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1" r:id="rId4"/>
    <p:sldId id="262" r:id="rId5"/>
    <p:sldId id="266" r:id="rId6"/>
    <p:sldId id="267" r:id="rId7"/>
    <p:sldId id="280" r:id="rId8"/>
    <p:sldId id="268" r:id="rId9"/>
    <p:sldId id="269" r:id="rId10"/>
    <p:sldId id="291" r:id="rId11"/>
    <p:sldId id="292" r:id="rId12"/>
    <p:sldId id="288" r:id="rId13"/>
    <p:sldId id="289" r:id="rId14"/>
    <p:sldId id="293" r:id="rId15"/>
    <p:sldId id="282" r:id="rId16"/>
    <p:sldId id="283" r:id="rId17"/>
    <p:sldId id="284" r:id="rId18"/>
    <p:sldId id="285" r:id="rId19"/>
    <p:sldId id="287" r:id="rId20"/>
    <p:sldId id="275" r:id="rId21"/>
    <p:sldId id="258" r:id="rId22"/>
    <p:sldId id="263" r:id="rId23"/>
    <p:sldId id="259" r:id="rId24"/>
    <p:sldId id="276" r:id="rId25"/>
    <p:sldId id="260" r:id="rId26"/>
    <p:sldId id="270" r:id="rId27"/>
    <p:sldId id="290" r:id="rId28"/>
    <p:sldId id="271" r:id="rId29"/>
    <p:sldId id="272" r:id="rId30"/>
    <p:sldId id="273" r:id="rId31"/>
    <p:sldId id="274" r:id="rId32"/>
    <p:sldId id="277" r:id="rId33"/>
    <p:sldId id="261" r:id="rId34"/>
    <p:sldId id="278" r:id="rId3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21B100-EB65-4FE3-9A38-6C7A9B532B4B}" type="datetimeFigureOut">
              <a:rPr lang="en-US" smtClean="0"/>
              <a:pPr/>
              <a:t>9/3/2019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9F9E396-040A-426D-9176-3E898F414E1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066800"/>
            <a:ext cx="8382000" cy="3429000"/>
          </a:xfrm>
        </p:spPr>
        <p:txBody>
          <a:bodyPr>
            <a:noAutofit/>
          </a:bodyPr>
          <a:lstStyle/>
          <a:p>
            <a:pPr algn="ctr"/>
            <a:r>
              <a:rPr lang="sr-Cyrl-RS" sz="4400" dirty="0" smtClean="0"/>
              <a:t>Процјена способности и усмјеравање дјеце и омладине са сметњама у развоју са аспекта  образовног система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029200"/>
            <a:ext cx="7854696" cy="457200"/>
          </a:xfrm>
        </p:spPr>
        <p:txBody>
          <a:bodyPr>
            <a:normAutofit lnSpcReduction="10000"/>
          </a:bodyPr>
          <a:lstStyle/>
          <a:p>
            <a:r>
              <a:rPr lang="sr-Cyrl-RS" dirty="0" smtClean="0"/>
              <a:t>Август, 2018. године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Извод из Закона о основном васпитању и образовању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sz="2900" dirty="0" err="1" smtClean="0"/>
              <a:t>Члан</a:t>
            </a:r>
            <a:r>
              <a:rPr lang="en-US" sz="2900" dirty="0" smtClean="0"/>
              <a:t> 48. </a:t>
            </a:r>
          </a:p>
          <a:p>
            <a:pPr>
              <a:buNone/>
            </a:pPr>
            <a:r>
              <a:rPr lang="en-US" sz="2900" dirty="0" smtClean="0"/>
              <a:t>(1) </a:t>
            </a:r>
            <a:r>
              <a:rPr lang="en-US" sz="2900" dirty="0" err="1" smtClean="0"/>
              <a:t>Наставни</a:t>
            </a:r>
            <a:r>
              <a:rPr lang="en-US" sz="2900" dirty="0" smtClean="0"/>
              <a:t> </a:t>
            </a:r>
            <a:r>
              <a:rPr lang="en-US" sz="2900" dirty="0" err="1" smtClean="0"/>
              <a:t>процес</a:t>
            </a:r>
            <a:r>
              <a:rPr lang="en-US" sz="2900" dirty="0" smtClean="0"/>
              <a:t> </a:t>
            </a:r>
            <a:r>
              <a:rPr lang="en-US" sz="2900" dirty="0" err="1" smtClean="0"/>
              <a:t>се</a:t>
            </a:r>
            <a:r>
              <a:rPr lang="en-US" sz="2900" dirty="0" smtClean="0"/>
              <a:t> </a:t>
            </a:r>
            <a:r>
              <a:rPr lang="en-US" sz="2900" dirty="0" err="1" smtClean="0"/>
              <a:t>реализује</a:t>
            </a:r>
            <a:r>
              <a:rPr lang="en-US" sz="2900" dirty="0" smtClean="0"/>
              <a:t> у </a:t>
            </a:r>
            <a:r>
              <a:rPr lang="en-US" sz="2900" dirty="0" err="1" smtClean="0"/>
              <a:t>редовним</a:t>
            </a:r>
            <a:r>
              <a:rPr lang="en-US" sz="2900" dirty="0" smtClean="0"/>
              <a:t>, </a:t>
            </a:r>
            <a:r>
              <a:rPr lang="en-US" sz="2900" dirty="0" err="1" smtClean="0"/>
              <a:t>комбинованим</a:t>
            </a:r>
            <a:r>
              <a:rPr lang="en-US" sz="2900" dirty="0" smtClean="0"/>
              <a:t> и </a:t>
            </a:r>
            <a:r>
              <a:rPr lang="en-US" sz="2900" dirty="0" err="1" smtClean="0"/>
              <a:t>посебним</a:t>
            </a:r>
            <a:r>
              <a:rPr lang="en-US" sz="2900" dirty="0" smtClean="0"/>
              <a:t> </a:t>
            </a:r>
            <a:r>
              <a:rPr lang="en-US" sz="2900" dirty="0" err="1" smtClean="0"/>
              <a:t>одјељењима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редовним</a:t>
            </a:r>
            <a:r>
              <a:rPr lang="en-US" sz="2900" dirty="0" smtClean="0"/>
              <a:t> </a:t>
            </a:r>
            <a:r>
              <a:rPr lang="en-US" sz="2900" dirty="0" err="1" smtClean="0"/>
              <a:t>школама</a:t>
            </a:r>
            <a:r>
              <a:rPr lang="en-US" sz="2900" dirty="0" smtClean="0"/>
              <a:t> и у </a:t>
            </a:r>
            <a:r>
              <a:rPr lang="en-US" sz="2900" dirty="0" err="1" smtClean="0"/>
              <a:t>одјељењима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школама</a:t>
            </a:r>
            <a:r>
              <a:rPr lang="en-US" sz="2900" dirty="0" smtClean="0"/>
              <a:t>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дјецу</a:t>
            </a:r>
            <a:r>
              <a:rPr lang="en-US" sz="2900" dirty="0" smtClean="0"/>
              <a:t> </a:t>
            </a:r>
            <a:r>
              <a:rPr lang="en-US" sz="2900" dirty="0" err="1" smtClean="0"/>
              <a:t>са</a:t>
            </a:r>
            <a:r>
              <a:rPr lang="en-US" sz="2900" dirty="0" smtClean="0"/>
              <a:t> </a:t>
            </a:r>
            <a:r>
              <a:rPr lang="en-US" sz="2900" dirty="0" err="1" smtClean="0"/>
              <a:t>сметњама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развоју</a:t>
            </a:r>
            <a:r>
              <a:rPr lang="en-US" sz="2900" dirty="0" smtClean="0"/>
              <a:t>. </a:t>
            </a:r>
          </a:p>
          <a:p>
            <a:pPr>
              <a:buNone/>
            </a:pPr>
            <a:r>
              <a:rPr lang="en-US" sz="2900" dirty="0" smtClean="0"/>
              <a:t>(3) У </a:t>
            </a:r>
            <a:r>
              <a:rPr lang="en-US" sz="2900" dirty="0" err="1" smtClean="0"/>
              <a:t>редовно</a:t>
            </a:r>
            <a:r>
              <a:rPr lang="en-US" sz="2900" dirty="0" smtClean="0"/>
              <a:t> и </a:t>
            </a:r>
            <a:r>
              <a:rPr lang="en-US" sz="2900" dirty="0" err="1" smtClean="0"/>
              <a:t>комбиновано</a:t>
            </a:r>
            <a:r>
              <a:rPr lang="en-US" sz="2900" dirty="0" smtClean="0"/>
              <a:t> </a:t>
            </a:r>
            <a:r>
              <a:rPr lang="en-US" sz="2900" dirty="0" err="1" smtClean="0"/>
              <a:t>одјељење</a:t>
            </a:r>
            <a:r>
              <a:rPr lang="en-US" sz="2900" dirty="0" smtClean="0"/>
              <a:t> у </a:t>
            </a:r>
            <a:r>
              <a:rPr lang="en-US" sz="2900" dirty="0" err="1" smtClean="0"/>
              <a:t>редовним</a:t>
            </a:r>
            <a:r>
              <a:rPr lang="en-US" sz="2900" dirty="0" smtClean="0"/>
              <a:t> </a:t>
            </a:r>
            <a:r>
              <a:rPr lang="en-US" sz="2900" dirty="0" err="1" smtClean="0"/>
              <a:t>школама</a:t>
            </a:r>
            <a:r>
              <a:rPr lang="en-US" sz="2900" dirty="0" smtClean="0"/>
              <a:t> </a:t>
            </a:r>
            <a:r>
              <a:rPr lang="en-US" sz="2900" dirty="0" err="1" smtClean="0"/>
              <a:t>могу</a:t>
            </a:r>
            <a:r>
              <a:rPr lang="en-US" sz="2900" dirty="0" smtClean="0"/>
              <a:t> </a:t>
            </a:r>
            <a:r>
              <a:rPr lang="en-US" sz="2900" dirty="0" err="1" smtClean="0"/>
              <a:t>бити</a:t>
            </a:r>
            <a:r>
              <a:rPr lang="en-US" sz="2900" dirty="0" smtClean="0"/>
              <a:t> </a:t>
            </a:r>
            <a:r>
              <a:rPr lang="en-US" sz="2900" dirty="0" err="1" smtClean="0"/>
              <a:t>укључена</a:t>
            </a:r>
            <a:r>
              <a:rPr lang="en-US" sz="2900" dirty="0" smtClean="0"/>
              <a:t> </a:t>
            </a:r>
            <a:r>
              <a:rPr lang="en-US" sz="2900" dirty="0" err="1" smtClean="0"/>
              <a:t>највише</a:t>
            </a:r>
            <a:r>
              <a:rPr lang="en-US" sz="2900" dirty="0" smtClean="0"/>
              <a:t> </a:t>
            </a:r>
            <a:r>
              <a:rPr lang="en-US" sz="2900" dirty="0" err="1" smtClean="0"/>
              <a:t>два</a:t>
            </a:r>
            <a:r>
              <a:rPr lang="en-US" sz="2900" dirty="0" smtClean="0"/>
              <a:t> </a:t>
            </a:r>
            <a:r>
              <a:rPr lang="en-US" sz="2900" dirty="0" err="1" smtClean="0"/>
              <a:t>ученика</a:t>
            </a:r>
            <a:r>
              <a:rPr lang="en-US" sz="2900" dirty="0" smtClean="0"/>
              <a:t> </a:t>
            </a:r>
            <a:r>
              <a:rPr lang="en-US" sz="2900" dirty="0" err="1" smtClean="0"/>
              <a:t>са</a:t>
            </a:r>
            <a:r>
              <a:rPr lang="en-US" sz="2900" dirty="0" smtClean="0"/>
              <a:t> </a:t>
            </a:r>
            <a:r>
              <a:rPr lang="en-US" sz="2900" dirty="0" err="1" smtClean="0"/>
              <a:t>сметњама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развоју</a:t>
            </a:r>
            <a:r>
              <a:rPr lang="en-US" sz="2900" dirty="0" smtClean="0"/>
              <a:t> </a:t>
            </a:r>
            <a:r>
              <a:rPr lang="en-US" sz="2900" b="1" dirty="0" err="1" smtClean="0"/>
              <a:t>који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имају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налаз</a:t>
            </a:r>
            <a:r>
              <a:rPr lang="en-US" sz="2900" b="1" dirty="0" smtClean="0"/>
              <a:t> и </a:t>
            </a:r>
            <a:r>
              <a:rPr lang="en-US" sz="2900" b="1" dirty="0" err="1" smtClean="0"/>
              <a:t>мишљење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стручне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комисије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за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процјену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потреба</a:t>
            </a:r>
            <a:r>
              <a:rPr lang="en-US" sz="2900" b="1" dirty="0" smtClean="0"/>
              <a:t> и </a:t>
            </a:r>
            <a:r>
              <a:rPr lang="en-US" sz="2900" b="1" dirty="0" err="1" smtClean="0"/>
              <a:t>усмјеравање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дјеце</a:t>
            </a:r>
            <a:r>
              <a:rPr lang="en-US" sz="2900" b="1" dirty="0" smtClean="0"/>
              <a:t> и </a:t>
            </a:r>
            <a:r>
              <a:rPr lang="en-US" sz="2900" b="1" dirty="0" err="1" smtClean="0"/>
              <a:t>омладине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са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сметњама</a:t>
            </a:r>
            <a:r>
              <a:rPr lang="en-US" sz="2900" b="1" dirty="0" smtClean="0"/>
              <a:t> у </a:t>
            </a:r>
            <a:r>
              <a:rPr lang="en-US" sz="2900" b="1" dirty="0" err="1" smtClean="0"/>
              <a:t>развоју</a:t>
            </a:r>
            <a:r>
              <a:rPr lang="en-US" sz="2900" b="1" dirty="0" smtClean="0"/>
              <a:t>, а </a:t>
            </a:r>
            <a:r>
              <a:rPr lang="en-US" sz="2900" b="1" dirty="0" err="1" smtClean="0"/>
              <a:t>који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раде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по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индивидуалним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образовним</a:t>
            </a:r>
            <a:r>
              <a:rPr lang="en-US" sz="2900" b="1" dirty="0" smtClean="0"/>
              <a:t> </a:t>
            </a:r>
            <a:r>
              <a:rPr lang="en-US" sz="2900" b="1" dirty="0" err="1" smtClean="0"/>
              <a:t>програмима</a:t>
            </a:r>
            <a:r>
              <a:rPr lang="en-US" sz="2900" b="1" dirty="0" smtClean="0"/>
              <a:t>. </a:t>
            </a:r>
          </a:p>
          <a:p>
            <a:pPr>
              <a:buNone/>
            </a:pPr>
            <a:r>
              <a:rPr lang="en-US" sz="2900" dirty="0" smtClean="0"/>
              <a:t>(4)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једног</a:t>
            </a:r>
            <a:r>
              <a:rPr lang="en-US" sz="2900" dirty="0" smtClean="0"/>
              <a:t>, </a:t>
            </a:r>
            <a:r>
              <a:rPr lang="en-US" sz="2900" dirty="0" err="1" smtClean="0"/>
              <a:t>односно</a:t>
            </a:r>
            <a:r>
              <a:rPr lang="en-US" sz="2900" dirty="0" smtClean="0"/>
              <a:t> </a:t>
            </a:r>
            <a:r>
              <a:rPr lang="en-US" sz="2900" dirty="0" err="1" smtClean="0"/>
              <a:t>два</a:t>
            </a:r>
            <a:r>
              <a:rPr lang="en-US" sz="2900" dirty="0" smtClean="0"/>
              <a:t> </a:t>
            </a:r>
            <a:r>
              <a:rPr lang="en-US" sz="2900" dirty="0" err="1" smtClean="0"/>
              <a:t>ученика</a:t>
            </a:r>
            <a:r>
              <a:rPr lang="en-US" sz="2900" dirty="0" smtClean="0"/>
              <a:t> </a:t>
            </a:r>
            <a:r>
              <a:rPr lang="en-US" sz="2900" dirty="0" err="1" smtClean="0"/>
              <a:t>са</a:t>
            </a:r>
            <a:r>
              <a:rPr lang="en-US" sz="2900" dirty="0" smtClean="0"/>
              <a:t> </a:t>
            </a:r>
            <a:r>
              <a:rPr lang="en-US" sz="2900" dirty="0" err="1" smtClean="0"/>
              <a:t>сметњама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развоју</a:t>
            </a:r>
            <a:r>
              <a:rPr lang="en-US" sz="2900" dirty="0" smtClean="0"/>
              <a:t> </a:t>
            </a:r>
            <a:r>
              <a:rPr lang="en-US" sz="2900" dirty="0" err="1" smtClean="0"/>
              <a:t>који</a:t>
            </a:r>
            <a:r>
              <a:rPr lang="en-US" sz="2900" dirty="0" smtClean="0"/>
              <a:t> </a:t>
            </a:r>
            <a:r>
              <a:rPr lang="en-US" sz="2900" dirty="0" err="1" smtClean="0"/>
              <a:t>раде</a:t>
            </a:r>
            <a:r>
              <a:rPr lang="en-US" sz="2900" dirty="0" smtClean="0"/>
              <a:t> </a:t>
            </a:r>
            <a:r>
              <a:rPr lang="en-US" sz="2900" dirty="0" err="1" smtClean="0"/>
              <a:t>по</a:t>
            </a:r>
            <a:r>
              <a:rPr lang="en-US" sz="2900" dirty="0" smtClean="0"/>
              <a:t> </a:t>
            </a:r>
            <a:r>
              <a:rPr lang="en-US" sz="2900" dirty="0" err="1" smtClean="0"/>
              <a:t>индивидуалним</a:t>
            </a:r>
            <a:r>
              <a:rPr lang="en-US" sz="2900" dirty="0" smtClean="0"/>
              <a:t> </a:t>
            </a:r>
            <a:r>
              <a:rPr lang="en-US" sz="2900" dirty="0" err="1" smtClean="0"/>
              <a:t>образовним</a:t>
            </a:r>
            <a:r>
              <a:rPr lang="en-US" sz="2900" dirty="0" smtClean="0"/>
              <a:t> </a:t>
            </a:r>
            <a:r>
              <a:rPr lang="en-US" sz="2900" dirty="0" err="1" smtClean="0"/>
              <a:t>програмима</a:t>
            </a:r>
            <a:r>
              <a:rPr lang="en-US" sz="2900" dirty="0" smtClean="0"/>
              <a:t> </a:t>
            </a:r>
            <a:r>
              <a:rPr lang="en-US" sz="2900" dirty="0" err="1" smtClean="0"/>
              <a:t>број</a:t>
            </a:r>
            <a:r>
              <a:rPr lang="en-US" sz="2900" dirty="0" smtClean="0"/>
              <a:t> </a:t>
            </a:r>
            <a:r>
              <a:rPr lang="en-US" sz="2900" dirty="0" err="1" smtClean="0"/>
              <a:t>ученика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редовном</a:t>
            </a:r>
            <a:r>
              <a:rPr lang="en-US" sz="2900" dirty="0" smtClean="0"/>
              <a:t> </a:t>
            </a:r>
            <a:r>
              <a:rPr lang="en-US" sz="2900" dirty="0" err="1" smtClean="0"/>
              <a:t>одјељењу</a:t>
            </a:r>
            <a:r>
              <a:rPr lang="en-US" sz="2900" dirty="0" smtClean="0"/>
              <a:t> </a:t>
            </a:r>
            <a:r>
              <a:rPr lang="en-US" sz="2900" dirty="0" err="1" smtClean="0"/>
              <a:t>се</a:t>
            </a:r>
            <a:r>
              <a:rPr lang="en-US" sz="2900" dirty="0" smtClean="0"/>
              <a:t> </a:t>
            </a:r>
            <a:r>
              <a:rPr lang="en-US" sz="2900" dirty="0" err="1" smtClean="0"/>
              <a:t>смањује</a:t>
            </a:r>
            <a:r>
              <a:rPr lang="en-US" sz="2900" dirty="0" smtClean="0"/>
              <a:t>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два</a:t>
            </a:r>
            <a:r>
              <a:rPr lang="en-US" sz="2900" dirty="0" smtClean="0"/>
              <a:t>, </a:t>
            </a:r>
            <a:r>
              <a:rPr lang="en-US" sz="2900" dirty="0" err="1" smtClean="0"/>
              <a:t>односно</a:t>
            </a:r>
            <a:r>
              <a:rPr lang="en-US" sz="2900" dirty="0" smtClean="0"/>
              <a:t>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четири</a:t>
            </a:r>
            <a:r>
              <a:rPr lang="en-US" sz="2900" dirty="0" smtClean="0"/>
              <a:t> у </a:t>
            </a:r>
            <a:r>
              <a:rPr lang="en-US" sz="2900" dirty="0" err="1" smtClean="0"/>
              <a:t>односу</a:t>
            </a:r>
            <a:r>
              <a:rPr lang="en-US" sz="2900" dirty="0" smtClean="0"/>
              <a:t> </a:t>
            </a:r>
            <a:r>
              <a:rPr lang="en-US" sz="2900" dirty="0" err="1" smtClean="0"/>
              <a:t>на</a:t>
            </a:r>
            <a:r>
              <a:rPr lang="en-US" sz="2900" dirty="0" smtClean="0"/>
              <a:t> </a:t>
            </a:r>
            <a:r>
              <a:rPr lang="en-US" sz="2900" dirty="0" err="1" smtClean="0"/>
              <a:t>оптималан</a:t>
            </a:r>
            <a:r>
              <a:rPr lang="en-US" sz="2900" dirty="0" smtClean="0"/>
              <a:t> </a:t>
            </a:r>
            <a:r>
              <a:rPr lang="en-US" sz="2900" dirty="0" err="1" smtClean="0"/>
              <a:t>број</a:t>
            </a:r>
            <a:r>
              <a:rPr lang="en-US" sz="2900" dirty="0" smtClean="0"/>
              <a:t>. </a:t>
            </a:r>
          </a:p>
          <a:p>
            <a:pPr>
              <a:buNone/>
            </a:pPr>
            <a:r>
              <a:rPr lang="en-US" sz="2900" dirty="0" smtClean="0"/>
              <a:t>(8)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једног</a:t>
            </a:r>
            <a:r>
              <a:rPr lang="en-US" sz="2900" dirty="0" smtClean="0"/>
              <a:t>, </a:t>
            </a:r>
            <a:r>
              <a:rPr lang="en-US" sz="2900" dirty="0" err="1" smtClean="0"/>
              <a:t>односно</a:t>
            </a:r>
            <a:r>
              <a:rPr lang="en-US" sz="2900" dirty="0" smtClean="0"/>
              <a:t> </a:t>
            </a:r>
            <a:r>
              <a:rPr lang="en-US" sz="2900" dirty="0" err="1" smtClean="0"/>
              <a:t>два</a:t>
            </a:r>
            <a:r>
              <a:rPr lang="en-US" sz="2900" dirty="0" smtClean="0"/>
              <a:t> </a:t>
            </a:r>
            <a:r>
              <a:rPr lang="en-US" sz="2900" dirty="0" err="1" smtClean="0"/>
              <a:t>ученика</a:t>
            </a:r>
            <a:r>
              <a:rPr lang="en-US" sz="2900" dirty="0" smtClean="0"/>
              <a:t> </a:t>
            </a:r>
            <a:r>
              <a:rPr lang="en-US" sz="2900" dirty="0" err="1" smtClean="0"/>
              <a:t>са</a:t>
            </a:r>
            <a:r>
              <a:rPr lang="en-US" sz="2900" dirty="0" smtClean="0"/>
              <a:t> </a:t>
            </a:r>
            <a:r>
              <a:rPr lang="en-US" sz="2900" dirty="0" err="1" smtClean="0"/>
              <a:t>сметњама</a:t>
            </a:r>
            <a:r>
              <a:rPr lang="en-US" sz="2900" dirty="0" smtClean="0"/>
              <a:t> у </a:t>
            </a:r>
            <a:r>
              <a:rPr lang="en-US" sz="2900" dirty="0" err="1" smtClean="0"/>
              <a:t>развоју</a:t>
            </a:r>
            <a:r>
              <a:rPr lang="en-US" sz="2900" dirty="0" smtClean="0"/>
              <a:t> </a:t>
            </a:r>
            <a:r>
              <a:rPr lang="en-US" sz="2900" dirty="0" err="1" smtClean="0"/>
              <a:t>који</a:t>
            </a:r>
            <a:r>
              <a:rPr lang="en-US" sz="2900" dirty="0" smtClean="0"/>
              <a:t> </a:t>
            </a:r>
            <a:r>
              <a:rPr lang="en-US" sz="2900" dirty="0" err="1" smtClean="0"/>
              <a:t>раде</a:t>
            </a:r>
            <a:r>
              <a:rPr lang="en-US" sz="2900" dirty="0" smtClean="0"/>
              <a:t> </a:t>
            </a:r>
            <a:r>
              <a:rPr lang="en-US" sz="2900" dirty="0" err="1" smtClean="0"/>
              <a:t>по</a:t>
            </a:r>
            <a:r>
              <a:rPr lang="en-US" sz="2900" dirty="0" smtClean="0"/>
              <a:t> </a:t>
            </a:r>
            <a:r>
              <a:rPr lang="en-US" sz="2900" dirty="0" err="1" smtClean="0"/>
              <a:t>индивидуалним</a:t>
            </a:r>
            <a:r>
              <a:rPr lang="en-US" sz="2900" dirty="0" smtClean="0"/>
              <a:t> </a:t>
            </a:r>
            <a:r>
              <a:rPr lang="en-US" sz="2900" dirty="0" err="1" smtClean="0"/>
              <a:t>образовним</a:t>
            </a:r>
            <a:r>
              <a:rPr lang="en-US" sz="2900" dirty="0" smtClean="0"/>
              <a:t> </a:t>
            </a:r>
            <a:r>
              <a:rPr lang="en-US" sz="2900" dirty="0" err="1" smtClean="0"/>
              <a:t>програмима</a:t>
            </a:r>
            <a:r>
              <a:rPr lang="en-US" sz="2900" dirty="0" smtClean="0"/>
              <a:t> </a:t>
            </a:r>
            <a:r>
              <a:rPr lang="en-US" sz="2900" dirty="0" err="1" smtClean="0"/>
              <a:t>број</a:t>
            </a:r>
            <a:r>
              <a:rPr lang="en-US" sz="2900" dirty="0" smtClean="0"/>
              <a:t> </a:t>
            </a:r>
            <a:r>
              <a:rPr lang="en-US" sz="2900" dirty="0" err="1" smtClean="0"/>
              <a:t>ученика</a:t>
            </a:r>
            <a:r>
              <a:rPr lang="en-US" sz="2900" dirty="0" smtClean="0"/>
              <a:t> у </a:t>
            </a:r>
            <a:r>
              <a:rPr lang="en-US" sz="2900" dirty="0" err="1" smtClean="0"/>
              <a:t>комбинованом</a:t>
            </a:r>
            <a:r>
              <a:rPr lang="en-US" sz="2900" dirty="0" smtClean="0"/>
              <a:t> </a:t>
            </a:r>
            <a:r>
              <a:rPr lang="en-US" sz="2900" dirty="0" err="1" smtClean="0"/>
              <a:t>одјељењу</a:t>
            </a:r>
            <a:r>
              <a:rPr lang="en-US" sz="2900" dirty="0" smtClean="0"/>
              <a:t> </a:t>
            </a:r>
            <a:r>
              <a:rPr lang="en-US" sz="2900" dirty="0" err="1" smtClean="0"/>
              <a:t>се</a:t>
            </a:r>
            <a:r>
              <a:rPr lang="en-US" sz="2900" dirty="0" smtClean="0"/>
              <a:t> </a:t>
            </a:r>
            <a:r>
              <a:rPr lang="en-US" sz="2900" dirty="0" err="1" smtClean="0"/>
              <a:t>смањује</a:t>
            </a:r>
            <a:r>
              <a:rPr lang="en-US" sz="2900" dirty="0" smtClean="0"/>
              <a:t>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два</a:t>
            </a:r>
            <a:r>
              <a:rPr lang="en-US" sz="2900" dirty="0" smtClean="0"/>
              <a:t>, </a:t>
            </a:r>
            <a:r>
              <a:rPr lang="en-US" sz="2900" dirty="0" err="1" smtClean="0"/>
              <a:t>односно</a:t>
            </a:r>
            <a:r>
              <a:rPr lang="en-US" sz="2900" dirty="0" smtClean="0"/>
              <a:t> </a:t>
            </a:r>
            <a:r>
              <a:rPr lang="en-US" sz="2900" dirty="0" err="1" smtClean="0"/>
              <a:t>за</a:t>
            </a:r>
            <a:r>
              <a:rPr lang="en-US" sz="2900" dirty="0" smtClean="0"/>
              <a:t> </a:t>
            </a:r>
            <a:r>
              <a:rPr lang="en-US" sz="2900" dirty="0" err="1" smtClean="0"/>
              <a:t>четири</a:t>
            </a:r>
            <a:r>
              <a:rPr lang="en-US" sz="2900" dirty="0" smtClean="0"/>
              <a:t> у </a:t>
            </a:r>
            <a:r>
              <a:rPr lang="en-US" sz="2900" dirty="0" err="1" smtClean="0"/>
              <a:t>односу</a:t>
            </a:r>
            <a:r>
              <a:rPr lang="en-US" sz="2900" dirty="0" smtClean="0"/>
              <a:t> </a:t>
            </a:r>
            <a:r>
              <a:rPr lang="en-US" sz="2900" dirty="0" err="1" smtClean="0"/>
              <a:t>на</a:t>
            </a:r>
            <a:r>
              <a:rPr lang="en-US" sz="2900" dirty="0" smtClean="0"/>
              <a:t> </a:t>
            </a:r>
            <a:r>
              <a:rPr lang="en-US" sz="2900" dirty="0" err="1" smtClean="0"/>
              <a:t>максималан</a:t>
            </a:r>
            <a:r>
              <a:rPr lang="en-US" sz="2900" dirty="0" smtClean="0"/>
              <a:t> </a:t>
            </a:r>
            <a:r>
              <a:rPr lang="en-US" sz="2900" dirty="0" err="1" smtClean="0"/>
              <a:t>број</a:t>
            </a:r>
            <a:r>
              <a:rPr lang="en-US" sz="2900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7150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49. 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(1) У </a:t>
            </a:r>
            <a:r>
              <a:rPr lang="en-US" dirty="0" err="1" smtClean="0"/>
              <a:t>посебна</a:t>
            </a:r>
            <a:r>
              <a:rPr lang="en-US" dirty="0" smtClean="0"/>
              <a:t> </a:t>
            </a:r>
            <a:r>
              <a:rPr lang="en-US" dirty="0" err="1" smtClean="0"/>
              <a:t>одјељења</a:t>
            </a:r>
            <a:r>
              <a:rPr lang="en-US" dirty="0" smtClean="0"/>
              <a:t> </a:t>
            </a:r>
            <a:r>
              <a:rPr lang="en-US" dirty="0" err="1" smtClean="0"/>
              <a:t>уписују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дјеца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b="1" dirty="0" smtClean="0"/>
              <a:t>у </a:t>
            </a:r>
            <a:r>
              <a:rPr lang="en-US" b="1" dirty="0" err="1" smtClean="0"/>
              <a:t>складу</a:t>
            </a:r>
            <a:r>
              <a:rPr lang="en-US" b="1" dirty="0" smtClean="0"/>
              <a:t> </a:t>
            </a:r>
            <a:r>
              <a:rPr lang="en-US" b="1" dirty="0" err="1" smtClean="0"/>
              <a:t>са</a:t>
            </a:r>
            <a:r>
              <a:rPr lang="en-US" b="1" dirty="0" smtClean="0"/>
              <a:t> </a:t>
            </a:r>
            <a:r>
              <a:rPr lang="en-US" b="1" dirty="0" err="1" smtClean="0"/>
              <a:t>налазом</a:t>
            </a:r>
            <a:r>
              <a:rPr lang="en-US" b="1" dirty="0" smtClean="0"/>
              <a:t> и </a:t>
            </a:r>
            <a:r>
              <a:rPr lang="en-US" b="1" dirty="0" err="1" smtClean="0"/>
              <a:t>мишљењем</a:t>
            </a:r>
            <a:r>
              <a:rPr lang="en-US" b="1" dirty="0" smtClean="0"/>
              <a:t> </a:t>
            </a:r>
            <a:r>
              <a:rPr lang="en-US" b="1" dirty="0" err="1" smtClean="0"/>
              <a:t>стручне</a:t>
            </a:r>
            <a:r>
              <a:rPr lang="en-US" b="1" dirty="0" smtClean="0"/>
              <a:t> </a:t>
            </a:r>
            <a:r>
              <a:rPr lang="en-US" b="1" dirty="0" err="1" smtClean="0"/>
              <a:t>комисије</a:t>
            </a:r>
            <a:r>
              <a:rPr lang="en-US" b="1" dirty="0" smtClean="0"/>
              <a:t> </a:t>
            </a:r>
            <a:r>
              <a:rPr lang="en-US" b="1" dirty="0" err="1" smtClean="0"/>
              <a:t>за</a:t>
            </a:r>
            <a:r>
              <a:rPr lang="en-US" b="1" dirty="0" smtClean="0"/>
              <a:t> </a:t>
            </a:r>
            <a:r>
              <a:rPr lang="en-US" b="1" dirty="0" err="1" smtClean="0"/>
              <a:t>процјену</a:t>
            </a:r>
            <a:r>
              <a:rPr lang="en-US" b="1" dirty="0" smtClean="0"/>
              <a:t> </a:t>
            </a:r>
            <a:r>
              <a:rPr lang="en-US" b="1" dirty="0" err="1" smtClean="0"/>
              <a:t>потреба</a:t>
            </a:r>
            <a:r>
              <a:rPr lang="en-US" b="1" dirty="0" smtClean="0"/>
              <a:t> и </a:t>
            </a:r>
            <a:r>
              <a:rPr lang="en-US" b="1" dirty="0" err="1" smtClean="0"/>
              <a:t>усмјеравање</a:t>
            </a:r>
            <a:r>
              <a:rPr lang="en-US" b="1" dirty="0" smtClean="0"/>
              <a:t> </a:t>
            </a:r>
            <a:r>
              <a:rPr lang="en-US" b="1" dirty="0" err="1" smtClean="0"/>
              <a:t>дјеце</a:t>
            </a:r>
            <a:r>
              <a:rPr lang="en-US" b="1" dirty="0" smtClean="0"/>
              <a:t> и </a:t>
            </a:r>
            <a:r>
              <a:rPr lang="en-US" b="1" dirty="0" err="1" smtClean="0"/>
              <a:t>омладине</a:t>
            </a:r>
            <a:r>
              <a:rPr lang="en-US" b="1" dirty="0" smtClean="0"/>
              <a:t> </a:t>
            </a:r>
            <a:r>
              <a:rPr lang="en-US" b="1" dirty="0" err="1" smtClean="0"/>
              <a:t>са</a:t>
            </a:r>
            <a:r>
              <a:rPr lang="en-US" b="1" dirty="0" smtClean="0"/>
              <a:t> </a:t>
            </a:r>
            <a:r>
              <a:rPr lang="en-US" b="1" dirty="0" err="1" smtClean="0"/>
              <a:t>сметњама</a:t>
            </a:r>
            <a:r>
              <a:rPr lang="en-US" b="1" dirty="0" smtClean="0"/>
              <a:t> у </a:t>
            </a:r>
            <a:r>
              <a:rPr lang="en-US" b="1" dirty="0" err="1" smtClean="0"/>
              <a:t>развоју</a:t>
            </a:r>
            <a:r>
              <a:rPr lang="en-US" b="1" dirty="0" smtClean="0"/>
              <a:t>. </a:t>
            </a:r>
          </a:p>
          <a:p>
            <a:pPr>
              <a:buNone/>
            </a:pPr>
            <a:r>
              <a:rPr lang="en-US" dirty="0" smtClean="0"/>
              <a:t>(3) </a:t>
            </a:r>
            <a:r>
              <a:rPr lang="en-US" dirty="0" err="1" smtClean="0"/>
              <a:t>Уколико</a:t>
            </a:r>
            <a:r>
              <a:rPr lang="en-US" dirty="0" smtClean="0"/>
              <a:t> школа </a:t>
            </a:r>
            <a:r>
              <a:rPr lang="en-US" dirty="0" err="1" smtClean="0"/>
              <a:t>нема</a:t>
            </a:r>
            <a:r>
              <a:rPr lang="en-US" dirty="0" smtClean="0"/>
              <a:t> </a:t>
            </a:r>
            <a:r>
              <a:rPr lang="en-US" dirty="0" err="1" smtClean="0"/>
              <a:t>услове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формира</a:t>
            </a:r>
            <a:r>
              <a:rPr lang="en-US" dirty="0" smtClean="0"/>
              <a:t> </a:t>
            </a:r>
            <a:r>
              <a:rPr lang="en-US" dirty="0" err="1" smtClean="0"/>
              <a:t>посебно</a:t>
            </a:r>
            <a:r>
              <a:rPr lang="en-US" dirty="0" smtClean="0"/>
              <a:t> </a:t>
            </a:r>
            <a:r>
              <a:rPr lang="en-US" dirty="0" err="1" smtClean="0"/>
              <a:t>одјељење</a:t>
            </a:r>
            <a:r>
              <a:rPr lang="en-US" dirty="0" smtClean="0"/>
              <a:t>,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упутити</a:t>
            </a:r>
            <a:r>
              <a:rPr lang="en-US" dirty="0" smtClean="0"/>
              <a:t> у </a:t>
            </a:r>
            <a:r>
              <a:rPr lang="en-US" dirty="0" err="1" smtClean="0"/>
              <a:t>најближу</a:t>
            </a:r>
            <a:r>
              <a:rPr lang="en-US" dirty="0" smtClean="0"/>
              <a:t> </a:t>
            </a:r>
            <a:r>
              <a:rPr lang="en-US" dirty="0" err="1" smtClean="0"/>
              <a:t>школу</a:t>
            </a:r>
            <a:r>
              <a:rPr lang="en-US" dirty="0" smtClean="0"/>
              <a:t> у </a:t>
            </a:r>
            <a:r>
              <a:rPr lang="en-US" dirty="0" err="1" smtClean="0"/>
              <a:t>којој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могућност</a:t>
            </a:r>
            <a:r>
              <a:rPr lang="en-US" dirty="0" smtClean="0"/>
              <a:t> </a:t>
            </a:r>
            <a:r>
              <a:rPr lang="en-US" dirty="0" err="1" smtClean="0"/>
              <a:t>школовања</a:t>
            </a:r>
            <a:r>
              <a:rPr lang="en-US" dirty="0" smtClean="0"/>
              <a:t> у </a:t>
            </a:r>
            <a:r>
              <a:rPr lang="en-US" dirty="0" err="1" smtClean="0"/>
              <a:t>посебном</a:t>
            </a:r>
            <a:r>
              <a:rPr lang="en-US" dirty="0" smtClean="0"/>
              <a:t> </a:t>
            </a:r>
            <a:r>
              <a:rPr lang="en-US" dirty="0" err="1" smtClean="0"/>
              <a:t>одјељењу</a:t>
            </a:r>
            <a:r>
              <a:rPr lang="en-US" dirty="0" smtClean="0"/>
              <a:t>, </a:t>
            </a:r>
            <a:r>
              <a:rPr lang="en-US" dirty="0" err="1" smtClean="0"/>
              <a:t>уколико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у </a:t>
            </a:r>
            <a:r>
              <a:rPr lang="en-US" dirty="0" err="1" smtClean="0"/>
              <a:t>најбољем</a:t>
            </a:r>
            <a:r>
              <a:rPr lang="en-US" dirty="0" smtClean="0"/>
              <a:t> </a:t>
            </a:r>
            <a:r>
              <a:rPr lang="en-US" dirty="0" err="1" smtClean="0"/>
              <a:t>интересу</a:t>
            </a:r>
            <a:r>
              <a:rPr lang="en-US" dirty="0" smtClean="0"/>
              <a:t> </a:t>
            </a:r>
            <a:r>
              <a:rPr lang="en-US" dirty="0" err="1" smtClean="0"/>
              <a:t>дјетета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(4) У </a:t>
            </a:r>
            <a:r>
              <a:rPr lang="en-US" dirty="0" err="1" smtClean="0"/>
              <a:t>случају</a:t>
            </a:r>
            <a:r>
              <a:rPr lang="en-US" dirty="0" smtClean="0"/>
              <a:t> </a:t>
            </a:r>
            <a:r>
              <a:rPr lang="en-US" dirty="0" err="1" smtClean="0"/>
              <a:t>непостојања</a:t>
            </a:r>
            <a:r>
              <a:rPr lang="en-US" dirty="0" smtClean="0"/>
              <a:t> </a:t>
            </a:r>
            <a:r>
              <a:rPr lang="en-US" dirty="0" err="1" smtClean="0"/>
              <a:t>могућности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3.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, </a:t>
            </a:r>
            <a:r>
              <a:rPr lang="en-US" dirty="0" err="1" smtClean="0"/>
              <a:t>ученик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укључује</a:t>
            </a:r>
            <a:r>
              <a:rPr lang="en-US" dirty="0" smtClean="0"/>
              <a:t> у </a:t>
            </a:r>
            <a:r>
              <a:rPr lang="en-US" dirty="0" err="1" smtClean="0"/>
              <a:t>редовно</a:t>
            </a:r>
            <a:r>
              <a:rPr lang="en-US" dirty="0" smtClean="0"/>
              <a:t> </a:t>
            </a:r>
            <a:r>
              <a:rPr lang="en-US" dirty="0" err="1" smtClean="0"/>
              <a:t>одјељење</a:t>
            </a:r>
            <a:r>
              <a:rPr lang="en-US" dirty="0" smtClean="0"/>
              <a:t> у </a:t>
            </a:r>
            <a:r>
              <a:rPr lang="en-US" dirty="0" err="1" smtClean="0"/>
              <a:t>школи</a:t>
            </a:r>
            <a:r>
              <a:rPr lang="en-US" dirty="0" smtClean="0"/>
              <a:t> </a:t>
            </a:r>
            <a:r>
              <a:rPr lang="en-US" dirty="0" err="1" smtClean="0"/>
              <a:t>коју</a:t>
            </a:r>
            <a:r>
              <a:rPr lang="en-US" dirty="0" smtClean="0"/>
              <a:t> </a:t>
            </a:r>
            <a:r>
              <a:rPr lang="en-US" dirty="0" err="1" smtClean="0"/>
              <a:t>похађа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у </a:t>
            </a:r>
            <a:r>
              <a:rPr lang="en-US" dirty="0" err="1" smtClean="0"/>
              <a:t>основну</a:t>
            </a:r>
            <a:r>
              <a:rPr lang="en-US" dirty="0" smtClean="0"/>
              <a:t> </a:t>
            </a:r>
            <a:r>
              <a:rPr lang="en-US" dirty="0" err="1" smtClean="0"/>
              <a:t>школу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дјецу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(5) </a:t>
            </a:r>
            <a:r>
              <a:rPr lang="en-US" dirty="0" err="1" smtClean="0"/>
              <a:t>Уколико</a:t>
            </a:r>
            <a:r>
              <a:rPr lang="en-US" dirty="0" smtClean="0"/>
              <a:t> </a:t>
            </a:r>
            <a:r>
              <a:rPr lang="en-US" dirty="0" err="1" smtClean="0"/>
              <a:t>постоје</a:t>
            </a:r>
            <a:r>
              <a:rPr lang="en-US" dirty="0" smtClean="0"/>
              <a:t> </a:t>
            </a:r>
            <a:r>
              <a:rPr lang="en-US" dirty="0" err="1" smtClean="0"/>
              <a:t>услови</a:t>
            </a:r>
            <a:r>
              <a:rPr lang="en-US" dirty="0" smtClean="0"/>
              <a:t>, </a:t>
            </a:r>
            <a:r>
              <a:rPr lang="en-US" dirty="0" err="1" smtClean="0"/>
              <a:t>заинтересованост</a:t>
            </a:r>
            <a:r>
              <a:rPr lang="en-US" dirty="0" smtClean="0"/>
              <a:t> школа, </a:t>
            </a:r>
            <a:r>
              <a:rPr lang="en-US" dirty="0" err="1" smtClean="0"/>
              <a:t>јединице</a:t>
            </a:r>
            <a:r>
              <a:rPr lang="en-US" dirty="0" smtClean="0"/>
              <a:t> </a:t>
            </a:r>
            <a:r>
              <a:rPr lang="en-US" dirty="0" err="1" smtClean="0"/>
              <a:t>локалне</a:t>
            </a:r>
            <a:r>
              <a:rPr lang="en-US" dirty="0" smtClean="0"/>
              <a:t> </a:t>
            </a:r>
            <a:r>
              <a:rPr lang="en-US" dirty="0" err="1" smtClean="0"/>
              <a:t>самоуправе</a:t>
            </a:r>
            <a:r>
              <a:rPr lang="en-US" dirty="0" smtClean="0"/>
              <a:t> и </a:t>
            </a:r>
            <a:r>
              <a:rPr lang="en-US" dirty="0" err="1" smtClean="0"/>
              <a:t>родитеља</a:t>
            </a:r>
            <a:r>
              <a:rPr lang="en-US" dirty="0" smtClean="0"/>
              <a:t> и </a:t>
            </a:r>
            <a:r>
              <a:rPr lang="en-US" dirty="0" err="1" smtClean="0"/>
              <a:t>уколико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то</a:t>
            </a:r>
            <a:r>
              <a:rPr lang="en-US" dirty="0" smtClean="0"/>
              <a:t> у </a:t>
            </a:r>
            <a:r>
              <a:rPr lang="en-US" dirty="0" err="1" smtClean="0"/>
              <a:t>најбољем</a:t>
            </a:r>
            <a:r>
              <a:rPr lang="en-US" dirty="0" smtClean="0"/>
              <a:t> </a:t>
            </a:r>
            <a:r>
              <a:rPr lang="en-US" dirty="0" err="1" smtClean="0"/>
              <a:t>интересу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,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ученике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могу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формирати</a:t>
            </a:r>
            <a:r>
              <a:rPr lang="en-US" dirty="0" smtClean="0"/>
              <a:t> </a:t>
            </a:r>
            <a:r>
              <a:rPr lang="en-US" dirty="0" err="1" smtClean="0"/>
              <a:t>посебна</a:t>
            </a:r>
            <a:r>
              <a:rPr lang="en-US" dirty="0" smtClean="0"/>
              <a:t> </a:t>
            </a:r>
            <a:r>
              <a:rPr lang="en-US" dirty="0" err="1" smtClean="0"/>
              <a:t>одјељења</a:t>
            </a:r>
            <a:r>
              <a:rPr lang="en-US" dirty="0" smtClean="0"/>
              <a:t> у </a:t>
            </a:r>
            <a:r>
              <a:rPr lang="en-US" dirty="0" err="1" smtClean="0"/>
              <a:t>једној</a:t>
            </a:r>
            <a:r>
              <a:rPr lang="en-US" dirty="0" smtClean="0"/>
              <a:t> </a:t>
            </a:r>
            <a:r>
              <a:rPr lang="en-US" dirty="0" err="1" smtClean="0"/>
              <a:t>школи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територије</a:t>
            </a:r>
            <a:r>
              <a:rPr lang="en-US" dirty="0" smtClean="0"/>
              <a:t> </a:t>
            </a:r>
            <a:r>
              <a:rPr lang="en-US" dirty="0" err="1" smtClean="0"/>
              <a:t>јединице</a:t>
            </a:r>
            <a:r>
              <a:rPr lang="en-US" dirty="0" smtClean="0"/>
              <a:t> </a:t>
            </a:r>
            <a:r>
              <a:rPr lang="en-US" dirty="0" err="1" smtClean="0"/>
              <a:t>локалне</a:t>
            </a:r>
            <a:r>
              <a:rPr lang="en-US" dirty="0" smtClean="0"/>
              <a:t> </a:t>
            </a:r>
            <a:r>
              <a:rPr lang="en-US" dirty="0" err="1" smtClean="0"/>
              <a:t>самоуправе</a:t>
            </a:r>
            <a:r>
              <a:rPr lang="en-US" dirty="0" smtClean="0"/>
              <a:t>, </a:t>
            </a:r>
            <a:r>
              <a:rPr lang="en-US" dirty="0" err="1" smtClean="0"/>
              <a:t>коју</a:t>
            </a:r>
            <a:r>
              <a:rPr lang="en-US" dirty="0" smtClean="0"/>
              <a:t> </a:t>
            </a:r>
            <a:r>
              <a:rPr lang="en-US" dirty="0" err="1" smtClean="0"/>
              <a:t>ће</a:t>
            </a:r>
            <a:r>
              <a:rPr lang="en-US" dirty="0" smtClean="0"/>
              <a:t> </a:t>
            </a:r>
            <a:r>
              <a:rPr lang="en-US" dirty="0" err="1" smtClean="0"/>
              <a:t>похађати</a:t>
            </a:r>
            <a:r>
              <a:rPr lang="en-US" dirty="0" smtClean="0"/>
              <a:t> </a:t>
            </a:r>
            <a:r>
              <a:rPr lang="en-US" dirty="0" err="1" smtClean="0"/>
              <a:t>наведени</a:t>
            </a:r>
            <a:r>
              <a:rPr lang="en-US" dirty="0" smtClean="0"/>
              <a:t> </a:t>
            </a:r>
            <a:r>
              <a:rPr lang="en-US" dirty="0" err="1" smtClean="0"/>
              <a:t>ученици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686800" cy="5486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59. 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(1) </a:t>
            </a:r>
            <a:r>
              <a:rPr lang="en-US" sz="2400" dirty="0" err="1" smtClean="0"/>
              <a:t>При</a:t>
            </a:r>
            <a:r>
              <a:rPr lang="en-US" sz="2400" dirty="0" smtClean="0"/>
              <a:t> </a:t>
            </a:r>
            <a:r>
              <a:rPr lang="en-US" sz="2400" dirty="0" err="1" smtClean="0"/>
              <a:t>упису</a:t>
            </a:r>
            <a:r>
              <a:rPr lang="en-US" sz="2400" dirty="0" smtClean="0"/>
              <a:t> </a:t>
            </a:r>
            <a:r>
              <a:rPr lang="en-US" sz="2400" dirty="0" err="1" smtClean="0"/>
              <a:t>дјеце</a:t>
            </a:r>
            <a:r>
              <a:rPr lang="en-US" sz="2400" dirty="0" smtClean="0"/>
              <a:t> у </a:t>
            </a:r>
            <a:r>
              <a:rPr lang="en-US" sz="2400" dirty="0" err="1" smtClean="0"/>
              <a:t>први</a:t>
            </a:r>
            <a:r>
              <a:rPr lang="en-US" sz="2400" dirty="0" smtClean="0"/>
              <a:t> </a:t>
            </a:r>
            <a:r>
              <a:rPr lang="en-US" sz="2400" dirty="0" err="1" smtClean="0"/>
              <a:t>разред</a:t>
            </a:r>
            <a:r>
              <a:rPr lang="en-US" sz="2400" dirty="0" smtClean="0"/>
              <a:t> </a:t>
            </a:r>
            <a:r>
              <a:rPr lang="en-US" sz="2400" dirty="0" err="1" smtClean="0"/>
              <a:t>прилаже</a:t>
            </a:r>
            <a:r>
              <a:rPr lang="en-US" sz="2400" dirty="0" smtClean="0"/>
              <a:t> </a:t>
            </a:r>
            <a:r>
              <a:rPr lang="en-US" sz="2400" dirty="0" err="1" smtClean="0"/>
              <a:t>се</a:t>
            </a:r>
            <a:r>
              <a:rPr lang="en-US" sz="2400" dirty="0" smtClean="0"/>
              <a:t> </a:t>
            </a:r>
            <a:r>
              <a:rPr lang="en-US" sz="2400" dirty="0" err="1" smtClean="0"/>
              <a:t>извод</a:t>
            </a:r>
            <a:r>
              <a:rPr lang="en-US" sz="2400" dirty="0" smtClean="0"/>
              <a:t> </a:t>
            </a:r>
            <a:r>
              <a:rPr lang="en-US" sz="2400" dirty="0" err="1" smtClean="0"/>
              <a:t>из</a:t>
            </a:r>
            <a:r>
              <a:rPr lang="en-US" sz="2400" dirty="0" smtClean="0"/>
              <a:t> </a:t>
            </a:r>
            <a:r>
              <a:rPr lang="en-US" sz="2400" dirty="0" err="1" smtClean="0"/>
              <a:t>матичне</a:t>
            </a:r>
            <a:r>
              <a:rPr lang="en-US" sz="2400" dirty="0" smtClean="0"/>
              <a:t> </a:t>
            </a:r>
            <a:r>
              <a:rPr lang="en-US" sz="2400" dirty="0" err="1" smtClean="0"/>
              <a:t>књиге</a:t>
            </a:r>
            <a:r>
              <a:rPr lang="en-US" sz="2400" dirty="0" smtClean="0"/>
              <a:t> </a:t>
            </a:r>
            <a:r>
              <a:rPr lang="en-US" sz="2400" dirty="0" err="1" smtClean="0"/>
              <a:t>рођених</a:t>
            </a:r>
            <a:r>
              <a:rPr lang="en-US" sz="2400" dirty="0" smtClean="0"/>
              <a:t>, </a:t>
            </a:r>
            <a:r>
              <a:rPr lang="en-US" sz="2400" dirty="0" err="1" smtClean="0"/>
              <a:t>потврда</a:t>
            </a:r>
            <a:r>
              <a:rPr lang="en-US" sz="2400" dirty="0" smtClean="0"/>
              <a:t> о </a:t>
            </a:r>
            <a:r>
              <a:rPr lang="en-US" sz="2400" dirty="0" err="1" smtClean="0"/>
              <a:t>пребивалишту</a:t>
            </a:r>
            <a:r>
              <a:rPr lang="en-US" sz="2400" dirty="0" smtClean="0"/>
              <a:t> и </a:t>
            </a:r>
            <a:r>
              <a:rPr lang="en-US" sz="2400" dirty="0" err="1" smtClean="0"/>
              <a:t>љекарско</a:t>
            </a:r>
            <a:r>
              <a:rPr lang="en-US" sz="2400" dirty="0" smtClean="0"/>
              <a:t> </a:t>
            </a:r>
            <a:r>
              <a:rPr lang="en-US" sz="2400" dirty="0" err="1" smtClean="0"/>
              <a:t>увјерење</a:t>
            </a:r>
            <a:r>
              <a:rPr lang="en-US" sz="2400" dirty="0" smtClean="0"/>
              <a:t> </a:t>
            </a:r>
            <a:r>
              <a:rPr lang="en-US" sz="2400" dirty="0" err="1" smtClean="0"/>
              <a:t>издато</a:t>
            </a:r>
            <a:r>
              <a:rPr lang="en-US" sz="2400" dirty="0" smtClean="0"/>
              <a:t> </a:t>
            </a:r>
            <a:r>
              <a:rPr lang="en-US" sz="2400" dirty="0" err="1" smtClean="0"/>
              <a:t>од</a:t>
            </a:r>
            <a:r>
              <a:rPr lang="en-US" sz="2400" dirty="0" smtClean="0"/>
              <a:t> </a:t>
            </a:r>
            <a:r>
              <a:rPr lang="en-US" sz="2400" dirty="0" err="1" smtClean="0"/>
              <a:t>надлежне</a:t>
            </a:r>
            <a:r>
              <a:rPr lang="en-US" sz="2400" dirty="0" smtClean="0"/>
              <a:t> </a:t>
            </a:r>
            <a:r>
              <a:rPr lang="en-US" sz="2400" dirty="0" err="1" smtClean="0"/>
              <a:t>здравствене</a:t>
            </a:r>
            <a:r>
              <a:rPr lang="en-US" sz="2400" dirty="0" smtClean="0"/>
              <a:t> </a:t>
            </a:r>
            <a:r>
              <a:rPr lang="en-US" sz="2400" dirty="0" err="1" smtClean="0"/>
              <a:t>установе</a:t>
            </a:r>
            <a:r>
              <a:rPr lang="en-US" sz="2400" dirty="0" smtClean="0"/>
              <a:t> </a:t>
            </a:r>
            <a:r>
              <a:rPr lang="en-US" sz="2400" dirty="0" err="1" smtClean="0"/>
              <a:t>којим</a:t>
            </a:r>
            <a:r>
              <a:rPr lang="en-US" sz="2400" dirty="0" smtClean="0"/>
              <a:t> </a:t>
            </a:r>
            <a:r>
              <a:rPr lang="en-US" sz="2400" dirty="0" err="1" smtClean="0"/>
              <a:t>се</a:t>
            </a:r>
            <a:r>
              <a:rPr lang="en-US" sz="2400" dirty="0" smtClean="0"/>
              <a:t> </a:t>
            </a:r>
            <a:r>
              <a:rPr lang="en-US" sz="2400" dirty="0" err="1" smtClean="0"/>
              <a:t>процјењује</a:t>
            </a:r>
            <a:r>
              <a:rPr lang="en-US" sz="2400" dirty="0" smtClean="0"/>
              <a:t> </a:t>
            </a:r>
            <a:r>
              <a:rPr lang="en-US" sz="2400" dirty="0" err="1" smtClean="0"/>
              <a:t>здравствена</a:t>
            </a:r>
            <a:r>
              <a:rPr lang="en-US" sz="2400" dirty="0" smtClean="0"/>
              <a:t> </a:t>
            </a:r>
            <a:r>
              <a:rPr lang="en-US" sz="2400" dirty="0" err="1" smtClean="0"/>
              <a:t>способност</a:t>
            </a:r>
            <a:r>
              <a:rPr lang="en-US" sz="2400" dirty="0" smtClean="0"/>
              <a:t> </a:t>
            </a:r>
            <a:r>
              <a:rPr lang="en-US" sz="2400" dirty="0" err="1" smtClean="0"/>
              <a:t>дјетета</a:t>
            </a:r>
            <a:r>
              <a:rPr lang="en-US" sz="2400" dirty="0" smtClean="0"/>
              <a:t> </a:t>
            </a:r>
            <a:r>
              <a:rPr lang="en-US" sz="2400" dirty="0" err="1" smtClean="0"/>
              <a:t>за</a:t>
            </a:r>
            <a:r>
              <a:rPr lang="en-US" sz="2400" dirty="0" smtClean="0"/>
              <a:t> </a:t>
            </a:r>
            <a:r>
              <a:rPr lang="en-US" sz="2400" dirty="0" err="1" smtClean="0"/>
              <a:t>полазак</a:t>
            </a:r>
            <a:r>
              <a:rPr lang="en-US" sz="2400" dirty="0" smtClean="0"/>
              <a:t> у </a:t>
            </a:r>
            <a:r>
              <a:rPr lang="en-US" sz="2400" dirty="0" err="1" smtClean="0"/>
              <a:t>школу</a:t>
            </a:r>
            <a:r>
              <a:rPr lang="en-US" sz="2400" dirty="0" smtClean="0"/>
              <a:t>. </a:t>
            </a:r>
          </a:p>
          <a:p>
            <a:pPr>
              <a:buNone/>
            </a:pPr>
            <a:r>
              <a:rPr lang="en-US" sz="2400" dirty="0" smtClean="0"/>
              <a:t>(2) </a:t>
            </a:r>
            <a:r>
              <a:rPr lang="en-US" sz="2400" dirty="0" err="1" smtClean="0"/>
              <a:t>Уколико</a:t>
            </a:r>
            <a:r>
              <a:rPr lang="en-US" sz="2400" dirty="0" smtClean="0"/>
              <a:t> </a:t>
            </a:r>
            <a:r>
              <a:rPr lang="en-US" sz="2400" dirty="0" err="1" smtClean="0"/>
              <a:t>је</a:t>
            </a:r>
            <a:r>
              <a:rPr lang="en-US" sz="2400" dirty="0" smtClean="0"/>
              <a:t> </a:t>
            </a:r>
            <a:r>
              <a:rPr lang="en-US" sz="2400" dirty="0" err="1" smtClean="0"/>
              <a:t>дијете</a:t>
            </a:r>
            <a:r>
              <a:rPr lang="en-US" sz="2400" dirty="0" smtClean="0"/>
              <a:t> </a:t>
            </a:r>
            <a:r>
              <a:rPr lang="en-US" sz="2400" dirty="0" err="1" smtClean="0"/>
              <a:t>похађало</a:t>
            </a:r>
            <a:r>
              <a:rPr lang="en-US" sz="2400" dirty="0" smtClean="0"/>
              <a:t> </a:t>
            </a:r>
            <a:r>
              <a:rPr lang="en-US" sz="2400" dirty="0" err="1" smtClean="0"/>
              <a:t>предшколску</a:t>
            </a:r>
            <a:r>
              <a:rPr lang="en-US" sz="2400" dirty="0" smtClean="0"/>
              <a:t> </a:t>
            </a:r>
            <a:r>
              <a:rPr lang="en-US" sz="2400" dirty="0" err="1" smtClean="0"/>
              <a:t>установу</a:t>
            </a:r>
            <a:r>
              <a:rPr lang="en-US" sz="2400" dirty="0" smtClean="0"/>
              <a:t>, </a:t>
            </a:r>
            <a:r>
              <a:rPr lang="en-US" sz="2400" dirty="0" err="1" smtClean="0"/>
              <a:t>приликом</a:t>
            </a:r>
            <a:r>
              <a:rPr lang="en-US" sz="2400" dirty="0" smtClean="0"/>
              <a:t> </a:t>
            </a:r>
            <a:r>
              <a:rPr lang="en-US" sz="2400" dirty="0" err="1" smtClean="0"/>
              <a:t>уписа</a:t>
            </a:r>
            <a:r>
              <a:rPr lang="en-US" sz="2400" dirty="0" smtClean="0"/>
              <a:t> </a:t>
            </a:r>
            <a:r>
              <a:rPr lang="en-US" sz="2400" dirty="0" err="1" smtClean="0"/>
              <a:t>родитељ</a:t>
            </a:r>
            <a:r>
              <a:rPr lang="en-US" sz="2400" dirty="0" smtClean="0"/>
              <a:t> </a:t>
            </a:r>
            <a:r>
              <a:rPr lang="en-US" sz="2400" dirty="0" err="1" smtClean="0"/>
              <a:t>даје</a:t>
            </a:r>
            <a:r>
              <a:rPr lang="en-US" sz="2400" dirty="0" smtClean="0"/>
              <a:t> </a:t>
            </a:r>
            <a:r>
              <a:rPr lang="en-US" sz="2400" dirty="0" err="1" smtClean="0"/>
              <a:t>на</a:t>
            </a:r>
            <a:r>
              <a:rPr lang="en-US" sz="2400" dirty="0" smtClean="0"/>
              <a:t> </a:t>
            </a:r>
            <a:r>
              <a:rPr lang="en-US" sz="2400" dirty="0" err="1" smtClean="0"/>
              <a:t>увид</a:t>
            </a:r>
            <a:r>
              <a:rPr lang="en-US" sz="2400" dirty="0" smtClean="0"/>
              <a:t> </a:t>
            </a:r>
            <a:r>
              <a:rPr lang="en-US" sz="2400" dirty="0" err="1" smtClean="0"/>
              <a:t>Књигу</a:t>
            </a:r>
            <a:r>
              <a:rPr lang="en-US" sz="2400" dirty="0" smtClean="0"/>
              <a:t> </a:t>
            </a:r>
            <a:r>
              <a:rPr lang="en-US" sz="2400" dirty="0" err="1" smtClean="0"/>
              <a:t>за</a:t>
            </a:r>
            <a:r>
              <a:rPr lang="en-US" sz="2400" dirty="0" smtClean="0"/>
              <a:t> </a:t>
            </a:r>
            <a:r>
              <a:rPr lang="en-US" sz="2400" dirty="0" err="1" smtClean="0"/>
              <a:t>праћење</a:t>
            </a:r>
            <a:r>
              <a:rPr lang="en-US" sz="2400" dirty="0" smtClean="0"/>
              <a:t> </a:t>
            </a:r>
            <a:r>
              <a:rPr lang="en-US" sz="2400" dirty="0" err="1" smtClean="0"/>
              <a:t>развоја</a:t>
            </a:r>
            <a:r>
              <a:rPr lang="en-US" sz="2400" dirty="0" smtClean="0"/>
              <a:t> и </a:t>
            </a:r>
            <a:r>
              <a:rPr lang="en-US" sz="2400" dirty="0" err="1" smtClean="0"/>
              <a:t>учења</a:t>
            </a:r>
            <a:r>
              <a:rPr lang="en-US" sz="2400" dirty="0" smtClean="0"/>
              <a:t> </a:t>
            </a:r>
            <a:r>
              <a:rPr lang="en-US" sz="2400" dirty="0" err="1" smtClean="0"/>
              <a:t>дјетета</a:t>
            </a:r>
            <a:r>
              <a:rPr lang="en-US" sz="2400" dirty="0" smtClean="0"/>
              <a:t>. </a:t>
            </a:r>
          </a:p>
          <a:p>
            <a:pPr>
              <a:buNone/>
            </a:pPr>
            <a:r>
              <a:rPr lang="en-US" sz="2400" dirty="0" smtClean="0"/>
              <a:t>(3) </a:t>
            </a:r>
            <a:r>
              <a:rPr lang="en-US" sz="2400" dirty="0" err="1" smtClean="0"/>
              <a:t>Уколико</a:t>
            </a:r>
            <a:r>
              <a:rPr lang="en-US" sz="2400" dirty="0" smtClean="0"/>
              <a:t> </a:t>
            </a:r>
            <a:r>
              <a:rPr lang="en-US" sz="2400" dirty="0" err="1" smtClean="0"/>
              <a:t>комисија</a:t>
            </a:r>
            <a:r>
              <a:rPr lang="en-US" sz="2400" dirty="0" smtClean="0"/>
              <a:t> </a:t>
            </a:r>
            <a:r>
              <a:rPr lang="en-US" sz="2400" dirty="0" err="1" smtClean="0"/>
              <a:t>из</a:t>
            </a:r>
            <a:r>
              <a:rPr lang="en-US" sz="2400" dirty="0" smtClean="0"/>
              <a:t> </a:t>
            </a:r>
            <a:r>
              <a:rPr lang="en-US" sz="2400" dirty="0" err="1" smtClean="0"/>
              <a:t>члана</a:t>
            </a:r>
            <a:r>
              <a:rPr lang="en-US" sz="2400" dirty="0" smtClean="0"/>
              <a:t> 58. </a:t>
            </a:r>
            <a:r>
              <a:rPr lang="en-US" sz="2400" dirty="0" err="1" smtClean="0"/>
              <a:t>став</a:t>
            </a:r>
            <a:r>
              <a:rPr lang="en-US" sz="2400" dirty="0" smtClean="0"/>
              <a:t> 7. </a:t>
            </a:r>
            <a:r>
              <a:rPr lang="en-US" sz="2400" dirty="0" err="1" smtClean="0"/>
              <a:t>овог</a:t>
            </a:r>
            <a:r>
              <a:rPr lang="en-US" sz="2400" dirty="0" smtClean="0"/>
              <a:t> </a:t>
            </a:r>
            <a:r>
              <a:rPr lang="en-US" sz="2400" dirty="0" err="1" smtClean="0"/>
              <a:t>закона</a:t>
            </a:r>
            <a:r>
              <a:rPr lang="en-US" sz="2400" dirty="0" smtClean="0"/>
              <a:t> </a:t>
            </a:r>
            <a:r>
              <a:rPr lang="en-US" sz="2400" dirty="0" err="1" smtClean="0"/>
              <a:t>уочи</a:t>
            </a:r>
            <a:r>
              <a:rPr lang="en-US" sz="2400" dirty="0" smtClean="0"/>
              <a:t> </a:t>
            </a:r>
            <a:r>
              <a:rPr lang="en-US" sz="2400" dirty="0" err="1" smtClean="0"/>
              <a:t>сметње</a:t>
            </a:r>
            <a:r>
              <a:rPr lang="en-US" sz="2400" dirty="0" smtClean="0"/>
              <a:t> у </a:t>
            </a:r>
            <a:r>
              <a:rPr lang="en-US" sz="2400" dirty="0" err="1" smtClean="0"/>
              <a:t>развоју</a:t>
            </a:r>
            <a:r>
              <a:rPr lang="en-US" sz="2400" dirty="0" smtClean="0"/>
              <a:t> </a:t>
            </a:r>
            <a:r>
              <a:rPr lang="en-US" sz="2400" dirty="0" err="1" smtClean="0"/>
              <a:t>код</a:t>
            </a:r>
            <a:r>
              <a:rPr lang="en-US" sz="2400" dirty="0" smtClean="0"/>
              <a:t> </a:t>
            </a:r>
            <a:r>
              <a:rPr lang="en-US" sz="2400" dirty="0" err="1" smtClean="0"/>
              <a:t>дјетета</a:t>
            </a:r>
            <a:r>
              <a:rPr lang="en-US" sz="2400" dirty="0" smtClean="0"/>
              <a:t>, школа </a:t>
            </a:r>
            <a:r>
              <a:rPr lang="en-US" sz="2400" dirty="0" err="1" smtClean="0"/>
              <a:t>је</a:t>
            </a:r>
            <a:r>
              <a:rPr lang="en-US" sz="2400" dirty="0" smtClean="0"/>
              <a:t> </a:t>
            </a:r>
            <a:r>
              <a:rPr lang="en-US" sz="2400" dirty="0" err="1" smtClean="0"/>
              <a:t>дужна</a:t>
            </a:r>
            <a:r>
              <a:rPr lang="en-US" sz="2400" dirty="0" smtClean="0"/>
              <a:t> </a:t>
            </a:r>
            <a:r>
              <a:rPr lang="en-US" sz="2400" dirty="0" err="1" smtClean="0"/>
              <a:t>да</a:t>
            </a:r>
            <a:r>
              <a:rPr lang="en-US" sz="2400" dirty="0" smtClean="0"/>
              <a:t> </a:t>
            </a:r>
            <a:r>
              <a:rPr lang="en-US" sz="2400" dirty="0" err="1" smtClean="0"/>
              <a:t>то</a:t>
            </a:r>
            <a:r>
              <a:rPr lang="en-US" sz="2400" dirty="0" smtClean="0"/>
              <a:t> </a:t>
            </a:r>
            <a:r>
              <a:rPr lang="en-US" sz="2400" dirty="0" err="1" smtClean="0"/>
              <a:t>дијете</a:t>
            </a:r>
            <a:r>
              <a:rPr lang="en-US" sz="2400" dirty="0" smtClean="0"/>
              <a:t> </a:t>
            </a:r>
            <a:r>
              <a:rPr lang="en-US" sz="2400" dirty="0" err="1" smtClean="0"/>
              <a:t>укључи</a:t>
            </a:r>
            <a:r>
              <a:rPr lang="en-US" sz="2400" dirty="0" smtClean="0"/>
              <a:t> у </a:t>
            </a:r>
            <a:r>
              <a:rPr lang="en-US" sz="2400" dirty="0" err="1" smtClean="0"/>
              <a:t>наставу</a:t>
            </a:r>
            <a:r>
              <a:rPr lang="en-US" sz="2400" dirty="0" smtClean="0"/>
              <a:t>, </a:t>
            </a:r>
            <a:r>
              <a:rPr lang="en-US" sz="2400" dirty="0" err="1" smtClean="0"/>
              <a:t>те</a:t>
            </a:r>
            <a:r>
              <a:rPr lang="en-US" sz="2400" dirty="0" smtClean="0"/>
              <a:t> </a:t>
            </a:r>
            <a:r>
              <a:rPr lang="en-US" sz="2400" dirty="0" err="1" smtClean="0"/>
              <a:t>да</a:t>
            </a:r>
            <a:r>
              <a:rPr lang="en-US" sz="2400" dirty="0" smtClean="0"/>
              <a:t> </a:t>
            </a:r>
            <a:r>
              <a:rPr lang="en-US" sz="2400" dirty="0" err="1" smtClean="0"/>
              <a:t>врши</a:t>
            </a:r>
            <a:r>
              <a:rPr lang="en-US" sz="2400" dirty="0" smtClean="0"/>
              <a:t> </a:t>
            </a:r>
            <a:r>
              <a:rPr lang="en-US" sz="2400" dirty="0" err="1" smtClean="0"/>
              <a:t>опсервацију</a:t>
            </a:r>
            <a:r>
              <a:rPr lang="en-US" sz="2400" dirty="0" smtClean="0"/>
              <a:t> </a:t>
            </a:r>
            <a:r>
              <a:rPr lang="en-US" sz="2400" dirty="0" err="1" smtClean="0"/>
              <a:t>дјетета</a:t>
            </a:r>
            <a:r>
              <a:rPr lang="en-US" sz="2400" dirty="0" smtClean="0"/>
              <a:t> </a:t>
            </a:r>
            <a:r>
              <a:rPr lang="en-US" sz="2400" dirty="0" err="1" smtClean="0"/>
              <a:t>најмање</a:t>
            </a:r>
            <a:r>
              <a:rPr lang="en-US" sz="2400" dirty="0" smtClean="0"/>
              <a:t> </a:t>
            </a:r>
            <a:r>
              <a:rPr lang="en-US" sz="2400" dirty="0" err="1" smtClean="0"/>
              <a:t>три</a:t>
            </a:r>
            <a:r>
              <a:rPr lang="en-US" sz="2400" dirty="0" smtClean="0"/>
              <a:t> </a:t>
            </a:r>
            <a:r>
              <a:rPr lang="en-US" sz="2400" dirty="0" err="1" smtClean="0"/>
              <a:t>мјесеца</a:t>
            </a:r>
            <a:r>
              <a:rPr lang="en-US" sz="2400" dirty="0" smtClean="0"/>
              <a:t>, а </a:t>
            </a:r>
            <a:r>
              <a:rPr lang="en-US" sz="2400" dirty="0" err="1" smtClean="0"/>
              <a:t>најдуже</a:t>
            </a:r>
            <a:r>
              <a:rPr lang="en-US" sz="2400" dirty="0" smtClean="0"/>
              <a:t> </a:t>
            </a:r>
            <a:r>
              <a:rPr lang="en-US" sz="2400" dirty="0" err="1" smtClean="0"/>
              <a:t>шест</a:t>
            </a:r>
            <a:r>
              <a:rPr lang="en-US" sz="2400" dirty="0" smtClean="0"/>
              <a:t> </a:t>
            </a:r>
            <a:r>
              <a:rPr lang="en-US" sz="2400" dirty="0" err="1" smtClean="0"/>
              <a:t>мјесеци</a:t>
            </a:r>
            <a:r>
              <a:rPr lang="en-US" sz="2400" dirty="0" smtClean="0"/>
              <a:t>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458200" cy="5105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4) У </a:t>
            </a:r>
            <a:r>
              <a:rPr lang="en-US" dirty="0" err="1" smtClean="0"/>
              <a:t>току</a:t>
            </a:r>
            <a:r>
              <a:rPr lang="en-US" dirty="0" smtClean="0"/>
              <a:t> </a:t>
            </a:r>
            <a:r>
              <a:rPr lang="en-US" dirty="0" err="1" smtClean="0"/>
              <a:t>опсервационог</a:t>
            </a:r>
            <a:r>
              <a:rPr lang="en-US" dirty="0" smtClean="0"/>
              <a:t> </a:t>
            </a:r>
            <a:r>
              <a:rPr lang="en-US" dirty="0" err="1" smtClean="0"/>
              <a:t>периода</a:t>
            </a:r>
            <a:r>
              <a:rPr lang="en-US" dirty="0" smtClean="0"/>
              <a:t> </a:t>
            </a:r>
            <a:r>
              <a:rPr lang="en-US" dirty="0" err="1" smtClean="0"/>
              <a:t>родитељ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обавезан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тражење</a:t>
            </a:r>
            <a:r>
              <a:rPr lang="en-US" dirty="0" smtClean="0"/>
              <a:t> </a:t>
            </a:r>
            <a:r>
              <a:rPr lang="en-US" dirty="0" err="1" smtClean="0"/>
              <a:t>школе</a:t>
            </a:r>
            <a:r>
              <a:rPr lang="en-US" dirty="0" smtClean="0"/>
              <a:t> </a:t>
            </a:r>
            <a:r>
              <a:rPr lang="en-US" dirty="0" err="1" smtClean="0"/>
              <a:t>достави</a:t>
            </a:r>
            <a:r>
              <a:rPr lang="en-US" dirty="0" smtClean="0"/>
              <a:t> </a:t>
            </a:r>
            <a:r>
              <a:rPr lang="en-US" dirty="0" err="1" smtClean="0"/>
              <a:t>медицинску</a:t>
            </a:r>
            <a:r>
              <a:rPr lang="en-US" dirty="0" smtClean="0"/>
              <a:t> и </a:t>
            </a:r>
            <a:r>
              <a:rPr lang="en-US" dirty="0" err="1" smtClean="0"/>
              <a:t>другу</a:t>
            </a:r>
            <a:r>
              <a:rPr lang="en-US" dirty="0" smtClean="0"/>
              <a:t> </a:t>
            </a:r>
            <a:r>
              <a:rPr lang="en-US" dirty="0" err="1" smtClean="0"/>
              <a:t>одговарајућу</a:t>
            </a:r>
            <a:r>
              <a:rPr lang="en-US" dirty="0" smtClean="0"/>
              <a:t> </a:t>
            </a:r>
            <a:r>
              <a:rPr lang="en-US" dirty="0" err="1" smtClean="0"/>
              <a:t>документацију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.</a:t>
            </a:r>
          </a:p>
          <a:p>
            <a:r>
              <a:rPr lang="en-US" dirty="0" smtClean="0"/>
              <a:t>(5) </a:t>
            </a:r>
            <a:r>
              <a:rPr lang="en-US" dirty="0" err="1" smtClean="0"/>
              <a:t>Након</a:t>
            </a:r>
            <a:r>
              <a:rPr lang="en-US" dirty="0" smtClean="0"/>
              <a:t> </a:t>
            </a:r>
            <a:r>
              <a:rPr lang="en-US" dirty="0" err="1" smtClean="0"/>
              <a:t>опсервације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3.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школа </a:t>
            </a:r>
            <a:r>
              <a:rPr lang="en-US" dirty="0" err="1" smtClean="0"/>
              <a:t>ће</a:t>
            </a:r>
            <a:r>
              <a:rPr lang="en-US" dirty="0" smtClean="0"/>
              <a:t> </a:t>
            </a:r>
            <a:r>
              <a:rPr lang="en-US" dirty="0" err="1" smtClean="0"/>
              <a:t>од</a:t>
            </a:r>
            <a:r>
              <a:rPr lang="en-US" dirty="0" smtClean="0"/>
              <a:t> </a:t>
            </a:r>
            <a:r>
              <a:rPr lang="en-US" dirty="0" err="1" smtClean="0"/>
              <a:t>надлежне</a:t>
            </a:r>
            <a:r>
              <a:rPr lang="en-US" dirty="0" smtClean="0"/>
              <a:t> </a:t>
            </a:r>
            <a:r>
              <a:rPr lang="en-US" dirty="0" err="1" smtClean="0"/>
              <a:t>установе</a:t>
            </a:r>
            <a:r>
              <a:rPr lang="en-US" dirty="0" smtClean="0"/>
              <a:t> </a:t>
            </a:r>
            <a:r>
              <a:rPr lang="en-US" dirty="0" err="1" smtClean="0"/>
              <a:t>затражити</a:t>
            </a:r>
            <a:r>
              <a:rPr lang="en-US" dirty="0" smtClean="0"/>
              <a:t> </a:t>
            </a:r>
            <a:r>
              <a:rPr lang="en-US" dirty="0" err="1" smtClean="0"/>
              <a:t>мишљење</a:t>
            </a:r>
            <a:r>
              <a:rPr lang="en-US" dirty="0" smtClean="0"/>
              <a:t> </a:t>
            </a:r>
            <a:r>
              <a:rPr lang="en-US" dirty="0" err="1" smtClean="0"/>
              <a:t>стручне</a:t>
            </a:r>
            <a:r>
              <a:rPr lang="en-US" dirty="0" smtClean="0"/>
              <a:t> </a:t>
            </a:r>
            <a:r>
              <a:rPr lang="en-US" dirty="0" err="1" smtClean="0"/>
              <a:t>комисије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процјену</a:t>
            </a:r>
            <a:r>
              <a:rPr lang="en-US" dirty="0" smtClean="0"/>
              <a:t> </a:t>
            </a:r>
            <a:r>
              <a:rPr lang="en-US" dirty="0" err="1" smtClean="0"/>
              <a:t>потреба</a:t>
            </a:r>
            <a:r>
              <a:rPr lang="en-US" dirty="0" smtClean="0"/>
              <a:t> и </a:t>
            </a:r>
            <a:r>
              <a:rPr lang="en-US" dirty="0" err="1" smtClean="0"/>
              <a:t>усмјеравање</a:t>
            </a:r>
            <a:r>
              <a:rPr lang="en-US" dirty="0" smtClean="0"/>
              <a:t> </a:t>
            </a:r>
            <a:r>
              <a:rPr lang="en-US" dirty="0" err="1" smtClean="0"/>
              <a:t>дјеце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. </a:t>
            </a:r>
          </a:p>
          <a:p>
            <a:r>
              <a:rPr lang="en-US" dirty="0" smtClean="0"/>
              <a:t>(6) </a:t>
            </a:r>
            <a:r>
              <a:rPr lang="en-US" dirty="0" err="1" smtClean="0"/>
              <a:t>Стручну</a:t>
            </a:r>
            <a:r>
              <a:rPr lang="en-US" dirty="0" smtClean="0"/>
              <a:t> </a:t>
            </a:r>
            <a:r>
              <a:rPr lang="en-US" dirty="0" err="1" smtClean="0"/>
              <a:t>помоћ</a:t>
            </a:r>
            <a:r>
              <a:rPr lang="en-US" dirty="0" smtClean="0"/>
              <a:t> у </a:t>
            </a:r>
            <a:r>
              <a:rPr lang="en-US" dirty="0" err="1" smtClean="0"/>
              <a:t>оквиру</a:t>
            </a:r>
            <a:r>
              <a:rPr lang="en-US" dirty="0" smtClean="0"/>
              <a:t> </a:t>
            </a:r>
            <a:r>
              <a:rPr lang="en-US" dirty="0" err="1" smtClean="0"/>
              <a:t>опсервационог</a:t>
            </a:r>
            <a:r>
              <a:rPr lang="en-US" dirty="0" smtClean="0"/>
              <a:t> </a:t>
            </a:r>
            <a:r>
              <a:rPr lang="en-US" dirty="0" err="1" smtClean="0"/>
              <a:t>периода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3.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пружа</a:t>
            </a:r>
            <a:r>
              <a:rPr lang="en-US" dirty="0" smtClean="0"/>
              <a:t> </a:t>
            </a:r>
            <a:r>
              <a:rPr lang="en-US" dirty="0" err="1" smtClean="0"/>
              <a:t>стручна</a:t>
            </a:r>
            <a:r>
              <a:rPr lang="en-US" dirty="0" smtClean="0"/>
              <a:t> </a:t>
            </a:r>
            <a:r>
              <a:rPr lang="en-US" dirty="0" err="1" smtClean="0"/>
              <a:t>служба</a:t>
            </a:r>
            <a:r>
              <a:rPr lang="en-US" dirty="0" smtClean="0"/>
              <a:t> </a:t>
            </a:r>
            <a:r>
              <a:rPr lang="en-US" dirty="0" err="1" smtClean="0"/>
              <a:t>школе</a:t>
            </a:r>
            <a:r>
              <a:rPr lang="en-US" dirty="0" smtClean="0"/>
              <a:t> и у </a:t>
            </a:r>
            <a:r>
              <a:rPr lang="en-US" dirty="0" err="1" smtClean="0"/>
              <a:t>највећој</a:t>
            </a:r>
            <a:r>
              <a:rPr lang="en-US" dirty="0" smtClean="0"/>
              <a:t> </a:t>
            </a:r>
            <a:r>
              <a:rPr lang="en-US" dirty="0" err="1" smtClean="0"/>
              <a:t>могућој</a:t>
            </a:r>
            <a:r>
              <a:rPr lang="en-US" dirty="0" smtClean="0"/>
              <a:t> </a:t>
            </a:r>
            <a:r>
              <a:rPr lang="en-US" dirty="0" err="1" smtClean="0"/>
              <a:t>мјери</a:t>
            </a:r>
            <a:r>
              <a:rPr lang="en-US" dirty="0" smtClean="0"/>
              <a:t> </a:t>
            </a:r>
            <a:r>
              <a:rPr lang="en-US" dirty="0" err="1" smtClean="0"/>
              <a:t>консултује</a:t>
            </a:r>
            <a:r>
              <a:rPr lang="en-US" dirty="0" smtClean="0"/>
              <a:t> и </a:t>
            </a:r>
            <a:r>
              <a:rPr lang="en-US" dirty="0" err="1" smtClean="0"/>
              <a:t>укључује</a:t>
            </a:r>
            <a:r>
              <a:rPr lang="en-US" dirty="0" smtClean="0"/>
              <a:t> </a:t>
            </a:r>
            <a:r>
              <a:rPr lang="en-US" dirty="0" err="1" smtClean="0"/>
              <a:t>стручна</a:t>
            </a:r>
            <a:r>
              <a:rPr lang="en-US" dirty="0" smtClean="0"/>
              <a:t> </a:t>
            </a:r>
            <a:r>
              <a:rPr lang="en-US" dirty="0" err="1" smtClean="0"/>
              <a:t>лица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других</a:t>
            </a:r>
            <a:r>
              <a:rPr lang="en-US" dirty="0" smtClean="0"/>
              <a:t> </a:t>
            </a:r>
            <a:r>
              <a:rPr lang="en-US" dirty="0" err="1" smtClean="0"/>
              <a:t>установа</a:t>
            </a:r>
            <a:r>
              <a:rPr lang="en-US" dirty="0" smtClean="0"/>
              <a:t>. </a:t>
            </a:r>
          </a:p>
          <a:p>
            <a:r>
              <a:rPr lang="en-US" dirty="0" smtClean="0"/>
              <a:t>(7) </a:t>
            </a:r>
            <a:r>
              <a:rPr lang="en-US" dirty="0" err="1" smtClean="0"/>
              <a:t>Током</a:t>
            </a:r>
            <a:r>
              <a:rPr lang="en-US" dirty="0" smtClean="0"/>
              <a:t> </a:t>
            </a:r>
            <a:r>
              <a:rPr lang="en-US" dirty="0" err="1" smtClean="0"/>
              <a:t>трајања</a:t>
            </a:r>
            <a:r>
              <a:rPr lang="en-US" dirty="0" smtClean="0"/>
              <a:t> </a:t>
            </a:r>
            <a:r>
              <a:rPr lang="en-US" dirty="0" err="1" smtClean="0"/>
              <a:t>основног</a:t>
            </a:r>
            <a:r>
              <a:rPr lang="en-US" dirty="0" smtClean="0"/>
              <a:t> </a:t>
            </a:r>
            <a:r>
              <a:rPr lang="en-US" dirty="0" err="1" smtClean="0"/>
              <a:t>васпитања</a:t>
            </a:r>
            <a:r>
              <a:rPr lang="en-US" dirty="0" smtClean="0"/>
              <a:t> и </a:t>
            </a:r>
            <a:r>
              <a:rPr lang="en-US" dirty="0" err="1" smtClean="0"/>
              <a:t>образовања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обавити</a:t>
            </a:r>
            <a:r>
              <a:rPr lang="en-US" dirty="0" smtClean="0"/>
              <a:t> </a:t>
            </a:r>
            <a:r>
              <a:rPr lang="en-US" dirty="0" err="1" smtClean="0"/>
              <a:t>поновно</a:t>
            </a:r>
            <a:r>
              <a:rPr lang="en-US" dirty="0" smtClean="0"/>
              <a:t> </a:t>
            </a:r>
            <a:r>
              <a:rPr lang="en-US" dirty="0" err="1" smtClean="0"/>
              <a:t>утврђивање</a:t>
            </a:r>
            <a:r>
              <a:rPr lang="en-US" dirty="0" smtClean="0"/>
              <a:t> </a:t>
            </a:r>
            <a:r>
              <a:rPr lang="en-US" dirty="0" err="1" smtClean="0"/>
              <a:t>врсте</a:t>
            </a:r>
            <a:r>
              <a:rPr lang="en-US" dirty="0" smtClean="0"/>
              <a:t> и </a:t>
            </a:r>
            <a:r>
              <a:rPr lang="en-US" dirty="0" err="1" smtClean="0"/>
              <a:t>степена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ученика</a:t>
            </a:r>
            <a:r>
              <a:rPr lang="en-US" dirty="0" smtClean="0"/>
              <a:t>. </a:t>
            </a:r>
          </a:p>
          <a:p>
            <a:r>
              <a:rPr lang="en-US" dirty="0" smtClean="0"/>
              <a:t>(8) </a:t>
            </a:r>
            <a:r>
              <a:rPr lang="en-US" dirty="0" err="1" smtClean="0"/>
              <a:t>Приједлог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поновно</a:t>
            </a:r>
            <a:r>
              <a:rPr lang="en-US" dirty="0" smtClean="0"/>
              <a:t> </a:t>
            </a:r>
            <a:r>
              <a:rPr lang="en-US" dirty="0" err="1" smtClean="0"/>
              <a:t>утврђивање</a:t>
            </a:r>
            <a:r>
              <a:rPr lang="en-US" dirty="0" smtClean="0"/>
              <a:t> </a:t>
            </a:r>
            <a:r>
              <a:rPr lang="en-US" dirty="0" err="1" smtClean="0"/>
              <a:t>врсте</a:t>
            </a:r>
            <a:r>
              <a:rPr lang="en-US" dirty="0" smtClean="0"/>
              <a:t> и </a:t>
            </a:r>
            <a:r>
              <a:rPr lang="en-US" dirty="0" err="1" smtClean="0"/>
              <a:t>степена</a:t>
            </a:r>
            <a:r>
              <a:rPr lang="en-US" dirty="0" smtClean="0"/>
              <a:t> </a:t>
            </a:r>
            <a:r>
              <a:rPr lang="en-US" dirty="0" err="1" smtClean="0"/>
              <a:t>сметње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поднијети</a:t>
            </a:r>
            <a:r>
              <a:rPr lang="en-US" dirty="0" smtClean="0"/>
              <a:t> </a:t>
            </a:r>
            <a:r>
              <a:rPr lang="en-US" dirty="0" err="1" smtClean="0"/>
              <a:t>родитељ</a:t>
            </a:r>
            <a:r>
              <a:rPr lang="en-US" dirty="0" smtClean="0"/>
              <a:t>, школа, </a:t>
            </a:r>
            <a:r>
              <a:rPr lang="en-US" dirty="0" err="1" smtClean="0"/>
              <a:t>здравствена</a:t>
            </a:r>
            <a:r>
              <a:rPr lang="en-US" dirty="0" smtClean="0"/>
              <a:t> </a:t>
            </a:r>
            <a:r>
              <a:rPr lang="en-US" dirty="0" err="1" smtClean="0"/>
              <a:t>установа</a:t>
            </a:r>
            <a:r>
              <a:rPr lang="en-US" dirty="0" smtClean="0"/>
              <a:t> и </a:t>
            </a:r>
            <a:r>
              <a:rPr lang="en-US" dirty="0" err="1" smtClean="0"/>
              <a:t>установа</a:t>
            </a:r>
            <a:r>
              <a:rPr lang="en-US" dirty="0" smtClean="0"/>
              <a:t> </a:t>
            </a:r>
            <a:r>
              <a:rPr lang="en-US" dirty="0" err="1" smtClean="0"/>
              <a:t>социјалне</a:t>
            </a:r>
            <a:r>
              <a:rPr lang="en-US" dirty="0" smtClean="0"/>
              <a:t> </a:t>
            </a:r>
            <a:r>
              <a:rPr lang="en-US" dirty="0" err="1" smtClean="0"/>
              <a:t>заштите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en-US" dirty="0" err="1" smtClean="0"/>
              <a:t>Члан</a:t>
            </a:r>
            <a:r>
              <a:rPr lang="en-US" dirty="0" smtClean="0"/>
              <a:t> 84. </a:t>
            </a:r>
          </a:p>
          <a:p>
            <a:pPr>
              <a:buNone/>
            </a:pPr>
            <a:r>
              <a:rPr lang="en-US" dirty="0" smtClean="0"/>
              <a:t>(1) </a:t>
            </a:r>
            <a:r>
              <a:rPr lang="en-US" dirty="0" err="1" smtClean="0"/>
              <a:t>Ученици</a:t>
            </a:r>
            <a:r>
              <a:rPr lang="en-US" dirty="0" smtClean="0"/>
              <a:t> с </a:t>
            </a:r>
            <a:r>
              <a:rPr lang="en-US" dirty="0" err="1" smtClean="0"/>
              <a:t>посебним</a:t>
            </a:r>
            <a:r>
              <a:rPr lang="en-US" dirty="0" smtClean="0"/>
              <a:t> </a:t>
            </a:r>
            <a:r>
              <a:rPr lang="en-US" dirty="0" err="1" smtClean="0"/>
              <a:t>потребама</a:t>
            </a:r>
            <a:r>
              <a:rPr lang="en-US" dirty="0" smtClean="0"/>
              <a:t> </a:t>
            </a:r>
            <a:r>
              <a:rPr lang="en-US" dirty="0" err="1" smtClean="0"/>
              <a:t>стичу</a:t>
            </a:r>
            <a:r>
              <a:rPr lang="en-US" dirty="0" smtClean="0"/>
              <a:t> </a:t>
            </a:r>
            <a:r>
              <a:rPr lang="en-US" dirty="0" err="1" smtClean="0"/>
              <a:t>основно</a:t>
            </a:r>
            <a:r>
              <a:rPr lang="en-US" dirty="0" smtClean="0"/>
              <a:t> </a:t>
            </a:r>
            <a:r>
              <a:rPr lang="en-US" dirty="0" err="1" smtClean="0"/>
              <a:t>васпитање</a:t>
            </a:r>
            <a:r>
              <a:rPr lang="en-US" dirty="0" smtClean="0"/>
              <a:t> и </a:t>
            </a:r>
            <a:r>
              <a:rPr lang="en-US" dirty="0" err="1" smtClean="0"/>
              <a:t>образовање</a:t>
            </a:r>
            <a:r>
              <a:rPr lang="en-US" dirty="0" smtClean="0"/>
              <a:t> у </a:t>
            </a:r>
            <a:r>
              <a:rPr lang="en-US" dirty="0" err="1" smtClean="0"/>
              <a:t>редовним</a:t>
            </a:r>
            <a:r>
              <a:rPr lang="en-US" dirty="0" smtClean="0"/>
              <a:t> </a:t>
            </a:r>
            <a:r>
              <a:rPr lang="en-US" dirty="0" err="1" smtClean="0"/>
              <a:t>школама</a:t>
            </a:r>
            <a:r>
              <a:rPr lang="en-US" dirty="0" smtClean="0"/>
              <a:t> (у </a:t>
            </a:r>
            <a:r>
              <a:rPr lang="en-US" dirty="0" err="1" smtClean="0"/>
              <a:t>даљем</a:t>
            </a:r>
            <a:r>
              <a:rPr lang="en-US" dirty="0" smtClean="0"/>
              <a:t> </a:t>
            </a:r>
            <a:r>
              <a:rPr lang="en-US" dirty="0" err="1" smtClean="0"/>
              <a:t>тексту</a:t>
            </a:r>
            <a:r>
              <a:rPr lang="en-US" dirty="0" smtClean="0"/>
              <a:t>: </a:t>
            </a:r>
            <a:r>
              <a:rPr lang="en-US" dirty="0" err="1" smtClean="0"/>
              <a:t>инклузија</a:t>
            </a:r>
            <a:r>
              <a:rPr lang="en-US" dirty="0" smtClean="0"/>
              <a:t>)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основним</a:t>
            </a:r>
            <a:r>
              <a:rPr lang="en-US" dirty="0" smtClean="0"/>
              <a:t> </a:t>
            </a:r>
            <a:r>
              <a:rPr lang="en-US" dirty="0" err="1" smtClean="0"/>
              <a:t>школама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дјецу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(2) У </a:t>
            </a:r>
            <a:r>
              <a:rPr lang="en-US" dirty="0" err="1" smtClean="0"/>
              <a:t>редовним</a:t>
            </a:r>
            <a:r>
              <a:rPr lang="en-US" dirty="0" smtClean="0"/>
              <a:t> </a:t>
            </a:r>
            <a:r>
              <a:rPr lang="en-US" dirty="0" err="1" smtClean="0"/>
              <a:t>школама</a:t>
            </a:r>
            <a:r>
              <a:rPr lang="en-US" dirty="0" smtClean="0"/>
              <a:t>, </a:t>
            </a:r>
            <a:r>
              <a:rPr lang="en-US" dirty="0" err="1" smtClean="0"/>
              <a:t>ученици</a:t>
            </a:r>
            <a:r>
              <a:rPr lang="en-US" dirty="0" smtClean="0"/>
              <a:t> с </a:t>
            </a:r>
            <a:r>
              <a:rPr lang="en-US" dirty="0" err="1" smtClean="0"/>
              <a:t>посебним</a:t>
            </a:r>
            <a:r>
              <a:rPr lang="en-US" dirty="0" smtClean="0"/>
              <a:t> </a:t>
            </a:r>
            <a:r>
              <a:rPr lang="en-US" dirty="0" err="1" smtClean="0"/>
              <a:t>потребама</a:t>
            </a:r>
            <a:r>
              <a:rPr lang="en-US" dirty="0" smtClean="0"/>
              <a:t> </a:t>
            </a:r>
            <a:r>
              <a:rPr lang="en-US" dirty="0" err="1" smtClean="0"/>
              <a:t>школују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у </a:t>
            </a:r>
            <a:r>
              <a:rPr lang="en-US" dirty="0" err="1" smtClean="0"/>
              <a:t>редовним</a:t>
            </a:r>
            <a:r>
              <a:rPr lang="en-US" dirty="0" smtClean="0"/>
              <a:t>, </a:t>
            </a:r>
            <a:r>
              <a:rPr lang="en-US" dirty="0" err="1" smtClean="0"/>
              <a:t>комбинованим</a:t>
            </a:r>
            <a:r>
              <a:rPr lang="en-US" dirty="0" smtClean="0"/>
              <a:t> </a:t>
            </a:r>
            <a:r>
              <a:rPr lang="en-US" dirty="0" err="1" smtClean="0"/>
              <a:t>или</a:t>
            </a:r>
            <a:r>
              <a:rPr lang="en-US" dirty="0" smtClean="0"/>
              <a:t> </a:t>
            </a:r>
            <a:r>
              <a:rPr lang="en-US" dirty="0" err="1" smtClean="0"/>
              <a:t>посебним</a:t>
            </a:r>
            <a:r>
              <a:rPr lang="en-US" dirty="0" smtClean="0"/>
              <a:t> </a:t>
            </a:r>
            <a:r>
              <a:rPr lang="en-US" dirty="0" err="1" smtClean="0"/>
              <a:t>одјељењима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(3) У </a:t>
            </a:r>
            <a:r>
              <a:rPr lang="en-US" dirty="0" err="1" smtClean="0"/>
              <a:t>основним</a:t>
            </a:r>
            <a:r>
              <a:rPr lang="en-US" dirty="0" smtClean="0"/>
              <a:t> </a:t>
            </a:r>
            <a:r>
              <a:rPr lang="en-US" dirty="0" err="1" smtClean="0"/>
              <a:t>школама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дјецу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школују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ученици</a:t>
            </a:r>
            <a:r>
              <a:rPr lang="en-US" dirty="0" smtClean="0"/>
              <a:t> у </a:t>
            </a:r>
            <a:r>
              <a:rPr lang="en-US" dirty="0" err="1" smtClean="0"/>
              <a:t>складу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препорукама</a:t>
            </a:r>
            <a:r>
              <a:rPr lang="en-US" dirty="0" smtClean="0"/>
              <a:t> </a:t>
            </a:r>
            <a:r>
              <a:rPr lang="en-US" dirty="0" err="1" smtClean="0"/>
              <a:t>наведеним</a:t>
            </a:r>
            <a:r>
              <a:rPr lang="en-US" dirty="0" smtClean="0"/>
              <a:t> у </a:t>
            </a:r>
            <a:r>
              <a:rPr lang="en-US" dirty="0" err="1" smtClean="0"/>
              <a:t>налазу</a:t>
            </a:r>
            <a:r>
              <a:rPr lang="en-US" dirty="0" smtClean="0"/>
              <a:t> и </a:t>
            </a:r>
            <a:r>
              <a:rPr lang="en-US" dirty="0" err="1" smtClean="0"/>
              <a:t>мишљењу</a:t>
            </a:r>
            <a:r>
              <a:rPr lang="en-US" dirty="0" smtClean="0"/>
              <a:t> </a:t>
            </a:r>
            <a:r>
              <a:rPr lang="en-US" dirty="0" err="1" smtClean="0"/>
              <a:t>стручне</a:t>
            </a:r>
            <a:r>
              <a:rPr lang="en-US" dirty="0" smtClean="0"/>
              <a:t> </a:t>
            </a:r>
            <a:r>
              <a:rPr lang="en-US" dirty="0" err="1" smtClean="0"/>
              <a:t>комисије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(4) </a:t>
            </a:r>
            <a:r>
              <a:rPr lang="en-US" dirty="0" err="1" smtClean="0"/>
              <a:t>Васпитно-образовни</a:t>
            </a:r>
            <a:r>
              <a:rPr lang="en-US" dirty="0" smtClean="0"/>
              <a:t> </a:t>
            </a:r>
            <a:r>
              <a:rPr lang="en-US" dirty="0" err="1" smtClean="0"/>
              <a:t>рад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ученицима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1.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реализује</a:t>
            </a:r>
            <a:r>
              <a:rPr lang="en-US" dirty="0" smtClean="0"/>
              <a:t> </a:t>
            </a:r>
            <a:r>
              <a:rPr lang="en-US" dirty="0" err="1" smtClean="0"/>
              <a:t>се</a:t>
            </a:r>
            <a:r>
              <a:rPr lang="en-US" dirty="0" smtClean="0"/>
              <a:t> </a:t>
            </a:r>
            <a:r>
              <a:rPr lang="en-US" dirty="0" err="1" smtClean="0"/>
              <a:t>на</a:t>
            </a:r>
            <a:r>
              <a:rPr lang="en-US" dirty="0" smtClean="0"/>
              <a:t> </a:t>
            </a:r>
            <a:r>
              <a:rPr lang="en-US" dirty="0" err="1" smtClean="0"/>
              <a:t>основу</a:t>
            </a:r>
            <a:r>
              <a:rPr lang="en-US" dirty="0" smtClean="0"/>
              <a:t> </a:t>
            </a:r>
            <a:r>
              <a:rPr lang="en-US" dirty="0" err="1" smtClean="0"/>
              <a:t>наставног</a:t>
            </a:r>
            <a:r>
              <a:rPr lang="en-US" dirty="0" smtClean="0"/>
              <a:t> </a:t>
            </a:r>
            <a:r>
              <a:rPr lang="en-US" dirty="0" err="1" smtClean="0"/>
              <a:t>плана</a:t>
            </a:r>
            <a:r>
              <a:rPr lang="en-US" dirty="0" smtClean="0"/>
              <a:t> и </a:t>
            </a:r>
            <a:r>
              <a:rPr lang="en-US" dirty="0" err="1" smtClean="0"/>
              <a:t>програма</a:t>
            </a:r>
            <a:r>
              <a:rPr lang="en-US" dirty="0" smtClean="0"/>
              <a:t>, </a:t>
            </a:r>
            <a:r>
              <a:rPr lang="en-US" dirty="0" err="1" smtClean="0"/>
              <a:t>те</a:t>
            </a:r>
            <a:r>
              <a:rPr lang="en-US" dirty="0" smtClean="0"/>
              <a:t> </a:t>
            </a:r>
            <a:r>
              <a:rPr lang="en-US" dirty="0" err="1" smtClean="0"/>
              <a:t>индивидуалних</a:t>
            </a:r>
            <a:r>
              <a:rPr lang="en-US" dirty="0" smtClean="0"/>
              <a:t> </a:t>
            </a:r>
            <a:r>
              <a:rPr lang="en-US" dirty="0" err="1" smtClean="0"/>
              <a:t>образовних</a:t>
            </a:r>
            <a:r>
              <a:rPr lang="en-US" dirty="0" smtClean="0"/>
              <a:t> </a:t>
            </a:r>
            <a:r>
              <a:rPr lang="en-US" dirty="0" err="1" smtClean="0"/>
              <a:t>програма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предлаже</a:t>
            </a:r>
            <a:r>
              <a:rPr lang="en-US" dirty="0" smtClean="0"/>
              <a:t> </a:t>
            </a:r>
            <a:r>
              <a:rPr lang="en-US" dirty="0" err="1" smtClean="0"/>
              <a:t>стручни</a:t>
            </a:r>
            <a:r>
              <a:rPr lang="en-US" dirty="0" smtClean="0"/>
              <a:t> </a:t>
            </a:r>
            <a:r>
              <a:rPr lang="en-US" dirty="0" err="1" smtClean="0"/>
              <a:t>тим</a:t>
            </a:r>
            <a:r>
              <a:rPr lang="en-US" dirty="0" smtClean="0"/>
              <a:t> </a:t>
            </a:r>
            <a:r>
              <a:rPr lang="en-US" dirty="0" err="1" smtClean="0"/>
              <a:t>школе</a:t>
            </a:r>
            <a:r>
              <a:rPr lang="en-US" dirty="0" smtClean="0"/>
              <a:t>, а </a:t>
            </a:r>
            <a:r>
              <a:rPr lang="en-US" dirty="0" err="1" smtClean="0"/>
              <a:t>усваја</a:t>
            </a:r>
            <a:r>
              <a:rPr lang="en-US" dirty="0" smtClean="0"/>
              <a:t> </a:t>
            </a:r>
            <a:r>
              <a:rPr lang="en-US" dirty="0" err="1" smtClean="0"/>
              <a:t>наставничко</a:t>
            </a:r>
            <a:r>
              <a:rPr lang="en-US" dirty="0" smtClean="0"/>
              <a:t> </a:t>
            </a:r>
            <a:r>
              <a:rPr lang="en-US" dirty="0" err="1" smtClean="0"/>
              <a:t>вијеће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(5) У </a:t>
            </a:r>
            <a:r>
              <a:rPr lang="en-US" dirty="0" err="1" smtClean="0"/>
              <a:t>случају</a:t>
            </a:r>
            <a:r>
              <a:rPr lang="en-US" dirty="0" smtClean="0"/>
              <a:t> </a:t>
            </a:r>
            <a:r>
              <a:rPr lang="en-US" dirty="0" err="1" smtClean="0"/>
              <a:t>да</a:t>
            </a:r>
            <a:r>
              <a:rPr lang="en-US" dirty="0" smtClean="0"/>
              <a:t> </a:t>
            </a:r>
            <a:r>
              <a:rPr lang="en-US" dirty="0" err="1" smtClean="0"/>
              <a:t>је</a:t>
            </a:r>
            <a:r>
              <a:rPr lang="en-US" dirty="0" smtClean="0"/>
              <a:t> </a:t>
            </a:r>
            <a:r>
              <a:rPr lang="en-US" dirty="0" err="1" smtClean="0"/>
              <a:t>налазом</a:t>
            </a:r>
            <a:r>
              <a:rPr lang="en-US" dirty="0" smtClean="0"/>
              <a:t> и </a:t>
            </a:r>
            <a:r>
              <a:rPr lang="en-US" dirty="0" err="1" smtClean="0"/>
              <a:t>мишљењем</a:t>
            </a:r>
            <a:r>
              <a:rPr lang="en-US" dirty="0" smtClean="0"/>
              <a:t> </a:t>
            </a:r>
            <a:r>
              <a:rPr lang="en-US" dirty="0" err="1" smtClean="0"/>
              <a:t>стручне</a:t>
            </a:r>
            <a:r>
              <a:rPr lang="en-US" dirty="0" smtClean="0"/>
              <a:t> </a:t>
            </a:r>
            <a:r>
              <a:rPr lang="en-US" dirty="0" err="1" smtClean="0"/>
              <a:t>комисије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процјену</a:t>
            </a:r>
            <a:r>
              <a:rPr lang="en-US" dirty="0" smtClean="0"/>
              <a:t> </a:t>
            </a:r>
            <a:r>
              <a:rPr lang="en-US" dirty="0" err="1" smtClean="0"/>
              <a:t>потреба</a:t>
            </a:r>
            <a:r>
              <a:rPr lang="en-US" dirty="0" smtClean="0"/>
              <a:t> и </a:t>
            </a:r>
            <a:r>
              <a:rPr lang="en-US" dirty="0" err="1" smtClean="0"/>
              <a:t>усмјеравање</a:t>
            </a:r>
            <a:r>
              <a:rPr lang="en-US" dirty="0" smtClean="0"/>
              <a:t> </a:t>
            </a:r>
            <a:r>
              <a:rPr lang="en-US" dirty="0" err="1" smtClean="0"/>
              <a:t>дјеце</a:t>
            </a:r>
            <a:r>
              <a:rPr lang="en-US" dirty="0" smtClean="0"/>
              <a:t> и </a:t>
            </a:r>
            <a:r>
              <a:rPr lang="en-US" dirty="0" err="1" smtClean="0"/>
              <a:t>омладине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</a:t>
            </a:r>
            <a:r>
              <a:rPr lang="en-US" dirty="0" err="1" smtClean="0"/>
              <a:t>предложено</a:t>
            </a:r>
            <a:r>
              <a:rPr lang="en-US" dirty="0" smtClean="0"/>
              <a:t> </a:t>
            </a:r>
            <a:r>
              <a:rPr lang="en-US" dirty="0" err="1" smtClean="0"/>
              <a:t>ангажовање</a:t>
            </a:r>
            <a:r>
              <a:rPr lang="en-US" dirty="0" smtClean="0"/>
              <a:t> </a:t>
            </a:r>
            <a:r>
              <a:rPr lang="en-US" dirty="0" err="1" smtClean="0"/>
              <a:t>лица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подршку</a:t>
            </a:r>
            <a:r>
              <a:rPr lang="en-US" dirty="0" smtClean="0"/>
              <a:t> </a:t>
            </a:r>
            <a:r>
              <a:rPr lang="en-US" dirty="0" err="1" smtClean="0"/>
              <a:t>ученику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сметњама</a:t>
            </a:r>
            <a:r>
              <a:rPr lang="en-US" dirty="0" smtClean="0"/>
              <a:t> у </a:t>
            </a:r>
            <a:r>
              <a:rPr lang="en-US" dirty="0" err="1" smtClean="0"/>
              <a:t>развоју</a:t>
            </a:r>
            <a:r>
              <a:rPr lang="en-US" dirty="0" smtClean="0"/>
              <a:t> (у </a:t>
            </a:r>
            <a:r>
              <a:rPr lang="en-US" dirty="0" err="1" smtClean="0"/>
              <a:t>даљем</a:t>
            </a:r>
            <a:r>
              <a:rPr lang="en-US" dirty="0" smtClean="0"/>
              <a:t> </a:t>
            </a:r>
            <a:r>
              <a:rPr lang="en-US" dirty="0" err="1" smtClean="0"/>
              <a:t>тексту</a:t>
            </a:r>
            <a:r>
              <a:rPr lang="en-US" dirty="0" smtClean="0"/>
              <a:t>: </a:t>
            </a:r>
            <a:r>
              <a:rPr lang="en-US" dirty="0" err="1" smtClean="0"/>
              <a:t>асистент</a:t>
            </a:r>
            <a:r>
              <a:rPr lang="en-US" dirty="0" smtClean="0"/>
              <a:t>), школа </a:t>
            </a:r>
            <a:r>
              <a:rPr lang="en-US" dirty="0" err="1" smtClean="0"/>
              <a:t>ће</a:t>
            </a:r>
            <a:r>
              <a:rPr lang="en-US" dirty="0" smtClean="0"/>
              <a:t> </a:t>
            </a:r>
            <a:r>
              <a:rPr lang="en-US" dirty="0" err="1" smtClean="0"/>
              <a:t>затражити</a:t>
            </a:r>
            <a:r>
              <a:rPr lang="en-US" dirty="0" smtClean="0"/>
              <a:t> </a:t>
            </a:r>
            <a:r>
              <a:rPr lang="en-US" dirty="0" err="1" smtClean="0"/>
              <a:t>сагласност</a:t>
            </a:r>
            <a:r>
              <a:rPr lang="en-US" dirty="0" smtClean="0"/>
              <a:t> </a:t>
            </a:r>
            <a:r>
              <a:rPr lang="en-US" dirty="0" err="1" smtClean="0"/>
              <a:t>Министарства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ангажовање</a:t>
            </a:r>
            <a:r>
              <a:rPr lang="en-US" dirty="0" smtClean="0"/>
              <a:t> </a:t>
            </a:r>
            <a:r>
              <a:rPr lang="en-US" dirty="0" err="1" smtClean="0"/>
              <a:t>асистента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(6) </a:t>
            </a:r>
            <a:r>
              <a:rPr lang="en-US" dirty="0" err="1" smtClean="0"/>
              <a:t>Министарство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дати</a:t>
            </a:r>
            <a:r>
              <a:rPr lang="en-US" dirty="0" smtClean="0"/>
              <a:t> </a:t>
            </a:r>
            <a:r>
              <a:rPr lang="en-US" dirty="0" err="1" smtClean="0"/>
              <a:t>сагласност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ангажовање</a:t>
            </a:r>
            <a:r>
              <a:rPr lang="en-US" dirty="0" smtClean="0"/>
              <a:t> </a:t>
            </a:r>
            <a:r>
              <a:rPr lang="en-US" dirty="0" err="1" smtClean="0"/>
              <a:t>асистента</a:t>
            </a:r>
            <a:r>
              <a:rPr lang="en-US" dirty="0" smtClean="0"/>
              <a:t> </a:t>
            </a:r>
            <a:r>
              <a:rPr lang="en-US" dirty="0" err="1" smtClean="0"/>
              <a:t>уколико</a:t>
            </a:r>
            <a:r>
              <a:rPr lang="en-US" dirty="0" smtClean="0"/>
              <a:t> </a:t>
            </a:r>
            <a:r>
              <a:rPr lang="en-US" dirty="0" err="1" smtClean="0"/>
              <a:t>постоје</a:t>
            </a:r>
            <a:r>
              <a:rPr lang="en-US" dirty="0" smtClean="0"/>
              <a:t> </a:t>
            </a:r>
            <a:r>
              <a:rPr lang="en-US" dirty="0" err="1" smtClean="0"/>
              <a:t>обезбијеђена</a:t>
            </a:r>
            <a:r>
              <a:rPr lang="en-US" dirty="0" smtClean="0"/>
              <a:t> </a:t>
            </a:r>
            <a:r>
              <a:rPr lang="en-US" dirty="0" err="1" smtClean="0"/>
              <a:t>средства</a:t>
            </a:r>
            <a:r>
              <a:rPr lang="en-US" dirty="0" smtClean="0"/>
              <a:t> </a:t>
            </a:r>
            <a:r>
              <a:rPr lang="en-US" dirty="0" err="1" smtClean="0"/>
              <a:t>за</a:t>
            </a:r>
            <a:r>
              <a:rPr lang="en-US" dirty="0" smtClean="0"/>
              <a:t> </a:t>
            </a:r>
            <a:r>
              <a:rPr lang="en-US" dirty="0" err="1" smtClean="0"/>
              <a:t>финансирање</a:t>
            </a:r>
            <a:r>
              <a:rPr lang="en-US" dirty="0" smtClean="0"/>
              <a:t> </a:t>
            </a:r>
            <a:r>
              <a:rPr lang="en-US" dirty="0" err="1" smtClean="0"/>
              <a:t>асистента</a:t>
            </a:r>
            <a:r>
              <a:rPr lang="en-US" dirty="0" smtClean="0"/>
              <a:t> у </a:t>
            </a:r>
            <a:r>
              <a:rPr lang="en-US" dirty="0" err="1" smtClean="0"/>
              <a:t>складу</a:t>
            </a:r>
            <a:r>
              <a:rPr lang="en-US" dirty="0" smtClean="0"/>
              <a:t> </a:t>
            </a:r>
            <a:r>
              <a:rPr lang="en-US" dirty="0" err="1" smtClean="0"/>
              <a:t>са</a:t>
            </a:r>
            <a:r>
              <a:rPr lang="en-US" dirty="0" smtClean="0"/>
              <a:t> </a:t>
            </a:r>
            <a:r>
              <a:rPr lang="en-US" dirty="0" err="1" smtClean="0"/>
              <a:t>чланом</a:t>
            </a:r>
            <a:r>
              <a:rPr lang="en-US" dirty="0" smtClean="0"/>
              <a:t> 168. </a:t>
            </a:r>
            <a:r>
              <a:rPr lang="en-US" dirty="0" err="1" smtClean="0"/>
              <a:t>став</a:t>
            </a:r>
            <a:r>
              <a:rPr lang="en-US" dirty="0" smtClean="0"/>
              <a:t> 7.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закона</a:t>
            </a:r>
            <a:r>
              <a:rPr lang="en-US" dirty="0" smtClean="0"/>
              <a:t>. </a:t>
            </a:r>
          </a:p>
          <a:p>
            <a:pPr>
              <a:buNone/>
            </a:pPr>
            <a:r>
              <a:rPr lang="en-US" dirty="0" smtClean="0"/>
              <a:t>(7) </a:t>
            </a:r>
            <a:r>
              <a:rPr lang="en-US" dirty="0" err="1" smtClean="0"/>
              <a:t>Асистент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става</a:t>
            </a:r>
            <a:r>
              <a:rPr lang="en-US" dirty="0" smtClean="0"/>
              <a:t> 5. </a:t>
            </a:r>
            <a:r>
              <a:rPr lang="en-US" dirty="0" err="1" smtClean="0"/>
              <a:t>овог</a:t>
            </a:r>
            <a:r>
              <a:rPr lang="en-US" dirty="0" smtClean="0"/>
              <a:t> </a:t>
            </a:r>
            <a:r>
              <a:rPr lang="en-US" dirty="0" err="1" smtClean="0"/>
              <a:t>члана</a:t>
            </a:r>
            <a:r>
              <a:rPr lang="en-US" dirty="0" smtClean="0"/>
              <a:t> </a:t>
            </a:r>
            <a:r>
              <a:rPr lang="en-US" dirty="0" err="1" smtClean="0"/>
              <a:t>може</a:t>
            </a:r>
            <a:r>
              <a:rPr lang="en-US" dirty="0" smtClean="0"/>
              <a:t> </a:t>
            </a:r>
            <a:r>
              <a:rPr lang="en-US" dirty="0" err="1" smtClean="0"/>
              <a:t>бити</a:t>
            </a:r>
            <a:r>
              <a:rPr lang="en-US" dirty="0" smtClean="0"/>
              <a:t> </a:t>
            </a:r>
            <a:r>
              <a:rPr lang="en-US" dirty="0" err="1" smtClean="0"/>
              <a:t>лице</a:t>
            </a:r>
            <a:r>
              <a:rPr lang="en-US" dirty="0" smtClean="0"/>
              <a:t> </a:t>
            </a:r>
            <a:r>
              <a:rPr lang="en-US" dirty="0" err="1" smtClean="0"/>
              <a:t>које</a:t>
            </a:r>
            <a:r>
              <a:rPr lang="en-US" dirty="0" smtClean="0"/>
              <a:t> </a:t>
            </a:r>
            <a:r>
              <a:rPr lang="en-US" dirty="0" err="1" smtClean="0"/>
              <a:t>има</a:t>
            </a:r>
            <a:r>
              <a:rPr lang="en-US" dirty="0" smtClean="0"/>
              <a:t> </a:t>
            </a:r>
            <a:r>
              <a:rPr lang="en-US" dirty="0" err="1" smtClean="0"/>
              <a:t>најмање</a:t>
            </a:r>
            <a:r>
              <a:rPr lang="en-US" dirty="0" smtClean="0"/>
              <a:t> </a:t>
            </a:r>
            <a:r>
              <a:rPr lang="en-US" dirty="0" err="1" smtClean="0"/>
              <a:t>средњу</a:t>
            </a:r>
            <a:r>
              <a:rPr lang="en-US" dirty="0" smtClean="0"/>
              <a:t> </a:t>
            </a:r>
            <a:r>
              <a:rPr lang="en-US" dirty="0" err="1" smtClean="0"/>
              <a:t>стручну</a:t>
            </a:r>
            <a:r>
              <a:rPr lang="en-US" dirty="0" smtClean="0"/>
              <a:t> </a:t>
            </a:r>
            <a:r>
              <a:rPr lang="en-US" dirty="0" err="1" smtClean="0"/>
              <a:t>спрему</a:t>
            </a:r>
            <a:r>
              <a:rPr lang="en-US" dirty="0" smtClean="0"/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991600" cy="1676400"/>
          </a:xfrm>
        </p:spPr>
        <p:txBody>
          <a:bodyPr>
            <a:noAutofit/>
          </a:bodyPr>
          <a:lstStyle/>
          <a:p>
            <a:pPr algn="ctr"/>
            <a:r>
              <a:rPr lang="sr-Cyrl-R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Извод из Правилника о процјени потреба и усмјеравању дјеце и омладине са сметњама у развоју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410200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sr-Cyrl-RS" sz="3500" dirty="0" smtClean="0"/>
              <a:t>Члан 5. </a:t>
            </a:r>
          </a:p>
          <a:p>
            <a:pPr>
              <a:buNone/>
            </a:pPr>
            <a:r>
              <a:rPr lang="en-US" sz="4000" dirty="0" smtClean="0"/>
              <a:t>(3) </a:t>
            </a:r>
            <a:r>
              <a:rPr lang="sr-Cyrl-RS" sz="4000" dirty="0" smtClean="0"/>
              <a:t>Процјена потреба и усмјеравање се врши на основу</a:t>
            </a:r>
            <a:r>
              <a:rPr lang="bs-Cyrl-BA" sz="4000" dirty="0" smtClean="0"/>
              <a:t>: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а) Извјештај доктора медицине,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б) Налази и мишљења доктора медицине, </a:t>
            </a:r>
          </a:p>
          <a:p>
            <a:pPr>
              <a:buNone/>
            </a:pPr>
            <a:r>
              <a:rPr lang="bs-Cyrl-BA" sz="4000" dirty="0" smtClean="0"/>
              <a:t>     в)Специјалистички налази са детаљном процјеном функционалног стања,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г) Психолошког налаза и мишљења  (процјена когнитивних способности, процјена личности и социјалне адаптираности),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д) Дефектолошког налаза и мишљења ( процјена психомоторног статуса, моторике, равнотеже, координације, сензорног статуса, латерализованости, праксичких, когнитивних и сазнајних функција), 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</a:t>
            </a:r>
            <a:r>
              <a:rPr lang="bs-Cyrl-BA" sz="4000" b="1" dirty="0" smtClean="0"/>
              <a:t>ђ) Мишљења школе (педагошки профил и </a:t>
            </a:r>
            <a:r>
              <a:rPr lang="sr-Cyrl-CS" sz="4000" b="1" dirty="0" smtClean="0"/>
              <a:t>васпитно - образовни </a:t>
            </a:r>
            <a:r>
              <a:rPr lang="bs-Cyrl-BA" sz="4000" b="1" dirty="0" smtClean="0"/>
              <a:t>статус),</a:t>
            </a:r>
            <a:endParaRPr lang="en-US" sz="4000" b="1" dirty="0" smtClean="0"/>
          </a:p>
          <a:p>
            <a:pPr>
              <a:buNone/>
            </a:pPr>
            <a:r>
              <a:rPr lang="bs-Cyrl-BA" sz="4000" dirty="0" smtClean="0"/>
              <a:t>	е) Извјештај социјалног радника (социјална анамнеза са мишљењем и препорукама) и </a:t>
            </a:r>
            <a:endParaRPr lang="en-US" sz="4000" dirty="0" smtClean="0"/>
          </a:p>
          <a:p>
            <a:pPr>
              <a:buNone/>
            </a:pPr>
            <a:r>
              <a:rPr lang="bs-Cyrl-BA" sz="4000" dirty="0" smtClean="0"/>
              <a:t>	ж) Бартелов тест за процјену активности свакодневног живота. </a:t>
            </a:r>
            <a:endParaRPr lang="en-US" sz="3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bs-Cyrl-BA" sz="2400" dirty="0" smtClean="0"/>
              <a:t>Члан 2</a:t>
            </a:r>
            <a:r>
              <a:rPr lang="sr-Latn-CS" sz="2400" dirty="0" smtClean="0"/>
              <a:t>0</a:t>
            </a:r>
            <a:r>
              <a:rPr lang="bs-Cyrl-BA" sz="2400" dirty="0" smtClean="0"/>
              <a:t>.</a:t>
            </a:r>
            <a:r>
              <a:rPr lang="sr-Cyrl-CS" sz="2400" dirty="0" smtClean="0"/>
              <a:t> </a:t>
            </a:r>
            <a:endParaRPr lang="en-US" sz="2400" dirty="0" smtClean="0"/>
          </a:p>
          <a:p>
            <a:pPr>
              <a:buNone/>
            </a:pPr>
            <a:r>
              <a:rPr lang="bs-Cyrl-BA" sz="2400" dirty="0" smtClean="0"/>
              <a:t>(1) Налаз и мишљење стручне комисије служи као доказ у поступку остваривања права и услуга из области социјалне, дјечије заштите и образовања, те других система у складу са потребама лица са сметњама у развоју.</a:t>
            </a:r>
            <a:endParaRPr lang="en-US" sz="2400" dirty="0" smtClean="0"/>
          </a:p>
          <a:p>
            <a:pPr>
              <a:buNone/>
            </a:pPr>
            <a:r>
              <a:rPr lang="bs-Cyrl-BA" sz="2400" dirty="0" smtClean="0"/>
              <a:t>(2) Усмјеравање дјеце и омладине за кориштење услуга система социјалне  и дјечије заштите, образовања и других система, врши се на основу индивидуалног плана подршке.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991600" cy="6324600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bs-Cyrl-BA" sz="4400" dirty="0" smtClean="0"/>
              <a:t>Члан 2</a:t>
            </a:r>
            <a:r>
              <a:rPr lang="sr-Latn-CS" sz="4400" dirty="0" smtClean="0"/>
              <a:t>2</a:t>
            </a:r>
            <a:r>
              <a:rPr lang="bs-Cyrl-BA" sz="4400" dirty="0" smtClean="0"/>
              <a:t>.</a:t>
            </a:r>
            <a:endParaRPr lang="en-US" sz="4400" dirty="0" smtClean="0"/>
          </a:p>
          <a:p>
            <a:pPr>
              <a:buNone/>
            </a:pPr>
            <a:r>
              <a:rPr lang="bs-Cyrl-BA" sz="4400" dirty="0" smtClean="0"/>
              <a:t> </a:t>
            </a:r>
            <a:endParaRPr lang="en-US" sz="4400" dirty="0" smtClean="0"/>
          </a:p>
          <a:p>
            <a:pPr>
              <a:buNone/>
            </a:pPr>
            <a:r>
              <a:rPr lang="bs-Cyrl-BA" sz="4600" dirty="0" smtClean="0"/>
              <a:t>Центар за социјални рад или служба социјалне заштите упућује лице на процјену потреба и усмјеравања: </a:t>
            </a:r>
            <a:endParaRPr lang="en-US" sz="4600" dirty="0" smtClean="0"/>
          </a:p>
          <a:p>
            <a:pPr>
              <a:buNone/>
            </a:pPr>
            <a:r>
              <a:rPr lang="bs-Cyrl-BA" sz="4600" dirty="0" smtClean="0"/>
              <a:t>	а) по приједлогу лица,  родитеља, односно старатеља и </a:t>
            </a:r>
            <a:endParaRPr lang="en-US" sz="4600" dirty="0" smtClean="0"/>
          </a:p>
          <a:p>
            <a:pPr>
              <a:buNone/>
            </a:pPr>
            <a:r>
              <a:rPr lang="bs-Cyrl-BA" sz="4600" dirty="0" smtClean="0"/>
              <a:t>	б) </a:t>
            </a:r>
            <a:r>
              <a:rPr lang="bs-Cyrl-BA" sz="4600" b="1" dirty="0" smtClean="0"/>
              <a:t>по службеној дужности</a:t>
            </a:r>
            <a:r>
              <a:rPr lang="bs-Cyrl-BA" sz="4600" dirty="0" smtClean="0"/>
              <a:t>, а на основу непосредног сазнања или обавијести образовне, здравствене или установе социјалне заштите, као и других правних и физичких лица.</a:t>
            </a:r>
            <a:endParaRPr lang="en-US" sz="4600" dirty="0" smtClean="0"/>
          </a:p>
          <a:p>
            <a:pPr>
              <a:buNone/>
            </a:pPr>
            <a:r>
              <a:rPr lang="bs-Cyrl-BA" sz="4600" dirty="0" smtClean="0"/>
              <a:t> </a:t>
            </a:r>
            <a:endParaRPr lang="en-US" sz="4600" dirty="0" smtClean="0"/>
          </a:p>
          <a:p>
            <a:pPr algn="ctr">
              <a:buNone/>
            </a:pPr>
            <a:r>
              <a:rPr lang="bs-Cyrl-BA" sz="4600" dirty="0" smtClean="0"/>
              <a:t>Члан 2</a:t>
            </a:r>
            <a:r>
              <a:rPr lang="sr-Latn-CS" sz="4600" dirty="0" smtClean="0"/>
              <a:t>3</a:t>
            </a:r>
            <a:r>
              <a:rPr lang="bs-Cyrl-BA" sz="4600" dirty="0" smtClean="0"/>
              <a:t>.</a:t>
            </a:r>
            <a:endParaRPr lang="en-US" sz="4600" dirty="0" smtClean="0"/>
          </a:p>
          <a:p>
            <a:pPr>
              <a:buNone/>
            </a:pPr>
            <a:r>
              <a:rPr lang="bs-Cyrl-BA" sz="4600" dirty="0" smtClean="0"/>
              <a:t> </a:t>
            </a:r>
            <a:endParaRPr lang="en-US" sz="4600" dirty="0" smtClean="0"/>
          </a:p>
          <a:p>
            <a:pPr>
              <a:buNone/>
            </a:pPr>
            <a:r>
              <a:rPr lang="bs-Cyrl-BA" sz="4600" dirty="0" smtClean="0"/>
              <a:t>(1) Физичка и правна лица из члана 2</a:t>
            </a:r>
            <a:r>
              <a:rPr lang="sr-Latn-CS" sz="4600" dirty="0" smtClean="0"/>
              <a:t>2</a:t>
            </a:r>
            <a:r>
              <a:rPr lang="bs-Cyrl-BA" sz="4600" dirty="0" smtClean="0"/>
              <a:t>. овог правилника достављају обавјештење мјесно надлежном центру за социјални рад или служби социјалне заштите према пребивалишту лица са сметњама. </a:t>
            </a:r>
            <a:endParaRPr lang="en-US" sz="4600" dirty="0" smtClean="0"/>
          </a:p>
          <a:p>
            <a:pPr>
              <a:buNone/>
            </a:pPr>
            <a:endParaRPr lang="bs-Cyrl-BA" sz="4600" dirty="0" smtClean="0"/>
          </a:p>
          <a:p>
            <a:pPr>
              <a:buNone/>
            </a:pPr>
            <a:r>
              <a:rPr lang="bs-Cyrl-BA" sz="4600" dirty="0" smtClean="0"/>
              <a:t> (2)  Надлежни центар за социјални рад или служба социјалне заштите доставља приједлог за процјену потреба и усмјеравање координатору првостепене стручне комисије.  </a:t>
            </a:r>
            <a:endParaRPr lang="en-US" sz="46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8915400" cy="586740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bs-Cyrl-BA" dirty="0" smtClean="0"/>
              <a:t>Члан 3</a:t>
            </a:r>
            <a:r>
              <a:rPr lang="sr-Cyrl-CS" dirty="0" smtClean="0"/>
              <a:t>0</a:t>
            </a:r>
            <a:r>
              <a:rPr lang="bs-Cyrl-BA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bs-Cyrl-BA" dirty="0" smtClean="0"/>
              <a:t> </a:t>
            </a:r>
            <a:endParaRPr lang="en-US" dirty="0" smtClean="0"/>
          </a:p>
          <a:p>
            <a:pPr>
              <a:buNone/>
            </a:pPr>
            <a:r>
              <a:rPr lang="bs-Cyrl-BA" dirty="0" smtClean="0"/>
              <a:t>(1) Налаз и мишљење првостепене стручне комисије доставља се центру за социјални рад, односно служби социјалне заштите, лицу односно родитељу или старатељу.</a:t>
            </a:r>
            <a:endParaRPr lang="en-US" dirty="0" smtClean="0"/>
          </a:p>
          <a:p>
            <a:pPr>
              <a:buNone/>
            </a:pPr>
            <a:r>
              <a:rPr lang="bs-Cyrl-BA" dirty="0" smtClean="0"/>
              <a:t>(2) Центар за социјални рад, односно служба социјалне заштите, у зависности од предложених облика подршке, доставља налаз и мишљење институцијама надлежним за пружање подршке.</a:t>
            </a:r>
            <a:endParaRPr lang="en-US" dirty="0" smtClean="0"/>
          </a:p>
          <a:p>
            <a:pPr>
              <a:buNone/>
            </a:pPr>
            <a:r>
              <a:rPr lang="bs-Cyrl-BA" dirty="0" smtClean="0"/>
              <a:t>(3) </a:t>
            </a:r>
            <a:r>
              <a:rPr lang="bs-Cyrl-BA" b="1" dirty="0" smtClean="0"/>
              <a:t>Институција је дужна да у року од 6 мјесеци по пријему налаза и мишљења обавијести центар за социјални рад о реализацији препорука из индивидуалног плана. </a:t>
            </a:r>
            <a:endParaRPr lang="en-US" b="1" dirty="0" smtClean="0"/>
          </a:p>
          <a:p>
            <a:pPr>
              <a:buNone/>
            </a:pPr>
            <a:r>
              <a:rPr lang="bs-Cyrl-BA" dirty="0" smtClean="0"/>
              <a:t>(</a:t>
            </a:r>
            <a:r>
              <a:rPr lang="bs-Cyrl-BA" b="1" dirty="0" smtClean="0"/>
              <a:t>4) Институција је дужна да након завршетка пружања подршке обавијести центар за социјални рад о ефектима и препорукама за наредни период </a:t>
            </a:r>
            <a:endParaRPr lang="en-US" b="1" dirty="0" smtClean="0"/>
          </a:p>
          <a:p>
            <a:pPr>
              <a:buNone/>
            </a:pPr>
            <a:r>
              <a:rPr lang="bs-Cyrl-BA" dirty="0" smtClean="0"/>
              <a:t>(</a:t>
            </a:r>
            <a:r>
              <a:rPr lang="bs-Cyrl-BA" b="1" dirty="0" smtClean="0"/>
              <a:t>5) Институције из става 2. овог члана могу захтијевати да процјену потреба и усмјеравање дјетета изврши другостепена стручна комисија, ако се сматра да налаз и мишљење првостепене стручне комисије није правилан.</a:t>
            </a:r>
            <a:endParaRPr lang="en-US" b="1" dirty="0" smtClean="0"/>
          </a:p>
          <a:p>
            <a:pPr>
              <a:buNone/>
            </a:pPr>
            <a:r>
              <a:rPr lang="bs-Cyrl-BA" dirty="0" smtClean="0"/>
              <a:t> 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35480"/>
            <a:ext cx="8458200" cy="4389120"/>
          </a:xfrm>
        </p:spPr>
        <p:txBody>
          <a:bodyPr/>
          <a:lstStyle/>
          <a:p>
            <a:pPr algn="ctr">
              <a:buNone/>
            </a:pPr>
            <a:r>
              <a:rPr lang="bs-Cyrl-BA" sz="2400" dirty="0" smtClean="0"/>
              <a:t>Члан  3</a:t>
            </a:r>
            <a:r>
              <a:rPr lang="sr-Cyrl-CS" sz="2400" dirty="0" smtClean="0"/>
              <a:t>2</a:t>
            </a:r>
            <a:r>
              <a:rPr lang="bs-Cyrl-BA" sz="2400" dirty="0" smtClean="0"/>
              <a:t>.</a:t>
            </a:r>
            <a:endParaRPr lang="en-US" sz="2400" dirty="0" smtClean="0"/>
          </a:p>
          <a:p>
            <a:endParaRPr lang="en-US" sz="2400" dirty="0" smtClean="0"/>
          </a:p>
          <a:p>
            <a:pPr>
              <a:buNone/>
            </a:pPr>
            <a:r>
              <a:rPr lang="bs-Cyrl-BA" sz="2400" dirty="0" smtClean="0"/>
              <a:t>              У случају да након процјене потреба и усмјеравања лица са сметњама настану промјене које не одговарају утврђеном стању, центар за социјални рад или служба социјалне заштите су дужни да покрену поступак поновне процјене.</a:t>
            </a:r>
            <a:endParaRPr lang="en-US" sz="2400" dirty="0" smtClean="0"/>
          </a:p>
          <a:p>
            <a:pPr>
              <a:buNone/>
            </a:pPr>
            <a:r>
              <a:rPr lang="bs-Cyrl-BA" sz="2400" dirty="0" smtClean="0"/>
              <a:t> 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153400" cy="49530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Образовање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дјеце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сметњама</a:t>
            </a:r>
            <a:r>
              <a:rPr lang="en-US" sz="2800" dirty="0" smtClean="0"/>
              <a:t> у </a:t>
            </a:r>
            <a:r>
              <a:rPr lang="en-US" sz="2800" dirty="0" err="1" smtClean="0"/>
              <a:t>развоју</a:t>
            </a:r>
            <a:r>
              <a:rPr lang="en-US" sz="2800" dirty="0" smtClean="0"/>
              <a:t> </a:t>
            </a:r>
            <a:r>
              <a:rPr lang="en-US" sz="2800" dirty="0" err="1" smtClean="0"/>
              <a:t>саставни</a:t>
            </a:r>
            <a:r>
              <a:rPr lang="en-US" sz="2800" dirty="0" smtClean="0"/>
              <a:t> </a:t>
            </a:r>
            <a:r>
              <a:rPr lang="en-US" sz="2800" dirty="0" err="1" smtClean="0"/>
              <a:t>је</a:t>
            </a:r>
            <a:r>
              <a:rPr lang="en-US" sz="2800" dirty="0" smtClean="0"/>
              <a:t> </a:t>
            </a:r>
            <a:r>
              <a:rPr lang="en-US" sz="2800" dirty="0" err="1" smtClean="0"/>
              <a:t>дио</a:t>
            </a:r>
            <a:r>
              <a:rPr lang="en-US" sz="2800" dirty="0" smtClean="0"/>
              <a:t> </a:t>
            </a:r>
            <a:r>
              <a:rPr lang="en-US" sz="2800" dirty="0" err="1" smtClean="0"/>
              <a:t>јединственог</a:t>
            </a:r>
            <a:r>
              <a:rPr lang="en-US" sz="2800" dirty="0" smtClean="0"/>
              <a:t> </a:t>
            </a:r>
            <a:r>
              <a:rPr lang="en-US" sz="2800" dirty="0" err="1" smtClean="0"/>
              <a:t>образовног</a:t>
            </a:r>
            <a:r>
              <a:rPr lang="en-US" sz="2800" dirty="0" smtClean="0"/>
              <a:t> </a:t>
            </a:r>
            <a:r>
              <a:rPr lang="en-US" sz="2800" dirty="0" err="1" smtClean="0"/>
              <a:t>система</a:t>
            </a:r>
            <a:r>
              <a:rPr lang="en-US" sz="2800" dirty="0" smtClean="0"/>
              <a:t> </a:t>
            </a:r>
            <a:r>
              <a:rPr lang="en-US" sz="2800" dirty="0" err="1" smtClean="0"/>
              <a:t>Републике</a:t>
            </a:r>
            <a:r>
              <a:rPr lang="en-US" sz="2800" dirty="0" smtClean="0"/>
              <a:t> </a:t>
            </a:r>
            <a:r>
              <a:rPr lang="en-US" sz="2800" dirty="0" err="1" smtClean="0"/>
              <a:t>Српске</a:t>
            </a:r>
            <a:r>
              <a:rPr lang="en-US" sz="2800" dirty="0" smtClean="0"/>
              <a:t>. </a:t>
            </a:r>
            <a:r>
              <a:rPr lang="sr-Cyrl-RS" sz="2800" dirty="0" smtClean="0"/>
              <a:t>З</a:t>
            </a:r>
            <a:r>
              <a:rPr lang="en-US" sz="2800" dirty="0" err="1" smtClean="0"/>
              <a:t>акони</a:t>
            </a:r>
            <a:r>
              <a:rPr lang="sr-Cyrl-RS" sz="2800" dirty="0" smtClean="0"/>
              <a:t>ма је</a:t>
            </a:r>
            <a:r>
              <a:rPr lang="en-US" sz="2800" dirty="0" smtClean="0"/>
              <a:t> </a:t>
            </a:r>
            <a:r>
              <a:rPr lang="en-US" sz="2800" dirty="0" err="1" smtClean="0"/>
              <a:t>пруж</a:t>
            </a:r>
            <a:r>
              <a:rPr lang="sr-Cyrl-RS" sz="2800" dirty="0" smtClean="0"/>
              <a:t>ена</a:t>
            </a:r>
            <a:r>
              <a:rPr lang="en-US" sz="2800" dirty="0" smtClean="0"/>
              <a:t> </a:t>
            </a:r>
            <a:r>
              <a:rPr lang="en-US" sz="2800" dirty="0" err="1" smtClean="0"/>
              <a:t>могућност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дјеци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стичу</a:t>
            </a:r>
            <a:r>
              <a:rPr lang="en-US" sz="2800" dirty="0" smtClean="0"/>
              <a:t> </a:t>
            </a:r>
            <a:r>
              <a:rPr lang="en-US" sz="2800" dirty="0" err="1" smtClean="0"/>
              <a:t>образовање</a:t>
            </a:r>
            <a:r>
              <a:rPr lang="en-US" sz="2800" dirty="0" smtClean="0"/>
              <a:t> и </a:t>
            </a:r>
            <a:r>
              <a:rPr lang="en-US" sz="2800" dirty="0" err="1" smtClean="0"/>
              <a:t>васпитање</a:t>
            </a:r>
            <a:r>
              <a:rPr lang="en-US" sz="2800" dirty="0" smtClean="0"/>
              <a:t> у </a:t>
            </a:r>
            <a:r>
              <a:rPr lang="en-US" sz="2800" dirty="0" err="1" smtClean="0"/>
              <a:t>складу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својим</a:t>
            </a:r>
            <a:r>
              <a:rPr lang="en-US" sz="2800" dirty="0" smtClean="0"/>
              <a:t> </a:t>
            </a:r>
            <a:r>
              <a:rPr lang="en-US" sz="2800" dirty="0" err="1" smtClean="0"/>
              <a:t>могућностима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према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постојећим</a:t>
            </a:r>
            <a:r>
              <a:rPr lang="en-US" sz="2800" dirty="0" smtClean="0"/>
              <a:t> и </a:t>
            </a:r>
            <a:r>
              <a:rPr lang="en-US" sz="2800" dirty="0" err="1" smtClean="0"/>
              <a:t>утврђеним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организацијским</a:t>
            </a:r>
            <a:r>
              <a:rPr lang="en-US" sz="2800" dirty="0" smtClean="0"/>
              <a:t> </a:t>
            </a:r>
            <a:r>
              <a:rPr lang="en-US" sz="2800" dirty="0" err="1" smtClean="0"/>
              <a:t>облицима</a:t>
            </a:r>
            <a:r>
              <a:rPr lang="sr-Cyrl-RS" sz="2800" dirty="0" smtClean="0"/>
              <a:t>.</a:t>
            </a:r>
          </a:p>
          <a:p>
            <a:pPr>
              <a:buNone/>
            </a:pPr>
            <a:endParaRPr lang="sr-Cyrl-RS" sz="3200" dirty="0" smtClean="0"/>
          </a:p>
          <a:p>
            <a:endParaRPr lang="sr-Cyrl-R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76400"/>
          </a:xfrm>
        </p:spPr>
        <p:txBody>
          <a:bodyPr>
            <a:noAutofit/>
          </a:bodyPr>
          <a:lstStyle/>
          <a:p>
            <a:pPr algn="ctr"/>
            <a:r>
              <a:rPr lang="sr-Cyrl-R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Улога и обавеза школе током поступка процјене способности и усмјеравања дјеце и омладине са сметњама у развоју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895600"/>
            <a:ext cx="8686800" cy="2743200"/>
          </a:xfrm>
        </p:spPr>
        <p:txBody>
          <a:bodyPr>
            <a:noAutofit/>
          </a:bodyPr>
          <a:lstStyle/>
          <a:p>
            <a:r>
              <a:rPr lang="sr-Cyrl-RS" sz="2800" dirty="0" smtClean="0"/>
              <a:t>Остварити контакт, добру сарадњу и размјену информација са Центром за социјални рад, односно првостепеним комисијама.</a:t>
            </a:r>
          </a:p>
          <a:p>
            <a:r>
              <a:rPr lang="sr-Cyrl-RS" sz="2800" dirty="0" smtClean="0"/>
              <a:t>Написати стручно Мишљење школе о ученику у коме ће се поред педагошког статуса ученика навести и његове образовне потребе.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 smtClean="0"/>
              <a:t/>
            </a:r>
            <a:br>
              <a:rPr lang="sr-Cyrl-RS" dirty="0" smtClean="0"/>
            </a:br>
            <a:r>
              <a:rPr lang="sr-Cyrl-RS" dirty="0" smtClean="0"/>
              <a:t/>
            </a:r>
            <a:br>
              <a:rPr lang="sr-Cyrl-RS" dirty="0" smtClean="0"/>
            </a:br>
            <a:r>
              <a:rPr lang="en-US" sz="4000" b="1" dirty="0" err="1" smtClean="0"/>
              <a:t>Писање</a:t>
            </a:r>
            <a:r>
              <a:rPr lang="en-US" sz="4000" b="1" dirty="0" smtClean="0"/>
              <a:t> </a:t>
            </a:r>
            <a:r>
              <a:rPr lang="sr-Cyrl-RS" sz="4000" b="1" dirty="0" smtClean="0"/>
              <a:t>м</a:t>
            </a:r>
            <a:r>
              <a:rPr lang="en-US" sz="4000" b="1" dirty="0" err="1" smtClean="0"/>
              <a:t>ишљења</a:t>
            </a:r>
            <a:r>
              <a:rPr lang="en-US" sz="4000" b="1" dirty="0" smtClean="0"/>
              <a:t> о </a:t>
            </a:r>
            <a:r>
              <a:rPr lang="en-US" sz="4000" b="1" dirty="0" err="1" smtClean="0"/>
              <a:t>ученику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</a:t>
            </a:r>
            <a:r>
              <a:rPr lang="sr-Cyrl-RS" sz="2800" dirty="0" err="1" smtClean="0"/>
              <a:t>П</a:t>
            </a:r>
            <a:r>
              <a:rPr lang="en-US" sz="2800" dirty="0" err="1" smtClean="0"/>
              <a:t>рикупити</a:t>
            </a:r>
            <a:r>
              <a:rPr lang="en-US" sz="2800" dirty="0" smtClean="0"/>
              <a:t> </a:t>
            </a:r>
            <a:r>
              <a:rPr lang="en-US" sz="2800" dirty="0" err="1" smtClean="0"/>
              <a:t>податке</a:t>
            </a:r>
            <a:r>
              <a:rPr lang="en-US" sz="2800" dirty="0" smtClean="0"/>
              <a:t> и </a:t>
            </a:r>
            <a:r>
              <a:rPr lang="en-US" sz="2800" dirty="0" err="1" smtClean="0"/>
              <a:t>документацију</a:t>
            </a:r>
            <a:r>
              <a:rPr lang="en-US" sz="2800" dirty="0" smtClean="0"/>
              <a:t> о </a:t>
            </a:r>
            <a:r>
              <a:rPr lang="en-US" sz="2800" dirty="0" err="1" smtClean="0"/>
              <a:t>ученику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 </a:t>
            </a:r>
            <a:r>
              <a:rPr lang="sr-Cyrl-RS" sz="2800" dirty="0" err="1" smtClean="0"/>
              <a:t>Н</a:t>
            </a:r>
            <a:r>
              <a:rPr lang="en-US" sz="2800" dirty="0" err="1" smtClean="0"/>
              <a:t>аправити</a:t>
            </a:r>
            <a:r>
              <a:rPr lang="en-US" sz="2800" dirty="0" smtClean="0"/>
              <a:t> </a:t>
            </a:r>
            <a:r>
              <a:rPr lang="en-US" sz="2800" dirty="0" err="1" smtClean="0"/>
              <a:t>описе</a:t>
            </a:r>
            <a:r>
              <a:rPr lang="en-US" sz="2800" dirty="0" smtClean="0"/>
              <a:t> </a:t>
            </a:r>
            <a:r>
              <a:rPr lang="en-US" sz="2800" dirty="0" err="1" smtClean="0"/>
              <a:t>образовне</a:t>
            </a:r>
            <a:r>
              <a:rPr lang="en-US" sz="2800" dirty="0" smtClean="0"/>
              <a:t> </a:t>
            </a:r>
            <a:r>
              <a:rPr lang="en-US" sz="2800" dirty="0" err="1" smtClean="0"/>
              <a:t>ситуације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 </a:t>
            </a:r>
            <a:r>
              <a:rPr lang="sr-Cyrl-RS" sz="2800" dirty="0" err="1" smtClean="0"/>
              <a:t>И</a:t>
            </a:r>
            <a:r>
              <a:rPr lang="en-US" sz="2800" dirty="0" err="1" smtClean="0"/>
              <a:t>зрадити</a:t>
            </a:r>
            <a:r>
              <a:rPr lang="en-US" sz="2800" dirty="0" smtClean="0"/>
              <a:t> </a:t>
            </a:r>
            <a:r>
              <a:rPr lang="en-US" sz="2800" dirty="0" err="1" smtClean="0"/>
              <a:t>педагошки</a:t>
            </a:r>
            <a:r>
              <a:rPr lang="en-US" sz="2800" dirty="0" smtClean="0"/>
              <a:t> </a:t>
            </a:r>
            <a:r>
              <a:rPr lang="en-US" sz="2800" dirty="0" err="1" smtClean="0"/>
              <a:t>профил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endParaRPr lang="en-US" sz="2800" dirty="0" smtClean="0"/>
          </a:p>
          <a:p>
            <a:r>
              <a:rPr lang="sr-Cyrl-RS" sz="2800" dirty="0" smtClean="0"/>
              <a:t>Навести пружене мјере подршке</a:t>
            </a:r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sr-Cyrl-RS" sz="2800" dirty="0" err="1" smtClean="0"/>
              <a:t>Н</a:t>
            </a:r>
            <a:r>
              <a:rPr lang="en-US" sz="2800" dirty="0" err="1" smtClean="0"/>
              <a:t>авести</a:t>
            </a:r>
            <a:r>
              <a:rPr lang="en-US" sz="2800" dirty="0" smtClean="0"/>
              <a:t> </a:t>
            </a:r>
            <a:r>
              <a:rPr lang="en-US" sz="2800" dirty="0" err="1" smtClean="0"/>
              <a:t>приједлог</a:t>
            </a:r>
            <a:r>
              <a:rPr lang="en-US" sz="2800" dirty="0" smtClean="0"/>
              <a:t>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наставак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школовања</a:t>
            </a:r>
            <a:r>
              <a:rPr lang="sr-Cyrl-RS" sz="2800" dirty="0" smtClean="0"/>
              <a:t> – вид школовања, програм и додатне мјере подршке</a:t>
            </a:r>
            <a:endParaRPr lang="en-US" sz="28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Прикупљање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података</a:t>
            </a:r>
            <a:r>
              <a:rPr lang="en-US" sz="3600" b="1" dirty="0" smtClean="0"/>
              <a:t> </a:t>
            </a:r>
            <a:r>
              <a:rPr lang="sr-Cyrl-RS" sz="3600" b="1" dirty="0" smtClean="0"/>
              <a:t>и опсервација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43400"/>
          </a:xfrm>
        </p:spPr>
        <p:txBody>
          <a:bodyPr>
            <a:normAutofit/>
          </a:bodyPr>
          <a:lstStyle/>
          <a:p>
            <a:r>
              <a:rPr lang="sr-Cyrl-RS" sz="3000" dirty="0" err="1" smtClean="0"/>
              <a:t>И</a:t>
            </a:r>
            <a:r>
              <a:rPr lang="en-US" sz="3000" dirty="0" smtClean="0"/>
              <a:t>з </a:t>
            </a:r>
            <a:r>
              <a:rPr lang="en-US" sz="3000" dirty="0" err="1" smtClean="0"/>
              <a:t>различитих</a:t>
            </a:r>
            <a:r>
              <a:rPr lang="en-US" sz="3000" dirty="0" smtClean="0"/>
              <a:t> </a:t>
            </a:r>
            <a:r>
              <a:rPr lang="en-US" sz="3000" dirty="0" err="1" smtClean="0"/>
              <a:t>извора</a:t>
            </a:r>
            <a:r>
              <a:rPr lang="en-US" sz="3000" dirty="0" smtClean="0"/>
              <a:t> </a:t>
            </a:r>
            <a:endParaRPr lang="sr-Cyrl-RS" sz="3000" b="1" dirty="0" smtClean="0"/>
          </a:p>
          <a:p>
            <a:r>
              <a:rPr lang="sr-Cyrl-RS" sz="3000" dirty="0" err="1" smtClean="0"/>
              <a:t>К</a:t>
            </a:r>
            <a:r>
              <a:rPr lang="en-US" sz="3000" dirty="0" err="1" smtClean="0"/>
              <a:t>ористећи</a:t>
            </a:r>
            <a:r>
              <a:rPr lang="en-US" sz="3000" dirty="0" smtClean="0"/>
              <a:t> </a:t>
            </a:r>
            <a:r>
              <a:rPr lang="en-US" sz="3000" dirty="0" err="1" smtClean="0"/>
              <a:t>различите</a:t>
            </a:r>
            <a:r>
              <a:rPr lang="en-US" sz="3000" dirty="0" smtClean="0"/>
              <a:t> </a:t>
            </a:r>
            <a:r>
              <a:rPr lang="en-US" sz="3000" dirty="0" err="1" smtClean="0"/>
              <a:t>технике</a:t>
            </a:r>
            <a:r>
              <a:rPr lang="en-US" sz="3000" dirty="0" smtClean="0"/>
              <a:t> </a:t>
            </a:r>
            <a:endParaRPr lang="sr-Cyrl-RS" sz="3000" dirty="0" smtClean="0"/>
          </a:p>
          <a:p>
            <a:r>
              <a:rPr lang="sr-Cyrl-RS" sz="3000" dirty="0" smtClean="0"/>
              <a:t>Посматрати дијете у различитим ситуацијама учења и интеракције са другима и о томе водити кратке забиљешке</a:t>
            </a:r>
          </a:p>
          <a:p>
            <a:r>
              <a:rPr lang="sr-Cyrl-RS" sz="3000" dirty="0" smtClean="0"/>
              <a:t>Примјењивати различите дијагностичке поступке</a:t>
            </a: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Описи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образовне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ситуације</a:t>
            </a:r>
            <a:r>
              <a:rPr lang="sr-Cyrl-RS" sz="3600" b="1" dirty="0" smtClean="0"/>
              <a:t> </a:t>
            </a:r>
            <a:r>
              <a:rPr lang="en-US" sz="3600" b="1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305800" cy="40386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и</a:t>
            </a:r>
            <a:r>
              <a:rPr lang="en-US" sz="2800" dirty="0" smtClean="0"/>
              <a:t>з </a:t>
            </a:r>
            <a:r>
              <a:rPr lang="en-US" sz="2800" dirty="0" err="1" smtClean="0"/>
              <a:t>углова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различитих</a:t>
            </a:r>
            <a:r>
              <a:rPr lang="en-US" sz="2800" dirty="0" smtClean="0"/>
              <a:t> </a:t>
            </a:r>
            <a:r>
              <a:rPr lang="en-US" sz="2800" dirty="0" err="1" smtClean="0"/>
              <a:t>актера</a:t>
            </a:r>
            <a:r>
              <a:rPr lang="en-US" sz="2800" dirty="0" smtClean="0"/>
              <a:t> </a:t>
            </a:r>
            <a:r>
              <a:rPr lang="sr-Cyrl-RS" sz="2800" dirty="0" smtClean="0"/>
              <a:t>(наставници, сарадници)</a:t>
            </a:r>
          </a:p>
          <a:p>
            <a:r>
              <a:rPr lang="sr-Cyrl-RS" sz="2800" dirty="0" smtClean="0"/>
              <a:t>м</a:t>
            </a:r>
            <a:r>
              <a:rPr lang="en-US" sz="2800" dirty="0" err="1" smtClean="0"/>
              <a:t>ноштво</a:t>
            </a:r>
            <a:r>
              <a:rPr lang="en-US" sz="2800" dirty="0" smtClean="0"/>
              <a:t> </a:t>
            </a:r>
            <a:r>
              <a:rPr lang="en-US" sz="2800" dirty="0" err="1" smtClean="0"/>
              <a:t>података</a:t>
            </a:r>
            <a:r>
              <a:rPr lang="en-US" sz="2800" dirty="0" smtClean="0"/>
              <a:t> и </a:t>
            </a:r>
            <a:r>
              <a:rPr lang="en-US" sz="2800" dirty="0" err="1" smtClean="0"/>
              <a:t>илустрација</a:t>
            </a:r>
            <a:r>
              <a:rPr lang="en-US" sz="2800" dirty="0" smtClean="0"/>
              <a:t> </a:t>
            </a:r>
            <a:r>
              <a:rPr lang="en-US" sz="2800" dirty="0" err="1" smtClean="0"/>
              <a:t>конкретних</a:t>
            </a:r>
            <a:r>
              <a:rPr lang="en-US" sz="2800" dirty="0" smtClean="0"/>
              <a:t> </a:t>
            </a:r>
            <a:r>
              <a:rPr lang="en-US" sz="2800" dirty="0" err="1" smtClean="0"/>
              <a:t>ситуација</a:t>
            </a:r>
            <a:endParaRPr lang="sr-Cyrl-RS" sz="2800" dirty="0" smtClean="0"/>
          </a:p>
          <a:p>
            <a:r>
              <a:rPr lang="sr-Cyrl-RS" sz="2800" dirty="0" smtClean="0"/>
              <a:t>н</a:t>
            </a:r>
            <a:r>
              <a:rPr lang="en-US" sz="2800" dirty="0" err="1" smtClean="0"/>
              <a:t>ису</a:t>
            </a:r>
            <a:r>
              <a:rPr lang="en-US" sz="2800" dirty="0" smtClean="0"/>
              <a:t> </a:t>
            </a:r>
            <a:r>
              <a:rPr lang="en-US" sz="2800" dirty="0" err="1" smtClean="0"/>
              <a:t>званично</a:t>
            </a:r>
            <a:r>
              <a:rPr lang="en-US" sz="2800" dirty="0" smtClean="0"/>
              <a:t> </a:t>
            </a:r>
            <a:r>
              <a:rPr lang="en-US" sz="2800" dirty="0" err="1" smtClean="0"/>
              <a:t>мишљење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школе</a:t>
            </a:r>
            <a:r>
              <a:rPr lang="en-US" sz="2800" dirty="0" smtClean="0"/>
              <a:t> о </a:t>
            </a:r>
            <a:r>
              <a:rPr lang="en-US" sz="2800" dirty="0" err="1" smtClean="0"/>
              <a:t>ученику</a:t>
            </a:r>
            <a:r>
              <a:rPr lang="en-US" sz="2800" dirty="0" smtClean="0"/>
              <a:t> </a:t>
            </a:r>
            <a:endParaRPr lang="sr-Cyrl-RS" sz="2800" dirty="0" smtClean="0"/>
          </a:p>
          <a:p>
            <a:r>
              <a:rPr lang="sr-Cyrl-RS" sz="2800" dirty="0" smtClean="0"/>
              <a:t>садрже исте елементе као и педагошки профил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Мишљење о ученику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3000" dirty="0" smtClean="0"/>
              <a:t>општи подаци о ученику</a:t>
            </a:r>
          </a:p>
          <a:p>
            <a:r>
              <a:rPr lang="sr-Cyrl-RS" sz="3000" dirty="0" smtClean="0"/>
              <a:t>педагошки профил</a:t>
            </a:r>
          </a:p>
          <a:p>
            <a:r>
              <a:rPr lang="sr-Cyrl-RS" sz="3000" dirty="0" smtClean="0"/>
              <a:t>мјере подршке у образовању које су већ предузете</a:t>
            </a:r>
          </a:p>
          <a:p>
            <a:r>
              <a:rPr lang="sr-Cyrl-RS" sz="3000" dirty="0" smtClean="0"/>
              <a:t>приједлог за наставак школовања (редовно одјељење, посебно одјељење, школе за дјецу са сметњама) и НПП који највише одговара могућностима дјетета</a:t>
            </a:r>
          </a:p>
          <a:p>
            <a:r>
              <a:rPr lang="sr-Cyrl-RS" sz="3000" dirty="0" smtClean="0"/>
              <a:t>додатне мјере подршке у образовању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296400" cy="914400"/>
          </a:xfrm>
        </p:spPr>
        <p:txBody>
          <a:bodyPr>
            <a:noAutofit/>
          </a:bodyPr>
          <a:lstStyle/>
          <a:p>
            <a:pPr algn="ctr"/>
            <a:r>
              <a:rPr lang="sr-Cyrl-RS" sz="3600" b="1" dirty="0" smtClean="0"/>
              <a:t>П</a:t>
            </a:r>
            <a:r>
              <a:rPr lang="en-US" sz="3600" b="1" dirty="0" err="1" smtClean="0"/>
              <a:t>едагошк</a:t>
            </a:r>
            <a:r>
              <a:rPr lang="sr-Cyrl-RS" sz="3600" b="1" dirty="0" smtClean="0"/>
              <a:t>и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профил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Учење</a:t>
            </a:r>
            <a:r>
              <a:rPr lang="en-US" sz="2800" dirty="0" smtClean="0"/>
              <a:t> и </a:t>
            </a:r>
            <a:r>
              <a:rPr lang="en-US" sz="2800" dirty="0" err="1" smtClean="0"/>
              <a:t>како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учи</a:t>
            </a:r>
            <a:r>
              <a:rPr lang="en-US" sz="2800" dirty="0" smtClean="0"/>
              <a:t> </a:t>
            </a:r>
            <a:endParaRPr lang="sr-Cyrl-RS" sz="2800" dirty="0" smtClean="0"/>
          </a:p>
          <a:p>
            <a:r>
              <a:rPr lang="sr-Cyrl-RS" sz="2800" dirty="0" smtClean="0"/>
              <a:t>Моторичке способности</a:t>
            </a:r>
          </a:p>
          <a:p>
            <a:r>
              <a:rPr lang="en-US" sz="2800" dirty="0" err="1" smtClean="0"/>
              <a:t>Социјалне</a:t>
            </a:r>
            <a:r>
              <a:rPr lang="en-US" sz="2800" dirty="0" smtClean="0"/>
              <a:t> </a:t>
            </a:r>
            <a:r>
              <a:rPr lang="en-US" sz="2800" dirty="0" err="1" smtClean="0"/>
              <a:t>вјештине</a:t>
            </a:r>
            <a:r>
              <a:rPr lang="en-US" sz="2800" dirty="0" smtClean="0"/>
              <a:t> </a:t>
            </a:r>
            <a:endParaRPr lang="sr-Cyrl-RS" sz="2800" dirty="0" smtClean="0"/>
          </a:p>
          <a:p>
            <a:r>
              <a:rPr lang="en-US" sz="2800" dirty="0" smtClean="0"/>
              <a:t> </a:t>
            </a:r>
            <a:r>
              <a:rPr lang="en-US" sz="2800" dirty="0" err="1" smtClean="0"/>
              <a:t>Комуникацијске</a:t>
            </a:r>
            <a:r>
              <a:rPr lang="en-US" sz="2800" dirty="0" smtClean="0"/>
              <a:t> </a:t>
            </a:r>
            <a:r>
              <a:rPr lang="en-US" sz="2800" dirty="0" err="1" smtClean="0"/>
              <a:t>вјештине</a:t>
            </a:r>
            <a:r>
              <a:rPr lang="en-US" sz="2800" dirty="0" smtClean="0"/>
              <a:t> </a:t>
            </a:r>
            <a:endParaRPr lang="sr-Cyrl-RS" sz="2800" dirty="0" smtClean="0"/>
          </a:p>
          <a:p>
            <a:r>
              <a:rPr lang="en-US" sz="2800" dirty="0" err="1" smtClean="0"/>
              <a:t>Самосталност</a:t>
            </a:r>
            <a:r>
              <a:rPr lang="en-US" sz="2800" dirty="0" smtClean="0"/>
              <a:t> и </a:t>
            </a:r>
            <a:r>
              <a:rPr lang="en-US" sz="2800" dirty="0" err="1" smtClean="0"/>
              <a:t>брига</a:t>
            </a:r>
            <a:r>
              <a:rPr lang="en-US" sz="2800" dirty="0" smtClean="0"/>
              <a:t> о </a:t>
            </a:r>
            <a:r>
              <a:rPr lang="en-US" sz="2800" dirty="0" err="1" smtClean="0"/>
              <a:t>себи</a:t>
            </a:r>
            <a:r>
              <a:rPr lang="en-US" sz="2800" dirty="0" smtClean="0"/>
              <a:t> </a:t>
            </a:r>
            <a:endParaRPr lang="sr-Cyrl-RS" sz="2800" dirty="0" smtClean="0"/>
          </a:p>
          <a:p>
            <a:r>
              <a:rPr lang="en-US" sz="2800" dirty="0" err="1" smtClean="0"/>
              <a:t>Утицај</a:t>
            </a:r>
            <a:r>
              <a:rPr lang="en-US" sz="2800" dirty="0" smtClean="0"/>
              <a:t> </a:t>
            </a:r>
            <a:r>
              <a:rPr lang="en-US" sz="2800" dirty="0" err="1" smtClean="0"/>
              <a:t>спољашњег</a:t>
            </a:r>
            <a:r>
              <a:rPr lang="en-US" sz="2800" dirty="0" smtClean="0"/>
              <a:t> </a:t>
            </a:r>
            <a:r>
              <a:rPr lang="en-US" sz="2800" dirty="0" err="1" smtClean="0"/>
              <a:t>окружења</a:t>
            </a:r>
            <a:r>
              <a:rPr lang="en-US" sz="2800" dirty="0" smtClean="0"/>
              <a:t> </a:t>
            </a:r>
            <a:r>
              <a:rPr lang="en-US" sz="2800" dirty="0" err="1" smtClean="0"/>
              <a:t>на</a:t>
            </a:r>
            <a:r>
              <a:rPr lang="en-US" sz="2800" dirty="0" smtClean="0"/>
              <a:t> </a:t>
            </a:r>
            <a:r>
              <a:rPr lang="en-US" sz="2800" dirty="0" err="1" smtClean="0"/>
              <a:t>учење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err="1" smtClean="0"/>
              <a:t>Учење</a:t>
            </a:r>
            <a:r>
              <a:rPr lang="en-US" sz="4000" b="1" dirty="0" smtClean="0"/>
              <a:t> и </a:t>
            </a:r>
            <a:r>
              <a:rPr lang="en-US" sz="4000" b="1" dirty="0" err="1" smtClean="0"/>
              <a:t>како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се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учи</a:t>
            </a:r>
            <a:r>
              <a:rPr lang="en-US" sz="4000" b="1" dirty="0" smtClean="0"/>
              <a:t> </a:t>
            </a:r>
            <a:r>
              <a:rPr lang="sr-Cyrl-RS" sz="5400" b="1" dirty="0" smtClean="0"/>
              <a:t/>
            </a:r>
            <a:br>
              <a:rPr lang="sr-Cyrl-RS" sz="5400" b="1" dirty="0" smtClean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Oпштa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школскa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постигнућа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en-US" sz="2800" dirty="0" smtClean="0"/>
          </a:p>
          <a:p>
            <a:r>
              <a:rPr lang="sr-Cyrl-RS" sz="2800" dirty="0" smtClean="0"/>
              <a:t>Способност </a:t>
            </a:r>
            <a:r>
              <a:rPr lang="en-US" sz="2800" dirty="0" err="1" smtClean="0"/>
              <a:t>мишљења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sr-Cyrl-RS" sz="2800" dirty="0" smtClean="0"/>
              <a:t>М</a:t>
            </a:r>
            <a:r>
              <a:rPr lang="en-US" sz="2800" dirty="0" err="1" smtClean="0"/>
              <a:t>отивациј</a:t>
            </a:r>
            <a:r>
              <a:rPr lang="sr-Cyrl-RS" sz="2800" dirty="0" smtClean="0"/>
              <a:t>а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r>
              <a:rPr lang="sr-Cyrl-RS" sz="2800" dirty="0" smtClean="0"/>
              <a:t>,</a:t>
            </a:r>
            <a:r>
              <a:rPr lang="en-US" sz="2800" dirty="0" smtClean="0"/>
              <a:t> </a:t>
            </a:r>
            <a:r>
              <a:rPr lang="en-US" sz="2800" dirty="0" err="1" smtClean="0"/>
              <a:t>ставови</a:t>
            </a:r>
            <a:r>
              <a:rPr lang="en-US" sz="2800" dirty="0" smtClean="0"/>
              <a:t> </a:t>
            </a:r>
            <a:r>
              <a:rPr lang="en-US" sz="2800" dirty="0" err="1" smtClean="0"/>
              <a:t>према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школовању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Mоторичке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способности</a:t>
            </a:r>
            <a:endParaRPr lang="en-US" sz="36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810000"/>
          </a:xfrm>
        </p:spPr>
        <p:txBody>
          <a:bodyPr/>
          <a:lstStyle/>
          <a:p>
            <a:r>
              <a:rPr lang="sr-Cyrl-RS" sz="2800" dirty="0" smtClean="0"/>
              <a:t>К</a:t>
            </a:r>
            <a:r>
              <a:rPr lang="en-US" sz="2800" dirty="0" err="1" smtClean="0"/>
              <a:t>рупна</a:t>
            </a:r>
            <a:r>
              <a:rPr lang="en-US" sz="2800" dirty="0" smtClean="0"/>
              <a:t> </a:t>
            </a:r>
            <a:r>
              <a:rPr lang="en-US" sz="2800" dirty="0" err="1" smtClean="0"/>
              <a:t>моторика</a:t>
            </a:r>
            <a:r>
              <a:rPr lang="en-US" sz="2800" dirty="0" smtClean="0"/>
              <a:t> /</a:t>
            </a:r>
            <a:r>
              <a:rPr lang="en-US" sz="2800" dirty="0" err="1" smtClean="0"/>
              <a:t>кретање</a:t>
            </a:r>
            <a:r>
              <a:rPr lang="en-US" sz="2800" dirty="0" smtClean="0"/>
              <a:t>/ </a:t>
            </a:r>
            <a:r>
              <a:rPr lang="en-US" sz="2800" dirty="0" err="1" smtClean="0"/>
              <a:t>држање</a:t>
            </a:r>
            <a:r>
              <a:rPr lang="en-US" sz="2800" dirty="0" smtClean="0"/>
              <a:t> </a:t>
            </a:r>
            <a:r>
              <a:rPr lang="en-US" sz="2800" dirty="0" err="1" smtClean="0"/>
              <a:t>тијела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 </a:t>
            </a:r>
          </a:p>
          <a:p>
            <a:r>
              <a:rPr lang="en-US" sz="2800" dirty="0" smtClean="0"/>
              <a:t> </a:t>
            </a:r>
            <a:r>
              <a:rPr lang="sr-Cyrl-RS" sz="2800" dirty="0" err="1" smtClean="0"/>
              <a:t>Ф</a:t>
            </a:r>
            <a:r>
              <a:rPr lang="en-US" sz="2800" dirty="0" err="1" smtClean="0"/>
              <a:t>ина</a:t>
            </a:r>
            <a:r>
              <a:rPr lang="en-US" sz="2800" dirty="0" smtClean="0"/>
              <a:t> </a:t>
            </a:r>
            <a:r>
              <a:rPr lang="en-US" sz="2800" dirty="0" err="1" smtClean="0"/>
              <a:t>моторика</a:t>
            </a:r>
            <a:r>
              <a:rPr lang="en-US" sz="2800" dirty="0" smtClean="0"/>
              <a:t>/</a:t>
            </a:r>
            <a:r>
              <a:rPr lang="en-US" sz="2800" dirty="0" err="1" smtClean="0"/>
              <a:t>графомоторика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33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err="1" smtClean="0"/>
              <a:t>Социјалне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вјештине</a:t>
            </a:r>
            <a:r>
              <a:rPr lang="en-US" sz="4000" b="1" dirty="0" smtClean="0"/>
              <a:t> </a:t>
            </a:r>
            <a:r>
              <a:rPr lang="sr-Cyrl-RS" sz="5400" dirty="0" smtClean="0"/>
              <a:t/>
            </a:r>
            <a:br>
              <a:rPr lang="sr-Cyrl-RS" sz="5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800" dirty="0" err="1" smtClean="0"/>
              <a:t>У</a:t>
            </a:r>
            <a:r>
              <a:rPr lang="en-US" sz="2800" dirty="0" err="1" smtClean="0"/>
              <a:t>ченикови</a:t>
            </a:r>
            <a:r>
              <a:rPr lang="en-US" sz="2800" dirty="0" smtClean="0"/>
              <a:t> </a:t>
            </a:r>
            <a:r>
              <a:rPr lang="en-US" sz="2800" dirty="0" err="1" smtClean="0"/>
              <a:t>односи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другим</a:t>
            </a:r>
            <a:r>
              <a:rPr lang="en-US" sz="2800" dirty="0" smtClean="0"/>
              <a:t> </a:t>
            </a:r>
            <a:r>
              <a:rPr lang="en-US" sz="2800" dirty="0" err="1" smtClean="0"/>
              <a:t>људима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sr-Cyrl-RS" sz="2800" dirty="0" err="1" smtClean="0"/>
              <a:t>С</a:t>
            </a:r>
            <a:r>
              <a:rPr lang="en-US" sz="2800" dirty="0" err="1" smtClean="0"/>
              <a:t>пособност</a:t>
            </a:r>
            <a:r>
              <a:rPr lang="en-US" sz="2800" dirty="0" smtClean="0"/>
              <a:t> </a:t>
            </a:r>
            <a:r>
              <a:rPr lang="en-US" sz="2800" dirty="0" err="1" smtClean="0"/>
              <a:t>личног</a:t>
            </a:r>
            <a:r>
              <a:rPr lang="en-US" sz="2800" dirty="0" smtClean="0"/>
              <a:t> </a:t>
            </a:r>
            <a:r>
              <a:rPr lang="en-US" sz="2800" dirty="0" err="1" smtClean="0"/>
              <a:t>прилагођавања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sr-Cyrl-RS" sz="2800" dirty="0" err="1" smtClean="0"/>
              <a:t>Ш</a:t>
            </a:r>
            <a:r>
              <a:rPr lang="en-US" sz="2800" dirty="0" err="1" smtClean="0"/>
              <a:t>колска</a:t>
            </a:r>
            <a:r>
              <a:rPr lang="en-US" sz="2800" dirty="0" smtClean="0"/>
              <a:t> </a:t>
            </a:r>
            <a:r>
              <a:rPr lang="en-US" sz="2800" dirty="0" err="1" smtClean="0"/>
              <a:t>пријатељства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Комуникацијске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вјештине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800" dirty="0" smtClean="0"/>
              <a:t>М</a:t>
            </a:r>
            <a:r>
              <a:rPr lang="en-US" sz="2800" dirty="0" err="1" smtClean="0"/>
              <a:t>одалитети</a:t>
            </a:r>
            <a:r>
              <a:rPr lang="en-US" sz="2800" dirty="0" smtClean="0"/>
              <a:t> (</a:t>
            </a:r>
            <a:r>
              <a:rPr lang="en-US" sz="2800" dirty="0" err="1" smtClean="0"/>
              <a:t>канали</a:t>
            </a:r>
            <a:r>
              <a:rPr lang="en-US" sz="2800" dirty="0" smtClean="0"/>
              <a:t>) </a:t>
            </a:r>
            <a:r>
              <a:rPr lang="en-US" sz="2800" dirty="0" err="1" smtClean="0"/>
              <a:t>комуникације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en-US" sz="2800" dirty="0" smtClean="0"/>
          </a:p>
          <a:p>
            <a:r>
              <a:rPr lang="sr-Cyrl-RS" sz="2800" dirty="0" smtClean="0"/>
              <a:t>Е</a:t>
            </a:r>
            <a:r>
              <a:rPr lang="en-US" sz="2800" dirty="0" err="1" smtClean="0"/>
              <a:t>вентуално</a:t>
            </a:r>
            <a:r>
              <a:rPr lang="en-US" sz="2800" dirty="0" smtClean="0"/>
              <a:t> </a:t>
            </a:r>
            <a:r>
              <a:rPr lang="en-US" sz="2800" dirty="0" err="1" smtClean="0"/>
              <a:t>постојањ</a:t>
            </a:r>
            <a:r>
              <a:rPr lang="sr-Cyrl-RS" sz="2800" dirty="0" smtClean="0"/>
              <a:t>е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сметњи</a:t>
            </a:r>
            <a:r>
              <a:rPr lang="en-US" sz="2800" dirty="0" smtClean="0"/>
              <a:t> </a:t>
            </a:r>
            <a:r>
              <a:rPr lang="sr-Cyrl-RS" sz="2800" dirty="0" smtClean="0"/>
              <a:t>у комуникацији</a:t>
            </a:r>
            <a:endParaRPr lang="en-US" sz="2800" dirty="0" smtClean="0"/>
          </a:p>
          <a:p>
            <a:pPr>
              <a:buNone/>
            </a:pPr>
            <a:r>
              <a:rPr lang="sr-Cyrl-RS" sz="2800" dirty="0" smtClean="0"/>
              <a:t> </a:t>
            </a:r>
          </a:p>
          <a:p>
            <a:r>
              <a:rPr lang="sr-Cyrl-RS" sz="2800" dirty="0" smtClean="0"/>
              <a:t>Иницирање и одржавање комуникације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sr-Cyrl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Организацијски облици школовања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862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Ученици са сметњама у развоју школују се: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у редовним одјељењима,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посебним одјељењима и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 школама за дјецу са сметњама у развоју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33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err="1" smtClean="0"/>
              <a:t>Самосталност</a:t>
            </a:r>
            <a:r>
              <a:rPr lang="en-US" sz="4000" b="1" dirty="0" smtClean="0"/>
              <a:t> и </a:t>
            </a:r>
            <a:r>
              <a:rPr lang="en-US" sz="4000" b="1" dirty="0" err="1" smtClean="0"/>
              <a:t>брига</a:t>
            </a:r>
            <a:r>
              <a:rPr lang="en-US" sz="4000" b="1" dirty="0" smtClean="0"/>
              <a:t> о </a:t>
            </a:r>
            <a:r>
              <a:rPr lang="en-US" sz="4000" b="1" dirty="0" err="1" smtClean="0"/>
              <a:t>себи</a:t>
            </a:r>
            <a:r>
              <a:rPr lang="en-US" sz="4000" b="1" dirty="0" smtClean="0"/>
              <a:t> </a:t>
            </a:r>
            <a:r>
              <a:rPr lang="sr-Cyrl-RS" sz="5400" dirty="0" smtClean="0"/>
              <a:t/>
            </a:r>
            <a:br>
              <a:rPr lang="sr-Cyrl-RS" sz="5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Н</a:t>
            </a:r>
            <a:r>
              <a:rPr lang="en-US" sz="2800" dirty="0" err="1" smtClean="0"/>
              <a:t>ачин</a:t>
            </a:r>
            <a:r>
              <a:rPr lang="en-US" sz="2800" dirty="0" smtClean="0"/>
              <a:t> </a:t>
            </a:r>
            <a:r>
              <a:rPr lang="en-US" sz="2800" dirty="0" err="1" smtClean="0"/>
              <a:t>обављања</a:t>
            </a:r>
            <a:r>
              <a:rPr lang="en-US" sz="2800" dirty="0" smtClean="0"/>
              <a:t> </a:t>
            </a:r>
            <a:r>
              <a:rPr lang="en-US" sz="2800" dirty="0" err="1" smtClean="0"/>
              <a:t>дневних</a:t>
            </a:r>
            <a:r>
              <a:rPr lang="en-US" sz="2800" dirty="0" smtClean="0"/>
              <a:t> </a:t>
            </a:r>
            <a:r>
              <a:rPr lang="en-US" sz="2800" dirty="0" err="1" smtClean="0"/>
              <a:t>обавеза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sr-Cyrl-RS" sz="2800" dirty="0" smtClean="0"/>
              <a:t>У</a:t>
            </a:r>
            <a:r>
              <a:rPr lang="en-US" sz="2800" dirty="0" err="1" smtClean="0"/>
              <a:t>купн</a:t>
            </a:r>
            <a:r>
              <a:rPr lang="sr-Cyrl-RS" sz="2800" dirty="0" smtClean="0"/>
              <a:t>о</a:t>
            </a:r>
            <a:r>
              <a:rPr lang="en-US" sz="2800" dirty="0" smtClean="0"/>
              <a:t> </a:t>
            </a:r>
            <a:r>
              <a:rPr lang="en-US" sz="2800" dirty="0" err="1" smtClean="0"/>
              <a:t>здравствено</a:t>
            </a:r>
            <a:r>
              <a:rPr lang="en-US" sz="2800" dirty="0" smtClean="0"/>
              <a:t> </a:t>
            </a:r>
            <a:r>
              <a:rPr lang="en-US" sz="2800" dirty="0" err="1" smtClean="0"/>
              <a:t>стањ</a:t>
            </a:r>
            <a:r>
              <a:rPr lang="sr-Cyrl-RS" sz="2800" dirty="0" smtClean="0"/>
              <a:t>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8839200" cy="1905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4000" b="1" dirty="0" err="1" smtClean="0"/>
              <a:t>Утицај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спољашњег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окружења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на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учење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2766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П</a:t>
            </a:r>
            <a:r>
              <a:rPr lang="en-US" sz="2800" dirty="0" err="1" smtClean="0"/>
              <a:t>ородични</a:t>
            </a:r>
            <a:r>
              <a:rPr lang="en-US" sz="2800" dirty="0" smtClean="0"/>
              <a:t> </a:t>
            </a:r>
            <a:r>
              <a:rPr lang="en-US" sz="2800" dirty="0" err="1" smtClean="0"/>
              <a:t>услови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sr-Cyrl-RS" sz="2800" dirty="0" smtClean="0"/>
              <a:t>Д</a:t>
            </a:r>
            <a:r>
              <a:rPr lang="en-US" sz="2800" dirty="0" err="1" smtClean="0"/>
              <a:t>руги</a:t>
            </a:r>
            <a:r>
              <a:rPr lang="en-US" sz="2800" dirty="0" smtClean="0"/>
              <a:t> </a:t>
            </a:r>
            <a:r>
              <a:rPr lang="en-US" sz="2800" dirty="0" err="1" smtClean="0"/>
              <a:t>услов</a:t>
            </a:r>
            <a:r>
              <a:rPr lang="en-US" sz="2800" dirty="0" smtClean="0"/>
              <a:t> </a:t>
            </a:r>
            <a:r>
              <a:rPr lang="en-US" sz="2800" dirty="0" err="1" smtClean="0"/>
              <a:t>који</a:t>
            </a:r>
            <a:r>
              <a:rPr lang="en-US" sz="2800" dirty="0" smtClean="0"/>
              <a:t> </a:t>
            </a:r>
            <a:r>
              <a:rPr lang="en-US" sz="2800" dirty="0" err="1" smtClean="0"/>
              <a:t>утичу</a:t>
            </a:r>
            <a:r>
              <a:rPr lang="en-US" sz="2800" dirty="0" smtClean="0"/>
              <a:t> </a:t>
            </a:r>
            <a:r>
              <a:rPr lang="en-US" sz="2800" dirty="0" err="1" smtClean="0"/>
              <a:t>на</a:t>
            </a:r>
            <a:r>
              <a:rPr lang="en-US" sz="2800" dirty="0" smtClean="0"/>
              <a:t> </a:t>
            </a:r>
            <a:r>
              <a:rPr lang="en-US" sz="2800" dirty="0" err="1" smtClean="0"/>
              <a:t>учење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954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Мјере подршке које је школа пружила</a:t>
            </a:r>
            <a:endParaRPr lang="en-US" sz="36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52600"/>
            <a:ext cx="8915400" cy="5105400"/>
          </a:xfrm>
        </p:spPr>
        <p:txBody>
          <a:bodyPr>
            <a:noAutofit/>
          </a:bodyPr>
          <a:lstStyle/>
          <a:p>
            <a:r>
              <a:rPr lang="sr-Cyrl-RS" sz="2800" dirty="0" smtClean="0"/>
              <a:t>Допунска настава</a:t>
            </a:r>
          </a:p>
          <a:p>
            <a:r>
              <a:rPr lang="sr-Cyrl-RS" sz="2800" dirty="0" smtClean="0"/>
              <a:t>Секције и други видови ваннаставних активности</a:t>
            </a:r>
          </a:p>
          <a:p>
            <a:r>
              <a:rPr lang="sr-Cyrl-RS" sz="2800" dirty="0" smtClean="0"/>
              <a:t>Продужени боравак/јутарње чување</a:t>
            </a:r>
          </a:p>
          <a:p>
            <a:r>
              <a:rPr lang="sr-Cyrl-RS" sz="2800" dirty="0" smtClean="0"/>
              <a:t>Корективни рад (стручни сарадници)</a:t>
            </a:r>
          </a:p>
          <a:p>
            <a:r>
              <a:rPr lang="sr-Cyrl-RS" sz="2800" dirty="0" smtClean="0"/>
              <a:t>Савјетодавни рад са учеником</a:t>
            </a:r>
          </a:p>
          <a:p>
            <a:r>
              <a:rPr lang="sr-Cyrl-RS" sz="2800" dirty="0" smtClean="0"/>
              <a:t>Савјетодавно – инструктивни рад са родитељима</a:t>
            </a:r>
            <a:endParaRPr lang="en-US" sz="2800" dirty="0" smtClean="0"/>
          </a:p>
          <a:p>
            <a:r>
              <a:rPr lang="sr-Cyrl-RS" sz="2800" dirty="0" smtClean="0"/>
              <a:t>Асистент у настави</a:t>
            </a:r>
          </a:p>
          <a:p>
            <a:r>
              <a:rPr lang="sr-Cyrl-RS" sz="2800" dirty="0" smtClean="0"/>
              <a:t>Укључивање стручњака ван школе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686800" cy="81991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/>
              <a:t>Приједлог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за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наставак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школовања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2672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који</a:t>
            </a:r>
            <a:r>
              <a:rPr lang="en-US" sz="2800" dirty="0" smtClean="0"/>
              <a:t> </a:t>
            </a:r>
            <a:r>
              <a:rPr lang="sr-Cyrl-RS" sz="2800" dirty="0" smtClean="0"/>
              <a:t>организацијски облик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школовања</a:t>
            </a:r>
            <a:r>
              <a:rPr lang="en-US" sz="2800" dirty="0" smtClean="0"/>
              <a:t> </a:t>
            </a:r>
            <a:r>
              <a:rPr lang="en-US" sz="2800" dirty="0" err="1" smtClean="0"/>
              <a:t>сматрате</a:t>
            </a:r>
            <a:r>
              <a:rPr lang="en-US" sz="2800" dirty="0" smtClean="0"/>
              <a:t> </a:t>
            </a:r>
            <a:r>
              <a:rPr lang="en-US" sz="2800" dirty="0" err="1" smtClean="0"/>
              <a:t>адекватним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конкретног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r>
              <a:rPr lang="en-US" sz="2800" dirty="0" smtClean="0"/>
              <a:t> </a:t>
            </a:r>
          </a:p>
          <a:p>
            <a:pPr>
              <a:buNone/>
            </a:pPr>
            <a:endParaRPr lang="sr-Cyrl-RS" sz="2800" dirty="0" smtClean="0"/>
          </a:p>
          <a:p>
            <a:r>
              <a:rPr lang="en-US" sz="2800" dirty="0" err="1" smtClean="0"/>
              <a:t>који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наставни</a:t>
            </a:r>
            <a:r>
              <a:rPr lang="en-US" sz="2800" dirty="0" smtClean="0"/>
              <a:t> </a:t>
            </a:r>
            <a:r>
              <a:rPr lang="en-US" sz="2800" dirty="0" err="1" smtClean="0"/>
              <a:t>план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програм</a:t>
            </a:r>
            <a:r>
              <a:rPr lang="en-US" sz="2800" dirty="0" smtClean="0"/>
              <a:t> </a:t>
            </a:r>
            <a:r>
              <a:rPr lang="en-US" sz="2800" dirty="0" err="1" smtClean="0"/>
              <a:t>би</a:t>
            </a:r>
            <a:r>
              <a:rPr lang="en-US" sz="2800" dirty="0" smtClean="0"/>
              <a:t> </a:t>
            </a:r>
            <a:r>
              <a:rPr lang="en-US" sz="2800" dirty="0" err="1" smtClean="0"/>
              <a:t>омогућио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школовање</a:t>
            </a:r>
            <a:r>
              <a:rPr lang="en-US" sz="2800" dirty="0" smtClean="0"/>
              <a:t> и </a:t>
            </a:r>
            <a:r>
              <a:rPr lang="en-US" sz="2800" dirty="0" err="1" smtClean="0"/>
              <a:t>напредовање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ученика</a:t>
            </a:r>
            <a:r>
              <a:rPr lang="en-US" sz="2800" dirty="0" smtClean="0"/>
              <a:t> у </a:t>
            </a:r>
            <a:r>
              <a:rPr lang="en-US" sz="2800" dirty="0" err="1" smtClean="0"/>
              <a:t>складу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његовим</a:t>
            </a:r>
            <a:r>
              <a:rPr lang="en-US" sz="2800" dirty="0" smtClean="0"/>
              <a:t> </a:t>
            </a:r>
            <a:r>
              <a:rPr lang="en-US" sz="2800" dirty="0" err="1" smtClean="0"/>
              <a:t>потребама</a:t>
            </a:r>
            <a:r>
              <a:rPr lang="en-US" sz="2800" dirty="0" smtClean="0"/>
              <a:t> и </a:t>
            </a:r>
            <a:r>
              <a:rPr lang="en-US" sz="2800" dirty="0" err="1" smtClean="0"/>
              <a:t>способностима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sr-Cyrl-RS" sz="3600" b="1" dirty="0" smtClean="0"/>
              <a:t>Додатне</a:t>
            </a:r>
            <a:r>
              <a:rPr lang="sr-Cyrl-RS" sz="3600" dirty="0" smtClean="0"/>
              <a:t> </a:t>
            </a:r>
            <a:r>
              <a:rPr lang="sr-Cyrl-RS" sz="3600" b="1" dirty="0" smtClean="0"/>
              <a:t>мјере подршке</a:t>
            </a:r>
            <a:endParaRPr lang="en-US" sz="36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5814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Навести мјере подршке које наш образовни систем нуди, а које сматрате неопходним за адекватан напредак дјетета.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610600" cy="914400"/>
          </a:xfrm>
        </p:spPr>
        <p:txBody>
          <a:bodyPr>
            <a:noAutofit/>
          </a:bodyPr>
          <a:lstStyle/>
          <a:p>
            <a:pPr algn="ctr"/>
            <a:r>
              <a:rPr lang="sr-Cyrl-R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Програми школовања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209800"/>
            <a:ext cx="8382000" cy="411480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Ученици са сметњама у развоју школују се: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По редовним наставним плановима и програмима уз индивидуализацију приступа у раду</a:t>
            </a:r>
          </a:p>
          <a:p>
            <a:pPr>
              <a:buFont typeface="Wingdings" pitchFamily="2" charset="2"/>
              <a:buChar char="ü"/>
            </a:pPr>
            <a:r>
              <a:rPr lang="sr-Cyrl-RS" sz="2800" dirty="0" smtClean="0"/>
              <a:t>По </a:t>
            </a:r>
            <a:r>
              <a:rPr lang="sr-Cyrl-RS" sz="2800" dirty="0" smtClean="0"/>
              <a:t>индивидуалн</a:t>
            </a:r>
            <a:r>
              <a:rPr lang="sr-Cyrl-RS" sz="2800" dirty="0" smtClean="0"/>
              <a:t>им</a:t>
            </a:r>
            <a:r>
              <a:rPr lang="sr-Cyrl-RS" sz="2800" dirty="0" smtClean="0"/>
              <a:t> образовнимпрограмима </a:t>
            </a:r>
            <a:r>
              <a:rPr lang="sr-Cyrl-RS" sz="2800" dirty="0" smtClean="0"/>
              <a:t>креираним на основу редовног или посебних програма.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148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Ученици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сметњама</a:t>
            </a:r>
            <a:r>
              <a:rPr lang="en-US" sz="2800" dirty="0" smtClean="0"/>
              <a:t> у </a:t>
            </a:r>
            <a:r>
              <a:rPr lang="en-US" sz="2800" dirty="0" err="1" smtClean="0"/>
              <a:t>развоју</a:t>
            </a:r>
            <a:r>
              <a:rPr lang="en-US" sz="2800" dirty="0" smtClean="0"/>
              <a:t> </a:t>
            </a:r>
            <a:r>
              <a:rPr lang="en-US" sz="2800" dirty="0" err="1" smtClean="0"/>
              <a:t>чије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сметње</a:t>
            </a:r>
            <a:r>
              <a:rPr lang="en-US" sz="2800" dirty="0" smtClean="0"/>
              <a:t> </a:t>
            </a:r>
            <a:r>
              <a:rPr lang="en-US" sz="2800" dirty="0" err="1" smtClean="0"/>
              <a:t>су</a:t>
            </a:r>
            <a:r>
              <a:rPr lang="en-US" sz="2800" dirty="0" smtClean="0"/>
              <a:t> </a:t>
            </a:r>
            <a:r>
              <a:rPr lang="en-US" sz="2800" dirty="0" err="1" smtClean="0"/>
              <a:t>такве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не</a:t>
            </a:r>
            <a:r>
              <a:rPr lang="en-US" sz="2800" dirty="0" smtClean="0"/>
              <a:t> </a:t>
            </a:r>
            <a:r>
              <a:rPr lang="en-US" sz="2800" dirty="0" err="1" smtClean="0"/>
              <a:t>одступају</a:t>
            </a:r>
            <a:r>
              <a:rPr lang="en-US" sz="2800" dirty="0" smtClean="0"/>
              <a:t> </a:t>
            </a:r>
            <a:r>
              <a:rPr lang="en-US" sz="2800" dirty="0" err="1" smtClean="0"/>
              <a:t>значајно</a:t>
            </a:r>
            <a:r>
              <a:rPr lang="en-US" sz="2800" dirty="0" smtClean="0"/>
              <a:t> </a:t>
            </a:r>
            <a:r>
              <a:rPr lang="en-US" sz="2800" dirty="0" err="1" smtClean="0"/>
              <a:t>од</a:t>
            </a:r>
            <a:r>
              <a:rPr lang="en-US" sz="2800" dirty="0" smtClean="0"/>
              <a:t> </a:t>
            </a:r>
            <a:r>
              <a:rPr lang="en-US" sz="2800" dirty="0" err="1" smtClean="0"/>
              <a:t>очекиване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развојне</a:t>
            </a:r>
            <a:r>
              <a:rPr lang="en-US" sz="2800" dirty="0" smtClean="0"/>
              <a:t> </a:t>
            </a:r>
            <a:r>
              <a:rPr lang="en-US" sz="2800" dirty="0" err="1" smtClean="0"/>
              <a:t>линије</a:t>
            </a:r>
            <a:r>
              <a:rPr lang="en-US" sz="2800" dirty="0" smtClean="0"/>
              <a:t> </a:t>
            </a:r>
            <a:r>
              <a:rPr lang="en-US" sz="2800" dirty="0" err="1" smtClean="0"/>
              <a:t>могу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школују</a:t>
            </a:r>
            <a:r>
              <a:rPr lang="en-US" sz="2800" dirty="0" smtClean="0"/>
              <a:t> </a:t>
            </a:r>
            <a:r>
              <a:rPr lang="en-US" sz="2800" dirty="0" err="1" smtClean="0"/>
              <a:t>по</a:t>
            </a:r>
            <a:r>
              <a:rPr lang="en-US" sz="2800" dirty="0" smtClean="0"/>
              <a:t> </a:t>
            </a:r>
            <a:r>
              <a:rPr lang="en-US" sz="2800" dirty="0" err="1" smtClean="0"/>
              <a:t>истом</a:t>
            </a:r>
            <a:r>
              <a:rPr lang="en-US" sz="2800" dirty="0" smtClean="0"/>
              <a:t> </a:t>
            </a:r>
            <a:r>
              <a:rPr lang="en-US" sz="2800" dirty="0" err="1" smtClean="0"/>
              <a:t>програму</a:t>
            </a:r>
            <a:r>
              <a:rPr lang="en-US" sz="2800" dirty="0" smtClean="0"/>
              <a:t>  </a:t>
            </a:r>
            <a:r>
              <a:rPr lang="en-US" sz="2800" dirty="0" err="1" smtClean="0"/>
              <a:t>као</a:t>
            </a:r>
            <a:r>
              <a:rPr lang="en-US" sz="2800" dirty="0" smtClean="0"/>
              <a:t> </a:t>
            </a:r>
            <a:r>
              <a:rPr lang="sr-Cyrl-RS" sz="2800" dirty="0" smtClean="0"/>
              <a:t>и </a:t>
            </a:r>
            <a:r>
              <a:rPr lang="en-US" sz="2800" dirty="0" err="1" smtClean="0"/>
              <a:t>њихови</a:t>
            </a:r>
            <a:r>
              <a:rPr lang="en-US" sz="2800" dirty="0" smtClean="0"/>
              <a:t> </a:t>
            </a:r>
            <a:r>
              <a:rPr lang="en-US" sz="2800" dirty="0" err="1" smtClean="0"/>
              <a:t>вршњаци</a:t>
            </a:r>
            <a:r>
              <a:rPr lang="en-US" sz="2800" dirty="0" smtClean="0"/>
              <a:t>, с </a:t>
            </a:r>
            <a:r>
              <a:rPr lang="en-US" sz="2800" dirty="0" err="1" smtClean="0"/>
              <a:t>тим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је</a:t>
            </a:r>
            <a:r>
              <a:rPr lang="en-US" sz="2800" dirty="0" smtClean="0"/>
              <a:t> </a:t>
            </a:r>
            <a:r>
              <a:rPr lang="en-US" sz="2800" dirty="0" err="1" smtClean="0"/>
              <a:t>приступ</a:t>
            </a:r>
            <a:r>
              <a:rPr lang="en-US" sz="2800" dirty="0" smtClean="0"/>
              <a:t> у </a:t>
            </a:r>
            <a:r>
              <a:rPr lang="en-US" sz="2800" dirty="0" err="1" smtClean="0"/>
              <a:t>раду</a:t>
            </a:r>
            <a:r>
              <a:rPr lang="en-US" sz="2800" dirty="0" smtClean="0"/>
              <a:t> </a:t>
            </a:r>
            <a:r>
              <a:rPr lang="en-US" sz="2800" dirty="0" err="1" smtClean="0"/>
              <a:t>неопходно</a:t>
            </a:r>
            <a:r>
              <a:rPr lang="en-US" sz="2800" dirty="0" smtClean="0"/>
              <a:t> </a:t>
            </a:r>
            <a:r>
              <a:rPr lang="en-US" sz="2800" dirty="0" err="1" smtClean="0"/>
              <a:t>индивидуализовати</a:t>
            </a:r>
            <a:r>
              <a:rPr lang="en-US" sz="2800" dirty="0" smtClean="0"/>
              <a:t>, </a:t>
            </a:r>
            <a:r>
              <a:rPr lang="en-US" sz="2800" dirty="0" err="1" smtClean="0"/>
              <a:t>односно</a:t>
            </a:r>
            <a:r>
              <a:rPr lang="en-US" sz="2800" dirty="0" smtClean="0"/>
              <a:t> </a:t>
            </a:r>
            <a:r>
              <a:rPr lang="en-US" sz="2800" dirty="0" err="1" smtClean="0"/>
              <a:t>прилагодити</a:t>
            </a:r>
            <a:r>
              <a:rPr lang="en-US" sz="2800" dirty="0" smtClean="0"/>
              <a:t>  </a:t>
            </a:r>
            <a:r>
              <a:rPr lang="en-US" sz="2800" dirty="0" err="1" smtClean="0"/>
              <a:t>потребама</a:t>
            </a:r>
            <a:r>
              <a:rPr lang="en-US" sz="2800" dirty="0" smtClean="0"/>
              <a:t> </a:t>
            </a:r>
            <a:r>
              <a:rPr lang="sr-Cyrl-RS" sz="2800" dirty="0" smtClean="0"/>
              <a:t>и</a:t>
            </a:r>
            <a:r>
              <a:rPr lang="en-US" sz="2800" dirty="0" smtClean="0"/>
              <a:t> </a:t>
            </a:r>
            <a:r>
              <a:rPr lang="en-US" sz="2800" dirty="0" err="1" smtClean="0"/>
              <a:t>специфичностима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дјетета</a:t>
            </a:r>
            <a:r>
              <a:rPr lang="en-US" sz="2800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Ученици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сметњама</a:t>
            </a:r>
            <a:r>
              <a:rPr lang="en-US" sz="2800" dirty="0" smtClean="0"/>
              <a:t> у </a:t>
            </a:r>
            <a:r>
              <a:rPr lang="en-US" sz="2800" dirty="0" err="1" smtClean="0"/>
              <a:t>развоју</a:t>
            </a:r>
            <a:r>
              <a:rPr lang="en-US" sz="2800" dirty="0" smtClean="0"/>
              <a:t> </a:t>
            </a:r>
            <a:r>
              <a:rPr lang="en-US" sz="2800" dirty="0" err="1" smtClean="0"/>
              <a:t>чије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сметње</a:t>
            </a:r>
            <a:r>
              <a:rPr lang="en-US" sz="2800" dirty="0" smtClean="0"/>
              <a:t> </a:t>
            </a:r>
            <a:r>
              <a:rPr lang="en-US" sz="2800" dirty="0" err="1" smtClean="0"/>
              <a:t>су</a:t>
            </a:r>
            <a:r>
              <a:rPr lang="en-US" sz="2800" dirty="0" smtClean="0"/>
              <a:t> </a:t>
            </a:r>
            <a:r>
              <a:rPr lang="en-US" sz="2800" dirty="0" err="1" smtClean="0"/>
              <a:t>такве</a:t>
            </a:r>
            <a:r>
              <a:rPr lang="en-US" sz="2800" dirty="0" smtClean="0"/>
              <a:t> </a:t>
            </a:r>
            <a:r>
              <a:rPr lang="en-US" sz="2800" dirty="0" err="1" smtClean="0"/>
              <a:t>да</a:t>
            </a:r>
            <a:r>
              <a:rPr lang="en-US" sz="2800" dirty="0" smtClean="0"/>
              <a:t> </a:t>
            </a:r>
            <a:r>
              <a:rPr lang="en-US" sz="2800" dirty="0" err="1" smtClean="0"/>
              <a:t>имамо</a:t>
            </a:r>
            <a:r>
              <a:rPr lang="en-US" sz="2800" dirty="0" smtClean="0"/>
              <a:t> </a:t>
            </a:r>
            <a:r>
              <a:rPr lang="en-US" sz="2800" dirty="0" err="1" smtClean="0"/>
              <a:t>значајнија</a:t>
            </a:r>
            <a:r>
              <a:rPr lang="en-US" sz="2800" dirty="0" smtClean="0"/>
              <a:t> </a:t>
            </a:r>
            <a:r>
              <a:rPr lang="en-US" sz="2800" dirty="0" err="1" smtClean="0"/>
              <a:t>одступања</a:t>
            </a:r>
            <a:r>
              <a:rPr lang="en-US" sz="2800" dirty="0" smtClean="0"/>
              <a:t>  </a:t>
            </a:r>
            <a:r>
              <a:rPr lang="en-US" sz="2800" dirty="0" err="1" smtClean="0"/>
              <a:t>од</a:t>
            </a:r>
            <a:r>
              <a:rPr lang="en-US" sz="2800" dirty="0" smtClean="0"/>
              <a:t> </a:t>
            </a:r>
            <a:r>
              <a:rPr lang="en-US" sz="2800" dirty="0" err="1" smtClean="0"/>
              <a:t>очекиване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развојне</a:t>
            </a:r>
            <a:r>
              <a:rPr lang="en-US" sz="2800" dirty="0" smtClean="0"/>
              <a:t> </a:t>
            </a:r>
            <a:r>
              <a:rPr lang="en-US" sz="2800" dirty="0" err="1" smtClean="0"/>
              <a:t>линије</a:t>
            </a:r>
            <a:r>
              <a:rPr lang="en-US" sz="2800" dirty="0" smtClean="0"/>
              <a:t> </a:t>
            </a:r>
            <a:r>
              <a:rPr lang="en-US" sz="2800" dirty="0" err="1" smtClean="0"/>
              <a:t>школују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по</a:t>
            </a:r>
            <a:r>
              <a:rPr lang="en-US" sz="2800" dirty="0" smtClean="0"/>
              <a:t> </a:t>
            </a:r>
            <a:r>
              <a:rPr lang="en-US" sz="2800" dirty="0" err="1" smtClean="0"/>
              <a:t>индивидуалн</a:t>
            </a:r>
            <a:r>
              <a:rPr lang="sr-Cyrl-RS" sz="2800" dirty="0" smtClean="0"/>
              <a:t>им образовним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програм</a:t>
            </a:r>
            <a:r>
              <a:rPr lang="sr-Cyrl-RS" sz="2800" dirty="0" smtClean="0"/>
              <a:t>има</a:t>
            </a:r>
            <a:r>
              <a:rPr lang="en-US" sz="2800" dirty="0" smtClean="0"/>
              <a:t> (ИОП).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Индивидуални образовни програм је програм за конкретног ученика, креиран на основу наставног плана и програма по којем се ученик школује, а прилагођен његовим индивидуалним способностима и потребама 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Индивидуални</a:t>
            </a:r>
            <a:r>
              <a:rPr lang="en-US" sz="2800" dirty="0" smtClean="0"/>
              <a:t> </a:t>
            </a:r>
            <a:r>
              <a:rPr lang="en-US" sz="2800" dirty="0" err="1" smtClean="0"/>
              <a:t>образовни</a:t>
            </a:r>
            <a:r>
              <a:rPr lang="en-US" sz="2800" dirty="0" smtClean="0"/>
              <a:t> </a:t>
            </a:r>
            <a:r>
              <a:rPr lang="en-US" sz="2800" dirty="0" err="1" smtClean="0"/>
              <a:t>програм</a:t>
            </a:r>
            <a:r>
              <a:rPr lang="en-US" sz="2800" dirty="0" smtClean="0"/>
              <a:t> </a:t>
            </a:r>
            <a:r>
              <a:rPr lang="en-US" sz="2800" dirty="0" err="1" smtClean="0"/>
              <a:t>креира</a:t>
            </a:r>
            <a:r>
              <a:rPr lang="en-US" sz="2800" dirty="0" smtClean="0"/>
              <a:t> </a:t>
            </a:r>
            <a:r>
              <a:rPr lang="en-US" sz="2800" dirty="0" err="1" smtClean="0"/>
              <a:t>се</a:t>
            </a:r>
            <a:r>
              <a:rPr lang="en-US" sz="2800" dirty="0" smtClean="0"/>
              <a:t> </a:t>
            </a:r>
            <a:r>
              <a:rPr lang="en-US" sz="2800" dirty="0" err="1" smtClean="0"/>
              <a:t>на</a:t>
            </a:r>
            <a:r>
              <a:rPr lang="en-US" sz="2800" dirty="0" smtClean="0"/>
              <a:t> </a:t>
            </a:r>
            <a:r>
              <a:rPr lang="en-US" sz="2800" dirty="0" err="1" smtClean="0"/>
              <a:t>основу</a:t>
            </a:r>
            <a:r>
              <a:rPr lang="en-US" sz="2800" dirty="0" smtClean="0"/>
              <a:t> </a:t>
            </a:r>
            <a:r>
              <a:rPr lang="en-US" sz="2800" dirty="0" err="1" smtClean="0"/>
              <a:t>редовног</a:t>
            </a:r>
            <a:r>
              <a:rPr lang="en-US" sz="2800" dirty="0" smtClean="0"/>
              <a:t> </a:t>
            </a:r>
            <a:r>
              <a:rPr lang="en-US" sz="2800" dirty="0" err="1" smtClean="0"/>
              <a:t>или</a:t>
            </a:r>
            <a:r>
              <a:rPr lang="en-US" sz="2800" dirty="0" smtClean="0"/>
              <a:t> </a:t>
            </a:r>
            <a:r>
              <a:rPr lang="en-US" sz="2800" dirty="0" err="1" smtClean="0"/>
              <a:t>посебног</a:t>
            </a:r>
            <a:r>
              <a:rPr lang="en-US" sz="2800" dirty="0" smtClean="0"/>
              <a:t> </a:t>
            </a:r>
            <a:r>
              <a:rPr lang="en-US" sz="2800" dirty="0" err="1" smtClean="0"/>
              <a:t>наставног</a:t>
            </a:r>
            <a:r>
              <a:rPr lang="en-US" sz="2800" dirty="0" smtClean="0"/>
              <a:t> </a:t>
            </a:r>
            <a:r>
              <a:rPr lang="en-US" sz="2800" dirty="0" err="1" smtClean="0"/>
              <a:t>плана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програма</a:t>
            </a:r>
            <a:r>
              <a:rPr lang="en-US" sz="2800" dirty="0" smtClean="0"/>
              <a:t> у </a:t>
            </a:r>
            <a:r>
              <a:rPr lang="en-US" sz="2800" dirty="0" err="1" smtClean="0"/>
              <a:t>зависности</a:t>
            </a:r>
            <a:r>
              <a:rPr lang="en-US" sz="2800" dirty="0" smtClean="0"/>
              <a:t> </a:t>
            </a:r>
            <a:r>
              <a:rPr lang="en-US" sz="2800" dirty="0" err="1" smtClean="0"/>
              <a:t>од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сметњи</a:t>
            </a:r>
            <a:r>
              <a:rPr lang="en-US" sz="2800" dirty="0" smtClean="0"/>
              <a:t> </a:t>
            </a:r>
            <a:r>
              <a:rPr lang="en-US" sz="2800" dirty="0" err="1" smtClean="0"/>
              <a:t>које</a:t>
            </a:r>
            <a:r>
              <a:rPr lang="en-US" sz="2800" dirty="0" smtClean="0"/>
              <a:t> </a:t>
            </a:r>
            <a:r>
              <a:rPr lang="en-US" sz="2800" dirty="0" err="1" smtClean="0"/>
              <a:t>ученик</a:t>
            </a:r>
            <a:r>
              <a:rPr lang="en-US" sz="2800" dirty="0" smtClean="0"/>
              <a:t> </a:t>
            </a:r>
            <a:r>
              <a:rPr lang="en-US" sz="2800" dirty="0" err="1" smtClean="0"/>
              <a:t>има</a:t>
            </a:r>
            <a:r>
              <a:rPr lang="en-US" sz="2800" dirty="0" smtClean="0"/>
              <a:t>, </a:t>
            </a:r>
            <a:r>
              <a:rPr lang="en-US" sz="2800" dirty="0" err="1" smtClean="0"/>
              <a:t>односно</a:t>
            </a:r>
            <a:r>
              <a:rPr lang="en-US" sz="2800" dirty="0" smtClean="0"/>
              <a:t> </a:t>
            </a:r>
            <a:r>
              <a:rPr lang="en-US" sz="2800" dirty="0" err="1" smtClean="0"/>
              <a:t>од</a:t>
            </a:r>
            <a:r>
              <a:rPr lang="en-US" sz="2800" dirty="0" smtClean="0"/>
              <a:t> </a:t>
            </a:r>
            <a:r>
              <a:rPr lang="sr-Cyrl-RS" sz="2800" dirty="0" smtClean="0"/>
              <a:t>процјене који програм омогућује адекватно учење, развој и напредак ученика.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486400"/>
          </a:xfrm>
        </p:spPr>
        <p:txBody>
          <a:bodyPr>
            <a:normAutofit/>
          </a:bodyPr>
          <a:lstStyle/>
          <a:p>
            <a:r>
              <a:rPr lang="sr-Cyrl-RS" sz="2800" b="1" i="1" dirty="0" smtClean="0"/>
              <a:t>“</a:t>
            </a:r>
            <a:r>
              <a:rPr lang="en-US" sz="2800" b="1" i="1" dirty="0" err="1" smtClean="0"/>
              <a:t>редовни</a:t>
            </a:r>
            <a:r>
              <a:rPr lang="en-US" sz="2800" b="1" i="1" dirty="0" smtClean="0"/>
              <a:t>"   </a:t>
            </a:r>
            <a:r>
              <a:rPr lang="en-US" sz="2800" dirty="0" err="1" smtClean="0"/>
              <a:t>наставни</a:t>
            </a:r>
            <a:r>
              <a:rPr lang="en-US" sz="2800" dirty="0" smtClean="0"/>
              <a:t> </a:t>
            </a:r>
            <a:r>
              <a:rPr lang="en-US" sz="2800" dirty="0" err="1" smtClean="0"/>
              <a:t>план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програм</a:t>
            </a:r>
            <a:r>
              <a:rPr lang="en-US" sz="2800" dirty="0" smtClean="0"/>
              <a:t> (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децу</a:t>
            </a:r>
            <a:r>
              <a:rPr lang="en-US" sz="2800" dirty="0" smtClean="0"/>
              <a:t> </a:t>
            </a:r>
            <a:r>
              <a:rPr lang="en-US" sz="2800" dirty="0" err="1" smtClean="0"/>
              <a:t>типичног</a:t>
            </a:r>
            <a:r>
              <a:rPr lang="en-US" sz="2800" dirty="0" smtClean="0"/>
              <a:t> </a:t>
            </a:r>
            <a:r>
              <a:rPr lang="en-US" sz="2800" dirty="0" err="1" smtClean="0"/>
              <a:t>развоја</a:t>
            </a:r>
            <a:r>
              <a:rPr lang="en-US" sz="2800" dirty="0" smtClean="0"/>
              <a:t> у </a:t>
            </a:r>
            <a:r>
              <a:rPr lang="en-US" sz="2800" dirty="0" err="1" smtClean="0"/>
              <a:t>редовним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основним</a:t>
            </a:r>
            <a:r>
              <a:rPr lang="en-US" sz="2800" dirty="0" smtClean="0"/>
              <a:t> </a:t>
            </a:r>
            <a:r>
              <a:rPr lang="sr-Cyrl-RS" sz="2800" dirty="0" smtClean="0"/>
              <a:t>и средњим </a:t>
            </a:r>
            <a:r>
              <a:rPr lang="en-US" sz="2800" dirty="0" err="1" smtClean="0"/>
              <a:t>школама</a:t>
            </a:r>
            <a:r>
              <a:rPr lang="en-US" sz="2800" dirty="0" smtClean="0"/>
              <a:t>);</a:t>
            </a:r>
          </a:p>
          <a:p>
            <a:r>
              <a:rPr lang="en-US" sz="2800" b="1" i="1" dirty="0" smtClean="0"/>
              <a:t>“</a:t>
            </a:r>
            <a:r>
              <a:rPr lang="en-US" sz="2800" b="1" i="1" dirty="0" err="1" smtClean="0"/>
              <a:t>посебни</a:t>
            </a:r>
            <a:r>
              <a:rPr lang="en-US" sz="2800" b="1" i="1" dirty="0" smtClean="0"/>
              <a:t>” </a:t>
            </a:r>
            <a:r>
              <a:rPr lang="en-US" sz="2800" dirty="0" err="1" smtClean="0"/>
              <a:t>наставни</a:t>
            </a:r>
            <a:r>
              <a:rPr lang="en-US" sz="2800" dirty="0" smtClean="0"/>
              <a:t> </a:t>
            </a:r>
            <a:r>
              <a:rPr lang="en-US" sz="2800" dirty="0" err="1" smtClean="0"/>
              <a:t>планови</a:t>
            </a:r>
            <a:r>
              <a:rPr lang="en-US" sz="2800" dirty="0" smtClean="0"/>
              <a:t> и </a:t>
            </a:r>
            <a:r>
              <a:rPr lang="en-US" sz="2800" dirty="0" err="1" smtClean="0"/>
              <a:t>програми</a:t>
            </a:r>
            <a:r>
              <a:rPr lang="en-US" sz="2800" dirty="0" smtClean="0"/>
              <a:t> </a:t>
            </a:r>
            <a:r>
              <a:rPr lang="en-US" sz="2800" dirty="0" err="1" smtClean="0"/>
              <a:t>за</a:t>
            </a:r>
            <a:r>
              <a:rPr lang="en-US" sz="2800" dirty="0" smtClean="0"/>
              <a:t>: </a:t>
            </a:r>
            <a:r>
              <a:rPr lang="sr-Cyrl-RS" sz="2800" dirty="0" smtClean="0"/>
              <a:t>ученике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лак</a:t>
            </a:r>
            <a:r>
              <a:rPr lang="sr-Cyrl-RS" sz="2800" dirty="0" smtClean="0"/>
              <a:t>и</a:t>
            </a:r>
            <a:r>
              <a:rPr lang="en-US" sz="2800" dirty="0" smtClean="0"/>
              <a:t>м</a:t>
            </a:r>
            <a:r>
              <a:rPr lang="sr-Cyrl-RS" sz="2800" dirty="0" smtClean="0"/>
              <a:t> оштећењем интелектуалног функционисања</a:t>
            </a:r>
            <a:r>
              <a:rPr lang="en-US" sz="2800" dirty="0" smtClean="0"/>
              <a:t>,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sr-Cyrl-RS" sz="2800" dirty="0" smtClean="0"/>
              <a:t>ученике 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sr-Cyrl-RS" sz="2800" dirty="0" smtClean="0"/>
              <a:t> </a:t>
            </a:r>
            <a:r>
              <a:rPr lang="en-US" sz="2800" dirty="0" err="1" smtClean="0"/>
              <a:t>умјерен</a:t>
            </a:r>
            <a:r>
              <a:rPr lang="sr-Cyrl-RS" sz="2800" dirty="0" smtClean="0"/>
              <a:t>и</a:t>
            </a:r>
            <a:r>
              <a:rPr lang="en-US" sz="2800" dirty="0" smtClean="0"/>
              <a:t>м </a:t>
            </a:r>
            <a:r>
              <a:rPr lang="sr-Cyrl-RS" sz="2800" dirty="0" smtClean="0"/>
              <a:t> и тежим оштећењем интелектуалног функционисања</a:t>
            </a:r>
            <a:r>
              <a:rPr lang="en-US" sz="2800" dirty="0" smtClean="0"/>
              <a:t>,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sr-Cyrl-RS" sz="2800" dirty="0" smtClean="0"/>
              <a:t>ученике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аутизмом</a:t>
            </a:r>
            <a:r>
              <a:rPr lang="en-US" sz="2800" dirty="0" smtClean="0"/>
              <a:t>, 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sr-Cyrl-RS" sz="2800" dirty="0" smtClean="0"/>
              <a:t>ученике </a:t>
            </a:r>
            <a:r>
              <a:rPr lang="en-US" sz="2800" dirty="0" err="1" smtClean="0"/>
              <a:t>оштећ</a:t>
            </a:r>
            <a:r>
              <a:rPr lang="sr-Cyrl-RS" sz="2800" dirty="0" smtClean="0"/>
              <a:t>еног</a:t>
            </a:r>
            <a:r>
              <a:rPr lang="en-US" sz="2800" dirty="0" smtClean="0"/>
              <a:t> </a:t>
            </a:r>
            <a:r>
              <a:rPr lang="en-US" sz="2800" dirty="0" err="1" smtClean="0"/>
              <a:t>слуха,за</a:t>
            </a:r>
            <a:r>
              <a:rPr lang="en-US" sz="2800" dirty="0" smtClean="0"/>
              <a:t> </a:t>
            </a:r>
            <a:r>
              <a:rPr lang="sr-Cyrl-RS" sz="2800" dirty="0" smtClean="0"/>
              <a:t>ученике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оштећењем</a:t>
            </a:r>
            <a:r>
              <a:rPr lang="en-US" sz="2800" dirty="0" smtClean="0"/>
              <a:t> </a:t>
            </a:r>
            <a:r>
              <a:rPr lang="en-US" sz="2800" dirty="0" err="1" smtClean="0"/>
              <a:t>вида</a:t>
            </a:r>
            <a:r>
              <a:rPr lang="en-US" sz="2800" dirty="0" smtClean="0"/>
              <a:t>; (</a:t>
            </a:r>
            <a:r>
              <a:rPr lang="en-US" sz="2800" dirty="0" err="1" smtClean="0"/>
              <a:t>за</a:t>
            </a:r>
            <a:r>
              <a:rPr lang="en-US" sz="2800" dirty="0" smtClean="0"/>
              <a:t> </a:t>
            </a:r>
            <a:r>
              <a:rPr lang="en-US" sz="2800" dirty="0" err="1" smtClean="0"/>
              <a:t>дјецу</a:t>
            </a:r>
            <a:r>
              <a:rPr lang="en-US" sz="2800" dirty="0" smtClean="0"/>
              <a:t> </a:t>
            </a:r>
            <a:r>
              <a:rPr lang="en-US" sz="2800" dirty="0" err="1" smtClean="0"/>
              <a:t>са</a:t>
            </a:r>
            <a:r>
              <a:rPr lang="en-US" sz="2800" dirty="0" smtClean="0"/>
              <a:t> </a:t>
            </a:r>
            <a:r>
              <a:rPr lang="en-US" sz="2800" dirty="0" err="1" smtClean="0"/>
              <a:t>сметњама</a:t>
            </a:r>
            <a:r>
              <a:rPr lang="en-US" sz="2800" dirty="0" smtClean="0"/>
              <a:t> </a:t>
            </a:r>
            <a:r>
              <a:rPr lang="sr-Cyrl-RS" sz="2800" dirty="0" smtClean="0"/>
              <a:t>развоја </a:t>
            </a:r>
            <a:r>
              <a:rPr lang="en-US" sz="2800" dirty="0" smtClean="0"/>
              <a:t>у </a:t>
            </a:r>
            <a:r>
              <a:rPr lang="en-US" sz="2800" dirty="0" err="1" smtClean="0"/>
              <a:t>специјалним</a:t>
            </a:r>
            <a:r>
              <a:rPr lang="en-US" sz="2800" dirty="0" smtClean="0"/>
              <a:t> </a:t>
            </a:r>
            <a:r>
              <a:rPr lang="en-US" sz="2800" dirty="0" err="1" smtClean="0"/>
              <a:t>установама</a:t>
            </a:r>
            <a:r>
              <a:rPr lang="en-US" sz="2800" dirty="0" smtClean="0"/>
              <a:t>, </a:t>
            </a:r>
            <a:r>
              <a:rPr lang="en-US" sz="2800" dirty="0" err="1" smtClean="0"/>
              <a:t>посебним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одјељењима</a:t>
            </a:r>
            <a:r>
              <a:rPr lang="en-US" sz="2800" dirty="0" smtClean="0"/>
              <a:t> </a:t>
            </a:r>
            <a:r>
              <a:rPr lang="sr-Cyrl-RS" sz="2800" dirty="0" smtClean="0"/>
              <a:t>и</a:t>
            </a:r>
            <a:r>
              <a:rPr lang="en-US" sz="2800" dirty="0" smtClean="0"/>
              <a:t> </a:t>
            </a:r>
            <a:r>
              <a:rPr lang="en-US" sz="2800" dirty="0" err="1" smtClean="0"/>
              <a:t>редовним</a:t>
            </a:r>
            <a:r>
              <a:rPr lang="en-US" sz="2800" dirty="0" smtClean="0"/>
              <a:t> </a:t>
            </a:r>
            <a:r>
              <a:rPr lang="en-US" sz="2800" dirty="0" err="1" smtClean="0"/>
              <a:t>одјељењима</a:t>
            </a:r>
            <a:r>
              <a:rPr lang="en-US" sz="2800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320</TotalTime>
  <Words>1637</Words>
  <Application>Microsoft Office PowerPoint</Application>
  <PresentationFormat>On-screen Show (4:3)</PresentationFormat>
  <Paragraphs>163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Flow</vt:lpstr>
      <vt:lpstr>Процјена способности и усмјеравање дјеце и омладине са сметњама у развоју са аспекта  образовног система</vt:lpstr>
      <vt:lpstr>Slide 2</vt:lpstr>
      <vt:lpstr>Организацијски облици школовања</vt:lpstr>
      <vt:lpstr>Програми школовања</vt:lpstr>
      <vt:lpstr>Slide 5</vt:lpstr>
      <vt:lpstr>Slide 6</vt:lpstr>
      <vt:lpstr>Slide 7</vt:lpstr>
      <vt:lpstr>Slide 8</vt:lpstr>
      <vt:lpstr>Slide 9</vt:lpstr>
      <vt:lpstr>Извод из Закона о основном васпитању и образовању</vt:lpstr>
      <vt:lpstr>Slide 11</vt:lpstr>
      <vt:lpstr>Slide 12</vt:lpstr>
      <vt:lpstr>Slide 13</vt:lpstr>
      <vt:lpstr>Slide 14</vt:lpstr>
      <vt:lpstr>Извод из Правилника о процјени потреба и усмјеравању дјеце и омладине са сметњама у развоју</vt:lpstr>
      <vt:lpstr>Slide 16</vt:lpstr>
      <vt:lpstr>Slide 17</vt:lpstr>
      <vt:lpstr>Slide 18</vt:lpstr>
      <vt:lpstr>Slide 19</vt:lpstr>
      <vt:lpstr>Улога и обавеза школе током поступка процјене способности и усмјеравања дјеце и омладине са сметњама у развоју</vt:lpstr>
      <vt:lpstr>  Писање мишљења о ученику </vt:lpstr>
      <vt:lpstr>Прикупљање података и опсервација</vt:lpstr>
      <vt:lpstr>Описи образовне ситуације  </vt:lpstr>
      <vt:lpstr>Мишљење о ученику</vt:lpstr>
      <vt:lpstr>Педагошки профил</vt:lpstr>
      <vt:lpstr>Учење и како се учи  </vt:lpstr>
      <vt:lpstr>Mоторичке способности</vt:lpstr>
      <vt:lpstr>Социјалне вјештине  </vt:lpstr>
      <vt:lpstr>Комуникацијске вјештине</vt:lpstr>
      <vt:lpstr>Самосталност и брига о себи  </vt:lpstr>
      <vt:lpstr> Утицај спољашњег окружења на учење </vt:lpstr>
      <vt:lpstr>Мјере подршке које је школа пружила</vt:lpstr>
      <vt:lpstr>Приједлог за наставак школовања </vt:lpstr>
      <vt:lpstr>Додатне мјере подршке</vt:lpstr>
    </vt:vector>
  </TitlesOfParts>
  <Company>Republicki pedagoski zavod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Улога и обавеза школе током поступка процјене способности и усмјеравања дјеце и омладине са сметњама у развоју</dc:title>
  <dc:creator>Dijana Pesic</dc:creator>
  <cp:lastModifiedBy>Dijana Pesic</cp:lastModifiedBy>
  <cp:revision>45</cp:revision>
  <dcterms:created xsi:type="dcterms:W3CDTF">2016-10-06T07:40:32Z</dcterms:created>
  <dcterms:modified xsi:type="dcterms:W3CDTF">2019-09-03T12:49:31Z</dcterms:modified>
</cp:coreProperties>
</file>