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45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8" r:id="rId9"/>
    <p:sldId id="263" r:id="rId10"/>
    <p:sldId id="300" r:id="rId11"/>
    <p:sldId id="264" r:id="rId12"/>
    <p:sldId id="265" r:id="rId13"/>
    <p:sldId id="266" r:id="rId14"/>
    <p:sldId id="267" r:id="rId15"/>
    <p:sldId id="271" r:id="rId16"/>
    <p:sldId id="270" r:id="rId17"/>
    <p:sldId id="269" r:id="rId18"/>
    <p:sldId id="274" r:id="rId19"/>
    <p:sldId id="273" r:id="rId20"/>
    <p:sldId id="272" r:id="rId21"/>
    <p:sldId id="278" r:id="rId22"/>
    <p:sldId id="277" r:id="rId23"/>
    <p:sldId id="279" r:id="rId24"/>
    <p:sldId id="280" r:id="rId25"/>
    <p:sldId id="276" r:id="rId26"/>
    <p:sldId id="275" r:id="rId27"/>
    <p:sldId id="281" r:id="rId28"/>
    <p:sldId id="282" r:id="rId29"/>
    <p:sldId id="283" r:id="rId30"/>
    <p:sldId id="284" r:id="rId31"/>
    <p:sldId id="285" r:id="rId32"/>
    <p:sldId id="288" r:id="rId33"/>
    <p:sldId id="287" r:id="rId34"/>
    <p:sldId id="286" r:id="rId35"/>
    <p:sldId id="289" r:id="rId36"/>
    <p:sldId id="290" r:id="rId37"/>
    <p:sldId id="291" r:id="rId38"/>
    <p:sldId id="292" r:id="rId39"/>
    <p:sldId id="293" r:id="rId40"/>
    <p:sldId id="294" r:id="rId41"/>
    <p:sldId id="296" r:id="rId42"/>
    <p:sldId id="295" r:id="rId43"/>
    <p:sldId id="297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D213D3-7D68-48EE-8FFB-1D81A0BF121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78C35-8D12-4BB2-A74B-07468C335E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78C35-8D12-4BB2-A74B-07468C335E3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7BD8C1B-BE87-4272-9CD3-1C1C8DCEAB2B}" type="datetimeFigureOut">
              <a:rPr lang="en-US" smtClean="0"/>
              <a:pPr/>
              <a:t>8/14/2018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2A7F298-F9A9-44A8-BD2F-368FA79518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990600"/>
            <a:ext cx="7406640" cy="1472184"/>
          </a:xfrm>
        </p:spPr>
        <p:txBody>
          <a:bodyPr>
            <a:normAutofit/>
          </a:bodyPr>
          <a:lstStyle/>
          <a:p>
            <a:r>
              <a:rPr lang="sr-Cyrl-RS" b="1" dirty="0" smtClean="0"/>
              <a:t>Вредновање ученичких постигнућа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81400"/>
            <a:ext cx="7406640" cy="2057400"/>
          </a:xfrm>
        </p:spPr>
        <p:txBody>
          <a:bodyPr>
            <a:normAutofit/>
          </a:bodyPr>
          <a:lstStyle/>
          <a:p>
            <a:pPr algn="r"/>
            <a:r>
              <a:rPr lang="sr-Cyrl-RS" dirty="0" smtClean="0"/>
              <a:t>Август, 2018.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7866888" cy="4800600"/>
          </a:xfrm>
        </p:spPr>
        <p:txBody>
          <a:bodyPr>
            <a:normAutofit/>
          </a:bodyPr>
          <a:lstStyle/>
          <a:p>
            <a:r>
              <a:rPr lang="hr-BA" sz="2800" dirty="0" smtClean="0">
                <a:latin typeface="Arial" pitchFamily="34" charset="0"/>
                <a:cs typeface="Arial" pitchFamily="34" charset="0"/>
              </a:rPr>
              <a:t>Прати се ток и резултат рада, настоји  се сагледати што више елемената који утичу на коначну оцјену, али и примијенити што више  различитих начина и облика провјеравања, усменог и писменог, примјеном што објективнијих испитних поступака, тестовима знања, системским посматрањем и праћењем ученика у свим наставним ситуацијама да би се формирала оцјена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62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Мјерење/ оцјењивање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28800"/>
            <a:ext cx="8019288" cy="4419600"/>
          </a:xfrm>
        </p:spPr>
        <p:txBody>
          <a:bodyPr/>
          <a:lstStyle/>
          <a:p>
            <a:r>
              <a:rPr lang="hr-BA" sz="2800" dirty="0" smtClean="0">
                <a:latin typeface="Arial" pitchFamily="34" charset="0"/>
                <a:cs typeface="Arial" pitchFamily="34" charset="0"/>
              </a:rPr>
              <a:t>Под мјерењем се подразумијева констатовање количинских односа неке педагошке појаве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цјењивање је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м</a:t>
            </a:r>
            <a:r>
              <a:rPr lang="sr-Cyrl-BA" sz="2800" dirty="0" smtClean="0">
                <a:latin typeface="Arial" pitchFamily="34" charset="0"/>
                <a:cs typeface="Arial" pitchFamily="34" charset="0"/>
              </a:rPr>
              <a:t>ј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ерење ученикових постигнућа у раду, учењу и владању, које се исказују нумерички, словно или описно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943088" cy="4648200"/>
          </a:xfrm>
        </p:spPr>
        <p:txBody>
          <a:bodyPr/>
          <a:lstStyle/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цјењивањ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је с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ложен и одговоран васпитно  образовни поступак  у ком наставник, на основу ширег и комплексног познавања ученика, оцјењује квалитативну и квантитативну страну његовог рада и залагања: знања, вјештине, навике, као и владања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74638"/>
            <a:ext cx="8153400" cy="109696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b="1" dirty="0" smtClean="0"/>
              <a:t>О</a:t>
            </a:r>
            <a:r>
              <a:rPr lang="hr-BA" b="1" dirty="0" smtClean="0"/>
              <a:t>цјењивање постигнућа ученика са </a:t>
            </a:r>
            <a:r>
              <a:rPr lang="hr-BA" sz="4000" b="1" dirty="0" smtClean="0"/>
              <a:t>сметњама</a:t>
            </a:r>
            <a:r>
              <a:rPr lang="hr-BA" b="1" dirty="0" smtClean="0"/>
              <a:t> у развоју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57400"/>
            <a:ext cx="7866888" cy="4267200"/>
          </a:xfrm>
        </p:spPr>
        <p:txBody>
          <a:bodyPr>
            <a:normAutofit/>
          </a:bodyPr>
          <a:lstStyle/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З</a:t>
            </a:r>
            <a:r>
              <a:rPr lang="hr-BA" sz="2800" dirty="0" smtClean="0">
                <a:latin typeface="Arial" pitchFamily="34" charset="0"/>
                <a:cs typeface="Arial" pitchFamily="34" charset="0"/>
              </a:rPr>
              <a:t>ахтијева посебну осјетљивост и вјештину наставника да помоћу одабраних активности евидентирања, провјеравања, упоређивања и мјерења утврди ниво развоја који је тај ученик досегао имајући у виду све факторе које су детерминисали његов успјех, то јесте какве су његове објективне и субјективне могућности.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Врсте оцјењивања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2286000"/>
            <a:ext cx="7498080" cy="3962400"/>
          </a:xfrm>
        </p:spPr>
        <p:txBody>
          <a:bodyPr/>
          <a:lstStyle/>
          <a:p>
            <a:r>
              <a:rPr lang="sr-Cyrl-RS" dirty="0" smtClean="0">
                <a:latin typeface="Arial" pitchFamily="34" charset="0"/>
                <a:cs typeface="Arial" pitchFamily="34" charset="0"/>
              </a:rPr>
              <a:t>Дијагностичко оцјењивање</a:t>
            </a:r>
          </a:p>
          <a:p>
            <a:r>
              <a:rPr lang="sr-Cyrl-RS" dirty="0" smtClean="0">
                <a:latin typeface="Arial" pitchFamily="34" charset="0"/>
                <a:cs typeface="Arial" pitchFamily="34" charset="0"/>
              </a:rPr>
              <a:t>Формативно оцјењивање</a:t>
            </a:r>
          </a:p>
          <a:p>
            <a:r>
              <a:rPr lang="sr-Cyrl-RS" dirty="0" smtClean="0">
                <a:latin typeface="Arial" pitchFamily="34" charset="0"/>
                <a:cs typeface="Arial" pitchFamily="34" charset="0"/>
              </a:rPr>
              <a:t>Сумативно оцјењивање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RS" sz="4000" b="1" dirty="0" smtClean="0"/>
              <a:t>Дијагностичко</a:t>
            </a:r>
            <a:r>
              <a:rPr lang="sr-Cyrl-RS" b="1" dirty="0" smtClean="0"/>
              <a:t> оцјењивање</a:t>
            </a:r>
            <a:r>
              <a:rPr lang="sr-Cyrl-RS" dirty="0" smtClean="0"/>
              <a:t/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133600"/>
            <a:ext cx="7943088" cy="41148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Процес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заправо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започиње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дијагностичким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процјењивањем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утврдјивањем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којем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степену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ученици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вјештине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већ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посједују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шта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јесте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њихова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зона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наредног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”.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838200"/>
            <a:ext cx="7866888" cy="54102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Поред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утврђивања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оствареног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нивоа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вјештина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дијагностичко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процјењивање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требало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понуди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одговор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питања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како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конструише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знање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његови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стилови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како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адекватно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планирало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индивидуализовано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поучавање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Захваљујући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дијагностичком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процјењивању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стичемо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увид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успјешност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претходних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фаза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endParaRPr lang="sr-Cyrl-RS" dirty="0" smtClean="0"/>
          </a:p>
          <a:p>
            <a:endParaRPr lang="sr-Cyrl-R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66800"/>
          </a:xfrm>
        </p:spPr>
        <p:txBody>
          <a:bodyPr/>
          <a:lstStyle/>
          <a:p>
            <a:pPr algn="ctr"/>
            <a:r>
              <a:rPr lang="sr-Cyrl-RS" sz="3600" b="1" dirty="0" smtClean="0"/>
              <a:t>Формативно</a:t>
            </a:r>
            <a:r>
              <a:rPr lang="sr-Cyrl-RS" dirty="0" smtClean="0"/>
              <a:t> оцјењивање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219200"/>
            <a:ext cx="7943088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Током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самог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наставник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користи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различите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методе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технике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праћења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напретка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формативног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оцјењивања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како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благовремено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прилагодио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начин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динамику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потреби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диференцирао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индивидуализовао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наставни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процес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.</a:t>
            </a:r>
            <a:endParaRPr lang="sr-Cyrl-RS" sz="33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33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Захваљујући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формативном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оцјењивању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сви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учесници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васпитно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образовног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ученици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наставници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родитељи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добијају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благовремену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повратну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информацију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ефектима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endParaRPr lang="en-US" sz="33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762000"/>
            <a:ext cx="7943088" cy="5486400"/>
          </a:xfrm>
        </p:spPr>
        <p:txBody>
          <a:bodyPr>
            <a:normAutofit fontScale="85000" lnSpcReduction="20000"/>
          </a:bodyPr>
          <a:lstStyle/>
          <a:p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Овај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вид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процјене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подразумијева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уобичајене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начине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провјере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тестовима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низовима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задатака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слично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него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подразумијева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наставник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разговором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посматрањем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кратким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задацима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практичним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радовима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другим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методама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техникама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провјерава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затим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адекватно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евидентира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ученикова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како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смислу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показаног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нивоа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тако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манифестних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понашања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која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показатељ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развоја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напредовања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. </a:t>
            </a:r>
            <a:endParaRPr lang="sr-Cyrl-RS" sz="33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33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формативно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пресудно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адекватно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документовање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3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300" dirty="0" err="1" smtClean="0">
                <a:latin typeface="Arial" pitchFamily="34" charset="0"/>
                <a:cs typeface="Arial" pitchFamily="34" charset="0"/>
              </a:rPr>
              <a:t>напредовања</a:t>
            </a:r>
            <a:endParaRPr lang="sr-Cyrl-RS" sz="33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09600"/>
            <a:ext cx="7943088" cy="563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Обавеза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евидентира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свако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позитивну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промјену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начин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евидентирања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зависи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кориштених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метода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техника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праћења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провјеравања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портфолио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анегдотске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биљешке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опсер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ационе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листе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личне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забиљешке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описи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образовних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ситуација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нумеричке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описне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бројне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друге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стратегије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828800"/>
            <a:ext cx="7943088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r-Cyrl-RS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свјетлу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савремених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поимања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захтјева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пред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образовн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систем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постављају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обавеза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улога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подржи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пуних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потенцијала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сваког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полазећи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њиховог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тренутног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нивоа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потреба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имајући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виду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постављене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циљеве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исходе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sz="3600" b="1" dirty="0" smtClean="0"/>
              <a:t>Сумативно</a:t>
            </a:r>
            <a:r>
              <a:rPr lang="sr-Cyrl-RS" b="1" dirty="0" smtClean="0"/>
              <a:t> </a:t>
            </a:r>
            <a:r>
              <a:rPr lang="sr-Cyrl-RS" sz="3600" b="1" dirty="0" smtClean="0"/>
              <a:t>оцјењивање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7866888" cy="4800600"/>
          </a:xfrm>
        </p:spPr>
        <p:txBody>
          <a:bodyPr>
            <a:normAutofit lnSpcReduction="10000"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Сумативно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примјењује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након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завршене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области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подручја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заснива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унапријед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постављеним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критеријумима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одредјене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исходе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Основна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сврха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сумативног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јесте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утврдјивање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тј.мјерење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нивоа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развијености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вјештина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како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наредном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период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планирао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прати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подржава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подстиче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762000"/>
            <a:ext cx="8153400" cy="5943600"/>
          </a:xfrm>
        </p:spPr>
        <p:txBody>
          <a:bodyPr>
            <a:normAutofit fontScale="77500" lnSpcReduction="20000"/>
          </a:bodyPr>
          <a:lstStyle/>
          <a:p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Сумативно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врши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доказа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досегнутим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исходима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сваког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 у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складу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прописима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датим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законима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правилницима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уређују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област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основног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образовања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. </a:t>
            </a:r>
            <a:endParaRPr lang="sr-Cyrl-RS" sz="36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sr-Cyrl-RS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важећим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прописима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Републике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Српске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ученици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сметњама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оцјењују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бројчано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описно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зависности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плана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коме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школују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Бројчано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типично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наш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васпитно-образовни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систем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врши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моделу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петостепеног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оцјењивања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гдје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оцјена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најнижа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оцјена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највиша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Описно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тростепено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оцјене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истиче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добар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учествује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RS" dirty="0" err="1" smtClean="0"/>
              <a:t>О</a:t>
            </a:r>
            <a:r>
              <a:rPr lang="en-US" dirty="0" err="1" smtClean="0"/>
              <a:t>цјењивање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води</a:t>
            </a:r>
            <a:r>
              <a:rPr lang="en-US" dirty="0" smtClean="0"/>
              <a:t> </a:t>
            </a:r>
            <a:r>
              <a:rPr lang="en-US" dirty="0" err="1" smtClean="0"/>
              <a:t>учењу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057400"/>
            <a:ext cx="7498080" cy="41148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Пратећи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промјене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приступе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оцјењивању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присутне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последњих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петнаестак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година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бројним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земљама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западне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Европе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образовни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систем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Републике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Српске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настоји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развити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једну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нову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парадигм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школског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оцјењивања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покушава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поставити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законски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оквир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у складу са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стратегиј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ом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васпитања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образовања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04800"/>
            <a:ext cx="8019288" cy="6324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унаприједило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процес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за све ученике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неопходно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остављање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јасних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когнитивних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бихејвиоралних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циљева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исхода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Постављени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исходи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ученицима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појашњавају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о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њима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преговара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служе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као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смјернице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Дефинишу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јасни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критеријуми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показатељи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успјешности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сваки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ниво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сваку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Ученици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благовремено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добијају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повратну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информацију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резултатима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свога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943088" cy="48006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Наставници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имају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виду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води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креативан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ће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начин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прилагодити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градиво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појединцу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групи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ниво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лекције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прилагођене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исходи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задаци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материјали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јесу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стално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група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појединаца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унутар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одјељења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sr-Cyrl-RS" b="1" dirty="0" smtClean="0"/>
              <a:t>Извод из </a:t>
            </a:r>
            <a:r>
              <a:rPr lang="sr-Cyrl-RS" sz="4000" b="1" dirty="0" smtClean="0"/>
              <a:t>Закона</a:t>
            </a:r>
            <a:r>
              <a:rPr lang="sr-Cyrl-RS" b="1" dirty="0" smtClean="0"/>
              <a:t> о основном васпитању и образовању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8153400" cy="54102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64.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саставни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дио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којим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обезбјеђује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стално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остваривања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прописаних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циљева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исхода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ангажовање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васпитно-образовног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развоја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напредовања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обавља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формативним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сумативним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оцјењивањем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оцјењују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наставници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изводе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закључне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крају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полугодишта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ученицима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другог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деветог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разреда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утврђују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одјељенска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вијећа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приједлог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изводе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(4)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владања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крају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другог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полугодишта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утврђује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одјељенско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вијеће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приједлог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одјељенског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старјешине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одјељенске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заједнице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09600"/>
            <a:ext cx="7943088" cy="5638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Члан 5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12)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формативно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редовно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провјеравање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владања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током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савладавања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школског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садржи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повратну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информацију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препоруке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даље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напредовање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правилу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евидентира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васпитно-образовни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картон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13)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сумативно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јесте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крају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програмске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цјелине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класификациони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период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предмета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владања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правилу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бројчано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уноси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дневник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васпитно-образовни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картон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304800"/>
            <a:ext cx="8153400" cy="64008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dirty="0" err="1" smtClean="0"/>
              <a:t>Члан</a:t>
            </a:r>
            <a:r>
              <a:rPr lang="en-US" dirty="0" smtClean="0"/>
              <a:t> 65. </a:t>
            </a:r>
          </a:p>
          <a:p>
            <a:pPr>
              <a:buNone/>
            </a:pPr>
            <a:r>
              <a:rPr lang="en-US" sz="3400" dirty="0" smtClean="0"/>
              <a:t>(1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оцјењује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свих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наставних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предмета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владања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јавно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(3) У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полугодишта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мора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бити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оцијењен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сваког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предмета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најмање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три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пута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владања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крају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другог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полугодишта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(4)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Знање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постигнуће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разреда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вреднују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описним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оцјенама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(5)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Описне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става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4.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1)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изузетно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успјешан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успјешан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</a:p>
          <a:p>
            <a:pPr>
              <a:buNone/>
            </a:pP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учествује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(6)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Општи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успјех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разреда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крају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другог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полугодишта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констатује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ријечју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„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завршио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“. 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(7)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Знање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постигнуће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другог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деветог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разреда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вреднује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бројчаним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оцјенама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5, с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најнижа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највиша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762000"/>
            <a:ext cx="7943088" cy="54864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66.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сметњама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вреднује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описно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бројчано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складу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програмом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којем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школује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Одлуку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начину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вредновања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доноси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наставничко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вијеће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оцјењује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описно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вреднује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оцјеном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None/>
            </a:pPr>
            <a:r>
              <a:rPr lang="sr-Cyrl-RS" sz="28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1)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истиче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>
              <a:buNone/>
            </a:pPr>
            <a:r>
              <a:rPr lang="sr-Cyrl-RS" sz="28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добар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</a:p>
          <a:p>
            <a:pPr>
              <a:buNone/>
            </a:pPr>
            <a:r>
              <a:rPr lang="sr-Cyrl-RS" sz="28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учествује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(4)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Оцјене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наведене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ставу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3.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буду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образложене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(5)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Општи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успјех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става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3.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констатује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ријечју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„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завршио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“.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8305800" cy="1554162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Извод из Правилника </a:t>
            </a:r>
            <a:r>
              <a:rPr lang="sr-Cyrl-R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о оцјењивању ученика у основној школи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943088" cy="46482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2.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у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смислу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правилника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подразумијева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систематско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прикупљање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података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у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процесу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постигнутом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нивоу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компетенција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вјештина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г)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самосталности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одговорности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раду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д)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постављених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задатака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ђ)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васпитних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вриједности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133600"/>
            <a:ext cx="7866888" cy="4114800"/>
          </a:xfrm>
        </p:spPr>
        <p:txBody>
          <a:bodyPr/>
          <a:lstStyle/>
          <a:p>
            <a:pPr>
              <a:buNone/>
            </a:pPr>
            <a:r>
              <a:rPr lang="sr-Cyrl-RS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Квалитет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васпитно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–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образовног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доводи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директну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везу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квалитетом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развој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наставничке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професије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најважнија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претпоставка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досезање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високих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образовних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резултата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943088" cy="4648200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Начин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поступак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елементе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вредновања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сметњама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психофизичком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савладавају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индивидуално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прилагођене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програме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наставници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прилагоде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њиховим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могућностима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примјерено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сметњи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коју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866888" cy="518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Под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праћењем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смислу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правилника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подразумијева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континуир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уочавање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биљежење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запажања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о:</a:t>
            </a: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1)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интереса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мотивације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знањима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постигнућима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усвајању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садржаја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предмета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односу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раду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постављеним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задацима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питним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вриједностима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4)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постигнутом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нивоу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компетенција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исхода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дефинисаних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ставним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плaном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програмом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943088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(5)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континуиран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поступак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наставник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ширег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комплексног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познавања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оцјењује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квалитативну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квантитативну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страну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његовог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залагања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утврђеним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прописима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прати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васпитно-образовни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развој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процјењује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васпитно-образовни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ниво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напредовање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828800"/>
            <a:ext cx="7498080" cy="4419600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(6)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Наставник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води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евиденци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у о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сваком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посебној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свесци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роковнику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олакшао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реализацију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активности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наведених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ст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1, 3. и 4.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457200"/>
            <a:ext cx="7943088" cy="57912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dirty="0" err="1" smtClean="0"/>
              <a:t>Члан</a:t>
            </a:r>
            <a:r>
              <a:rPr lang="en-US" dirty="0" smtClean="0"/>
              <a:t> 3.</a:t>
            </a: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Оцјењивање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придавање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бројчане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описне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вриједности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резултатима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континуираног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праћења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провјеравања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учениковог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савладавања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саставни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дио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наставе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којим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обезбјеђује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стално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остваривања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постављених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циљева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исхода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савладавања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настав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ог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континуирана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педагошка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активност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којом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исказује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однос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учењу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знању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подстиче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мотивација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учење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оспособљ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ва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објективну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процјену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сопствених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других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развија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систем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вриједности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28600"/>
            <a:ext cx="8153400" cy="64008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(9)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Приликом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оцјењивања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степена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остварености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циљева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исхода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савладавања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садржаја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плана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sr-Cyrl-R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процјењ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вјештине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изражавања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саопштавања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разумијевање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примјена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научених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sr-Cyrl-RS" sz="4400" dirty="0" smtClean="0">
                <a:latin typeface="Arial" pitchFamily="34" charset="0"/>
                <a:cs typeface="Arial" pitchFamily="34" charset="0"/>
              </a:rPr>
              <a:t>с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тупака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процедура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г)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подацима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различитим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врстама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текстова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д)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умјетничко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изражавање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ђ)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вјештине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е)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руковање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прибором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алатом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технологијама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извођење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радних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задатака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ж)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друго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скла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дуса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очекиваним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исходима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прописаним</a:t>
            </a: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наставним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програмом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(10)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Ангажовање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подразумијева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одговорност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раду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одг</a:t>
            </a:r>
            <a:r>
              <a:rPr lang="sr-Cyrl-RS" sz="44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ворност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према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постављеним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задацима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активно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учествовање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настави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г)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сарадњу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другима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sz="4400" dirty="0" smtClean="0">
                <a:latin typeface="Arial" pitchFamily="34" charset="0"/>
                <a:cs typeface="Arial" pitchFamily="34" charset="0"/>
              </a:rPr>
              <a:t>д)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исказано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интересовање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мотивацију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05000"/>
            <a:ext cx="7866888" cy="38100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Приликом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оцјењивања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сметњама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психофизичком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највећој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могућој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мјери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уважавати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њихово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активно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учешће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настави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ваннаставним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активностима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предвиђене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наставним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планом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програмом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одређену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врсту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сметњи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09600"/>
            <a:ext cx="7943088" cy="57150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8.</a:t>
            </a: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којем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усљед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сметњи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психофизичком</a:t>
            </a:r>
            <a:endParaRPr lang="en-US" sz="3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ра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з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воју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тешкоћа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учењу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других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разлога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потребна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додатна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подршка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образовању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васпитању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оцјењује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остварености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циљева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савладавања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индивидуалног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плана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ста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ва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1.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оцјењу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ангажовања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степена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остварености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циљева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индивидуалног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плана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програма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поступака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узимајући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обзир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његове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језичке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моторичке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чулне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менталне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могућности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.</a:t>
            </a:r>
            <a:endParaRPr lang="sr-Cyrl-RS" sz="3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100" dirty="0" smtClean="0">
                <a:latin typeface="Arial" pitchFamily="34" charset="0"/>
                <a:cs typeface="Arial" pitchFamily="34" charset="0"/>
              </a:rPr>
              <a:t>4)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Ниво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развијености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компетенција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сметњама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психофизичком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провјеравати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начин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којем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најбоље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изра</a:t>
            </a:r>
            <a:r>
              <a:rPr lang="sr-Cyrl-RS" sz="3100" dirty="0" smtClean="0">
                <a:latin typeface="Arial" pitchFamily="34" charset="0"/>
                <a:cs typeface="Arial" pitchFamily="34" charset="0"/>
              </a:rPr>
              <a:t>з</a:t>
            </a:r>
            <a:r>
              <a:rPr lang="en-US" sz="3100" dirty="0" err="1" smtClean="0">
                <a:latin typeface="Arial" pitchFamily="34" charset="0"/>
                <a:cs typeface="Arial" pitchFamily="34" charset="0"/>
              </a:rPr>
              <a:t>ити</a:t>
            </a:r>
            <a:r>
              <a:rPr lang="en-US" sz="31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762000"/>
            <a:ext cx="7866888" cy="54864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9.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Наставник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створи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што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повољније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услове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у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којима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редовно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искаже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резултате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свог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 (2)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Наставник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почет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к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у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наставне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године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у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поједином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одјељењу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наставном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предмету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с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циљем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утврђивања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нивоа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познавања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садржаја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служи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као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основ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даљи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спровести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уводно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иницијално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провј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е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равање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извршити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увид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постигнути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ниво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Резултат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иницијалног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процјењивања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оцјењује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sr-Cyrl-R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служи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планирање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даље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предовања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8600"/>
            <a:ext cx="8305800" cy="632460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13.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Провјера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постигну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ћ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оба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ља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сваком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часу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складу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планом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програмом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предме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оцјењу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ј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усмене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провје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ре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писмене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провјере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практичног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Ученик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оцјењује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активности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његових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ре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з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улта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нарочито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излагања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представљања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1)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ложбе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радова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резултата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истраживања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модела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4)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цртежа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5)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постера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6)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дизајнерских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рјешења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учешћа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дебати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дискусији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писања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есеја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г)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домаћих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задатака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д)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учешћа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различитим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обли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ци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ма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груп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ног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ђ)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пројектима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складу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програмом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пред</a:t>
            </a:r>
            <a:r>
              <a:rPr lang="sr-Cyrl-RS" dirty="0" smtClean="0">
                <a:latin typeface="Arial" pitchFamily="34" charset="0"/>
                <a:cs typeface="Arial" pitchFamily="34" charset="0"/>
              </a:rPr>
              <a:t>м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ета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457200"/>
            <a:ext cx="7943088" cy="6172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sr-Cyrl-RS" sz="3000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отреба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усавршавањем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наставника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и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развојем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њихових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компетенција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како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би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се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осигурао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квалитет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наставне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праксе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уочава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свим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пословима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наставничке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професије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: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планирање</a:t>
            </a:r>
            <a:r>
              <a:rPr lang="en-US" sz="3000" b="1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програмирање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dirty="0" smtClean="0">
                <a:latin typeface="Arial" pitchFamily="34" charset="0"/>
                <a:cs typeface="Arial" pitchFamily="34" charset="0"/>
              </a:rPr>
              <a:t>у</a:t>
            </a:r>
            <a:r>
              <a:rPr lang="sr-Cyrl-RS" sz="3000" dirty="0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ење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поучавање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праћење</a:t>
            </a:r>
            <a:r>
              <a:rPr lang="en-US" sz="3000" b="1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сарадња</a:t>
            </a:r>
            <a:r>
              <a:rPr lang="en-US" sz="3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dirty="0" err="1" smtClean="0">
                <a:latin typeface="Arial" pitchFamily="34" charset="0"/>
                <a:cs typeface="Arial" pitchFamily="34" charset="0"/>
              </a:rPr>
              <a:t>породицом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креирање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окружења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у</a:t>
            </a:r>
            <a:r>
              <a:rPr lang="sr-Cyrl-RS" sz="3000" dirty="0" smtClean="0">
                <a:latin typeface="Arial" pitchFamily="34" charset="0"/>
                <a:cs typeface="Arial" pitchFamily="34" charset="0"/>
              </a:rPr>
              <a:t>ч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ење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учешће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раду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развоју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школе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, </a:t>
            </a:r>
            <a:endParaRPr lang="sr-Cyrl-RS" sz="3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професионални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развој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стручно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усавршавање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52600"/>
            <a:ext cx="8019288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(6)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изражене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сметње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гласовно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говорној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комуникацији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омогућити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провјеравање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писаним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путем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sr-Cyrl-R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(7)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Ученику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има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изражене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тешкоће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писаној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комуникацији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омогућити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провјеравање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усменом</a:t>
            </a:r>
            <a:r>
              <a:rPr lang="sr-Cyrl-RS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облику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20762"/>
          </a:xfrm>
        </p:spPr>
        <p:txBody>
          <a:bodyPr>
            <a:normAutofit fontScale="90000"/>
          </a:bodyPr>
          <a:lstStyle/>
          <a:p>
            <a:r>
              <a:rPr lang="sr-Cyrl-RS" sz="3100" dirty="0" smtClean="0">
                <a:solidFill>
                  <a:srgbClr val="FF0000"/>
                </a:solidFill>
              </a:rPr>
              <a:t>   Члан правилника у супротности са Законом</a:t>
            </a:r>
            <a:endParaRPr lang="en-US" sz="31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8019288" cy="48006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Члан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18.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(1)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Дјеца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умјереном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тежом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менталном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ретардацијом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аутистична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дјеца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дјеца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вишеструким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тежим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сметњама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оцјењују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описном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оцјеном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а)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истиче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б)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добар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в)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задовољ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наведене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ставу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1.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буду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образложене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Општи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успјех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става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1.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крају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другог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полугодишта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констату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ј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е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ријечју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завршио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”.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УЛОГА НАСТАВНИКА И РОДИТЕЉА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447800"/>
            <a:ext cx="7943088" cy="5029200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en-US" dirty="0" err="1" smtClean="0"/>
              <a:t>Члан</a:t>
            </a:r>
            <a:r>
              <a:rPr lang="en-US" dirty="0" smtClean="0"/>
              <a:t> 31.</a:t>
            </a:r>
          </a:p>
          <a:p>
            <a:pPr>
              <a:buNone/>
            </a:pPr>
            <a:r>
              <a:rPr lang="en-US" dirty="0" smtClean="0"/>
              <a:t>(1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почетку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школске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године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наставници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дужни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упознају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ученике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родитеље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начину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критеријумима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поступку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динамици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распореду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оцјењивања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800" dirty="0" smtClean="0">
                <a:latin typeface="Arial" pitchFamily="34" charset="0"/>
                <a:cs typeface="Arial" pitchFamily="34" charset="0"/>
              </a:rPr>
              <a:t>(2)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Одјеље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ски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ста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рјешина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обавезан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благовремено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најмање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четири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пута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току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школске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године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примјерен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начин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обавјештава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родитеље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постигнућима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предовању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мотивацији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учење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владању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другим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питањима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значаја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васпитање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образовање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800" dirty="0" smtClean="0">
                <a:latin typeface="Arial" pitchFamily="34" charset="0"/>
                <a:cs typeface="Arial" pitchFamily="34" charset="0"/>
              </a:rPr>
              <a:t>(3)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Одјељенски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старјешина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седмично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планирати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одржати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најм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ње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један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термин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индивидуалне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разгово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ре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роди</a:t>
            </a:r>
            <a:r>
              <a:rPr lang="sr-Cyrl-RS" sz="38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ељима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81000"/>
            <a:ext cx="8305800" cy="6477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(4)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Ако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родитељ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долази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родитељске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састанке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</a:t>
            </a:r>
          </a:p>
          <a:p>
            <a:pPr>
              <a:buNone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индивидуалне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разговоре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одјељенски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стар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ј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ешина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га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треба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писаним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путем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обавијестити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успјеху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оцјенама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изостанцима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посљедицама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изостајања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га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позвати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индивидуални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разговор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(5)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Ако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родитељ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року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15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дана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дана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добијања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позива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одазове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позив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из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става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4.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члана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школа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ће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тим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упознати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надлежни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цен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ар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социјални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ражити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њихово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поступање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6)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Родитељ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право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увида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оцијењену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писану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провјеру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тигнућа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или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резултат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учениковог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(7)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Родитељ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право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буде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обавијештен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о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редовности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похађања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наст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аве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раду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залагању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успјеху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владању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свог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дјетета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(8)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Родитељ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може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од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школе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тражити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стручну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помоћ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у</a:t>
            </a:r>
          </a:p>
          <a:p>
            <a:pPr>
              <a:buNone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рјешавању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васпитно-образовних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проблема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дјетета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ако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их</a:t>
            </a:r>
            <a:r>
              <a:rPr lang="sr-Cyrl-R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уочи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866888" cy="838200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Васпитно – образовна постигнућа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0600"/>
            <a:ext cx="8305800" cy="5486400"/>
          </a:xfrm>
        </p:spPr>
        <p:txBody>
          <a:bodyPr>
            <a:noAutofit/>
          </a:bodyPr>
          <a:lstStyle/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Јесу 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знања, вјештине и способности, те вриједности и ставови које ученици имају и могу показати по успјешном завршетку васпитно–образовног циклуса.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Latn-BA" sz="2800" dirty="0" smtClean="0">
                <a:latin typeface="Arial" pitchFamily="34" charset="0"/>
                <a:cs typeface="Arial" pitchFamily="34" charset="0"/>
              </a:rPr>
              <a:t>Представљају оствареност исхода учења којима је јасно, прецизно и мерљиво исказано шта ученик треба да зна, разумије и може обављати на основу завршеног процеса учења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То су 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искази који експлицитно описују ученичке компетенције као динамичку комбинацију зања, вјештина,  способности, ставова и вриједности.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153400" cy="1371600"/>
          </a:xfrm>
        </p:spPr>
        <p:txBody>
          <a:bodyPr>
            <a:noAutofit/>
          </a:bodyPr>
          <a:lstStyle/>
          <a:p>
            <a:pPr algn="ctr"/>
            <a:r>
              <a:rPr lang="sr-Cyrl-RS" sz="3600" b="1" dirty="0" smtClean="0"/>
              <a:t>Васпитно – образовна постигнућа ученика са сметњама у развоју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8153400" cy="4343400"/>
          </a:xfrm>
        </p:spPr>
        <p:txBody>
          <a:bodyPr>
            <a:noAutofit/>
          </a:bodyPr>
          <a:lstStyle/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Јесу 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сваки напредак, сваки помак у развоју од почетне диспозиције дате рођењем и генетским фактором. 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Latn-BA" sz="2800" dirty="0" smtClean="0">
                <a:latin typeface="Arial" pitchFamily="34" charset="0"/>
                <a:cs typeface="Arial" pitchFamily="34" charset="0"/>
              </a:rPr>
              <a:t>То је свако мијењање појединца под утицајем васпитно – образовног дјеловања које омогућује квалитетнији, сврсисходнији и смисленији одговор тог појединца на захтјеве које околина и сам живот пред њега стављају.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sr-Cyrl-RS" sz="2800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редставља</a:t>
            </a:r>
            <a:r>
              <a:rPr lang="sr-Cyrl-RS" sz="2800" smtClean="0">
                <a:latin typeface="Arial" pitchFamily="34" charset="0"/>
                <a:cs typeface="Arial" pitchFamily="34" charset="0"/>
              </a:rPr>
              <a:t>ју</a:t>
            </a:r>
            <a:r>
              <a:rPr lang="sr-Latn-BA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sr-Latn-BA" sz="2800" dirty="0" smtClean="0">
                <a:latin typeface="Arial" pitchFamily="34" charset="0"/>
                <a:cs typeface="Arial" pitchFamily="34" charset="0"/>
              </a:rPr>
              <a:t>обогаћивање и подизање квалитета његових интеракција са околином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Вредновање</a:t>
            </a:r>
            <a:r>
              <a:rPr lang="sr-Cyrl-RS" sz="3600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943088" cy="46482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Вредновање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васпитно-образовних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постигнућа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ученика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неодвојиви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је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дио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свакако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представља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основу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даље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планирање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наставног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Сагледавајући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ниво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ученици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досегли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односно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која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су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то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знања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вјештине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стекли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процјењујемо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ефикасност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процеса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учења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поучавања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066800"/>
            <a:ext cx="7943088" cy="5181600"/>
          </a:xfrm>
        </p:spPr>
        <p:txBody>
          <a:bodyPr>
            <a:normAutofit/>
          </a:bodyPr>
          <a:lstStyle/>
          <a:p>
            <a:r>
              <a:rPr lang="hr-BA" sz="2800" dirty="0" smtClean="0">
                <a:latin typeface="Arial" pitchFamily="34" charset="0"/>
                <a:cs typeface="Arial" pitchFamily="34" charset="0"/>
              </a:rPr>
              <a:t>Вредновање је систематично прикупљање података 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о</a:t>
            </a:r>
            <a:r>
              <a:rPr lang="hr-BA" sz="2800" dirty="0" smtClean="0">
                <a:latin typeface="Arial" pitchFamily="34" charset="0"/>
                <a:cs typeface="Arial" pitchFamily="34" charset="0"/>
              </a:rPr>
              <a:t> процесу учења и постигнутом нивоу развијености компетенција у складу с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hr-BA" sz="2800" dirty="0" smtClean="0">
                <a:latin typeface="Arial" pitchFamily="34" charset="0"/>
                <a:cs typeface="Arial" pitchFamily="34" charset="0"/>
              </a:rPr>
              <a:t> унапријед дефинисаним и прихваћеним начинима, поступцима и елементима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sr-Cyrl-RS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hr-BA" sz="2800" dirty="0" smtClean="0">
                <a:latin typeface="Arial" pitchFamily="34" charset="0"/>
                <a:cs typeface="Arial" pitchFamily="34" charset="0"/>
              </a:rPr>
              <a:t>Вредновање ученика у настави је сложен и комплексан поступак који се састоји из праћења и мјерења/оцјењивања.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6962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Праћење напредовања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752600"/>
            <a:ext cx="8077200" cy="4495800"/>
          </a:xfrm>
        </p:spPr>
        <p:txBody>
          <a:bodyPr>
            <a:noAutofit/>
          </a:bodyPr>
          <a:lstStyle/>
          <a:p>
            <a:r>
              <a:rPr lang="hr-BA" sz="2800" dirty="0" smtClean="0">
                <a:latin typeface="Arial" pitchFamily="34" charset="0"/>
                <a:cs typeface="Arial" pitchFamily="34" charset="0"/>
              </a:rPr>
              <a:t>Под појмом праћење подразумијева се разрађен систем поступака, техника, инструмената за утврђивање развојног тока и степена остваривања одређене педагошке дјелатности у васпитно–образовним установама</a:t>
            </a:r>
            <a:r>
              <a:rPr lang="sr-Cyrl-R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n-US" sz="27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374</TotalTime>
  <Words>2860</Words>
  <Application>Microsoft Office PowerPoint</Application>
  <PresentationFormat>On-screen Show (4:3)</PresentationFormat>
  <Paragraphs>204</Paragraphs>
  <Slides>43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Solstice</vt:lpstr>
      <vt:lpstr>Вредновање ученичких постигнућа</vt:lpstr>
      <vt:lpstr>Slide 2</vt:lpstr>
      <vt:lpstr>Slide 3</vt:lpstr>
      <vt:lpstr>Slide 4</vt:lpstr>
      <vt:lpstr>Васпитно – образовна постигнућа</vt:lpstr>
      <vt:lpstr>Васпитно – образовна постигнућа ученика са сметњама у развоју</vt:lpstr>
      <vt:lpstr>Вредновање </vt:lpstr>
      <vt:lpstr>Slide 8</vt:lpstr>
      <vt:lpstr>Праћење напредовања</vt:lpstr>
      <vt:lpstr>Slide 10</vt:lpstr>
      <vt:lpstr>Мјерење/ оцјењивање</vt:lpstr>
      <vt:lpstr>Slide 12</vt:lpstr>
      <vt:lpstr>Оцјењивање постигнућа ученика са сметњама у развоју </vt:lpstr>
      <vt:lpstr>Врсте оцјењивања</vt:lpstr>
      <vt:lpstr>Дијагностичко оцјењивање </vt:lpstr>
      <vt:lpstr>Slide 16</vt:lpstr>
      <vt:lpstr>Формативно оцјењивање</vt:lpstr>
      <vt:lpstr>Slide 18</vt:lpstr>
      <vt:lpstr>Slide 19</vt:lpstr>
      <vt:lpstr>Сумативно оцјењивање</vt:lpstr>
      <vt:lpstr>Slide 21</vt:lpstr>
      <vt:lpstr>Оцјењивање које води учењу</vt:lpstr>
      <vt:lpstr>Slide 23</vt:lpstr>
      <vt:lpstr>Slide 24</vt:lpstr>
      <vt:lpstr>Извод из Закона о основном васпитању и образовању</vt:lpstr>
      <vt:lpstr>Slide 26</vt:lpstr>
      <vt:lpstr>Slide 27</vt:lpstr>
      <vt:lpstr>Slide 28</vt:lpstr>
      <vt:lpstr>Извод из Правилника  о оцјењивању ученика у основној школи 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   Члан правилника у супротности са Законом</vt:lpstr>
      <vt:lpstr>УЛОГА НАСТАВНИКА И РОДИТЕЉА</vt:lpstr>
      <vt:lpstr>Slide 43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Вредновање ученичких постигнућа</dc:title>
  <dc:creator>Dijana Pesic</dc:creator>
  <cp:lastModifiedBy>Dijana Pesic</cp:lastModifiedBy>
  <cp:revision>47</cp:revision>
  <dcterms:created xsi:type="dcterms:W3CDTF">2018-08-10T07:00:05Z</dcterms:created>
  <dcterms:modified xsi:type="dcterms:W3CDTF">2018-08-14T13:14:32Z</dcterms:modified>
</cp:coreProperties>
</file>