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8" r:id="rId15"/>
    <p:sldId id="269" r:id="rId16"/>
    <p:sldId id="270" r:id="rId17"/>
    <p:sldId id="271" r:id="rId18"/>
    <p:sldId id="272" r:id="rId19"/>
    <p:sldId id="273" r:id="rId20"/>
    <p:sldId id="274" r:id="rId21"/>
    <p:sldId id="275" r:id="rId22"/>
    <p:sldId id="276" r:id="rId23"/>
    <p:sldId id="277" r:id="rId24"/>
    <p:sldId id="280" r:id="rId25"/>
    <p:sldId id="282" r:id="rId26"/>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322"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7072"/>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7072"/>
          </a:xfrm>
          <a:prstGeom prst="rect">
            <a:avLst/>
          </a:prstGeom>
        </p:spPr>
        <p:txBody>
          <a:bodyPr vert="horz" lIns="92930" tIns="46465" rIns="92930" bIns="46465" rtlCol="0"/>
          <a:lstStyle>
            <a:lvl1pPr algn="r">
              <a:defRPr sz="1200"/>
            </a:lvl1pPr>
          </a:lstStyle>
          <a:p>
            <a:fld id="{DE8153C9-5E61-4C1B-A4D0-EF915E648E90}" type="datetimeFigureOut">
              <a:rPr lang="en-US" smtClean="0"/>
              <a:pPr/>
              <a:t>9/2/2021</a:t>
            </a:fld>
            <a:endParaRPr lang="en-US"/>
          </a:p>
        </p:txBody>
      </p:sp>
      <p:sp>
        <p:nvSpPr>
          <p:cNvPr id="4" name="Footer Placeholder 3"/>
          <p:cNvSpPr>
            <a:spLocks noGrp="1"/>
          </p:cNvSpPr>
          <p:nvPr>
            <p:ph type="ftr" sz="quarter" idx="2"/>
          </p:nvPr>
        </p:nvSpPr>
        <p:spPr>
          <a:xfrm>
            <a:off x="0" y="8842030"/>
            <a:ext cx="3013763" cy="467071"/>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30"/>
            <a:ext cx="3013763" cy="467071"/>
          </a:xfrm>
          <a:prstGeom prst="rect">
            <a:avLst/>
          </a:prstGeom>
        </p:spPr>
        <p:txBody>
          <a:bodyPr vert="horz" lIns="92930" tIns="46465" rIns="92930" bIns="46465" rtlCol="0" anchor="b"/>
          <a:lstStyle>
            <a:lvl1pPr algn="r">
              <a:defRPr sz="1200"/>
            </a:lvl1pPr>
          </a:lstStyle>
          <a:p>
            <a:fld id="{7CD79417-695E-4E23-A9F4-FC52A677D9B6}" type="slidenum">
              <a:rPr lang="en-US" smtClean="0"/>
              <a:pPr/>
              <a:t>‹#›</a:t>
            </a:fld>
            <a:endParaRPr lang="en-US"/>
          </a:p>
        </p:txBody>
      </p:sp>
    </p:spTree>
    <p:extLst>
      <p:ext uri="{BB962C8B-B14F-4D97-AF65-F5344CB8AC3E}">
        <p14:creationId xmlns:p14="http://schemas.microsoft.com/office/powerpoint/2010/main" xmlns="" val="101665419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158870-49ED-4C95-9D05-118B99460F2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158870-49ED-4C95-9D05-118B99460F2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158870-49ED-4C95-9D05-118B99460F2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158870-49ED-4C95-9D05-118B99460F2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158870-49ED-4C95-9D05-118B99460F2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158870-49ED-4C95-9D05-118B99460F2D}" type="datetimeFigureOut">
              <a:rPr lang="en-US" smtClean="0"/>
              <a:pPr/>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158870-49ED-4C95-9D05-118B99460F2D}" type="datetimeFigureOut">
              <a:rPr lang="en-US" smtClean="0"/>
              <a:pPr/>
              <a:t>9/2/2021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158870-49ED-4C95-9D05-118B99460F2D}" type="datetimeFigureOut">
              <a:rPr lang="en-US" smtClean="0"/>
              <a:pPr/>
              <a:t>9/2/2021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158870-49ED-4C95-9D05-118B99460F2D}" type="datetimeFigureOut">
              <a:rPr lang="en-US" smtClean="0"/>
              <a:pPr/>
              <a:t>9/2/2021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158870-49ED-4C95-9D05-118B99460F2D}" type="datetimeFigureOut">
              <a:rPr lang="en-US" smtClean="0"/>
              <a:pPr/>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158870-49ED-4C95-9D05-118B99460F2D}" type="datetimeFigureOut">
              <a:rPr lang="en-US" smtClean="0"/>
              <a:pPr/>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7F61E-F46D-4C37-BCA3-D130AB6A0CF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158870-49ED-4C95-9D05-118B99460F2D}" type="datetimeFigureOut">
              <a:rPr lang="en-US" smtClean="0"/>
              <a:pPr/>
              <a:t>9/2/2021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67F61E-F46D-4C37-BCA3-D130AB6A0CF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youtube.com/watch?v=h6NqaDxi2KY"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Cyrl-BA" smtClean="0"/>
              <a:t>Пројектно учење</a:t>
            </a:r>
            <a:endParaRPr lang="en-US"/>
          </a:p>
        </p:txBody>
      </p:sp>
      <p:sp>
        <p:nvSpPr>
          <p:cNvPr id="3" name="Subtitle 2"/>
          <p:cNvSpPr>
            <a:spLocks noGrp="1"/>
          </p:cNvSpPr>
          <p:nvPr>
            <p:ph type="subTitle" idx="1"/>
          </p:nvPr>
        </p:nvSpPr>
        <p:spPr>
          <a:xfrm>
            <a:off x="5364088" y="5013176"/>
            <a:ext cx="2408312" cy="360040"/>
          </a:xfrm>
        </p:spPr>
        <p:txBody>
          <a:bodyPr>
            <a:normAutofit fontScale="70000" lnSpcReduction="20000"/>
          </a:bodyPr>
          <a:lstStyle/>
          <a:p>
            <a:r>
              <a:rPr lang="sr-Cyrl-BA" smtClean="0"/>
              <a:t>Милко Бабић, РПЗ</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lstStyle/>
          <a:p>
            <a:r>
              <a:rPr lang="sr-Cyrl-BA" smtClean="0"/>
              <a:t>Ватромет идеја за могуће рјешење проблема</a:t>
            </a:r>
          </a:p>
          <a:p>
            <a:r>
              <a:rPr lang="sr-Cyrl-BA" smtClean="0"/>
              <a:t>Идентификовање конкретног скупа тема у циљу прикупљања података</a:t>
            </a:r>
          </a:p>
          <a:p>
            <a:r>
              <a:rPr lang="sr-Cyrl-BA" smtClean="0"/>
              <a:t>Подјелу одговорности за прикупљање података</a:t>
            </a:r>
          </a:p>
          <a:p>
            <a:r>
              <a:rPr lang="sr-Cyrl-BA" smtClean="0"/>
              <a:t>Утврђивање рокова за</a:t>
            </a:r>
            <a:r>
              <a:rPr lang="en-US" smtClean="0"/>
              <a:t> </a:t>
            </a:r>
            <a:r>
              <a:rPr lang="sr-Cyrl-BA" smtClean="0"/>
              <a:t>прикупљање података</a:t>
            </a:r>
          </a:p>
          <a:p>
            <a:r>
              <a:rPr lang="sr-Cyrl-BA" smtClean="0"/>
              <a:t>Тражење података о датом проблему или питању</a:t>
            </a:r>
          </a:p>
          <a:p>
            <a:pPr>
              <a:buNone/>
            </a:pPr>
            <a:endParaRPr lang="sr-Cyrl-BA" smtClean="0"/>
          </a:p>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lstStyle/>
          <a:p>
            <a:r>
              <a:rPr lang="sr-Cyrl-BA" smtClean="0"/>
              <a:t>Обједињавање прикупљених података</a:t>
            </a:r>
          </a:p>
          <a:p>
            <a:r>
              <a:rPr lang="sr-Cyrl-BA" smtClean="0"/>
              <a:t>Договарање о томе шта даље</a:t>
            </a:r>
          </a:p>
          <a:p>
            <a:r>
              <a:rPr lang="sr-Cyrl-BA" smtClean="0"/>
              <a:t>Утврђивање који би подаци још могли бити важни</a:t>
            </a:r>
          </a:p>
          <a:p>
            <a:r>
              <a:rPr lang="sr-Cyrl-BA" smtClean="0"/>
              <a:t>Израда производа или артефаката помоћу којих ће ученици објаснити резултате свог рада</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Разлози за примјену пројектног приступа у настави</a:t>
            </a:r>
            <a:endParaRPr lang="en-US"/>
          </a:p>
        </p:txBody>
      </p:sp>
      <p:sp>
        <p:nvSpPr>
          <p:cNvPr id="3" name="Content Placeholder 2"/>
          <p:cNvSpPr>
            <a:spLocks noGrp="1"/>
          </p:cNvSpPr>
          <p:nvPr>
            <p:ph idx="1"/>
          </p:nvPr>
        </p:nvSpPr>
        <p:spPr/>
        <p:txBody>
          <a:bodyPr>
            <a:normAutofit fontScale="85000" lnSpcReduction="10000"/>
          </a:bodyPr>
          <a:lstStyle/>
          <a:p>
            <a:r>
              <a:rPr lang="sr-Cyrl-BA" smtClean="0"/>
              <a:t>Пројектно учење је примјеренији вид припреме ученика за употребу савремене технологије и рјешавање конкретних проблема</a:t>
            </a:r>
          </a:p>
          <a:p>
            <a:r>
              <a:rPr lang="sr-Cyrl-BA" smtClean="0"/>
              <a:t>У доба инстант комуникација помоћу савремених дигиталних медија и доступности скоро неограничених информација на интернету, пројектна настава омогућава ученицима да се снађу у виртуелном мору хаотичних информација. То је управо онај вид знања којим сваки ученик данас мора да овлада</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Колико је ефикасно пројектно учење?</a:t>
            </a:r>
            <a:endParaRPr lang="en-US"/>
          </a:p>
        </p:txBody>
      </p:sp>
      <p:sp>
        <p:nvSpPr>
          <p:cNvPr id="3" name="Content Placeholder 2"/>
          <p:cNvSpPr>
            <a:spLocks noGrp="1"/>
          </p:cNvSpPr>
          <p:nvPr>
            <p:ph idx="1"/>
          </p:nvPr>
        </p:nvSpPr>
        <p:spPr/>
        <p:txBody>
          <a:bodyPr>
            <a:normAutofit fontScale="85000" lnSpcReduction="20000"/>
          </a:bodyPr>
          <a:lstStyle/>
          <a:p>
            <a:r>
              <a:rPr lang="sr-Cyrl-BA" smtClean="0"/>
              <a:t>Позитивно утиче на мотивацију и жељу ученика да обаве постављени задатак</a:t>
            </a:r>
          </a:p>
          <a:p>
            <a:r>
              <a:rPr lang="sr-Cyrl-BA" smtClean="0"/>
              <a:t>Према истраживањима пројектно учење доводи до бољег школског успјеха</a:t>
            </a:r>
            <a:br>
              <a:rPr lang="sr-Cyrl-BA" smtClean="0"/>
            </a:br>
            <a:r>
              <a:rPr lang="sr-Cyrl-BA" smtClean="0"/>
              <a:t>- дубље разумијевање</a:t>
            </a:r>
            <a:br>
              <a:rPr lang="sr-Cyrl-BA" smtClean="0"/>
            </a:br>
            <a:r>
              <a:rPr lang="sr-Cyrl-BA" smtClean="0"/>
              <a:t>- подаци се дуже памте јер се обрађују на сасвим другачије него кад се учи механички</a:t>
            </a:r>
            <a:br>
              <a:rPr lang="sr-Cyrl-BA" smtClean="0"/>
            </a:br>
            <a:r>
              <a:rPr lang="sr-Cyrl-BA" smtClean="0"/>
              <a:t>- развија се способност рјешавања проблема</a:t>
            </a:r>
            <a:br>
              <a:rPr lang="sr-Cyrl-BA" smtClean="0"/>
            </a:br>
            <a:r>
              <a:rPr lang="sr-Cyrl-BA" smtClean="0"/>
              <a:t>- подразумијева знатну употребу технологије па се ученици оспособљавају за рад с технологијама 21. вијека</a:t>
            </a:r>
            <a:br>
              <a:rPr lang="sr-Cyrl-BA" smtClean="0"/>
            </a:br>
            <a:r>
              <a:rPr lang="sr-Cyrl-BA" smtClean="0"/>
              <a:t>- даје посебно добре резултате у раду са слабијим ученицима</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Недостаци</a:t>
            </a:r>
            <a:endParaRPr lang="en-US"/>
          </a:p>
        </p:txBody>
      </p:sp>
      <p:sp>
        <p:nvSpPr>
          <p:cNvPr id="3" name="Content Placeholder 2"/>
          <p:cNvSpPr>
            <a:spLocks noGrp="1"/>
          </p:cNvSpPr>
          <p:nvPr>
            <p:ph idx="1"/>
          </p:nvPr>
        </p:nvSpPr>
        <p:spPr/>
        <p:txBody>
          <a:bodyPr/>
          <a:lstStyle/>
          <a:p>
            <a:r>
              <a:rPr lang="sr-Cyrl-BA" smtClean="0"/>
              <a:t>Теже је оцијенити рад појединог члана групе</a:t>
            </a:r>
          </a:p>
          <a:p>
            <a:r>
              <a:rPr lang="sr-Cyrl-BA" smtClean="0"/>
              <a:t>Потребно је више времена за проучавање истог проблема у пројектној настави него у класичној настави</a:t>
            </a:r>
          </a:p>
          <a:p>
            <a:r>
              <a:rPr lang="sr-Cyrl-BA" smtClean="0"/>
              <a:t>У почетку ће наставник трошити више времена за припрему пројектних задатака</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Како укључити пројектно учење у наставни програм?</a:t>
            </a:r>
            <a:endParaRPr lang="en-US"/>
          </a:p>
        </p:txBody>
      </p:sp>
      <p:sp>
        <p:nvSpPr>
          <p:cNvPr id="3" name="Content Placeholder 2"/>
          <p:cNvSpPr>
            <a:spLocks noGrp="1"/>
          </p:cNvSpPr>
          <p:nvPr>
            <p:ph idx="1"/>
          </p:nvPr>
        </p:nvSpPr>
        <p:spPr/>
        <p:txBody>
          <a:bodyPr>
            <a:normAutofit fontScale="92500"/>
          </a:bodyPr>
          <a:lstStyle/>
          <a:p>
            <a:r>
              <a:rPr lang="sr-Cyrl-BA" smtClean="0"/>
              <a:t>Наставници прије свега треба да установе како пројектно учење да уклопе у наставни програм. Да ли ће оно бити допуна наставним јединицама или ће пак замијенити учење по наставним јединицама у одређеном периоду?</a:t>
            </a:r>
          </a:p>
          <a:p>
            <a:r>
              <a:rPr lang="sr-Cyrl-BA" smtClean="0"/>
              <a:t>Наставницима је обично лакше да пређу на пројектну наставу кад се</a:t>
            </a:r>
            <a:r>
              <a:rPr lang="en-US" smtClean="0"/>
              <a:t> </a:t>
            </a:r>
            <a:r>
              <a:rPr lang="sr-Cyrl-BA" smtClean="0"/>
              <a:t>пројектни задаци задају као допуна наставним јединицама јер то више личи на уобичајену праксу у школама</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a:bodyPr>
          <a:lstStyle/>
          <a:p>
            <a:r>
              <a:rPr lang="sr-Cyrl-BA" smtClean="0"/>
              <a:t>У случају да је сврха пројекта учења да допуни актуелну наставу по јединицама, на наставнику је да утврди који би наставни исходи из једне или више узастопних јединица могли најбоље обрадити у контексту пројектних задатака</a:t>
            </a:r>
          </a:p>
          <a:p>
            <a:r>
              <a:rPr lang="sr-Cyrl-BA" smtClean="0"/>
              <a:t>Многи поборници пројектног учења сматрају да ово учење у потпуности треба да замијени наставу по јединицама</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Кораци или фазе у пројектној настави</a:t>
            </a:r>
            <a:endParaRPr lang="en-US"/>
          </a:p>
        </p:txBody>
      </p:sp>
      <p:sp>
        <p:nvSpPr>
          <p:cNvPr id="3" name="Content Placeholder 2"/>
          <p:cNvSpPr>
            <a:spLocks noGrp="1"/>
          </p:cNvSpPr>
          <p:nvPr>
            <p:ph idx="1"/>
          </p:nvPr>
        </p:nvSpPr>
        <p:spPr/>
        <p:txBody>
          <a:bodyPr>
            <a:normAutofit fontScale="92500" lnSpcReduction="20000"/>
          </a:bodyPr>
          <a:lstStyle/>
          <a:p>
            <a:pPr>
              <a:buNone/>
            </a:pPr>
            <a:r>
              <a:rPr lang="en-US" smtClean="0"/>
              <a:t>I </a:t>
            </a:r>
            <a:r>
              <a:rPr lang="sr-Cyrl-BA" smtClean="0"/>
              <a:t>Увод и планирање тимова</a:t>
            </a:r>
            <a:br>
              <a:rPr lang="sr-Cyrl-BA" smtClean="0"/>
            </a:br>
            <a:r>
              <a:rPr lang="sr-Cyrl-BA" smtClean="0"/>
              <a:t>Представљање сидра и размишљање о водећем питању</a:t>
            </a:r>
            <a:br>
              <a:rPr lang="sr-Cyrl-BA" smtClean="0"/>
            </a:br>
            <a:r>
              <a:rPr lang="sr-Cyrl-BA" smtClean="0"/>
              <a:t>Ватромет идеја на нивоу одјељења о конкретним питањима за истраживање</a:t>
            </a:r>
            <a:br>
              <a:rPr lang="sr-Cyrl-BA" smtClean="0"/>
            </a:br>
            <a:r>
              <a:rPr lang="sr-Cyrl-BA" smtClean="0"/>
              <a:t>Подјела на тимове</a:t>
            </a:r>
            <a:br>
              <a:rPr lang="sr-Cyrl-BA" smtClean="0"/>
            </a:br>
            <a:r>
              <a:rPr lang="sr-Cyrl-BA" smtClean="0"/>
              <a:t>Постављање циљева и рокова</a:t>
            </a:r>
            <a:br>
              <a:rPr lang="sr-Cyrl-BA" smtClean="0"/>
            </a:br>
            <a:r>
              <a:rPr lang="sr-Cyrl-BA" smtClean="0"/>
              <a:t>Подјела рада на истраживању (свако мора да има неку улогу), </a:t>
            </a:r>
            <a:br>
              <a:rPr lang="sr-Cyrl-BA" smtClean="0"/>
            </a:br>
            <a:r>
              <a:rPr lang="sr-Cyrl-BA" smtClean="0"/>
              <a:t>Упознавање са потребним артефактима и производима</a:t>
            </a:r>
            <a:br>
              <a:rPr lang="sr-Cyrl-BA" smtClean="0"/>
            </a:b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II </a:t>
            </a:r>
            <a:r>
              <a:rPr lang="sr-Cyrl-BA" smtClean="0"/>
              <a:t>Фаза иницијалног истраживања: прикупљање података</a:t>
            </a:r>
            <a:endParaRPr lang="en-US"/>
          </a:p>
        </p:txBody>
      </p:sp>
      <p:sp>
        <p:nvSpPr>
          <p:cNvPr id="3" name="Content Placeholder 2"/>
          <p:cNvSpPr>
            <a:spLocks noGrp="1"/>
          </p:cNvSpPr>
          <p:nvPr>
            <p:ph idx="1"/>
          </p:nvPr>
        </p:nvSpPr>
        <p:spPr/>
        <p:txBody>
          <a:bodyPr/>
          <a:lstStyle/>
          <a:p>
            <a:pPr>
              <a:buNone/>
            </a:pPr>
            <a:r>
              <a:rPr lang="sr-Cyrl-BA" smtClean="0"/>
              <a:t>	Претрага Интернета</a:t>
            </a:r>
            <a:br>
              <a:rPr lang="sr-Cyrl-BA" smtClean="0"/>
            </a:br>
            <a:r>
              <a:rPr lang="sr-Cyrl-BA" smtClean="0"/>
              <a:t>Разговор</a:t>
            </a:r>
            <a:br>
              <a:rPr lang="sr-Cyrl-BA" smtClean="0"/>
            </a:br>
            <a:r>
              <a:rPr lang="sr-Cyrl-BA" smtClean="0"/>
              <a:t>Идентификација других извора (новине, књиге, библиотека..</a:t>
            </a:r>
            <a:br>
              <a:rPr lang="sr-Cyrl-BA" smtClean="0"/>
            </a:br>
            <a:r>
              <a:rPr lang="sr-Cyrl-BA" smtClean="0"/>
              <a:t>Мини-лекције на специфичне теме као понуђена могућност (од наставника)</a:t>
            </a:r>
            <a:br>
              <a:rPr lang="sr-Cyrl-BA" smtClean="0"/>
            </a:br>
            <a:r>
              <a:rPr lang="sr-Cyrl-BA" smtClean="0"/>
              <a:t>Оцјена података (нарочити са Интернета)</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III </a:t>
            </a:r>
            <a:r>
              <a:rPr lang="sr-Cyrl-BA" sz="3600" dirty="0" smtClean="0"/>
              <a:t>Креирање, израда и иницијална оцјена презентације и прототипа артефакта</a:t>
            </a:r>
            <a:endParaRPr lang="en-US" sz="3600" dirty="0"/>
          </a:p>
        </p:txBody>
      </p:sp>
      <p:sp>
        <p:nvSpPr>
          <p:cNvPr id="3" name="Content Placeholder 2"/>
          <p:cNvSpPr>
            <a:spLocks noGrp="1"/>
          </p:cNvSpPr>
          <p:nvPr>
            <p:ph idx="1"/>
          </p:nvPr>
        </p:nvSpPr>
        <p:spPr>
          <a:xfrm>
            <a:off x="451983" y="1772816"/>
            <a:ext cx="8229600" cy="4525963"/>
          </a:xfrm>
        </p:spPr>
        <p:txBody>
          <a:bodyPr/>
          <a:lstStyle/>
          <a:p>
            <a:pPr>
              <a:buNone/>
            </a:pPr>
            <a:r>
              <a:rPr lang="sr-Cyrl-BA" dirty="0" smtClean="0"/>
              <a:t>	Израда сценарија</a:t>
            </a:r>
          </a:p>
          <a:p>
            <a:pPr>
              <a:buNone/>
            </a:pPr>
            <a:r>
              <a:rPr lang="sr-Cyrl-BA" dirty="0" smtClean="0"/>
              <a:t>	Преузимање видео-снимака, слика</a:t>
            </a:r>
          </a:p>
          <a:p>
            <a:pPr>
              <a:buNone/>
            </a:pPr>
            <a:r>
              <a:rPr lang="sr-Cyrl-BA" dirty="0" smtClean="0"/>
              <a:t>	Израда прототипа (првог нацрта) презентације и артефаката</a:t>
            </a:r>
          </a:p>
          <a:p>
            <a:pPr>
              <a:buNone/>
            </a:pPr>
            <a:r>
              <a:rPr lang="sr-Cyrl-BA" dirty="0" smtClean="0"/>
              <a:t>	Групна оцјена прототипова</a:t>
            </a:r>
            <a:br>
              <a:rPr lang="sr-Cyrl-BA" dirty="0" smtClean="0"/>
            </a:br>
            <a:r>
              <a:rPr lang="sr-Cyrl-BA" dirty="0" smtClean="0"/>
              <a:t>Педагошка оцјена прототипа артефакта</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Шта је пројектно учење?</a:t>
            </a:r>
            <a:endParaRPr lang="en-US"/>
          </a:p>
        </p:txBody>
      </p:sp>
      <p:sp>
        <p:nvSpPr>
          <p:cNvPr id="3" name="Content Placeholder 2"/>
          <p:cNvSpPr>
            <a:spLocks noGrp="1"/>
          </p:cNvSpPr>
          <p:nvPr>
            <p:ph idx="1"/>
          </p:nvPr>
        </p:nvSpPr>
        <p:spPr/>
        <p:txBody>
          <a:bodyPr>
            <a:normAutofit fontScale="92500" lnSpcReduction="10000"/>
          </a:bodyPr>
          <a:lstStyle/>
          <a:p>
            <a:r>
              <a:rPr lang="sr-Cyrl-BA" dirty="0" smtClean="0"/>
              <a:t>Наставна метода у којој ученици уче важне вјештине радећи стварне пројекте</a:t>
            </a:r>
            <a:endParaRPr lang="en-US" dirty="0" smtClean="0"/>
          </a:p>
          <a:p>
            <a:r>
              <a:rPr lang="sr-Cyrl-BA" dirty="0" smtClean="0"/>
              <a:t>Може се дефинисати као рад на аутентичним пројектима из стварног живота заснованим на посебно подстицајним и занимљивим питањима, задацима или проблемима. Радећи заједно на рјешавању проблема ученици у исти мах савлађују школско градиво</a:t>
            </a:r>
          </a:p>
          <a:p>
            <a:r>
              <a:rPr lang="sr-Cyrl-BA" dirty="0" smtClean="0"/>
              <a:t>Пројектно учење је је један од најуспјешнијих начина да се ученици заинтересују за градиво</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IV </a:t>
            </a:r>
            <a:r>
              <a:rPr lang="sr-Cyrl-BA" smtClean="0"/>
              <a:t>Друга фаза истраживања</a:t>
            </a:r>
            <a:endParaRPr lang="en-US"/>
          </a:p>
        </p:txBody>
      </p:sp>
      <p:sp>
        <p:nvSpPr>
          <p:cNvPr id="3" name="Content Placeholder 2"/>
          <p:cNvSpPr>
            <a:spLocks noGrp="1"/>
          </p:cNvSpPr>
          <p:nvPr>
            <p:ph idx="1"/>
          </p:nvPr>
        </p:nvSpPr>
        <p:spPr/>
        <p:txBody>
          <a:bodyPr/>
          <a:lstStyle/>
          <a:p>
            <a:pPr>
              <a:buNone/>
            </a:pPr>
            <a:r>
              <a:rPr lang="sr-Cyrl-BA" smtClean="0"/>
              <a:t>	Потрага за додатним подацима ради дораде прототипа</a:t>
            </a:r>
          </a:p>
          <a:p>
            <a:pPr>
              <a:buNone/>
            </a:pPr>
            <a:r>
              <a:rPr lang="sr-Cyrl-BA" smtClean="0"/>
              <a:t>	Мини-лекције на специфичне теме као понуђена могућност</a:t>
            </a:r>
          </a:p>
          <a:p>
            <a:pPr>
              <a:buNone/>
            </a:pPr>
            <a:r>
              <a:rPr lang="sr-Cyrl-BA" smtClean="0"/>
              <a:t>	Ревизија прототипа на основу нових података</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 </a:t>
            </a:r>
            <a:r>
              <a:rPr lang="sr-Cyrl-BA" smtClean="0"/>
              <a:t>Израда финалне презентације</a:t>
            </a:r>
            <a:endParaRPr lang="en-US"/>
          </a:p>
        </p:txBody>
      </p:sp>
      <p:sp>
        <p:nvSpPr>
          <p:cNvPr id="3" name="Content Placeholder 2"/>
          <p:cNvSpPr>
            <a:spLocks noGrp="1"/>
          </p:cNvSpPr>
          <p:nvPr>
            <p:ph idx="1"/>
          </p:nvPr>
        </p:nvSpPr>
        <p:spPr/>
        <p:txBody>
          <a:bodyPr/>
          <a:lstStyle/>
          <a:p>
            <a:pPr>
              <a:buNone/>
            </a:pPr>
            <a:r>
              <a:rPr lang="sr-Cyrl-BA" smtClean="0"/>
              <a:t>	Измјене, допуне сценарија</a:t>
            </a:r>
          </a:p>
          <a:p>
            <a:pPr>
              <a:buNone/>
            </a:pPr>
            <a:r>
              <a:rPr lang="sr-Cyrl-BA" smtClean="0"/>
              <a:t>	Неки пишу, неки говоре, неки снимају, неки монтирају, неки су задужени за умјетничку обраду итд.</a:t>
            </a:r>
            <a:br>
              <a:rPr lang="sr-Cyrl-BA" smtClean="0"/>
            </a:b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VI </a:t>
            </a:r>
            <a:r>
              <a:rPr lang="sr-Cyrl-BA" smtClean="0"/>
              <a:t>Објављивање производа или артефаката</a:t>
            </a:r>
            <a:endParaRPr lang="en-US"/>
          </a:p>
        </p:txBody>
      </p:sp>
      <p:sp>
        <p:nvSpPr>
          <p:cNvPr id="3" name="Content Placeholder 2"/>
          <p:cNvSpPr>
            <a:spLocks noGrp="1"/>
          </p:cNvSpPr>
          <p:nvPr>
            <p:ph idx="1"/>
          </p:nvPr>
        </p:nvSpPr>
        <p:spPr/>
        <p:txBody>
          <a:bodyPr/>
          <a:lstStyle/>
          <a:p>
            <a:pPr>
              <a:buNone/>
            </a:pPr>
            <a:r>
              <a:rPr lang="sr-Cyrl-BA" smtClean="0"/>
              <a:t>	Коначна оцјена на нивоу одјељења (можда вршњачко оцјењивање)</a:t>
            </a:r>
            <a:br>
              <a:rPr lang="sr-Cyrl-BA" smtClean="0"/>
            </a:br>
            <a:r>
              <a:rPr lang="sr-Cyrl-BA" smtClean="0"/>
              <a:t>Објављивање пројекта или артефаката</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Примјер пројектног </a:t>
            </a:r>
            <a:r>
              <a:rPr lang="sr-Cyrl-BA" smtClean="0"/>
              <a:t>задатака</a:t>
            </a:r>
            <a:br>
              <a:rPr lang="sr-Cyrl-BA" smtClean="0"/>
            </a:br>
            <a:r>
              <a:rPr lang="sr-Cyrl-BA" smtClean="0"/>
              <a:t>1. Фантомска сијалица</a:t>
            </a:r>
            <a:endParaRPr lang="en-US"/>
          </a:p>
        </p:txBody>
      </p:sp>
      <p:sp>
        <p:nvSpPr>
          <p:cNvPr id="3" name="Content Placeholder 2"/>
          <p:cNvSpPr>
            <a:spLocks noGrp="1"/>
          </p:cNvSpPr>
          <p:nvPr>
            <p:ph idx="1"/>
          </p:nvPr>
        </p:nvSpPr>
        <p:spPr/>
        <p:txBody>
          <a:bodyPr>
            <a:normAutofit/>
          </a:bodyPr>
          <a:lstStyle/>
          <a:p>
            <a:r>
              <a:rPr lang="sr-Cyrl-BA" dirty="0" smtClean="0"/>
              <a:t>Сидро је снимак са </a:t>
            </a:r>
            <a:r>
              <a:rPr lang="sr-Cyrl-BA" smtClean="0"/>
              <a:t>Јутјуба</a:t>
            </a:r>
            <a:r>
              <a:rPr lang="sr-Cyrl-BA" smtClean="0"/>
              <a:t>.</a:t>
            </a:r>
            <a:endParaRPr lang="en-US" smtClean="0"/>
          </a:p>
          <a:p>
            <a:pPr>
              <a:buNone/>
            </a:pPr>
            <a:r>
              <a:rPr lang="en-US" smtClean="0">
                <a:hlinkClick r:id="rId2"/>
              </a:rPr>
              <a:t>https</a:t>
            </a:r>
            <a:r>
              <a:rPr lang="en-US" smtClean="0">
                <a:hlinkClick r:id="rId2"/>
              </a:rPr>
              <a:t>://</a:t>
            </a:r>
            <a:r>
              <a:rPr lang="en-US" smtClean="0">
                <a:hlinkClick r:id="rId2"/>
              </a:rPr>
              <a:t>www.youtube.com/watch?v=h6NqaDxi2KY</a:t>
            </a:r>
            <a:r>
              <a:rPr lang="en-US" smtClean="0"/>
              <a:t> </a:t>
            </a:r>
            <a:endParaRPr lang="sr-Cyrl-BA" dirty="0" smtClean="0"/>
          </a:p>
          <a:p>
            <a:pPr>
              <a:buNone/>
            </a:pPr>
            <a:endParaRPr lang="sr-Cyrl-BA" dirty="0" smtClean="0"/>
          </a:p>
          <a:p>
            <a:endParaRPr lang="sr-Cyrl-BA" dirty="0" smtClean="0"/>
          </a:p>
          <a:p>
            <a:endParaRPr lang="sr-Cyrl-BA"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836713"/>
            <a:ext cx="7200800" cy="5509200"/>
          </a:xfrm>
          <a:prstGeom prst="rect">
            <a:avLst/>
          </a:prstGeom>
        </p:spPr>
        <p:txBody>
          <a:bodyPr wrap="square">
            <a:spAutoFit/>
          </a:bodyPr>
          <a:lstStyle/>
          <a:p>
            <a:pPr marL="285750" indent="-285750">
              <a:buFont typeface="Arial" panose="020B0604020202020204" pitchFamily="34" charset="0"/>
              <a:buChar char="•"/>
            </a:pPr>
            <a:r>
              <a:rPr lang="sr-Cyrl-BA" sz="3200" dirty="0"/>
              <a:t>Пројектни задатак:</a:t>
            </a:r>
            <a:br>
              <a:rPr lang="sr-Cyrl-BA" sz="3200" dirty="0"/>
            </a:br>
            <a:r>
              <a:rPr lang="sr-Cyrl-BA" sz="3200" dirty="0"/>
              <a:t>Објасните како настаје ова оптичка илузија. Шта би се десило ако сијалица није потпуно вертикална или ако подножје сијалице није сасвим хоризонтално.</a:t>
            </a:r>
          </a:p>
          <a:p>
            <a:pPr marL="285750" indent="-285750">
              <a:buFont typeface="Arial" panose="020B0604020202020204" pitchFamily="34" charset="0"/>
              <a:buChar char="•"/>
            </a:pPr>
            <a:r>
              <a:rPr lang="sr-Cyrl-BA" sz="3200" dirty="0"/>
              <a:t>Производ пројекта може бити: пано, презентација, кратки видео, документ са хипервезама, све ово са или без практичног модела којим се демонстрира појава.</a:t>
            </a:r>
            <a:endParaRPr lang="en-US" sz="3200" dirty="0"/>
          </a:p>
        </p:txBody>
      </p:sp>
    </p:spTree>
    <p:extLst>
      <p:ext uri="{BB962C8B-B14F-4D97-AF65-F5344CB8AC3E}">
        <p14:creationId xmlns:p14="http://schemas.microsoft.com/office/powerpoint/2010/main" xmlns="" val="13776028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Литература</a:t>
            </a:r>
            <a:endParaRPr lang="en-US" dirty="0"/>
          </a:p>
        </p:txBody>
      </p:sp>
      <p:sp>
        <p:nvSpPr>
          <p:cNvPr id="3" name="Content Placeholder 2"/>
          <p:cNvSpPr>
            <a:spLocks noGrp="1"/>
          </p:cNvSpPr>
          <p:nvPr>
            <p:ph idx="1"/>
          </p:nvPr>
        </p:nvSpPr>
        <p:spPr/>
        <p:txBody>
          <a:bodyPr/>
          <a:lstStyle/>
          <a:p>
            <a:r>
              <a:rPr lang="sr-Cyrl-RS" dirty="0" smtClean="0"/>
              <a:t>Вилијам Бендер: Пројектно учење</a:t>
            </a:r>
          </a:p>
          <a:p>
            <a:pPr marL="0" indent="0">
              <a:buNone/>
            </a:pPr>
            <a:r>
              <a:rPr lang="en-US" dirty="0" smtClean="0"/>
              <a:t>   Clio, 2020</a:t>
            </a:r>
          </a:p>
          <a:p>
            <a:pPr marL="0" indent="0">
              <a:buNone/>
            </a:pPr>
            <a:endParaRPr lang="en-US" dirty="0"/>
          </a:p>
        </p:txBody>
      </p:sp>
    </p:spTree>
    <p:extLst>
      <p:ext uri="{BB962C8B-B14F-4D97-AF65-F5344CB8AC3E}">
        <p14:creationId xmlns:p14="http://schemas.microsoft.com/office/powerpoint/2010/main" xmlns="" val="2290847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Да ли је ово потпуна новина?</a:t>
            </a:r>
            <a:endParaRPr lang="en-US"/>
          </a:p>
        </p:txBody>
      </p:sp>
      <p:sp>
        <p:nvSpPr>
          <p:cNvPr id="3" name="Content Placeholder 2"/>
          <p:cNvSpPr>
            <a:spLocks noGrp="1"/>
          </p:cNvSpPr>
          <p:nvPr>
            <p:ph idx="1"/>
          </p:nvPr>
        </p:nvSpPr>
        <p:spPr/>
        <p:txBody>
          <a:bodyPr>
            <a:normAutofit fontScale="92500" lnSpcReduction="20000"/>
          </a:bodyPr>
          <a:lstStyle/>
          <a:p>
            <a:r>
              <a:rPr lang="sr-Cyrl-BA" smtClean="0"/>
              <a:t>За овај приступ настави током година користило се више назива: учење на бази проблема, истраживачко учење, аутентично учење и учење откривањем.</a:t>
            </a:r>
          </a:p>
          <a:p>
            <a:r>
              <a:rPr lang="sr-Cyrl-BA" smtClean="0"/>
              <a:t>Ипак, општи приступ настави је и даље исти: ученици препознају и настоје да ријеше стварне проблеме које сматрају важним и реализују разне пројекте (које понекад зову артефактима) помоћу којих исказују знање и другима саопштавају на који начин се проблем може ријешити</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Рјечник пројектног учења</a:t>
            </a:r>
            <a:endParaRPr lang="en-US"/>
          </a:p>
        </p:txBody>
      </p:sp>
      <p:sp>
        <p:nvSpPr>
          <p:cNvPr id="3" name="Content Placeholder 2"/>
          <p:cNvSpPr>
            <a:spLocks noGrp="1"/>
          </p:cNvSpPr>
          <p:nvPr>
            <p:ph idx="1"/>
          </p:nvPr>
        </p:nvSpPr>
        <p:spPr/>
        <p:txBody>
          <a:bodyPr/>
          <a:lstStyle/>
          <a:p>
            <a:r>
              <a:rPr lang="sr-Cyrl-BA" b="1" smtClean="0"/>
              <a:t>Сидро</a:t>
            </a:r>
            <a:r>
              <a:rPr lang="sr-Cyrl-BA" smtClean="0"/>
              <a:t>. Налази се у основи водећег питања. Помоћу сидра настава се поставља у стварни сценарио. То може бити новински чланак, занимљив видео снимак или мултимедијална презентација којом се “припрема терен” за пројекат</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92500"/>
          </a:bodyPr>
          <a:lstStyle/>
          <a:p>
            <a:r>
              <a:rPr lang="sr-Cyrl-BA" b="1" smtClean="0"/>
              <a:t>Артефакти</a:t>
            </a:r>
            <a:r>
              <a:rPr lang="sr-Cyrl-BA" smtClean="0"/>
              <a:t>. Креације настале током пројекта као потенцијална рјешења проблема. </a:t>
            </a:r>
          </a:p>
          <a:p>
            <a:r>
              <a:rPr lang="sr-Cyrl-BA" smtClean="0"/>
              <a:t>То може бити писани рад, презентација, дигитални видео, портфолио, подкаст, веб-сајт, , пјесма, композиција, умјетнички рад, скеч са више учесника, чланак за школске или локалне новине</a:t>
            </a:r>
          </a:p>
          <a:p>
            <a:r>
              <a:rPr lang="sr-Cyrl-BA" smtClean="0"/>
              <a:t>У пројектној настави нарочито се инсистира на развоју вјештина за </a:t>
            </a:r>
            <a:r>
              <a:rPr lang="en-US" smtClean="0"/>
              <a:t>XXI </a:t>
            </a:r>
            <a:r>
              <a:rPr lang="sr-Cyrl-BA" smtClean="0"/>
              <a:t>вијек тако да многи артефакти подразумијевају употребу модерних дигиталних технологија</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92500" lnSpcReduction="10000"/>
          </a:bodyPr>
          <a:lstStyle/>
          <a:p>
            <a:r>
              <a:rPr lang="sr-Cyrl-BA" b="1" smtClean="0"/>
              <a:t>Истинско постигнуће</a:t>
            </a:r>
            <a:r>
              <a:rPr lang="sr-Cyrl-BA" smtClean="0"/>
              <a:t>. Указује на то да учење на бази пројеката проистиче из стварног живота и представља оно што би одрасли могли да предузму</a:t>
            </a:r>
            <a:r>
              <a:rPr lang="en-US" smtClean="0"/>
              <a:t> </a:t>
            </a:r>
            <a:r>
              <a:rPr lang="sr-Cyrl-BA" smtClean="0"/>
              <a:t>у стварности</a:t>
            </a:r>
          </a:p>
          <a:p>
            <a:r>
              <a:rPr lang="sr-Cyrl-BA" b="1" smtClean="0"/>
              <a:t>Ватромет идеја</a:t>
            </a:r>
            <a:r>
              <a:rPr lang="sr-Cyrl-BA" smtClean="0"/>
              <a:t>. Ватромет идеја приликом формулисања плана за пројектни задатак сличан је свим другима</a:t>
            </a:r>
            <a:r>
              <a:rPr lang="en-US" smtClean="0"/>
              <a:t> </a:t>
            </a:r>
            <a:r>
              <a:rPr lang="sr-Cyrl-BA" smtClean="0"/>
              <a:t>утолико што је циљ да се изнесе што више идеја за могуће рјешење задатка, при чему се ниједна не одбацује одмах. Ученицима најчешће треба објаснити правила тог поступка јер ће у супротном неки одмах уочити недостатке у туђим идејама</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92500"/>
          </a:bodyPr>
          <a:lstStyle/>
          <a:p>
            <a:r>
              <a:rPr lang="sr-Cyrl-BA" b="1" smtClean="0"/>
              <a:t>Водеће питање</a:t>
            </a:r>
            <a:r>
              <a:rPr lang="sr-Cyrl-BA" smtClean="0"/>
              <a:t>. Основно питање којим се дефинише цјелокупан задатак или циљ пројекта. Треба га поставити да дјелује што подстицајније.</a:t>
            </a:r>
          </a:p>
          <a:p>
            <a:r>
              <a:rPr lang="sr-Cyrl-BA" b="1" smtClean="0"/>
              <a:t>Експедиционо (теренско) учење</a:t>
            </a:r>
            <a:r>
              <a:rPr lang="sr-Cyrl-BA" smtClean="0"/>
              <a:t>. Облик пројектног учења који подразумијева путовања или експедиције на одређена мјеста у заједници ради реализације пројекта.</a:t>
            </a:r>
          </a:p>
          <a:p>
            <a:r>
              <a:rPr lang="sr-Cyrl-BA" b="1" smtClean="0"/>
              <a:t>Глас и избор ученика (ученичка аутономија). </a:t>
            </a:r>
            <a:r>
              <a:rPr lang="sr-Cyrl-BA" smtClean="0"/>
              <a:t>То значи да ученици треба да утичу на избор пројекта и формулацију основног питања</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lstStyle/>
          <a:p>
            <a:r>
              <a:rPr lang="en-US" b="1" smtClean="0"/>
              <a:t>Veb 2.0</a:t>
            </a:r>
            <a:r>
              <a:rPr lang="en-US" smtClean="0"/>
              <a:t>. </a:t>
            </a:r>
            <a:r>
              <a:rPr lang="sr-Cyrl-BA" smtClean="0"/>
              <a:t>Овај израз се користи као показатељ да се настава на бази технологије не своди на пуки приступ подацима помоћу интернета. Ученици користе модерну технологију не да би пасивно стицали знање, већ да би га створили употребом савремених технолошких апликација</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Компоненте пројектног задатка</a:t>
            </a:r>
            <a:endParaRPr lang="en-US"/>
          </a:p>
        </p:txBody>
      </p:sp>
      <p:sp>
        <p:nvSpPr>
          <p:cNvPr id="3" name="Content Placeholder 2"/>
          <p:cNvSpPr>
            <a:spLocks noGrp="1"/>
          </p:cNvSpPr>
          <p:nvPr>
            <p:ph idx="1"/>
          </p:nvPr>
        </p:nvSpPr>
        <p:spPr/>
        <p:txBody>
          <a:bodyPr/>
          <a:lstStyle/>
          <a:p>
            <a:r>
              <a:rPr lang="sr-Cyrl-BA" smtClean="0"/>
              <a:t>Када добију сидро и водеће питање, проблем или пројекат, ученици се заједно ангажују на сложеном низу задатака како би испланирали и организовали активности којима ће пронаћи рјешење за проблем.</a:t>
            </a:r>
          </a:p>
          <a:p>
            <a:r>
              <a:rPr lang="sr-Cyrl-BA" smtClean="0"/>
              <a:t>Нису сви ауторитети на пољу пројектне наставе сагласни који то задаци треба да буду, али обично подразумијевају сљедеће:</a:t>
            </a:r>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868</TotalTime>
  <Words>877</Words>
  <Application>Microsoft Office PowerPoint</Application>
  <PresentationFormat>On-screen Show (4:3)</PresentationFormat>
  <Paragraphs>74</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Пројектно учење</vt:lpstr>
      <vt:lpstr>Шта је пројектно учење?</vt:lpstr>
      <vt:lpstr>Да ли је ово потпуна новина?</vt:lpstr>
      <vt:lpstr>Рјечник пројектног учења</vt:lpstr>
      <vt:lpstr>Slide 5</vt:lpstr>
      <vt:lpstr>Slide 6</vt:lpstr>
      <vt:lpstr>Slide 7</vt:lpstr>
      <vt:lpstr>Slide 8</vt:lpstr>
      <vt:lpstr>Компоненте пројектног задатка</vt:lpstr>
      <vt:lpstr>Slide 10</vt:lpstr>
      <vt:lpstr>Slide 11</vt:lpstr>
      <vt:lpstr>Разлози за примјену пројектног приступа у настави</vt:lpstr>
      <vt:lpstr>Колико је ефикасно пројектно учење?</vt:lpstr>
      <vt:lpstr>Недостаци</vt:lpstr>
      <vt:lpstr>Како укључити пројектно учење у наставни програм?</vt:lpstr>
      <vt:lpstr>Slide 16</vt:lpstr>
      <vt:lpstr>Кораци или фазе у пројектној настави</vt:lpstr>
      <vt:lpstr>II Фаза иницијалног истраживања: прикупљање података</vt:lpstr>
      <vt:lpstr>III Креирање, израда и иницијална оцјена презентације и прототипа артефакта</vt:lpstr>
      <vt:lpstr>IV Друга фаза истраживања</vt:lpstr>
      <vt:lpstr>V Израда финалне презентације</vt:lpstr>
      <vt:lpstr>VI Објављивање производа или артефаката</vt:lpstr>
      <vt:lpstr>Примјер пројектног задатака 1. Фантомска сијалица</vt:lpstr>
      <vt:lpstr>Slide 24</vt:lpstr>
      <vt:lpstr>Литература</vt:lpstr>
    </vt:vector>
  </TitlesOfParts>
  <Company>Republicki pedagoski zavod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Milko Babic</dc:creator>
  <cp:lastModifiedBy>Milko Babic</cp:lastModifiedBy>
  <cp:revision>54</cp:revision>
  <cp:lastPrinted>2021-08-15T17:18:38Z</cp:lastPrinted>
  <dcterms:created xsi:type="dcterms:W3CDTF">2021-06-24T07:35:46Z</dcterms:created>
  <dcterms:modified xsi:type="dcterms:W3CDTF">2021-09-02T11:12:50Z</dcterms:modified>
</cp:coreProperties>
</file>