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5" r:id="rId18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22" y="3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5675D-DE38-4F36-B178-F27F06D1DAA8}" type="datetimeFigureOut">
              <a:rPr lang="en-US" smtClean="0"/>
              <a:pPr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FE13B-A24B-454F-8D75-D264E8AC2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BA" smtClean="0"/>
              <a:t>Квалитативни задаци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04664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200" smtClean="0"/>
              <a:t>Огледало</a:t>
            </a:r>
            <a:endParaRPr 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683568" y="1052736"/>
            <a:ext cx="734481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400"/>
              <a:t>Да види већи дио своје главе у огледалу, она</a:t>
            </a:r>
            <a:endParaRPr lang="en-US" sz="2400"/>
          </a:p>
          <a:p>
            <a:r>
              <a:rPr lang="sr-Cyrl-BA" sz="2400"/>
              <a:t>а) треба држати огледало ближе себи</a:t>
            </a:r>
            <a:br>
              <a:rPr lang="sr-Cyrl-BA" sz="2400"/>
            </a:br>
            <a:r>
              <a:rPr lang="sr-Cyrl-BA" sz="2400"/>
              <a:t>б) треба да удаљи од себе огледало</a:t>
            </a:r>
            <a:br>
              <a:rPr lang="sr-Cyrl-BA" sz="2400"/>
            </a:br>
            <a:r>
              <a:rPr lang="sr-Cyrl-BA" sz="2400"/>
              <a:t>в) потребно јој је веће огледало</a:t>
            </a:r>
            <a:endParaRPr lang="en-US" sz="2400"/>
          </a:p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76672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200" smtClean="0"/>
              <a:t>Пројектил</a:t>
            </a:r>
            <a:endParaRPr 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683568" y="1124744"/>
            <a:ext cx="741682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400"/>
              <a:t>Топовски пројектил је испаљен хоризонтално са високе планине према земљи у околини планине. Због гравитационе силе пројектил удара у земљу са повећаном брзином. Други пројектил је испаљен довољно великом брзином да уђе у кружну орбиту око Земље али гравитациона сила не повећава његову брзину. Зашто?</a:t>
            </a:r>
            <a:endParaRPr lang="en-US" sz="2400"/>
          </a:p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20688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600" smtClean="0"/>
              <a:t>Кочење</a:t>
            </a:r>
            <a:endParaRPr lang="en-US" sz="3600"/>
          </a:p>
        </p:txBody>
      </p:sp>
      <p:sp>
        <p:nvSpPr>
          <p:cNvPr id="3" name="TextBox 2"/>
          <p:cNvSpPr txBox="1"/>
          <p:nvPr/>
        </p:nvSpPr>
        <p:spPr>
          <a:xfrm>
            <a:off x="611560" y="1196752"/>
            <a:ext cx="756084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200"/>
              <a:t>Када возач притисне кочнице док вози путем, силу која успорава аутомил обезбјеђују:</a:t>
            </a:r>
            <a:endParaRPr lang="en-US" sz="3200"/>
          </a:p>
          <a:p>
            <a:r>
              <a:rPr lang="sr-Cyrl-BA" sz="3200"/>
              <a:t>а) гуме </a:t>
            </a:r>
            <a:endParaRPr lang="en-US" sz="3200"/>
          </a:p>
          <a:p>
            <a:r>
              <a:rPr lang="sr-Cyrl-BA" sz="3200"/>
              <a:t>б) мотор </a:t>
            </a:r>
            <a:endParaRPr lang="en-US" sz="3200"/>
          </a:p>
          <a:p>
            <a:r>
              <a:rPr lang="sr-Cyrl-BA" sz="3200"/>
              <a:t>ц) кочионе плочице </a:t>
            </a:r>
            <a:endParaRPr lang="en-US" sz="3200"/>
          </a:p>
          <a:p>
            <a:r>
              <a:rPr lang="sr-Cyrl-BA" sz="3200"/>
              <a:t>д) пут</a:t>
            </a:r>
            <a:endParaRPr lang="en-US" sz="3200"/>
          </a:p>
          <a:p>
            <a:r>
              <a:rPr lang="sr-Cyrl-BA" sz="3200"/>
              <a:t> е) више од једног од горе набројаног</a:t>
            </a:r>
            <a:endParaRPr lang="en-US" sz="3200"/>
          </a:p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0688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200" smtClean="0"/>
              <a:t>Хелијум</a:t>
            </a:r>
            <a:endParaRPr 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683568" y="1268760"/>
            <a:ext cx="72008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400"/>
              <a:t>Хелијум у дјечаковом балону има историју која укључује</a:t>
            </a:r>
            <a:endParaRPr lang="en-US" sz="2400"/>
          </a:p>
          <a:p>
            <a:r>
              <a:rPr lang="sr-Cyrl-BA" sz="2400"/>
              <a:t>а) радиоактивни распад тешких елемената</a:t>
            </a:r>
            <a:endParaRPr lang="en-US" sz="2400"/>
          </a:p>
          <a:p>
            <a:r>
              <a:rPr lang="sr-Cyrl-BA" sz="2400"/>
              <a:t>б) трансмутација (претварање једног језгра атома у друго језгро)</a:t>
            </a:r>
            <a:endParaRPr lang="en-US" sz="2400"/>
          </a:p>
          <a:p>
            <a:r>
              <a:rPr lang="sr-Cyrl-BA" sz="2400"/>
              <a:t>ц) обоје претходно</a:t>
            </a:r>
            <a:endParaRPr lang="en-US" sz="2400"/>
          </a:p>
          <a:p>
            <a:r>
              <a:rPr lang="sr-Cyrl-BA" sz="2400"/>
              <a:t>д) ниједно од наведеног</a:t>
            </a:r>
            <a:endParaRPr lang="en-US" sz="2400"/>
          </a:p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76672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200" smtClean="0"/>
              <a:t>Калем</a:t>
            </a:r>
            <a:endParaRPr 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683568" y="980728"/>
            <a:ext cx="78488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Врло </a:t>
            </a:r>
            <a:r>
              <a:rPr lang="sr-Cyrl-BA"/>
              <a:t>з</a:t>
            </a:r>
            <a:r>
              <a:rPr lang="en-US"/>
              <a:t>аним</a:t>
            </a:r>
            <a:r>
              <a:rPr lang="sr-Cyrl-BA"/>
              <a:t>љ</a:t>
            </a:r>
            <a:r>
              <a:rPr lang="en-US"/>
              <a:t>ива демонстрација је повла</a:t>
            </a:r>
            <a:r>
              <a:rPr lang="sr-Cyrl-BA"/>
              <a:t>ч</a:t>
            </a:r>
            <a:r>
              <a:rPr lang="en-US"/>
              <a:t>е</a:t>
            </a:r>
            <a:r>
              <a:rPr lang="sr-Cyrl-BA"/>
              <a:t>њ</a:t>
            </a:r>
            <a:r>
              <a:rPr lang="en-US"/>
              <a:t>е</a:t>
            </a:r>
            <a:r>
              <a:rPr lang="sr-Cyrl-BA"/>
              <a:t> великог калема са намотаним концем дуж стола. Калем се повлачи преко слободног краја </a:t>
            </a:r>
            <a:r>
              <a:rPr lang="sr-Cyrl-BA" smtClean="0"/>
              <a:t>конца који је са горње стране осе калема, </a:t>
            </a:r>
            <a:r>
              <a:rPr lang="sr-Cyrl-BA"/>
              <a:t>благо хоризонтално повлачење калема удесно доводи до котрљања калема</a:t>
            </a:r>
            <a:endParaRPr lang="en-US"/>
          </a:p>
          <a:p>
            <a:r>
              <a:rPr lang="sr-Cyrl-BA"/>
              <a:t>а) удесно	</a:t>
            </a:r>
            <a:r>
              <a:rPr lang="sr-Cyrl-BA" smtClean="0"/>
              <a:t>	б</a:t>
            </a:r>
            <a:r>
              <a:rPr lang="sr-Cyrl-BA"/>
              <a:t>) улијево	</a:t>
            </a:r>
            <a:r>
              <a:rPr lang="sr-Cyrl-BA" smtClean="0"/>
              <a:t>				</a:t>
            </a:r>
          </a:p>
          <a:p>
            <a:r>
              <a:rPr lang="sr-Cyrl-BA" smtClean="0"/>
              <a:t>ц</a:t>
            </a:r>
            <a:r>
              <a:rPr lang="sr-Cyrl-BA"/>
              <a:t>) улијево или удесно, зависно од јачине којом се конац повлачи</a:t>
            </a:r>
            <a:endParaRPr lang="en-US"/>
          </a:p>
          <a:p>
            <a:r>
              <a:rPr lang="sr-Cyrl-BA"/>
              <a:t>Када је конац који се повлачи са доње стране осе калема, благо хоризонтално повлачење удесно доводи до котрљања калема</a:t>
            </a:r>
            <a:endParaRPr lang="en-US"/>
          </a:p>
          <a:p>
            <a:r>
              <a:rPr lang="sr-Cyrl-BA"/>
              <a:t>д) удесно	е) улијево	</a:t>
            </a:r>
            <a:endParaRPr lang="sr-Cyrl-BA" smtClean="0"/>
          </a:p>
          <a:p>
            <a:r>
              <a:rPr lang="sr-Cyrl-BA" smtClean="0"/>
              <a:t>ф</a:t>
            </a:r>
            <a:r>
              <a:rPr lang="sr-Cyrl-BA"/>
              <a:t>) улијево или удесно, зависно од јачине којом се конац повлачи</a:t>
            </a:r>
            <a:endParaRPr lang="en-US"/>
          </a:p>
          <a:p>
            <a:endParaRPr lang="en-US"/>
          </a:p>
        </p:txBody>
      </p:sp>
      <p:pic>
        <p:nvPicPr>
          <p:cNvPr id="16" name="Picture 15" descr="kalem vucen.jpg"/>
          <p:cNvPicPr>
            <a:picLocks noChangeAspect="1"/>
          </p:cNvPicPr>
          <p:nvPr/>
        </p:nvPicPr>
        <p:blipFill>
          <a:blip r:embed="rId2" cstate="print">
            <a:lum contrast="40000"/>
          </a:blip>
          <a:srcRect l="5947" t="24512" r="6341" b="12458"/>
          <a:stretch>
            <a:fillRect/>
          </a:stretch>
        </p:blipFill>
        <p:spPr>
          <a:xfrm>
            <a:off x="2267744" y="4149080"/>
            <a:ext cx="5192577" cy="158417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76672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200" smtClean="0"/>
              <a:t>Мјехурићи</a:t>
            </a:r>
            <a:endParaRPr 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683568" y="1124744"/>
            <a:ext cx="79208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400"/>
              <a:t>Студент физике пропушта кроз широку  цијев воду која садржи мјехуриће ваздуха. Шта се очекује да ће видјети на мјесту гдје је цијев сужена?</a:t>
            </a:r>
            <a:endParaRPr lang="en-US" sz="2400"/>
          </a:p>
          <a:p>
            <a:r>
              <a:rPr lang="sr-Cyrl-BA" sz="2400"/>
              <a:t>а) веће мјехуриће	б) мање мјехуриће	</a:t>
            </a:r>
            <a:endParaRPr lang="sr-Cyrl-BA" sz="2400" smtClean="0"/>
          </a:p>
          <a:p>
            <a:r>
              <a:rPr lang="sr-Cyrl-BA" sz="2400" smtClean="0"/>
              <a:t>ц</a:t>
            </a:r>
            <a:r>
              <a:rPr lang="sr-Cyrl-BA" sz="2400"/>
              <a:t>) мјехуриће исте величине</a:t>
            </a:r>
            <a:endParaRPr lang="en-US" sz="2400"/>
          </a:p>
          <a:p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2051720" y="3284984"/>
            <a:ext cx="3671074" cy="2836066"/>
            <a:chOff x="2051720" y="3284984"/>
            <a:chExt cx="3671074" cy="2836066"/>
          </a:xfrm>
        </p:grpSpPr>
        <p:grpSp>
          <p:nvGrpSpPr>
            <p:cNvPr id="30" name="Group 29"/>
            <p:cNvGrpSpPr/>
            <p:nvPr/>
          </p:nvGrpSpPr>
          <p:grpSpPr>
            <a:xfrm>
              <a:off x="2699792" y="5301208"/>
              <a:ext cx="3023002" cy="819842"/>
              <a:chOff x="2627784" y="3761286"/>
              <a:chExt cx="3023002" cy="819842"/>
            </a:xfrm>
          </p:grpSpPr>
          <p:sp>
            <p:nvSpPr>
              <p:cNvPr id="6" name="Freeform 5"/>
              <p:cNvSpPr/>
              <p:nvPr/>
            </p:nvSpPr>
            <p:spPr>
              <a:xfrm flipV="1">
                <a:off x="2627784" y="4320850"/>
                <a:ext cx="3000054" cy="260278"/>
              </a:xfrm>
              <a:custGeom>
                <a:avLst/>
                <a:gdLst>
                  <a:gd name="connsiteX0" fmla="*/ 0 w 3000054"/>
                  <a:gd name="connsiteY0" fmla="*/ 41096 h 260278"/>
                  <a:gd name="connsiteX1" fmla="*/ 1315092 w 3000054"/>
                  <a:gd name="connsiteY1" fmla="*/ 30822 h 260278"/>
                  <a:gd name="connsiteX2" fmla="*/ 2075380 w 3000054"/>
                  <a:gd name="connsiteY2" fmla="*/ 226031 h 260278"/>
                  <a:gd name="connsiteX3" fmla="*/ 3000054 w 3000054"/>
                  <a:gd name="connsiteY3" fmla="*/ 236305 h 260278"/>
                  <a:gd name="connsiteX4" fmla="*/ 3000054 w 3000054"/>
                  <a:gd name="connsiteY4" fmla="*/ 236305 h 260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0054" h="260278">
                    <a:moveTo>
                      <a:pt x="0" y="41096"/>
                    </a:moveTo>
                    <a:cubicBezTo>
                      <a:pt x="484597" y="20548"/>
                      <a:pt x="969195" y="0"/>
                      <a:pt x="1315092" y="30822"/>
                    </a:cubicBezTo>
                    <a:cubicBezTo>
                      <a:pt x="1660989" y="61645"/>
                      <a:pt x="1794553" y="191784"/>
                      <a:pt x="2075380" y="226031"/>
                    </a:cubicBezTo>
                    <a:cubicBezTo>
                      <a:pt x="2356207" y="260278"/>
                      <a:pt x="3000054" y="236305"/>
                      <a:pt x="3000054" y="236305"/>
                    </a:cubicBezTo>
                    <a:lnTo>
                      <a:pt x="3000054" y="236305"/>
                    </a:lnTo>
                  </a:path>
                </a:pathLst>
              </a:cu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627784" y="3861048"/>
                <a:ext cx="3000054" cy="260278"/>
              </a:xfrm>
              <a:custGeom>
                <a:avLst/>
                <a:gdLst>
                  <a:gd name="connsiteX0" fmla="*/ 0 w 3000054"/>
                  <a:gd name="connsiteY0" fmla="*/ 41096 h 260278"/>
                  <a:gd name="connsiteX1" fmla="*/ 1315092 w 3000054"/>
                  <a:gd name="connsiteY1" fmla="*/ 30822 h 260278"/>
                  <a:gd name="connsiteX2" fmla="*/ 2075380 w 3000054"/>
                  <a:gd name="connsiteY2" fmla="*/ 226031 h 260278"/>
                  <a:gd name="connsiteX3" fmla="*/ 3000054 w 3000054"/>
                  <a:gd name="connsiteY3" fmla="*/ 236305 h 260278"/>
                  <a:gd name="connsiteX4" fmla="*/ 3000054 w 3000054"/>
                  <a:gd name="connsiteY4" fmla="*/ 236305 h 260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0054" h="260278">
                    <a:moveTo>
                      <a:pt x="0" y="41096"/>
                    </a:moveTo>
                    <a:cubicBezTo>
                      <a:pt x="484597" y="20548"/>
                      <a:pt x="969195" y="0"/>
                      <a:pt x="1315092" y="30822"/>
                    </a:cubicBezTo>
                    <a:cubicBezTo>
                      <a:pt x="1660989" y="61645"/>
                      <a:pt x="1794553" y="191784"/>
                      <a:pt x="2075380" y="226031"/>
                    </a:cubicBezTo>
                    <a:cubicBezTo>
                      <a:pt x="2356207" y="260278"/>
                      <a:pt x="3000054" y="236305"/>
                      <a:pt x="3000054" y="236305"/>
                    </a:cubicBezTo>
                    <a:lnTo>
                      <a:pt x="3000054" y="236305"/>
                    </a:lnTo>
                  </a:path>
                </a:pathLst>
              </a:cu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 flipV="1">
                <a:off x="2627784" y="4221088"/>
                <a:ext cx="3000054" cy="260278"/>
              </a:xfrm>
              <a:custGeom>
                <a:avLst/>
                <a:gdLst>
                  <a:gd name="connsiteX0" fmla="*/ 0 w 3000054"/>
                  <a:gd name="connsiteY0" fmla="*/ 41096 h 260278"/>
                  <a:gd name="connsiteX1" fmla="*/ 1315092 w 3000054"/>
                  <a:gd name="connsiteY1" fmla="*/ 30822 h 260278"/>
                  <a:gd name="connsiteX2" fmla="*/ 2075380 w 3000054"/>
                  <a:gd name="connsiteY2" fmla="*/ 226031 h 260278"/>
                  <a:gd name="connsiteX3" fmla="*/ 3000054 w 3000054"/>
                  <a:gd name="connsiteY3" fmla="*/ 236305 h 260278"/>
                  <a:gd name="connsiteX4" fmla="*/ 3000054 w 3000054"/>
                  <a:gd name="connsiteY4" fmla="*/ 236305 h 260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0054" h="260278">
                    <a:moveTo>
                      <a:pt x="0" y="41096"/>
                    </a:moveTo>
                    <a:cubicBezTo>
                      <a:pt x="484597" y="20548"/>
                      <a:pt x="969195" y="0"/>
                      <a:pt x="1315092" y="30822"/>
                    </a:cubicBezTo>
                    <a:cubicBezTo>
                      <a:pt x="1660989" y="61645"/>
                      <a:pt x="1794553" y="191784"/>
                      <a:pt x="2075380" y="226031"/>
                    </a:cubicBezTo>
                    <a:cubicBezTo>
                      <a:pt x="2356207" y="260278"/>
                      <a:pt x="3000054" y="236305"/>
                      <a:pt x="3000054" y="236305"/>
                    </a:cubicBezTo>
                    <a:lnTo>
                      <a:pt x="3000054" y="236305"/>
                    </a:lnTo>
                  </a:path>
                </a:pathLst>
              </a:cu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627784" y="3761286"/>
                <a:ext cx="3000054" cy="260278"/>
              </a:xfrm>
              <a:custGeom>
                <a:avLst/>
                <a:gdLst>
                  <a:gd name="connsiteX0" fmla="*/ 0 w 3000054"/>
                  <a:gd name="connsiteY0" fmla="*/ 41096 h 260278"/>
                  <a:gd name="connsiteX1" fmla="*/ 1315092 w 3000054"/>
                  <a:gd name="connsiteY1" fmla="*/ 30822 h 260278"/>
                  <a:gd name="connsiteX2" fmla="*/ 2075380 w 3000054"/>
                  <a:gd name="connsiteY2" fmla="*/ 226031 h 260278"/>
                  <a:gd name="connsiteX3" fmla="*/ 3000054 w 3000054"/>
                  <a:gd name="connsiteY3" fmla="*/ 236305 h 260278"/>
                  <a:gd name="connsiteX4" fmla="*/ 3000054 w 3000054"/>
                  <a:gd name="connsiteY4" fmla="*/ 236305 h 260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0054" h="260278">
                    <a:moveTo>
                      <a:pt x="0" y="41096"/>
                    </a:moveTo>
                    <a:cubicBezTo>
                      <a:pt x="484597" y="20548"/>
                      <a:pt x="969195" y="0"/>
                      <a:pt x="1315092" y="30822"/>
                    </a:cubicBezTo>
                    <a:cubicBezTo>
                      <a:pt x="1660989" y="61645"/>
                      <a:pt x="1794553" y="191784"/>
                      <a:pt x="2075380" y="226031"/>
                    </a:cubicBezTo>
                    <a:cubicBezTo>
                      <a:pt x="2356207" y="260278"/>
                      <a:pt x="3000054" y="236305"/>
                      <a:pt x="3000054" y="236305"/>
                    </a:cubicBezTo>
                    <a:lnTo>
                      <a:pt x="3000054" y="236305"/>
                    </a:lnTo>
                  </a:path>
                </a:pathLst>
              </a:cu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699791" y="4046160"/>
                <a:ext cx="2950995" cy="106222"/>
              </a:xfrm>
              <a:custGeom>
                <a:avLst/>
                <a:gdLst>
                  <a:gd name="connsiteX0" fmla="*/ 0 w 2958958"/>
                  <a:gd name="connsiteY0" fmla="*/ 0 h 104454"/>
                  <a:gd name="connsiteX1" fmla="*/ 1407560 w 2958958"/>
                  <a:gd name="connsiteY1" fmla="*/ 20549 h 104454"/>
                  <a:gd name="connsiteX2" fmla="*/ 2075380 w 2958958"/>
                  <a:gd name="connsiteY2" fmla="*/ 92468 h 104454"/>
                  <a:gd name="connsiteX3" fmla="*/ 2958958 w 2958958"/>
                  <a:gd name="connsiteY3" fmla="*/ 92468 h 10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8958" h="104454">
                    <a:moveTo>
                      <a:pt x="0" y="0"/>
                    </a:moveTo>
                    <a:lnTo>
                      <a:pt x="1407560" y="20549"/>
                    </a:lnTo>
                    <a:cubicBezTo>
                      <a:pt x="1753457" y="35960"/>
                      <a:pt x="1816814" y="80482"/>
                      <a:pt x="2075380" y="92468"/>
                    </a:cubicBezTo>
                    <a:cubicBezTo>
                      <a:pt x="2333946" y="104454"/>
                      <a:pt x="2646452" y="98461"/>
                      <a:pt x="2958958" y="92468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2681555" y="4191856"/>
                <a:ext cx="2928135" cy="80481"/>
              </a:xfrm>
              <a:custGeom>
                <a:avLst/>
                <a:gdLst>
                  <a:gd name="connsiteX0" fmla="*/ 0 w 2928135"/>
                  <a:gd name="connsiteY0" fmla="*/ 61645 h 80481"/>
                  <a:gd name="connsiteX1" fmla="*/ 1397285 w 2928135"/>
                  <a:gd name="connsiteY1" fmla="*/ 71919 h 80481"/>
                  <a:gd name="connsiteX2" fmla="*/ 1993187 w 2928135"/>
                  <a:gd name="connsiteY2" fmla="*/ 10274 h 80481"/>
                  <a:gd name="connsiteX3" fmla="*/ 2928135 w 2928135"/>
                  <a:gd name="connsiteY3" fmla="*/ 10274 h 8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135" h="80481">
                    <a:moveTo>
                      <a:pt x="0" y="61645"/>
                    </a:moveTo>
                    <a:cubicBezTo>
                      <a:pt x="532543" y="71063"/>
                      <a:pt x="1065087" y="80481"/>
                      <a:pt x="1397285" y="71919"/>
                    </a:cubicBezTo>
                    <a:cubicBezTo>
                      <a:pt x="1729483" y="63357"/>
                      <a:pt x="1738045" y="20548"/>
                      <a:pt x="1993187" y="10274"/>
                    </a:cubicBezTo>
                    <a:cubicBezTo>
                      <a:pt x="2248329" y="0"/>
                      <a:pt x="2588232" y="5137"/>
                      <a:pt x="2928135" y="1027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987824" y="3861048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3203848" y="4293096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4139952" y="4149080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3419872" y="4005064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2771800" y="4149080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779912" y="4365104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851920" y="3933056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Freeform 31"/>
            <p:cNvSpPr/>
            <p:nvPr/>
          </p:nvSpPr>
          <p:spPr>
            <a:xfrm flipV="1">
              <a:off x="2627784" y="3844548"/>
              <a:ext cx="3000054" cy="260278"/>
            </a:xfrm>
            <a:custGeom>
              <a:avLst/>
              <a:gdLst>
                <a:gd name="connsiteX0" fmla="*/ 0 w 3000054"/>
                <a:gd name="connsiteY0" fmla="*/ 41096 h 260278"/>
                <a:gd name="connsiteX1" fmla="*/ 1315092 w 3000054"/>
                <a:gd name="connsiteY1" fmla="*/ 30822 h 260278"/>
                <a:gd name="connsiteX2" fmla="*/ 2075380 w 3000054"/>
                <a:gd name="connsiteY2" fmla="*/ 226031 h 260278"/>
                <a:gd name="connsiteX3" fmla="*/ 3000054 w 3000054"/>
                <a:gd name="connsiteY3" fmla="*/ 236305 h 260278"/>
                <a:gd name="connsiteX4" fmla="*/ 3000054 w 3000054"/>
                <a:gd name="connsiteY4" fmla="*/ 236305 h 260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0054" h="260278">
                  <a:moveTo>
                    <a:pt x="0" y="41096"/>
                  </a:moveTo>
                  <a:cubicBezTo>
                    <a:pt x="484597" y="20548"/>
                    <a:pt x="969195" y="0"/>
                    <a:pt x="1315092" y="30822"/>
                  </a:cubicBezTo>
                  <a:cubicBezTo>
                    <a:pt x="1660989" y="61645"/>
                    <a:pt x="1794553" y="191784"/>
                    <a:pt x="2075380" y="226031"/>
                  </a:cubicBezTo>
                  <a:cubicBezTo>
                    <a:pt x="2356207" y="260278"/>
                    <a:pt x="3000054" y="236305"/>
                    <a:pt x="3000054" y="236305"/>
                  </a:cubicBezTo>
                  <a:lnTo>
                    <a:pt x="3000054" y="236305"/>
                  </a:lnTo>
                </a:path>
              </a:pathLst>
            </a:cu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27784" y="3384746"/>
              <a:ext cx="3000054" cy="260278"/>
            </a:xfrm>
            <a:custGeom>
              <a:avLst/>
              <a:gdLst>
                <a:gd name="connsiteX0" fmla="*/ 0 w 3000054"/>
                <a:gd name="connsiteY0" fmla="*/ 41096 h 260278"/>
                <a:gd name="connsiteX1" fmla="*/ 1315092 w 3000054"/>
                <a:gd name="connsiteY1" fmla="*/ 30822 h 260278"/>
                <a:gd name="connsiteX2" fmla="*/ 2075380 w 3000054"/>
                <a:gd name="connsiteY2" fmla="*/ 226031 h 260278"/>
                <a:gd name="connsiteX3" fmla="*/ 3000054 w 3000054"/>
                <a:gd name="connsiteY3" fmla="*/ 236305 h 260278"/>
                <a:gd name="connsiteX4" fmla="*/ 3000054 w 3000054"/>
                <a:gd name="connsiteY4" fmla="*/ 236305 h 260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0054" h="260278">
                  <a:moveTo>
                    <a:pt x="0" y="41096"/>
                  </a:moveTo>
                  <a:cubicBezTo>
                    <a:pt x="484597" y="20548"/>
                    <a:pt x="969195" y="0"/>
                    <a:pt x="1315092" y="30822"/>
                  </a:cubicBezTo>
                  <a:cubicBezTo>
                    <a:pt x="1660989" y="61645"/>
                    <a:pt x="1794553" y="191784"/>
                    <a:pt x="2075380" y="226031"/>
                  </a:cubicBezTo>
                  <a:cubicBezTo>
                    <a:pt x="2356207" y="260278"/>
                    <a:pt x="3000054" y="236305"/>
                    <a:pt x="3000054" y="236305"/>
                  </a:cubicBezTo>
                  <a:lnTo>
                    <a:pt x="3000054" y="236305"/>
                  </a:lnTo>
                </a:path>
              </a:pathLst>
            </a:cu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 flipV="1">
              <a:off x="2627784" y="3744786"/>
              <a:ext cx="3000054" cy="260278"/>
            </a:xfrm>
            <a:custGeom>
              <a:avLst/>
              <a:gdLst>
                <a:gd name="connsiteX0" fmla="*/ 0 w 3000054"/>
                <a:gd name="connsiteY0" fmla="*/ 41096 h 260278"/>
                <a:gd name="connsiteX1" fmla="*/ 1315092 w 3000054"/>
                <a:gd name="connsiteY1" fmla="*/ 30822 h 260278"/>
                <a:gd name="connsiteX2" fmla="*/ 2075380 w 3000054"/>
                <a:gd name="connsiteY2" fmla="*/ 226031 h 260278"/>
                <a:gd name="connsiteX3" fmla="*/ 3000054 w 3000054"/>
                <a:gd name="connsiteY3" fmla="*/ 236305 h 260278"/>
                <a:gd name="connsiteX4" fmla="*/ 3000054 w 3000054"/>
                <a:gd name="connsiteY4" fmla="*/ 236305 h 260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0054" h="260278">
                  <a:moveTo>
                    <a:pt x="0" y="41096"/>
                  </a:moveTo>
                  <a:cubicBezTo>
                    <a:pt x="484597" y="20548"/>
                    <a:pt x="969195" y="0"/>
                    <a:pt x="1315092" y="30822"/>
                  </a:cubicBezTo>
                  <a:cubicBezTo>
                    <a:pt x="1660989" y="61645"/>
                    <a:pt x="1794553" y="191784"/>
                    <a:pt x="2075380" y="226031"/>
                  </a:cubicBezTo>
                  <a:cubicBezTo>
                    <a:pt x="2356207" y="260278"/>
                    <a:pt x="3000054" y="236305"/>
                    <a:pt x="3000054" y="236305"/>
                  </a:cubicBezTo>
                  <a:lnTo>
                    <a:pt x="3000054" y="236305"/>
                  </a:lnTo>
                </a:path>
              </a:pathLst>
            </a:cu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27784" y="3284984"/>
              <a:ext cx="3000054" cy="260278"/>
            </a:xfrm>
            <a:custGeom>
              <a:avLst/>
              <a:gdLst>
                <a:gd name="connsiteX0" fmla="*/ 0 w 3000054"/>
                <a:gd name="connsiteY0" fmla="*/ 41096 h 260278"/>
                <a:gd name="connsiteX1" fmla="*/ 1315092 w 3000054"/>
                <a:gd name="connsiteY1" fmla="*/ 30822 h 260278"/>
                <a:gd name="connsiteX2" fmla="*/ 2075380 w 3000054"/>
                <a:gd name="connsiteY2" fmla="*/ 226031 h 260278"/>
                <a:gd name="connsiteX3" fmla="*/ 3000054 w 3000054"/>
                <a:gd name="connsiteY3" fmla="*/ 236305 h 260278"/>
                <a:gd name="connsiteX4" fmla="*/ 3000054 w 3000054"/>
                <a:gd name="connsiteY4" fmla="*/ 236305 h 260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0054" h="260278">
                  <a:moveTo>
                    <a:pt x="0" y="41096"/>
                  </a:moveTo>
                  <a:cubicBezTo>
                    <a:pt x="484597" y="20548"/>
                    <a:pt x="969195" y="0"/>
                    <a:pt x="1315092" y="30822"/>
                  </a:cubicBezTo>
                  <a:cubicBezTo>
                    <a:pt x="1660989" y="61645"/>
                    <a:pt x="1794553" y="191784"/>
                    <a:pt x="2075380" y="226031"/>
                  </a:cubicBezTo>
                  <a:cubicBezTo>
                    <a:pt x="2356207" y="260278"/>
                    <a:pt x="3000054" y="236305"/>
                    <a:pt x="3000054" y="236305"/>
                  </a:cubicBezTo>
                  <a:lnTo>
                    <a:pt x="3000054" y="236305"/>
                  </a:lnTo>
                </a:path>
              </a:pathLst>
            </a:cu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99791" y="3569858"/>
              <a:ext cx="2950995" cy="106222"/>
            </a:xfrm>
            <a:custGeom>
              <a:avLst/>
              <a:gdLst>
                <a:gd name="connsiteX0" fmla="*/ 0 w 2958958"/>
                <a:gd name="connsiteY0" fmla="*/ 0 h 104454"/>
                <a:gd name="connsiteX1" fmla="*/ 1407560 w 2958958"/>
                <a:gd name="connsiteY1" fmla="*/ 20549 h 104454"/>
                <a:gd name="connsiteX2" fmla="*/ 2075380 w 2958958"/>
                <a:gd name="connsiteY2" fmla="*/ 92468 h 104454"/>
                <a:gd name="connsiteX3" fmla="*/ 2958958 w 2958958"/>
                <a:gd name="connsiteY3" fmla="*/ 92468 h 10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8958" h="104454">
                  <a:moveTo>
                    <a:pt x="0" y="0"/>
                  </a:moveTo>
                  <a:lnTo>
                    <a:pt x="1407560" y="20549"/>
                  </a:lnTo>
                  <a:cubicBezTo>
                    <a:pt x="1753457" y="35960"/>
                    <a:pt x="1816814" y="80482"/>
                    <a:pt x="2075380" y="92468"/>
                  </a:cubicBezTo>
                  <a:cubicBezTo>
                    <a:pt x="2333946" y="104454"/>
                    <a:pt x="2646452" y="98461"/>
                    <a:pt x="2958958" y="92468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81555" y="3715554"/>
              <a:ext cx="2928135" cy="80481"/>
            </a:xfrm>
            <a:custGeom>
              <a:avLst/>
              <a:gdLst>
                <a:gd name="connsiteX0" fmla="*/ 0 w 2928135"/>
                <a:gd name="connsiteY0" fmla="*/ 61645 h 80481"/>
                <a:gd name="connsiteX1" fmla="*/ 1397285 w 2928135"/>
                <a:gd name="connsiteY1" fmla="*/ 71919 h 80481"/>
                <a:gd name="connsiteX2" fmla="*/ 1993187 w 2928135"/>
                <a:gd name="connsiteY2" fmla="*/ 10274 h 80481"/>
                <a:gd name="connsiteX3" fmla="*/ 2928135 w 2928135"/>
                <a:gd name="connsiteY3" fmla="*/ 10274 h 8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8135" h="80481">
                  <a:moveTo>
                    <a:pt x="0" y="61645"/>
                  </a:moveTo>
                  <a:cubicBezTo>
                    <a:pt x="532543" y="71063"/>
                    <a:pt x="1065087" y="80481"/>
                    <a:pt x="1397285" y="71919"/>
                  </a:cubicBezTo>
                  <a:cubicBezTo>
                    <a:pt x="1729483" y="63357"/>
                    <a:pt x="1738045" y="20548"/>
                    <a:pt x="1993187" y="10274"/>
                  </a:cubicBezTo>
                  <a:cubicBezTo>
                    <a:pt x="2248329" y="0"/>
                    <a:pt x="2588232" y="5137"/>
                    <a:pt x="2928135" y="10274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2987824" y="3384746"/>
              <a:ext cx="144016" cy="1440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3203848" y="3816794"/>
              <a:ext cx="144016" cy="1440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4139952" y="3672778"/>
              <a:ext cx="144016" cy="1440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3419872" y="3528762"/>
              <a:ext cx="144016" cy="1440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2771800" y="3672778"/>
              <a:ext cx="144016" cy="1440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3779912" y="3888802"/>
              <a:ext cx="144016" cy="1440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3851920" y="3456754"/>
              <a:ext cx="144016" cy="1440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4716016" y="3573016"/>
              <a:ext cx="190800" cy="190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5076146" y="3624476"/>
              <a:ext cx="190800" cy="190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436096" y="3573016"/>
              <a:ext cx="190800" cy="190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2627784" y="4293096"/>
              <a:ext cx="3024328" cy="819842"/>
              <a:chOff x="2627784" y="3761286"/>
              <a:chExt cx="3024328" cy="819842"/>
            </a:xfrm>
          </p:grpSpPr>
          <p:sp>
            <p:nvSpPr>
              <p:cNvPr id="55" name="Freeform 54"/>
              <p:cNvSpPr/>
              <p:nvPr/>
            </p:nvSpPr>
            <p:spPr>
              <a:xfrm flipV="1">
                <a:off x="2627784" y="4320850"/>
                <a:ext cx="3000054" cy="260278"/>
              </a:xfrm>
              <a:custGeom>
                <a:avLst/>
                <a:gdLst>
                  <a:gd name="connsiteX0" fmla="*/ 0 w 3000054"/>
                  <a:gd name="connsiteY0" fmla="*/ 41096 h 260278"/>
                  <a:gd name="connsiteX1" fmla="*/ 1315092 w 3000054"/>
                  <a:gd name="connsiteY1" fmla="*/ 30822 h 260278"/>
                  <a:gd name="connsiteX2" fmla="*/ 2075380 w 3000054"/>
                  <a:gd name="connsiteY2" fmla="*/ 226031 h 260278"/>
                  <a:gd name="connsiteX3" fmla="*/ 3000054 w 3000054"/>
                  <a:gd name="connsiteY3" fmla="*/ 236305 h 260278"/>
                  <a:gd name="connsiteX4" fmla="*/ 3000054 w 3000054"/>
                  <a:gd name="connsiteY4" fmla="*/ 236305 h 260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0054" h="260278">
                    <a:moveTo>
                      <a:pt x="0" y="41096"/>
                    </a:moveTo>
                    <a:cubicBezTo>
                      <a:pt x="484597" y="20548"/>
                      <a:pt x="969195" y="0"/>
                      <a:pt x="1315092" y="30822"/>
                    </a:cubicBezTo>
                    <a:cubicBezTo>
                      <a:pt x="1660989" y="61645"/>
                      <a:pt x="1794553" y="191784"/>
                      <a:pt x="2075380" y="226031"/>
                    </a:cubicBezTo>
                    <a:cubicBezTo>
                      <a:pt x="2356207" y="260278"/>
                      <a:pt x="3000054" y="236305"/>
                      <a:pt x="3000054" y="236305"/>
                    </a:cubicBezTo>
                    <a:lnTo>
                      <a:pt x="3000054" y="236305"/>
                    </a:lnTo>
                  </a:path>
                </a:pathLst>
              </a:cu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2627784" y="3861048"/>
                <a:ext cx="3000054" cy="260278"/>
              </a:xfrm>
              <a:custGeom>
                <a:avLst/>
                <a:gdLst>
                  <a:gd name="connsiteX0" fmla="*/ 0 w 3000054"/>
                  <a:gd name="connsiteY0" fmla="*/ 41096 h 260278"/>
                  <a:gd name="connsiteX1" fmla="*/ 1315092 w 3000054"/>
                  <a:gd name="connsiteY1" fmla="*/ 30822 h 260278"/>
                  <a:gd name="connsiteX2" fmla="*/ 2075380 w 3000054"/>
                  <a:gd name="connsiteY2" fmla="*/ 226031 h 260278"/>
                  <a:gd name="connsiteX3" fmla="*/ 3000054 w 3000054"/>
                  <a:gd name="connsiteY3" fmla="*/ 236305 h 260278"/>
                  <a:gd name="connsiteX4" fmla="*/ 3000054 w 3000054"/>
                  <a:gd name="connsiteY4" fmla="*/ 236305 h 260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0054" h="260278">
                    <a:moveTo>
                      <a:pt x="0" y="41096"/>
                    </a:moveTo>
                    <a:cubicBezTo>
                      <a:pt x="484597" y="20548"/>
                      <a:pt x="969195" y="0"/>
                      <a:pt x="1315092" y="30822"/>
                    </a:cubicBezTo>
                    <a:cubicBezTo>
                      <a:pt x="1660989" y="61645"/>
                      <a:pt x="1794553" y="191784"/>
                      <a:pt x="2075380" y="226031"/>
                    </a:cubicBezTo>
                    <a:cubicBezTo>
                      <a:pt x="2356207" y="260278"/>
                      <a:pt x="3000054" y="236305"/>
                      <a:pt x="3000054" y="236305"/>
                    </a:cubicBezTo>
                    <a:lnTo>
                      <a:pt x="3000054" y="236305"/>
                    </a:lnTo>
                  </a:path>
                </a:pathLst>
              </a:cu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 flipV="1">
                <a:off x="2627784" y="4221088"/>
                <a:ext cx="3000054" cy="260278"/>
              </a:xfrm>
              <a:custGeom>
                <a:avLst/>
                <a:gdLst>
                  <a:gd name="connsiteX0" fmla="*/ 0 w 3000054"/>
                  <a:gd name="connsiteY0" fmla="*/ 41096 h 260278"/>
                  <a:gd name="connsiteX1" fmla="*/ 1315092 w 3000054"/>
                  <a:gd name="connsiteY1" fmla="*/ 30822 h 260278"/>
                  <a:gd name="connsiteX2" fmla="*/ 2075380 w 3000054"/>
                  <a:gd name="connsiteY2" fmla="*/ 226031 h 260278"/>
                  <a:gd name="connsiteX3" fmla="*/ 3000054 w 3000054"/>
                  <a:gd name="connsiteY3" fmla="*/ 236305 h 260278"/>
                  <a:gd name="connsiteX4" fmla="*/ 3000054 w 3000054"/>
                  <a:gd name="connsiteY4" fmla="*/ 236305 h 260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0054" h="260278">
                    <a:moveTo>
                      <a:pt x="0" y="41096"/>
                    </a:moveTo>
                    <a:cubicBezTo>
                      <a:pt x="484597" y="20548"/>
                      <a:pt x="969195" y="0"/>
                      <a:pt x="1315092" y="30822"/>
                    </a:cubicBezTo>
                    <a:cubicBezTo>
                      <a:pt x="1660989" y="61645"/>
                      <a:pt x="1794553" y="191784"/>
                      <a:pt x="2075380" y="226031"/>
                    </a:cubicBezTo>
                    <a:cubicBezTo>
                      <a:pt x="2356207" y="260278"/>
                      <a:pt x="3000054" y="236305"/>
                      <a:pt x="3000054" y="236305"/>
                    </a:cubicBezTo>
                    <a:lnTo>
                      <a:pt x="3000054" y="236305"/>
                    </a:lnTo>
                  </a:path>
                </a:pathLst>
              </a:cu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2627784" y="3761286"/>
                <a:ext cx="3000054" cy="260278"/>
              </a:xfrm>
              <a:custGeom>
                <a:avLst/>
                <a:gdLst>
                  <a:gd name="connsiteX0" fmla="*/ 0 w 3000054"/>
                  <a:gd name="connsiteY0" fmla="*/ 41096 h 260278"/>
                  <a:gd name="connsiteX1" fmla="*/ 1315092 w 3000054"/>
                  <a:gd name="connsiteY1" fmla="*/ 30822 h 260278"/>
                  <a:gd name="connsiteX2" fmla="*/ 2075380 w 3000054"/>
                  <a:gd name="connsiteY2" fmla="*/ 226031 h 260278"/>
                  <a:gd name="connsiteX3" fmla="*/ 3000054 w 3000054"/>
                  <a:gd name="connsiteY3" fmla="*/ 236305 h 260278"/>
                  <a:gd name="connsiteX4" fmla="*/ 3000054 w 3000054"/>
                  <a:gd name="connsiteY4" fmla="*/ 236305 h 260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0054" h="260278">
                    <a:moveTo>
                      <a:pt x="0" y="41096"/>
                    </a:moveTo>
                    <a:cubicBezTo>
                      <a:pt x="484597" y="20548"/>
                      <a:pt x="969195" y="0"/>
                      <a:pt x="1315092" y="30822"/>
                    </a:cubicBezTo>
                    <a:cubicBezTo>
                      <a:pt x="1660989" y="61645"/>
                      <a:pt x="1794553" y="191784"/>
                      <a:pt x="2075380" y="226031"/>
                    </a:cubicBezTo>
                    <a:cubicBezTo>
                      <a:pt x="2356207" y="260278"/>
                      <a:pt x="3000054" y="236305"/>
                      <a:pt x="3000054" y="236305"/>
                    </a:cubicBezTo>
                    <a:lnTo>
                      <a:pt x="3000054" y="236305"/>
                    </a:lnTo>
                  </a:path>
                </a:pathLst>
              </a:cu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2699791" y="4046160"/>
                <a:ext cx="2950995" cy="106222"/>
              </a:xfrm>
              <a:custGeom>
                <a:avLst/>
                <a:gdLst>
                  <a:gd name="connsiteX0" fmla="*/ 0 w 2958958"/>
                  <a:gd name="connsiteY0" fmla="*/ 0 h 104454"/>
                  <a:gd name="connsiteX1" fmla="*/ 1407560 w 2958958"/>
                  <a:gd name="connsiteY1" fmla="*/ 20549 h 104454"/>
                  <a:gd name="connsiteX2" fmla="*/ 2075380 w 2958958"/>
                  <a:gd name="connsiteY2" fmla="*/ 92468 h 104454"/>
                  <a:gd name="connsiteX3" fmla="*/ 2958958 w 2958958"/>
                  <a:gd name="connsiteY3" fmla="*/ 92468 h 10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8958" h="104454">
                    <a:moveTo>
                      <a:pt x="0" y="0"/>
                    </a:moveTo>
                    <a:lnTo>
                      <a:pt x="1407560" y="20549"/>
                    </a:lnTo>
                    <a:cubicBezTo>
                      <a:pt x="1753457" y="35960"/>
                      <a:pt x="1816814" y="80482"/>
                      <a:pt x="2075380" y="92468"/>
                    </a:cubicBezTo>
                    <a:cubicBezTo>
                      <a:pt x="2333946" y="104454"/>
                      <a:pt x="2646452" y="98461"/>
                      <a:pt x="2958958" y="92468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2681555" y="4191856"/>
                <a:ext cx="2928135" cy="80481"/>
              </a:xfrm>
              <a:custGeom>
                <a:avLst/>
                <a:gdLst>
                  <a:gd name="connsiteX0" fmla="*/ 0 w 2928135"/>
                  <a:gd name="connsiteY0" fmla="*/ 61645 h 80481"/>
                  <a:gd name="connsiteX1" fmla="*/ 1397285 w 2928135"/>
                  <a:gd name="connsiteY1" fmla="*/ 71919 h 80481"/>
                  <a:gd name="connsiteX2" fmla="*/ 1993187 w 2928135"/>
                  <a:gd name="connsiteY2" fmla="*/ 10274 h 80481"/>
                  <a:gd name="connsiteX3" fmla="*/ 2928135 w 2928135"/>
                  <a:gd name="connsiteY3" fmla="*/ 10274 h 8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135" h="80481">
                    <a:moveTo>
                      <a:pt x="0" y="61645"/>
                    </a:moveTo>
                    <a:cubicBezTo>
                      <a:pt x="532543" y="71063"/>
                      <a:pt x="1065087" y="80481"/>
                      <a:pt x="1397285" y="71919"/>
                    </a:cubicBezTo>
                    <a:cubicBezTo>
                      <a:pt x="1729483" y="63357"/>
                      <a:pt x="1738045" y="20548"/>
                      <a:pt x="1993187" y="10274"/>
                    </a:cubicBezTo>
                    <a:cubicBezTo>
                      <a:pt x="2248329" y="0"/>
                      <a:pt x="2588232" y="5137"/>
                      <a:pt x="2928135" y="1027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2987824" y="3861048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3203848" y="4293096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4139952" y="4149080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3419872" y="4005064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2771800" y="4149080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3779912" y="4365104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3851920" y="3933056"/>
                <a:ext cx="144016" cy="14401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4788024" y="4077072"/>
                <a:ext cx="72000" cy="72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4932040" y="4221088"/>
                <a:ext cx="72000" cy="72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5076056" y="4077072"/>
                <a:ext cx="72000" cy="72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5292080" y="4221088"/>
                <a:ext cx="72000" cy="72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5436096" y="4077072"/>
                <a:ext cx="72000" cy="72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5580112" y="4221088"/>
                <a:ext cx="72000" cy="72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4" name="Oval 73"/>
            <p:cNvSpPr/>
            <p:nvPr/>
          </p:nvSpPr>
          <p:spPr>
            <a:xfrm>
              <a:off x="4788024" y="5589240"/>
              <a:ext cx="144016" cy="1440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5076056" y="5661248"/>
              <a:ext cx="144016" cy="1440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5436096" y="5599514"/>
              <a:ext cx="144016" cy="1440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051720" y="3429000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sz="2400" smtClean="0"/>
                <a:t>а</a:t>
              </a:r>
              <a:endParaRPr lang="en-US" sz="240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051720" y="4509120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sz="2400" smtClean="0"/>
                <a:t>б</a:t>
              </a:r>
              <a:endParaRPr lang="en-US" sz="240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123728" y="5445224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sz="2400" smtClean="0"/>
                <a:t>ц</a:t>
              </a:r>
              <a:endParaRPr lang="en-US" sz="240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76672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200" smtClean="0"/>
              <a:t>Ротација</a:t>
            </a:r>
            <a:endParaRPr 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899592" y="1196752"/>
            <a:ext cx="69847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/>
              <a:t>Дјевојчица затеже конац силом </a:t>
            </a:r>
            <a:r>
              <a:rPr lang="sr-Cyrl-BA" i="1"/>
              <a:t>Т</a:t>
            </a:r>
            <a:r>
              <a:rPr lang="sr-Cyrl-BA"/>
              <a:t>  док врти лоптицу по кругу  изнад главе у хоризонталној равни константном брзином </a:t>
            </a:r>
            <a:r>
              <a:rPr lang="sr-Cyrl-BA" i="1"/>
              <a:t> </a:t>
            </a:r>
            <a:r>
              <a:rPr lang="en-US" i="1"/>
              <a:t>v</a:t>
            </a:r>
            <a:r>
              <a:rPr lang="en-US"/>
              <a:t>  . </a:t>
            </a:r>
            <a:r>
              <a:rPr lang="sr-Cyrl-BA"/>
              <a:t>Ако дјевојчица скрати конац на пола а задржи исту брзину лоптице  </a:t>
            </a:r>
            <a:r>
              <a:rPr lang="en-US" i="1"/>
              <a:t>v </a:t>
            </a:r>
            <a:r>
              <a:rPr lang="sr-Cyrl-BA"/>
              <a:t>сила затезања конца ће се приближно </a:t>
            </a:r>
            <a:endParaRPr lang="en-US"/>
          </a:p>
          <a:p>
            <a:r>
              <a:rPr lang="sr-Cyrl-BA"/>
              <a:t>а) смањити за пола вриједности	б) остаће иста		</a:t>
            </a:r>
            <a:endParaRPr lang="sr-Cyrl-BA" smtClean="0"/>
          </a:p>
          <a:p>
            <a:r>
              <a:rPr lang="sr-Cyrl-BA" smtClean="0"/>
              <a:t>ц</a:t>
            </a:r>
            <a:r>
              <a:rPr lang="sr-Cyrl-BA"/>
              <a:t>) удвостручити	</a:t>
            </a:r>
            <a:endParaRPr lang="en-US"/>
          </a:p>
          <a:p>
            <a:r>
              <a:rPr lang="sr-Cyrl-BA"/>
              <a:t>д) повећати четири пута	е) ниједно од наведеног</a:t>
            </a:r>
            <a:endParaRPr lang="en-US"/>
          </a:p>
          <a:p>
            <a:r>
              <a:rPr lang="sr-Cyrl-BA"/>
              <a:t>Зашто конац мора бити нагет испод хоризонтале да би лоптица кружила у хоризонталној равни?</a:t>
            </a:r>
            <a:endParaRPr lang="en-US"/>
          </a:p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275856" y="4365104"/>
            <a:ext cx="2324804" cy="792088"/>
            <a:chOff x="3275856" y="4941168"/>
            <a:chExt cx="2324804" cy="792088"/>
          </a:xfrm>
        </p:grpSpPr>
        <p:sp>
          <p:nvSpPr>
            <p:cNvPr id="5" name="Oval 4"/>
            <p:cNvSpPr/>
            <p:nvPr/>
          </p:nvSpPr>
          <p:spPr>
            <a:xfrm>
              <a:off x="3275856" y="4941168"/>
              <a:ext cx="2304256" cy="792088"/>
            </a:xfrm>
            <a:prstGeom prst="ellipse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 flipH="1" flipV="1">
              <a:off x="4355976" y="5229200"/>
              <a:ext cx="1152128" cy="1800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5456644" y="533203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60032" y="497208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T</a:t>
              </a: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 flipH="1" flipV="1">
              <a:off x="4932040" y="5311482"/>
              <a:ext cx="576064" cy="9001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mtClean="0"/>
              <a:t>Рјешења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sr-Cyrl-BA" smtClean="0"/>
              <a:t>Брод: пловиће дубље уроњен</a:t>
            </a:r>
          </a:p>
          <a:p>
            <a:r>
              <a:rPr lang="sr-Cyrl-BA" smtClean="0"/>
              <a:t>Потисак: а) 30 </a:t>
            </a:r>
            <a:r>
              <a:rPr lang="en-US" smtClean="0"/>
              <a:t>N</a:t>
            </a:r>
            <a:r>
              <a:rPr lang="sr-Cyrl-BA" smtClean="0"/>
              <a:t> б) </a:t>
            </a:r>
            <a:r>
              <a:rPr lang="sr-Cyrl-BA" smtClean="0"/>
              <a:t>30 </a:t>
            </a:r>
            <a:r>
              <a:rPr lang="en-US" smtClean="0"/>
              <a:t>N</a:t>
            </a:r>
            <a:r>
              <a:rPr lang="sr-Cyrl-BA" smtClean="0"/>
              <a:t>  ц) </a:t>
            </a:r>
            <a:r>
              <a:rPr lang="sr-Cyrl-BA" smtClean="0"/>
              <a:t>30 </a:t>
            </a:r>
            <a:r>
              <a:rPr lang="en-US" smtClean="0"/>
              <a:t>N</a:t>
            </a:r>
            <a:endParaRPr lang="sr-Cyrl-BA" smtClean="0"/>
          </a:p>
          <a:p>
            <a:r>
              <a:rPr lang="sr-Cyrl-BA" smtClean="0"/>
              <a:t>Грашак: 35 дана</a:t>
            </a:r>
          </a:p>
          <a:p>
            <a:r>
              <a:rPr lang="sr-Cyrl-BA" smtClean="0"/>
              <a:t>Сила трења: в)</a:t>
            </a:r>
          </a:p>
          <a:p>
            <a:r>
              <a:rPr lang="sr-Cyrl-BA" smtClean="0"/>
              <a:t>Лифт: а) ф)</a:t>
            </a:r>
          </a:p>
          <a:p>
            <a:r>
              <a:rPr lang="sr-Cyrl-BA" smtClean="0"/>
              <a:t>Гимнастичар: а)</a:t>
            </a:r>
          </a:p>
          <a:p>
            <a:r>
              <a:rPr lang="sr-Cyrl-BA" smtClean="0"/>
              <a:t>Надвлачење конопа: б) х)</a:t>
            </a:r>
          </a:p>
          <a:p>
            <a:r>
              <a:rPr lang="sr-Cyrl-BA" smtClean="0"/>
              <a:t>Струјни удар: а)</a:t>
            </a:r>
          </a:p>
          <a:p>
            <a:r>
              <a:rPr lang="sr-Cyrl-BA" smtClean="0"/>
              <a:t>Огледало: в)</a:t>
            </a:r>
          </a:p>
          <a:p>
            <a:r>
              <a:rPr lang="sr-Cyrl-BA" smtClean="0"/>
              <a:t>Пројектил: У случају да пројектил кружи око Земље, сила теже је нормална на вектор брзине пројектила, па нема компоненту у правцу брзине и зато не може да измијени интензитет брзине пројектила. У првом случају сила теже има компоненту у смјеру брзине пројектила па повећава његову брзину.</a:t>
            </a:r>
          </a:p>
          <a:p>
            <a:r>
              <a:rPr lang="sr-Cyrl-BA" smtClean="0"/>
              <a:t>Кочење: д)</a:t>
            </a:r>
          </a:p>
          <a:p>
            <a:r>
              <a:rPr lang="sr-Cyrl-BA" smtClean="0"/>
              <a:t>Хелијум: ц)</a:t>
            </a:r>
          </a:p>
          <a:p>
            <a:r>
              <a:rPr lang="sr-Cyrl-BA" smtClean="0"/>
              <a:t>Калем: а) д)</a:t>
            </a:r>
          </a:p>
          <a:p>
            <a:r>
              <a:rPr lang="sr-Cyrl-BA" smtClean="0"/>
              <a:t>Мјехурићи: а)</a:t>
            </a:r>
          </a:p>
          <a:p>
            <a:r>
              <a:rPr lang="sr-Cyrl-BA" smtClean="0"/>
              <a:t>Ротација: ц); сила затезања конца мора имати вертикалну компоненту да би уравнотежила силу теже која на лоптицу дјелује вертикално наниже</a:t>
            </a:r>
          </a:p>
          <a:p>
            <a:endParaRPr lang="sr-Cyrl-BA" smtClean="0"/>
          </a:p>
          <a:p>
            <a:endParaRPr lang="sr-Cyrl-BA" smtClean="0"/>
          </a:p>
          <a:p>
            <a:endParaRPr lang="sr-Cyrl-BA" smtClean="0"/>
          </a:p>
          <a:p>
            <a:endParaRPr lang="sr-Cyrl-BA" smtClean="0"/>
          </a:p>
          <a:p>
            <a:endParaRPr lang="sr-Cyrl-BA" smtClean="0"/>
          </a:p>
          <a:p>
            <a:endParaRPr lang="sr-Cyrl-BA" smtClean="0"/>
          </a:p>
          <a:p>
            <a:endParaRPr lang="sr-Cyrl-BA" smtClean="0"/>
          </a:p>
          <a:p>
            <a:endParaRPr lang="sr-Cyrl-BA" smtClean="0"/>
          </a:p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mtClean="0"/>
              <a:t>Брод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sr-Cyrl-BA" smtClean="0">
                <a:ea typeface="Calibri"/>
                <a:cs typeface="Times New Roman"/>
              </a:rPr>
              <a:t>У </a:t>
            </a:r>
            <a:r>
              <a:rPr lang="sr-Cyrl-BA">
                <a:ea typeface="Calibri"/>
                <a:cs typeface="Times New Roman"/>
              </a:rPr>
              <a:t>поређењу с празним бродом, да ли ће </a:t>
            </a:r>
            <a:r>
              <a:rPr lang="sr-Cyrl-BA" smtClean="0">
                <a:ea typeface="Calibri"/>
                <a:cs typeface="Times New Roman"/>
              </a:rPr>
              <a:t>брод натоварен </a:t>
            </a:r>
            <a:r>
              <a:rPr lang="sr-Cyrl-BA">
                <a:ea typeface="Calibri"/>
                <a:cs typeface="Times New Roman"/>
              </a:rPr>
              <a:t>стиропором пловити дубље или плиће </a:t>
            </a:r>
            <a:r>
              <a:rPr lang="sr-Cyrl-BA" smtClean="0">
                <a:ea typeface="Calibri"/>
                <a:cs typeface="Times New Roman"/>
              </a:rPr>
              <a:t>уроњен?</a:t>
            </a:r>
          </a:p>
          <a:p>
            <a:pPr>
              <a:buNone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971600" y="3068960"/>
          <a:ext cx="6720409" cy="2523744"/>
        </p:xfrm>
        <a:graphic>
          <a:graphicData uri="http://schemas.openxmlformats.org/drawingml/2006/table">
            <a:tbl>
              <a:tblPr/>
              <a:tblGrid>
                <a:gridCol w="1679590"/>
                <a:gridCol w="1680273"/>
                <a:gridCol w="1680273"/>
                <a:gridCol w="1680273"/>
              </a:tblGrid>
              <a:tr h="1639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BA" sz="1600">
                          <a:latin typeface="Calibri"/>
                          <a:ea typeface="Calibri"/>
                          <a:cs typeface="Times New Roman"/>
                        </a:rPr>
                        <a:t>Посуда са водом има тежину 25 </a:t>
                      </a:r>
                      <a:r>
                        <a:rPr lang="en-US" sz="1600">
                          <a:latin typeface="Calibri"/>
                          <a:ea typeface="Calibri"/>
                          <a:cs typeface="Times New Roman"/>
                        </a:rPr>
                        <a:t>N</a:t>
                      </a: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BA" sz="1600">
                          <a:latin typeface="Calibri"/>
                          <a:ea typeface="Calibri"/>
                          <a:cs typeface="Times New Roman"/>
                        </a:rPr>
                        <a:t>а) Колику тежину показује вага када је у воду убачен тег од 5 </a:t>
                      </a:r>
                      <a:r>
                        <a:rPr lang="en-US" sz="1600">
                          <a:latin typeface="Calibri"/>
                          <a:ea typeface="Calibri"/>
                          <a:cs typeface="Times New Roman"/>
                        </a:rPr>
                        <a:t>N,</a:t>
                      </a:r>
                      <a:r>
                        <a:rPr lang="sr-Cyrl-BA" sz="1600">
                          <a:latin typeface="Calibri"/>
                          <a:ea typeface="Calibri"/>
                          <a:cs typeface="Times New Roman"/>
                        </a:rPr>
                        <a:t> а ниво воде у суду се подигне до руба посуде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BA" sz="1600">
                          <a:latin typeface="Calibri"/>
                          <a:ea typeface="Calibri"/>
                          <a:cs typeface="Times New Roman"/>
                        </a:rPr>
                        <a:t>б) Колико показује вага када на воду  поставимо дрвени блок тежине </a:t>
                      </a:r>
                      <a:r>
                        <a:rPr lang="en-US" sz="1600">
                          <a:latin typeface="Calibri"/>
                          <a:ea typeface="Calibri"/>
                          <a:cs typeface="Times New Roman"/>
                        </a:rPr>
                        <a:t>3N</a:t>
                      </a:r>
                      <a:r>
                        <a:rPr lang="sr-Cyrl-BA" sz="1600">
                          <a:latin typeface="Calibri"/>
                          <a:ea typeface="Calibri"/>
                          <a:cs typeface="Times New Roman"/>
                        </a:rPr>
                        <a:t>, а дио воде се усљед тога излије из посуде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BA" sz="1600">
                          <a:latin typeface="Calibri"/>
                          <a:ea typeface="Calibri"/>
                          <a:cs typeface="Times New Roman"/>
                        </a:rPr>
                        <a:t>ц) Колико показује вага када на воду  поставимо дрвени блок тежине </a:t>
                      </a:r>
                      <a:r>
                        <a:rPr lang="en-US" sz="1600">
                          <a:latin typeface="Calibri"/>
                          <a:ea typeface="Calibri"/>
                          <a:cs typeface="Times New Roman"/>
                        </a:rPr>
                        <a:t>4N</a:t>
                      </a:r>
                      <a:r>
                        <a:rPr lang="sr-Cyrl-BA" sz="1600">
                          <a:latin typeface="Calibri"/>
                          <a:ea typeface="Calibri"/>
                          <a:cs typeface="Times New Roman"/>
                        </a:rPr>
                        <a:t>, а дио воде се усљед тога излије из посуде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55576" y="18864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mtClean="0"/>
              <a:t>Потисак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755576" y="836712"/>
            <a:ext cx="6738020" cy="2037118"/>
            <a:chOff x="1043608" y="3192428"/>
            <a:chExt cx="6738020" cy="2037118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1043608" y="5229200"/>
              <a:ext cx="151216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>
              <a:off x="1403648" y="4509120"/>
              <a:ext cx="504056" cy="504056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Arrow Connector 14"/>
            <p:cNvCxnSpPr>
              <a:endCxn id="14" idx="5"/>
            </p:cNvCxnSpPr>
            <p:nvPr/>
          </p:nvCxnSpPr>
          <p:spPr>
            <a:xfrm>
              <a:off x="1619672" y="4725144"/>
              <a:ext cx="214215" cy="214215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15"/>
            <p:cNvSpPr/>
            <p:nvPr/>
          </p:nvSpPr>
          <p:spPr>
            <a:xfrm>
              <a:off x="1304818" y="4991529"/>
              <a:ext cx="267128" cy="238017"/>
            </a:xfrm>
            <a:custGeom>
              <a:avLst/>
              <a:gdLst>
                <a:gd name="connsiteX0" fmla="*/ 0 w 267128"/>
                <a:gd name="connsiteY0" fmla="*/ 238017 h 238017"/>
                <a:gd name="connsiteX1" fmla="*/ 143838 w 267128"/>
                <a:gd name="connsiteY1" fmla="*/ 83905 h 238017"/>
                <a:gd name="connsiteX2" fmla="*/ 236306 w 267128"/>
                <a:gd name="connsiteY2" fmla="*/ 11986 h 238017"/>
                <a:gd name="connsiteX3" fmla="*/ 267128 w 267128"/>
                <a:gd name="connsiteY3" fmla="*/ 11986 h 2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128" h="238017">
                  <a:moveTo>
                    <a:pt x="0" y="238017"/>
                  </a:moveTo>
                  <a:cubicBezTo>
                    <a:pt x="52227" y="179797"/>
                    <a:pt x="104454" y="121577"/>
                    <a:pt x="143838" y="83905"/>
                  </a:cubicBezTo>
                  <a:cubicBezTo>
                    <a:pt x="183222" y="46233"/>
                    <a:pt x="215758" y="23972"/>
                    <a:pt x="236306" y="11986"/>
                  </a:cubicBezTo>
                  <a:cubicBezTo>
                    <a:pt x="256854" y="0"/>
                    <a:pt x="261991" y="5993"/>
                    <a:pt x="267128" y="11986"/>
                  </a:cubicBez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 flipH="1">
              <a:off x="1763688" y="4991183"/>
              <a:ext cx="267128" cy="238017"/>
            </a:xfrm>
            <a:custGeom>
              <a:avLst/>
              <a:gdLst>
                <a:gd name="connsiteX0" fmla="*/ 0 w 267128"/>
                <a:gd name="connsiteY0" fmla="*/ 238017 h 238017"/>
                <a:gd name="connsiteX1" fmla="*/ 143838 w 267128"/>
                <a:gd name="connsiteY1" fmla="*/ 83905 h 238017"/>
                <a:gd name="connsiteX2" fmla="*/ 236306 w 267128"/>
                <a:gd name="connsiteY2" fmla="*/ 11986 h 238017"/>
                <a:gd name="connsiteX3" fmla="*/ 267128 w 267128"/>
                <a:gd name="connsiteY3" fmla="*/ 11986 h 2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128" h="238017">
                  <a:moveTo>
                    <a:pt x="0" y="238017"/>
                  </a:moveTo>
                  <a:cubicBezTo>
                    <a:pt x="52227" y="179797"/>
                    <a:pt x="104454" y="121577"/>
                    <a:pt x="143838" y="83905"/>
                  </a:cubicBezTo>
                  <a:cubicBezTo>
                    <a:pt x="183222" y="46233"/>
                    <a:pt x="215758" y="23972"/>
                    <a:pt x="236306" y="11986"/>
                  </a:cubicBezTo>
                  <a:cubicBezTo>
                    <a:pt x="256854" y="0"/>
                    <a:pt x="261991" y="5993"/>
                    <a:pt x="267128" y="11986"/>
                  </a:cubicBez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07704" y="4725144"/>
              <a:ext cx="720080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25 N</a:t>
              </a:r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63688" y="4313644"/>
              <a:ext cx="55193" cy="237807"/>
            </a:xfrm>
            <a:custGeom>
              <a:avLst/>
              <a:gdLst>
                <a:gd name="connsiteX0" fmla="*/ 0 w 0"/>
                <a:gd name="connsiteY0" fmla="*/ 113015 h 113015"/>
                <a:gd name="connsiteX1" fmla="*/ 0 w 0"/>
                <a:gd name="connsiteY1" fmla="*/ 0 h 113015"/>
                <a:gd name="connsiteX2" fmla="*/ 0 w 0"/>
                <a:gd name="connsiteY2" fmla="*/ 0 h 1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13015">
                  <a:moveTo>
                    <a:pt x="0" y="11301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75656" y="4323918"/>
              <a:ext cx="55193" cy="237807"/>
            </a:xfrm>
            <a:custGeom>
              <a:avLst/>
              <a:gdLst>
                <a:gd name="connsiteX0" fmla="*/ 0 w 0"/>
                <a:gd name="connsiteY0" fmla="*/ 113015 h 113015"/>
                <a:gd name="connsiteX1" fmla="*/ 0 w 0"/>
                <a:gd name="connsiteY1" fmla="*/ 0 h 113015"/>
                <a:gd name="connsiteX2" fmla="*/ 0 w 0"/>
                <a:gd name="connsiteY2" fmla="*/ 0 h 1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13015">
                  <a:moveTo>
                    <a:pt x="0" y="11301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/>
            <p:nvPr/>
          </p:nvCxnSpPr>
          <p:spPr>
            <a:xfrm flipV="1">
              <a:off x="1475656" y="4313644"/>
              <a:ext cx="288032" cy="1027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1074340" y="4241636"/>
              <a:ext cx="1152128" cy="720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269996" y="3573016"/>
              <a:ext cx="720080" cy="648072"/>
            </a:xfrm>
            <a:prstGeom prst="rect">
              <a:avLst/>
            </a:prstGeom>
            <a:solidFill>
              <a:srgbClr val="6699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 flipV="1">
              <a:off x="1259632" y="3284984"/>
              <a:ext cx="0" cy="28803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1979712" y="3284984"/>
              <a:ext cx="0" cy="28803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761436" y="5229200"/>
              <a:ext cx="151216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/>
            <p:nvPr/>
          </p:nvSpPr>
          <p:spPr>
            <a:xfrm>
              <a:off x="3121476" y="4509120"/>
              <a:ext cx="504056" cy="504056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22646" y="4991529"/>
              <a:ext cx="267128" cy="238017"/>
            </a:xfrm>
            <a:custGeom>
              <a:avLst/>
              <a:gdLst>
                <a:gd name="connsiteX0" fmla="*/ 0 w 267128"/>
                <a:gd name="connsiteY0" fmla="*/ 238017 h 238017"/>
                <a:gd name="connsiteX1" fmla="*/ 143838 w 267128"/>
                <a:gd name="connsiteY1" fmla="*/ 83905 h 238017"/>
                <a:gd name="connsiteX2" fmla="*/ 236306 w 267128"/>
                <a:gd name="connsiteY2" fmla="*/ 11986 h 238017"/>
                <a:gd name="connsiteX3" fmla="*/ 267128 w 267128"/>
                <a:gd name="connsiteY3" fmla="*/ 11986 h 2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128" h="238017">
                  <a:moveTo>
                    <a:pt x="0" y="238017"/>
                  </a:moveTo>
                  <a:cubicBezTo>
                    <a:pt x="52227" y="179797"/>
                    <a:pt x="104454" y="121577"/>
                    <a:pt x="143838" y="83905"/>
                  </a:cubicBezTo>
                  <a:cubicBezTo>
                    <a:pt x="183222" y="46233"/>
                    <a:pt x="215758" y="23972"/>
                    <a:pt x="236306" y="11986"/>
                  </a:cubicBezTo>
                  <a:cubicBezTo>
                    <a:pt x="256854" y="0"/>
                    <a:pt x="261991" y="5993"/>
                    <a:pt x="267128" y="11986"/>
                  </a:cubicBez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 flipH="1">
              <a:off x="3481516" y="4991183"/>
              <a:ext cx="267128" cy="238017"/>
            </a:xfrm>
            <a:custGeom>
              <a:avLst/>
              <a:gdLst>
                <a:gd name="connsiteX0" fmla="*/ 0 w 267128"/>
                <a:gd name="connsiteY0" fmla="*/ 238017 h 238017"/>
                <a:gd name="connsiteX1" fmla="*/ 143838 w 267128"/>
                <a:gd name="connsiteY1" fmla="*/ 83905 h 238017"/>
                <a:gd name="connsiteX2" fmla="*/ 236306 w 267128"/>
                <a:gd name="connsiteY2" fmla="*/ 11986 h 238017"/>
                <a:gd name="connsiteX3" fmla="*/ 267128 w 267128"/>
                <a:gd name="connsiteY3" fmla="*/ 11986 h 2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128" h="238017">
                  <a:moveTo>
                    <a:pt x="0" y="238017"/>
                  </a:moveTo>
                  <a:cubicBezTo>
                    <a:pt x="52227" y="179797"/>
                    <a:pt x="104454" y="121577"/>
                    <a:pt x="143838" y="83905"/>
                  </a:cubicBezTo>
                  <a:cubicBezTo>
                    <a:pt x="183222" y="46233"/>
                    <a:pt x="215758" y="23972"/>
                    <a:pt x="236306" y="11986"/>
                  </a:cubicBezTo>
                  <a:cubicBezTo>
                    <a:pt x="256854" y="0"/>
                    <a:pt x="261991" y="5993"/>
                    <a:pt x="267128" y="11986"/>
                  </a:cubicBez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81516" y="4313644"/>
              <a:ext cx="55193" cy="237807"/>
            </a:xfrm>
            <a:custGeom>
              <a:avLst/>
              <a:gdLst>
                <a:gd name="connsiteX0" fmla="*/ 0 w 0"/>
                <a:gd name="connsiteY0" fmla="*/ 113015 h 113015"/>
                <a:gd name="connsiteX1" fmla="*/ 0 w 0"/>
                <a:gd name="connsiteY1" fmla="*/ 0 h 113015"/>
                <a:gd name="connsiteX2" fmla="*/ 0 w 0"/>
                <a:gd name="connsiteY2" fmla="*/ 0 h 1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13015">
                  <a:moveTo>
                    <a:pt x="0" y="11301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93484" y="4323918"/>
              <a:ext cx="55193" cy="237807"/>
            </a:xfrm>
            <a:custGeom>
              <a:avLst/>
              <a:gdLst>
                <a:gd name="connsiteX0" fmla="*/ 0 w 0"/>
                <a:gd name="connsiteY0" fmla="*/ 113015 h 113015"/>
                <a:gd name="connsiteX1" fmla="*/ 0 w 0"/>
                <a:gd name="connsiteY1" fmla="*/ 0 h 113015"/>
                <a:gd name="connsiteX2" fmla="*/ 0 w 0"/>
                <a:gd name="connsiteY2" fmla="*/ 0 h 1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13015">
                  <a:moveTo>
                    <a:pt x="0" y="11301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/>
            <p:cNvCxnSpPr/>
            <p:nvPr/>
          </p:nvCxnSpPr>
          <p:spPr>
            <a:xfrm flipV="1">
              <a:off x="3193484" y="4313644"/>
              <a:ext cx="288032" cy="102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/>
            <p:cNvSpPr/>
            <p:nvPr/>
          </p:nvSpPr>
          <p:spPr>
            <a:xfrm>
              <a:off x="2792168" y="4241636"/>
              <a:ext cx="1152128" cy="720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987824" y="3284984"/>
              <a:ext cx="720080" cy="936104"/>
            </a:xfrm>
            <a:prstGeom prst="rect">
              <a:avLst/>
            </a:prstGeom>
            <a:solidFill>
              <a:srgbClr val="6699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/>
            <p:cNvCxnSpPr/>
            <p:nvPr/>
          </p:nvCxnSpPr>
          <p:spPr>
            <a:xfrm flipV="1">
              <a:off x="2977460" y="3284984"/>
              <a:ext cx="0" cy="28803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3697540" y="3284984"/>
              <a:ext cx="0" cy="28803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3255128" y="4581128"/>
              <a:ext cx="720080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?</a:t>
              </a:r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214122" y="3933056"/>
              <a:ext cx="288032" cy="28803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131840" y="3624476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5 N</a:t>
              </a:r>
              <a:endParaRPr lang="en-US"/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4561636" y="5229200"/>
              <a:ext cx="151216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Oval 40"/>
            <p:cNvSpPr/>
            <p:nvPr/>
          </p:nvSpPr>
          <p:spPr>
            <a:xfrm>
              <a:off x="4921676" y="4509120"/>
              <a:ext cx="504056" cy="504056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22846" y="4991529"/>
              <a:ext cx="267128" cy="238017"/>
            </a:xfrm>
            <a:custGeom>
              <a:avLst/>
              <a:gdLst>
                <a:gd name="connsiteX0" fmla="*/ 0 w 267128"/>
                <a:gd name="connsiteY0" fmla="*/ 238017 h 238017"/>
                <a:gd name="connsiteX1" fmla="*/ 143838 w 267128"/>
                <a:gd name="connsiteY1" fmla="*/ 83905 h 238017"/>
                <a:gd name="connsiteX2" fmla="*/ 236306 w 267128"/>
                <a:gd name="connsiteY2" fmla="*/ 11986 h 238017"/>
                <a:gd name="connsiteX3" fmla="*/ 267128 w 267128"/>
                <a:gd name="connsiteY3" fmla="*/ 11986 h 2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128" h="238017">
                  <a:moveTo>
                    <a:pt x="0" y="238017"/>
                  </a:moveTo>
                  <a:cubicBezTo>
                    <a:pt x="52227" y="179797"/>
                    <a:pt x="104454" y="121577"/>
                    <a:pt x="143838" y="83905"/>
                  </a:cubicBezTo>
                  <a:cubicBezTo>
                    <a:pt x="183222" y="46233"/>
                    <a:pt x="215758" y="23972"/>
                    <a:pt x="236306" y="11986"/>
                  </a:cubicBezTo>
                  <a:cubicBezTo>
                    <a:pt x="256854" y="0"/>
                    <a:pt x="261991" y="5993"/>
                    <a:pt x="267128" y="11986"/>
                  </a:cubicBez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 flipH="1">
              <a:off x="5281716" y="4991183"/>
              <a:ext cx="267128" cy="238017"/>
            </a:xfrm>
            <a:custGeom>
              <a:avLst/>
              <a:gdLst>
                <a:gd name="connsiteX0" fmla="*/ 0 w 267128"/>
                <a:gd name="connsiteY0" fmla="*/ 238017 h 238017"/>
                <a:gd name="connsiteX1" fmla="*/ 143838 w 267128"/>
                <a:gd name="connsiteY1" fmla="*/ 83905 h 238017"/>
                <a:gd name="connsiteX2" fmla="*/ 236306 w 267128"/>
                <a:gd name="connsiteY2" fmla="*/ 11986 h 238017"/>
                <a:gd name="connsiteX3" fmla="*/ 267128 w 267128"/>
                <a:gd name="connsiteY3" fmla="*/ 11986 h 2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128" h="238017">
                  <a:moveTo>
                    <a:pt x="0" y="238017"/>
                  </a:moveTo>
                  <a:cubicBezTo>
                    <a:pt x="52227" y="179797"/>
                    <a:pt x="104454" y="121577"/>
                    <a:pt x="143838" y="83905"/>
                  </a:cubicBezTo>
                  <a:cubicBezTo>
                    <a:pt x="183222" y="46233"/>
                    <a:pt x="215758" y="23972"/>
                    <a:pt x="236306" y="11986"/>
                  </a:cubicBezTo>
                  <a:cubicBezTo>
                    <a:pt x="256854" y="0"/>
                    <a:pt x="261991" y="5993"/>
                    <a:pt x="267128" y="11986"/>
                  </a:cubicBez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81716" y="4313644"/>
              <a:ext cx="55193" cy="237807"/>
            </a:xfrm>
            <a:custGeom>
              <a:avLst/>
              <a:gdLst>
                <a:gd name="connsiteX0" fmla="*/ 0 w 0"/>
                <a:gd name="connsiteY0" fmla="*/ 113015 h 113015"/>
                <a:gd name="connsiteX1" fmla="*/ 0 w 0"/>
                <a:gd name="connsiteY1" fmla="*/ 0 h 113015"/>
                <a:gd name="connsiteX2" fmla="*/ 0 w 0"/>
                <a:gd name="connsiteY2" fmla="*/ 0 h 1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13015">
                  <a:moveTo>
                    <a:pt x="0" y="11301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93684" y="4323918"/>
              <a:ext cx="55193" cy="237807"/>
            </a:xfrm>
            <a:custGeom>
              <a:avLst/>
              <a:gdLst>
                <a:gd name="connsiteX0" fmla="*/ 0 w 0"/>
                <a:gd name="connsiteY0" fmla="*/ 113015 h 113015"/>
                <a:gd name="connsiteX1" fmla="*/ 0 w 0"/>
                <a:gd name="connsiteY1" fmla="*/ 0 h 113015"/>
                <a:gd name="connsiteX2" fmla="*/ 0 w 0"/>
                <a:gd name="connsiteY2" fmla="*/ 0 h 1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13015">
                  <a:moveTo>
                    <a:pt x="0" y="11301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Connector 45"/>
            <p:cNvCxnSpPr/>
            <p:nvPr/>
          </p:nvCxnSpPr>
          <p:spPr>
            <a:xfrm flipV="1">
              <a:off x="4993684" y="4313644"/>
              <a:ext cx="288032" cy="102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/>
            <p:cNvSpPr/>
            <p:nvPr/>
          </p:nvSpPr>
          <p:spPr>
            <a:xfrm>
              <a:off x="4592368" y="4241636"/>
              <a:ext cx="1152128" cy="720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4788024" y="3284984"/>
              <a:ext cx="720080" cy="936104"/>
            </a:xfrm>
            <a:prstGeom prst="rect">
              <a:avLst/>
            </a:prstGeom>
            <a:solidFill>
              <a:srgbClr val="6699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/>
            <p:cNvCxnSpPr/>
            <p:nvPr/>
          </p:nvCxnSpPr>
          <p:spPr>
            <a:xfrm flipV="1">
              <a:off x="4777660" y="3284984"/>
              <a:ext cx="0" cy="28803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V="1">
              <a:off x="5497740" y="3284984"/>
              <a:ext cx="0" cy="28803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5055328" y="4581128"/>
              <a:ext cx="720080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?</a:t>
              </a:r>
              <a:endParaRPr lang="en-U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014322" y="3933056"/>
              <a:ext cx="288032" cy="28803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932040" y="3624476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5 N</a:t>
              </a:r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4932040" y="3212976"/>
              <a:ext cx="432048" cy="216024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80112" y="3356992"/>
              <a:ext cx="121288" cy="161996"/>
            </a:xfrm>
            <a:custGeom>
              <a:avLst/>
              <a:gdLst>
                <a:gd name="connsiteX0" fmla="*/ 27398 w 147264"/>
                <a:gd name="connsiteY0" fmla="*/ 10274 h 184935"/>
                <a:gd name="connsiteX1" fmla="*/ 17124 w 147264"/>
                <a:gd name="connsiteY1" fmla="*/ 123290 h 184935"/>
                <a:gd name="connsiteX2" fmla="*/ 130140 w 147264"/>
                <a:gd name="connsiteY2" fmla="*/ 174661 h 184935"/>
                <a:gd name="connsiteX3" fmla="*/ 119866 w 147264"/>
                <a:gd name="connsiteY3" fmla="*/ 61645 h 184935"/>
                <a:gd name="connsiteX4" fmla="*/ 27398 w 147264"/>
                <a:gd name="connsiteY4" fmla="*/ 10274 h 18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264" h="184935">
                  <a:moveTo>
                    <a:pt x="27398" y="10274"/>
                  </a:moveTo>
                  <a:cubicBezTo>
                    <a:pt x="10274" y="20548"/>
                    <a:pt x="0" y="95892"/>
                    <a:pt x="17124" y="123290"/>
                  </a:cubicBezTo>
                  <a:cubicBezTo>
                    <a:pt x="34248" y="150688"/>
                    <a:pt x="113016" y="184935"/>
                    <a:pt x="130140" y="174661"/>
                  </a:cubicBezTo>
                  <a:cubicBezTo>
                    <a:pt x="147264" y="164387"/>
                    <a:pt x="133565" y="90755"/>
                    <a:pt x="119866" y="61645"/>
                  </a:cubicBezTo>
                  <a:cubicBezTo>
                    <a:pt x="106167" y="32535"/>
                    <a:pt x="44522" y="0"/>
                    <a:pt x="27398" y="10274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6269460" y="5208652"/>
              <a:ext cx="151216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Oval 56"/>
            <p:cNvSpPr/>
            <p:nvPr/>
          </p:nvSpPr>
          <p:spPr>
            <a:xfrm>
              <a:off x="6629500" y="4488572"/>
              <a:ext cx="504056" cy="504056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30670" y="4970981"/>
              <a:ext cx="267128" cy="238017"/>
            </a:xfrm>
            <a:custGeom>
              <a:avLst/>
              <a:gdLst>
                <a:gd name="connsiteX0" fmla="*/ 0 w 267128"/>
                <a:gd name="connsiteY0" fmla="*/ 238017 h 238017"/>
                <a:gd name="connsiteX1" fmla="*/ 143838 w 267128"/>
                <a:gd name="connsiteY1" fmla="*/ 83905 h 238017"/>
                <a:gd name="connsiteX2" fmla="*/ 236306 w 267128"/>
                <a:gd name="connsiteY2" fmla="*/ 11986 h 238017"/>
                <a:gd name="connsiteX3" fmla="*/ 267128 w 267128"/>
                <a:gd name="connsiteY3" fmla="*/ 11986 h 2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128" h="238017">
                  <a:moveTo>
                    <a:pt x="0" y="238017"/>
                  </a:moveTo>
                  <a:cubicBezTo>
                    <a:pt x="52227" y="179797"/>
                    <a:pt x="104454" y="121577"/>
                    <a:pt x="143838" y="83905"/>
                  </a:cubicBezTo>
                  <a:cubicBezTo>
                    <a:pt x="183222" y="46233"/>
                    <a:pt x="215758" y="23972"/>
                    <a:pt x="236306" y="11986"/>
                  </a:cubicBezTo>
                  <a:cubicBezTo>
                    <a:pt x="256854" y="0"/>
                    <a:pt x="261991" y="5993"/>
                    <a:pt x="267128" y="11986"/>
                  </a:cubicBez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flipH="1">
              <a:off x="6989540" y="4970635"/>
              <a:ext cx="267128" cy="238017"/>
            </a:xfrm>
            <a:custGeom>
              <a:avLst/>
              <a:gdLst>
                <a:gd name="connsiteX0" fmla="*/ 0 w 267128"/>
                <a:gd name="connsiteY0" fmla="*/ 238017 h 238017"/>
                <a:gd name="connsiteX1" fmla="*/ 143838 w 267128"/>
                <a:gd name="connsiteY1" fmla="*/ 83905 h 238017"/>
                <a:gd name="connsiteX2" fmla="*/ 236306 w 267128"/>
                <a:gd name="connsiteY2" fmla="*/ 11986 h 238017"/>
                <a:gd name="connsiteX3" fmla="*/ 267128 w 267128"/>
                <a:gd name="connsiteY3" fmla="*/ 11986 h 2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128" h="238017">
                  <a:moveTo>
                    <a:pt x="0" y="238017"/>
                  </a:moveTo>
                  <a:cubicBezTo>
                    <a:pt x="52227" y="179797"/>
                    <a:pt x="104454" y="121577"/>
                    <a:pt x="143838" y="83905"/>
                  </a:cubicBezTo>
                  <a:cubicBezTo>
                    <a:pt x="183222" y="46233"/>
                    <a:pt x="215758" y="23972"/>
                    <a:pt x="236306" y="11986"/>
                  </a:cubicBezTo>
                  <a:cubicBezTo>
                    <a:pt x="256854" y="0"/>
                    <a:pt x="261991" y="5993"/>
                    <a:pt x="267128" y="11986"/>
                  </a:cubicBez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989540" y="4293096"/>
              <a:ext cx="55193" cy="237807"/>
            </a:xfrm>
            <a:custGeom>
              <a:avLst/>
              <a:gdLst>
                <a:gd name="connsiteX0" fmla="*/ 0 w 0"/>
                <a:gd name="connsiteY0" fmla="*/ 113015 h 113015"/>
                <a:gd name="connsiteX1" fmla="*/ 0 w 0"/>
                <a:gd name="connsiteY1" fmla="*/ 0 h 113015"/>
                <a:gd name="connsiteX2" fmla="*/ 0 w 0"/>
                <a:gd name="connsiteY2" fmla="*/ 0 h 1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13015">
                  <a:moveTo>
                    <a:pt x="0" y="11301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01508" y="4303370"/>
              <a:ext cx="55193" cy="237807"/>
            </a:xfrm>
            <a:custGeom>
              <a:avLst/>
              <a:gdLst>
                <a:gd name="connsiteX0" fmla="*/ 0 w 0"/>
                <a:gd name="connsiteY0" fmla="*/ 113015 h 113015"/>
                <a:gd name="connsiteX1" fmla="*/ 0 w 0"/>
                <a:gd name="connsiteY1" fmla="*/ 0 h 113015"/>
                <a:gd name="connsiteX2" fmla="*/ 0 w 0"/>
                <a:gd name="connsiteY2" fmla="*/ 0 h 1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13015">
                  <a:moveTo>
                    <a:pt x="0" y="11301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2" name="Straight Connector 61"/>
            <p:cNvCxnSpPr/>
            <p:nvPr/>
          </p:nvCxnSpPr>
          <p:spPr>
            <a:xfrm flipV="1">
              <a:off x="6701508" y="4293096"/>
              <a:ext cx="288032" cy="102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Rectangle 62"/>
            <p:cNvSpPr/>
            <p:nvPr/>
          </p:nvSpPr>
          <p:spPr>
            <a:xfrm>
              <a:off x="6300192" y="4221088"/>
              <a:ext cx="1152128" cy="720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95848" y="3264436"/>
              <a:ext cx="720080" cy="936104"/>
            </a:xfrm>
            <a:prstGeom prst="rect">
              <a:avLst/>
            </a:prstGeom>
            <a:solidFill>
              <a:srgbClr val="6699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5" name="Straight Connector 64"/>
            <p:cNvCxnSpPr/>
            <p:nvPr/>
          </p:nvCxnSpPr>
          <p:spPr>
            <a:xfrm flipV="1">
              <a:off x="6485484" y="3264436"/>
              <a:ext cx="0" cy="28803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7205564" y="3264436"/>
              <a:ext cx="0" cy="28803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6763152" y="4560580"/>
              <a:ext cx="720080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?</a:t>
              </a:r>
              <a:endParaRPr lang="en-US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722146" y="3912508"/>
              <a:ext cx="288032" cy="28803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639864" y="3603928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5 N</a:t>
              </a:r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6639864" y="3192428"/>
              <a:ext cx="432048" cy="30858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287936" y="3336444"/>
              <a:ext cx="121288" cy="161996"/>
            </a:xfrm>
            <a:custGeom>
              <a:avLst/>
              <a:gdLst>
                <a:gd name="connsiteX0" fmla="*/ 27398 w 147264"/>
                <a:gd name="connsiteY0" fmla="*/ 10274 h 184935"/>
                <a:gd name="connsiteX1" fmla="*/ 17124 w 147264"/>
                <a:gd name="connsiteY1" fmla="*/ 123290 h 184935"/>
                <a:gd name="connsiteX2" fmla="*/ 130140 w 147264"/>
                <a:gd name="connsiteY2" fmla="*/ 174661 h 184935"/>
                <a:gd name="connsiteX3" fmla="*/ 119866 w 147264"/>
                <a:gd name="connsiteY3" fmla="*/ 61645 h 184935"/>
                <a:gd name="connsiteX4" fmla="*/ 27398 w 147264"/>
                <a:gd name="connsiteY4" fmla="*/ 10274 h 18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264" h="184935">
                  <a:moveTo>
                    <a:pt x="27398" y="10274"/>
                  </a:moveTo>
                  <a:cubicBezTo>
                    <a:pt x="10274" y="20548"/>
                    <a:pt x="0" y="95892"/>
                    <a:pt x="17124" y="123290"/>
                  </a:cubicBezTo>
                  <a:cubicBezTo>
                    <a:pt x="34248" y="150688"/>
                    <a:pt x="113016" y="184935"/>
                    <a:pt x="130140" y="174661"/>
                  </a:cubicBezTo>
                  <a:cubicBezTo>
                    <a:pt x="147264" y="164387"/>
                    <a:pt x="133565" y="90755"/>
                    <a:pt x="119866" y="61645"/>
                  </a:cubicBezTo>
                  <a:cubicBezTo>
                    <a:pt x="106167" y="32535"/>
                    <a:pt x="44522" y="0"/>
                    <a:pt x="27398" y="10274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76672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600" smtClean="0"/>
              <a:t>Грашак</a:t>
            </a:r>
            <a:endParaRPr lang="en-US" sz="3600"/>
          </a:p>
        </p:txBody>
      </p:sp>
      <p:sp>
        <p:nvSpPr>
          <p:cNvPr id="4" name="TextBox 3"/>
          <p:cNvSpPr txBox="1"/>
          <p:nvPr/>
        </p:nvSpPr>
        <p:spPr>
          <a:xfrm>
            <a:off x="683568" y="1484784"/>
            <a:ext cx="73448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600"/>
              <a:t>Претпоставимо да се висина брзорастуће биљке грашка дуплира сваки дан и за 36 дана достигне до Мјесеца. Колико дана јој је требало да стигне до пола пута до Мјесеца?</a:t>
            </a:r>
            <a:endParaRPr lang="en-US" sz="3600"/>
          </a:p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76672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4000" smtClean="0"/>
              <a:t>Сила трења</a:t>
            </a:r>
            <a:endParaRPr lang="en-US" sz="4000"/>
          </a:p>
        </p:txBody>
      </p:sp>
      <p:sp>
        <p:nvSpPr>
          <p:cNvPr id="3" name="TextBox 2"/>
          <p:cNvSpPr txBox="1"/>
          <p:nvPr/>
        </p:nvSpPr>
        <p:spPr>
          <a:xfrm>
            <a:off x="683568" y="1268760"/>
            <a:ext cx="734481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400"/>
              <a:t>Када ученик притисне мобилни телефон уз зид као што је приказано на слици, сила трења ће дјеловати:</a:t>
            </a:r>
            <a:endParaRPr lang="en-US" sz="2400"/>
          </a:p>
          <a:p>
            <a:r>
              <a:rPr lang="sr-Cyrl-BA" sz="2400"/>
              <a:t>а) навише	б) наниже	</a:t>
            </a:r>
            <a:endParaRPr lang="sr-Cyrl-BA" sz="2400" smtClean="0"/>
          </a:p>
          <a:p>
            <a:r>
              <a:rPr lang="sr-Cyrl-BA" sz="2400" smtClean="0"/>
              <a:t>в</a:t>
            </a:r>
            <a:r>
              <a:rPr lang="sr-Cyrl-BA" sz="2400"/>
              <a:t>) потребно је више података</a:t>
            </a:r>
            <a:endParaRPr lang="en-US" sz="2400"/>
          </a:p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4407346" y="3501008"/>
            <a:ext cx="1028750" cy="1872208"/>
            <a:chOff x="4407346" y="3501008"/>
            <a:chExt cx="1028750" cy="1872208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4499992" y="3501008"/>
              <a:ext cx="0" cy="187220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/>
            <p:cNvSpPr/>
            <p:nvPr/>
          </p:nvSpPr>
          <p:spPr>
            <a:xfrm>
              <a:off x="4407346" y="3933056"/>
              <a:ext cx="72008" cy="86409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Arrow Connector 8"/>
            <p:cNvCxnSpPr>
              <a:stCxn id="7" idx="1"/>
            </p:cNvCxnSpPr>
            <p:nvPr/>
          </p:nvCxnSpPr>
          <p:spPr>
            <a:xfrm flipV="1">
              <a:off x="4407346" y="3789040"/>
              <a:ext cx="596702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076056" y="371703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F</a:t>
              </a:r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76672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4400" smtClean="0"/>
              <a:t>Лифт</a:t>
            </a:r>
            <a:endParaRPr lang="en-US" sz="4400"/>
          </a:p>
        </p:txBody>
      </p:sp>
      <p:sp>
        <p:nvSpPr>
          <p:cNvPr id="3" name="TextBox 2"/>
          <p:cNvSpPr txBox="1"/>
          <p:nvPr/>
        </p:nvSpPr>
        <p:spPr>
          <a:xfrm>
            <a:off x="755576" y="1196752"/>
            <a:ext cx="7272808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400" smtClean="0"/>
              <a:t>Тег је објешен </a:t>
            </a:r>
            <a:r>
              <a:rPr lang="sr-Cyrl-BA" sz="2400"/>
              <a:t>на концу унутар лифта. На </a:t>
            </a:r>
            <a:r>
              <a:rPr lang="sr-Cyrl-BA" sz="2400" smtClean="0"/>
              <a:t>њега </a:t>
            </a:r>
            <a:r>
              <a:rPr lang="sr-Cyrl-BA" sz="2400"/>
              <a:t>дјелују двије силе, затезање конца </a:t>
            </a:r>
            <a:r>
              <a:rPr lang="en-US" sz="2400" i="1"/>
              <a:t>T</a:t>
            </a:r>
            <a:r>
              <a:rPr lang="sr-Cyrl-BA" sz="2400"/>
              <a:t> и сила теже </a:t>
            </a:r>
            <a:r>
              <a:rPr lang="en-US" sz="2400" i="1"/>
              <a:t>mg</a:t>
            </a:r>
            <a:r>
              <a:rPr lang="en-US" sz="2400"/>
              <a:t> . </a:t>
            </a:r>
            <a:r>
              <a:rPr lang="sr-Cyrl-BA" sz="2400"/>
              <a:t>Када лифт убрзава навише:</a:t>
            </a:r>
            <a:endParaRPr lang="en-US" sz="2400"/>
          </a:p>
          <a:p>
            <a:r>
              <a:rPr lang="sr-Cyrl-BA" sz="2400"/>
              <a:t>а) </a:t>
            </a:r>
            <a:r>
              <a:rPr lang="en-US" sz="2400"/>
              <a:t>T &gt; mg	</a:t>
            </a:r>
            <a:r>
              <a:rPr lang="sr-Cyrl-BA" sz="2400"/>
              <a:t>б) </a:t>
            </a:r>
            <a:r>
              <a:rPr lang="en-US" sz="2400"/>
              <a:t>T = mg	</a:t>
            </a:r>
            <a:r>
              <a:rPr lang="sr-Cyrl-BA" sz="2400"/>
              <a:t>ц) </a:t>
            </a:r>
            <a:r>
              <a:rPr lang="en-US" sz="2400"/>
              <a:t>T &lt; mg	</a:t>
            </a:r>
            <a:endParaRPr lang="sr-Cyrl-BA" sz="2400" smtClean="0"/>
          </a:p>
          <a:p>
            <a:r>
              <a:rPr lang="sr-Cyrl-BA" sz="2400" smtClean="0"/>
              <a:t>д</a:t>
            </a:r>
            <a:r>
              <a:rPr lang="sr-Cyrl-BA" sz="2400"/>
              <a:t>) нема довољноподатака</a:t>
            </a:r>
            <a:endParaRPr lang="en-US" sz="2400"/>
          </a:p>
          <a:p>
            <a:r>
              <a:rPr lang="sr-Cyrl-BA" sz="2400"/>
              <a:t>	</a:t>
            </a:r>
            <a:r>
              <a:rPr lang="sr-Cyrl-BA" sz="2400" smtClean="0"/>
              <a:t>Ако </a:t>
            </a:r>
            <a:r>
              <a:rPr lang="sr-Cyrl-BA" sz="2400"/>
              <a:t>би уже које подиже лифт пукло, колика би била резултујућа сила која дјелује на </a:t>
            </a:r>
            <a:r>
              <a:rPr lang="sr-Cyrl-BA" sz="2400" smtClean="0"/>
              <a:t>тег?</a:t>
            </a:r>
            <a:endParaRPr lang="en-US" sz="2400"/>
          </a:p>
          <a:p>
            <a:r>
              <a:rPr lang="sr-Cyrl-BA" sz="2400"/>
              <a:t>е) 0	ф) </a:t>
            </a:r>
            <a:r>
              <a:rPr lang="en-US" sz="2400"/>
              <a:t>mg	</a:t>
            </a:r>
            <a:r>
              <a:rPr lang="sr-Cyrl-BA" sz="2400"/>
              <a:t>г) нема довољно информација</a:t>
            </a:r>
            <a:endParaRPr lang="en-US" sz="2400"/>
          </a:p>
          <a:p>
            <a:r>
              <a:rPr lang="sr-Cyrl-BA"/>
              <a:t> </a:t>
            </a:r>
            <a:endParaRPr lang="en-US"/>
          </a:p>
          <a:p>
            <a:r>
              <a:rPr lang="sr-Cyrl-BA"/>
              <a:t> </a:t>
            </a:r>
            <a:endParaRPr lang="en-US"/>
          </a:p>
          <a:p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3491880" y="4365104"/>
            <a:ext cx="1224136" cy="2160240"/>
            <a:chOff x="3491880" y="4365104"/>
            <a:chExt cx="1224136" cy="216024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3491880" y="4365104"/>
              <a:ext cx="0" cy="208823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ounded Rectangle 7"/>
            <p:cNvSpPr/>
            <p:nvPr/>
          </p:nvSpPr>
          <p:spPr>
            <a:xfrm>
              <a:off x="3563888" y="4797152"/>
              <a:ext cx="1008112" cy="144016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4644008" y="4437112"/>
              <a:ext cx="0" cy="208823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stCxn id="8" idx="0"/>
            </p:cNvCxnSpPr>
            <p:nvPr/>
          </p:nvCxnSpPr>
          <p:spPr>
            <a:xfrm flipV="1">
              <a:off x="4067944" y="4365104"/>
              <a:ext cx="0" cy="43204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8" idx="0"/>
            </p:cNvCxnSpPr>
            <p:nvPr/>
          </p:nvCxnSpPr>
          <p:spPr>
            <a:xfrm>
              <a:off x="4067944" y="4797152"/>
              <a:ext cx="0" cy="5760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3975388" y="5373216"/>
              <a:ext cx="216024" cy="21602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V="1">
              <a:off x="4067944" y="5085184"/>
              <a:ext cx="0" cy="2880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4067944" y="5445224"/>
              <a:ext cx="0" cy="43204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4067944" y="5013176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T</a:t>
              </a:r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067944" y="5661248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mg</a:t>
              </a:r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476672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200" smtClean="0"/>
              <a:t>Гимнастичар</a:t>
            </a:r>
            <a:endParaRPr lang="en-US" sz="3200"/>
          </a:p>
        </p:txBody>
      </p:sp>
      <p:sp>
        <p:nvSpPr>
          <p:cNvPr id="4" name="TextBox 3"/>
          <p:cNvSpPr txBox="1"/>
          <p:nvPr/>
        </p:nvSpPr>
        <p:spPr>
          <a:xfrm>
            <a:off x="539552" y="1124744"/>
            <a:ext cx="76328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400"/>
              <a:t>Три силе дјелују на </a:t>
            </a:r>
            <a:r>
              <a:rPr lang="sr-Cyrl-BA" sz="2400" smtClean="0"/>
              <a:t>гимнастичара док </a:t>
            </a:r>
            <a:r>
              <a:rPr lang="sr-Cyrl-BA" sz="2400"/>
              <a:t>она виси у равнотежи држећи се за два ужета, затезање ужета 1, затезање </a:t>
            </a:r>
            <a:r>
              <a:rPr lang="sr-Cyrl-BA" sz="2400" smtClean="0"/>
              <a:t>ужета </a:t>
            </a:r>
            <a:r>
              <a:rPr lang="sr-Cyrl-BA" sz="2400"/>
              <a:t>2 и сила теже </a:t>
            </a:r>
            <a:r>
              <a:rPr lang="en-US" sz="2400" i="1"/>
              <a:t>mg</a:t>
            </a:r>
            <a:r>
              <a:rPr lang="en-US" sz="2400"/>
              <a:t>. </a:t>
            </a:r>
            <a:r>
              <a:rPr lang="sr-Cyrl-BA" sz="2400"/>
              <a:t>Који од положаја на слици нису могући?</a:t>
            </a:r>
            <a:endParaRPr lang="en-US" sz="2400"/>
          </a:p>
          <a:p>
            <a:r>
              <a:rPr lang="sr-Cyrl-BA" sz="2400"/>
              <a:t>а)	б)	ц)	д) сви су могући	</a:t>
            </a:r>
            <a:endParaRPr lang="sr-Cyrl-BA" sz="2400" smtClean="0"/>
          </a:p>
          <a:p>
            <a:r>
              <a:rPr lang="sr-Cyrl-BA" sz="2400" smtClean="0"/>
              <a:t>е</a:t>
            </a:r>
            <a:r>
              <a:rPr lang="sr-Cyrl-BA" sz="2400"/>
              <a:t>) ниједан није могућ</a:t>
            </a:r>
            <a:endParaRPr lang="en-US" sz="2400"/>
          </a:p>
          <a:p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1187624" y="3789040"/>
            <a:ext cx="5256584" cy="2097617"/>
            <a:chOff x="1187624" y="4005064"/>
            <a:chExt cx="5256584" cy="2097617"/>
          </a:xfrm>
        </p:grpSpPr>
        <p:grpSp>
          <p:nvGrpSpPr>
            <p:cNvPr id="96" name="Group 95"/>
            <p:cNvGrpSpPr/>
            <p:nvPr/>
          </p:nvGrpSpPr>
          <p:grpSpPr>
            <a:xfrm>
              <a:off x="1187624" y="4005064"/>
              <a:ext cx="5256584" cy="2097617"/>
              <a:chOff x="1187624" y="4005064"/>
              <a:chExt cx="5256584" cy="2097617"/>
            </a:xfrm>
          </p:grpSpPr>
          <p:cxnSp>
            <p:nvCxnSpPr>
              <p:cNvPr id="7" name="Straight Connector 6"/>
              <p:cNvCxnSpPr/>
              <p:nvPr/>
            </p:nvCxnSpPr>
            <p:spPr>
              <a:xfrm>
                <a:off x="1187624" y="4005064"/>
                <a:ext cx="525658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6444208" y="4005064"/>
                <a:ext cx="0" cy="2088232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2339752" y="4005064"/>
                <a:ext cx="0" cy="864096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Oval 11"/>
              <p:cNvSpPr/>
              <p:nvPr/>
            </p:nvSpPr>
            <p:spPr>
              <a:xfrm>
                <a:off x="2247196" y="4869160"/>
                <a:ext cx="216024" cy="216024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3" name="Straight Connector 12"/>
              <p:cNvCxnSpPr/>
              <p:nvPr/>
            </p:nvCxnSpPr>
            <p:spPr>
              <a:xfrm>
                <a:off x="1403648" y="4005064"/>
                <a:ext cx="360040" cy="864096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15"/>
              <p:cNvSpPr/>
              <p:nvPr/>
            </p:nvSpPr>
            <p:spPr>
              <a:xfrm>
                <a:off x="1691680" y="4869160"/>
                <a:ext cx="216024" cy="216024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 flipV="1">
                <a:off x="2206010" y="5085184"/>
                <a:ext cx="128650" cy="2880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>
                <a:endCxn id="16" idx="5"/>
              </p:cNvCxnSpPr>
              <p:nvPr/>
            </p:nvCxnSpPr>
            <p:spPr>
              <a:xfrm flipH="1" flipV="1">
                <a:off x="1876068" y="5053548"/>
                <a:ext cx="134466" cy="31966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Oval 35"/>
              <p:cNvSpPr/>
              <p:nvPr/>
            </p:nvSpPr>
            <p:spPr>
              <a:xfrm>
                <a:off x="3059832" y="5013176"/>
                <a:ext cx="3600" cy="36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1897294" y="5268930"/>
                <a:ext cx="429802" cy="833751"/>
                <a:chOff x="1897294" y="5268930"/>
                <a:chExt cx="429802" cy="833751"/>
              </a:xfrm>
            </p:grpSpPr>
            <p:cxnSp>
              <p:nvCxnSpPr>
                <p:cNvPr id="25" name="Straight Connector 24"/>
                <p:cNvCxnSpPr/>
                <p:nvPr/>
              </p:nvCxnSpPr>
              <p:spPr>
                <a:xfrm>
                  <a:off x="2123728" y="5373216"/>
                  <a:ext cx="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Freeform 29"/>
                <p:cNvSpPr/>
                <p:nvPr/>
              </p:nvSpPr>
              <p:spPr>
                <a:xfrm>
                  <a:off x="2046269" y="5268930"/>
                  <a:ext cx="186648" cy="280827"/>
                </a:xfrm>
                <a:custGeom>
                  <a:avLst/>
                  <a:gdLst>
                    <a:gd name="connsiteX0" fmla="*/ 183223 w 186648"/>
                    <a:gd name="connsiteY0" fmla="*/ 227744 h 280827"/>
                    <a:gd name="connsiteX1" fmla="*/ 162675 w 186648"/>
                    <a:gd name="connsiteY1" fmla="*/ 32535 h 280827"/>
                    <a:gd name="connsiteX2" fmla="*/ 39385 w 186648"/>
                    <a:gd name="connsiteY2" fmla="*/ 32535 h 280827"/>
                    <a:gd name="connsiteX3" fmla="*/ 8562 w 186648"/>
                    <a:gd name="connsiteY3" fmla="*/ 114728 h 280827"/>
                    <a:gd name="connsiteX4" fmla="*/ 8562 w 186648"/>
                    <a:gd name="connsiteY4" fmla="*/ 196922 h 280827"/>
                    <a:gd name="connsiteX5" fmla="*/ 59933 w 186648"/>
                    <a:gd name="connsiteY5" fmla="*/ 268841 h 280827"/>
                    <a:gd name="connsiteX6" fmla="*/ 142126 w 186648"/>
                    <a:gd name="connsiteY6" fmla="*/ 268841 h 280827"/>
                    <a:gd name="connsiteX7" fmla="*/ 183223 w 186648"/>
                    <a:gd name="connsiteY7" fmla="*/ 227744 h 280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6648" h="280827">
                      <a:moveTo>
                        <a:pt x="183223" y="227744"/>
                      </a:moveTo>
                      <a:cubicBezTo>
                        <a:pt x="186648" y="188360"/>
                        <a:pt x="186648" y="65070"/>
                        <a:pt x="162675" y="32535"/>
                      </a:cubicBezTo>
                      <a:cubicBezTo>
                        <a:pt x="138702" y="0"/>
                        <a:pt x="65070" y="18836"/>
                        <a:pt x="39385" y="32535"/>
                      </a:cubicBezTo>
                      <a:cubicBezTo>
                        <a:pt x="13700" y="46234"/>
                        <a:pt x="13699" y="87330"/>
                        <a:pt x="8562" y="114728"/>
                      </a:cubicBezTo>
                      <a:cubicBezTo>
                        <a:pt x="3425" y="142126"/>
                        <a:pt x="0" y="171237"/>
                        <a:pt x="8562" y="196922"/>
                      </a:cubicBezTo>
                      <a:cubicBezTo>
                        <a:pt x="17124" y="222608"/>
                        <a:pt x="37672" y="256855"/>
                        <a:pt x="59933" y="268841"/>
                      </a:cubicBezTo>
                      <a:cubicBezTo>
                        <a:pt x="82194" y="280827"/>
                        <a:pt x="121578" y="279115"/>
                        <a:pt x="142126" y="268841"/>
                      </a:cubicBezTo>
                      <a:cubicBezTo>
                        <a:pt x="162674" y="258567"/>
                        <a:pt x="179798" y="267128"/>
                        <a:pt x="183223" y="227744"/>
                      </a:cubicBezTo>
                      <a:close/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Freeform 30"/>
                <p:cNvSpPr/>
                <p:nvPr/>
              </p:nvSpPr>
              <p:spPr>
                <a:xfrm>
                  <a:off x="1897294" y="5373216"/>
                  <a:ext cx="429802" cy="729465"/>
                </a:xfrm>
                <a:custGeom>
                  <a:avLst/>
                  <a:gdLst>
                    <a:gd name="connsiteX0" fmla="*/ 136989 w 429802"/>
                    <a:gd name="connsiteY0" fmla="*/ 0 h 729465"/>
                    <a:gd name="connsiteX1" fmla="*/ 23973 w 429802"/>
                    <a:gd name="connsiteY1" fmla="*/ 123290 h 729465"/>
                    <a:gd name="connsiteX2" fmla="*/ 23973 w 429802"/>
                    <a:gd name="connsiteY2" fmla="*/ 410966 h 729465"/>
                    <a:gd name="connsiteX3" fmla="*/ 167812 w 429802"/>
                    <a:gd name="connsiteY3" fmla="*/ 719191 h 729465"/>
                    <a:gd name="connsiteX4" fmla="*/ 219182 w 429802"/>
                    <a:gd name="connsiteY4" fmla="*/ 472611 h 729465"/>
                    <a:gd name="connsiteX5" fmla="*/ 321924 w 429802"/>
                    <a:gd name="connsiteY5" fmla="*/ 708917 h 729465"/>
                    <a:gd name="connsiteX6" fmla="*/ 414391 w 429802"/>
                    <a:gd name="connsiteY6" fmla="*/ 462337 h 729465"/>
                    <a:gd name="connsiteX7" fmla="*/ 414391 w 429802"/>
                    <a:gd name="connsiteY7" fmla="*/ 174661 h 729465"/>
                    <a:gd name="connsiteX8" fmla="*/ 342472 w 429802"/>
                    <a:gd name="connsiteY8" fmla="*/ 30823 h 729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9802" h="729465">
                      <a:moveTo>
                        <a:pt x="136989" y="0"/>
                      </a:moveTo>
                      <a:cubicBezTo>
                        <a:pt x="89899" y="27398"/>
                        <a:pt x="42809" y="54796"/>
                        <a:pt x="23973" y="123290"/>
                      </a:cubicBezTo>
                      <a:cubicBezTo>
                        <a:pt x="5137" y="191784"/>
                        <a:pt x="0" y="311649"/>
                        <a:pt x="23973" y="410966"/>
                      </a:cubicBezTo>
                      <a:cubicBezTo>
                        <a:pt x="47946" y="510283"/>
                        <a:pt x="135277" y="708917"/>
                        <a:pt x="167812" y="719191"/>
                      </a:cubicBezTo>
                      <a:cubicBezTo>
                        <a:pt x="200347" y="729465"/>
                        <a:pt x="193497" y="474323"/>
                        <a:pt x="219182" y="472611"/>
                      </a:cubicBezTo>
                      <a:cubicBezTo>
                        <a:pt x="244867" y="470899"/>
                        <a:pt x="289389" y="710629"/>
                        <a:pt x="321924" y="708917"/>
                      </a:cubicBezTo>
                      <a:cubicBezTo>
                        <a:pt x="354459" y="707205"/>
                        <a:pt x="398980" y="551380"/>
                        <a:pt x="414391" y="462337"/>
                      </a:cubicBezTo>
                      <a:cubicBezTo>
                        <a:pt x="429802" y="373294"/>
                        <a:pt x="426377" y="246580"/>
                        <a:pt x="414391" y="174661"/>
                      </a:cubicBezTo>
                      <a:cubicBezTo>
                        <a:pt x="402405" y="102742"/>
                        <a:pt x="372438" y="66782"/>
                        <a:pt x="342472" y="30823"/>
                      </a:cubicBezTo>
                    </a:path>
                  </a:pathLst>
                </a:cu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Freeform 36"/>
                <p:cNvSpPr/>
                <p:nvPr/>
              </p:nvSpPr>
              <p:spPr>
                <a:xfrm>
                  <a:off x="2072268" y="5434950"/>
                  <a:ext cx="123290" cy="54796"/>
                </a:xfrm>
                <a:custGeom>
                  <a:avLst/>
                  <a:gdLst>
                    <a:gd name="connsiteX0" fmla="*/ 0 w 123290"/>
                    <a:gd name="connsiteY0" fmla="*/ 0 h 54796"/>
                    <a:gd name="connsiteX1" fmla="*/ 30822 w 123290"/>
                    <a:gd name="connsiteY1" fmla="*/ 51371 h 54796"/>
                    <a:gd name="connsiteX2" fmla="*/ 123290 w 123290"/>
                    <a:gd name="connsiteY2" fmla="*/ 20548 h 5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3290" h="54796">
                      <a:moveTo>
                        <a:pt x="0" y="0"/>
                      </a:moveTo>
                      <a:cubicBezTo>
                        <a:pt x="5137" y="23973"/>
                        <a:pt x="10274" y="47946"/>
                        <a:pt x="30822" y="51371"/>
                      </a:cubicBezTo>
                      <a:cubicBezTo>
                        <a:pt x="51370" y="54796"/>
                        <a:pt x="87330" y="37672"/>
                        <a:pt x="123290" y="20548"/>
                      </a:cubicBezTo>
                    </a:path>
                  </a:pathLst>
                </a:cu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9" name="Straight Connector 38"/>
                <p:cNvCxnSpPr/>
                <p:nvPr/>
              </p:nvCxnSpPr>
              <p:spPr>
                <a:xfrm flipV="1">
                  <a:off x="2051720" y="5301208"/>
                  <a:ext cx="72008" cy="72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>
                <a:xfrm>
                  <a:off x="2123728" y="5301208"/>
                  <a:ext cx="72008" cy="7200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0" name="Straight Connector 49"/>
              <p:cNvCxnSpPr/>
              <p:nvPr/>
            </p:nvCxnSpPr>
            <p:spPr>
              <a:xfrm>
                <a:off x="2987824" y="4005064"/>
                <a:ext cx="432048" cy="864096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flipH="1">
                <a:off x="3923928" y="4005064"/>
                <a:ext cx="288032" cy="864096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Oval 56"/>
              <p:cNvSpPr/>
              <p:nvPr/>
            </p:nvSpPr>
            <p:spPr>
              <a:xfrm>
                <a:off x="3347864" y="4869160"/>
                <a:ext cx="216024" cy="216024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3779912" y="4869160"/>
                <a:ext cx="216024" cy="216024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2" name="Group 71"/>
              <p:cNvGrpSpPr/>
              <p:nvPr/>
            </p:nvGrpSpPr>
            <p:grpSpPr>
              <a:xfrm>
                <a:off x="3473578" y="5085184"/>
                <a:ext cx="429802" cy="966926"/>
                <a:chOff x="3473578" y="5085184"/>
                <a:chExt cx="429802" cy="966926"/>
              </a:xfrm>
            </p:grpSpPr>
            <p:grpSp>
              <p:nvGrpSpPr>
                <p:cNvPr id="43" name="Group 42"/>
                <p:cNvGrpSpPr/>
                <p:nvPr/>
              </p:nvGrpSpPr>
              <p:grpSpPr>
                <a:xfrm>
                  <a:off x="3473578" y="5218359"/>
                  <a:ext cx="429802" cy="833751"/>
                  <a:chOff x="1897294" y="5268930"/>
                  <a:chExt cx="429802" cy="833751"/>
                </a:xfrm>
              </p:grpSpPr>
              <p:cxnSp>
                <p:nvCxnSpPr>
                  <p:cNvPr id="44" name="Straight Connector 43"/>
                  <p:cNvCxnSpPr/>
                  <p:nvPr/>
                </p:nvCxnSpPr>
                <p:spPr>
                  <a:xfrm>
                    <a:off x="2123728" y="5373216"/>
                    <a:ext cx="0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5" name="Freeform 44"/>
                  <p:cNvSpPr/>
                  <p:nvPr/>
                </p:nvSpPr>
                <p:spPr>
                  <a:xfrm>
                    <a:off x="2046269" y="5268930"/>
                    <a:ext cx="186648" cy="280827"/>
                  </a:xfrm>
                  <a:custGeom>
                    <a:avLst/>
                    <a:gdLst>
                      <a:gd name="connsiteX0" fmla="*/ 183223 w 186648"/>
                      <a:gd name="connsiteY0" fmla="*/ 227744 h 280827"/>
                      <a:gd name="connsiteX1" fmla="*/ 162675 w 186648"/>
                      <a:gd name="connsiteY1" fmla="*/ 32535 h 280827"/>
                      <a:gd name="connsiteX2" fmla="*/ 39385 w 186648"/>
                      <a:gd name="connsiteY2" fmla="*/ 32535 h 280827"/>
                      <a:gd name="connsiteX3" fmla="*/ 8562 w 186648"/>
                      <a:gd name="connsiteY3" fmla="*/ 114728 h 280827"/>
                      <a:gd name="connsiteX4" fmla="*/ 8562 w 186648"/>
                      <a:gd name="connsiteY4" fmla="*/ 196922 h 280827"/>
                      <a:gd name="connsiteX5" fmla="*/ 59933 w 186648"/>
                      <a:gd name="connsiteY5" fmla="*/ 268841 h 280827"/>
                      <a:gd name="connsiteX6" fmla="*/ 142126 w 186648"/>
                      <a:gd name="connsiteY6" fmla="*/ 268841 h 280827"/>
                      <a:gd name="connsiteX7" fmla="*/ 183223 w 186648"/>
                      <a:gd name="connsiteY7" fmla="*/ 227744 h 280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6648" h="280827">
                        <a:moveTo>
                          <a:pt x="183223" y="227744"/>
                        </a:moveTo>
                        <a:cubicBezTo>
                          <a:pt x="186648" y="188360"/>
                          <a:pt x="186648" y="65070"/>
                          <a:pt x="162675" y="32535"/>
                        </a:cubicBezTo>
                        <a:cubicBezTo>
                          <a:pt x="138702" y="0"/>
                          <a:pt x="65070" y="18836"/>
                          <a:pt x="39385" y="32535"/>
                        </a:cubicBezTo>
                        <a:cubicBezTo>
                          <a:pt x="13700" y="46234"/>
                          <a:pt x="13699" y="87330"/>
                          <a:pt x="8562" y="114728"/>
                        </a:cubicBezTo>
                        <a:cubicBezTo>
                          <a:pt x="3425" y="142126"/>
                          <a:pt x="0" y="171237"/>
                          <a:pt x="8562" y="196922"/>
                        </a:cubicBezTo>
                        <a:cubicBezTo>
                          <a:pt x="17124" y="222608"/>
                          <a:pt x="37672" y="256855"/>
                          <a:pt x="59933" y="268841"/>
                        </a:cubicBezTo>
                        <a:cubicBezTo>
                          <a:pt x="82194" y="280827"/>
                          <a:pt x="121578" y="279115"/>
                          <a:pt x="142126" y="268841"/>
                        </a:cubicBezTo>
                        <a:cubicBezTo>
                          <a:pt x="162674" y="258567"/>
                          <a:pt x="179798" y="267128"/>
                          <a:pt x="183223" y="227744"/>
                        </a:cubicBezTo>
                        <a:close/>
                      </a:path>
                    </a:pathLst>
                  </a:cu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" name="Freeform 45"/>
                  <p:cNvSpPr/>
                  <p:nvPr/>
                </p:nvSpPr>
                <p:spPr>
                  <a:xfrm>
                    <a:off x="1897294" y="5373216"/>
                    <a:ext cx="429802" cy="729465"/>
                  </a:xfrm>
                  <a:custGeom>
                    <a:avLst/>
                    <a:gdLst>
                      <a:gd name="connsiteX0" fmla="*/ 136989 w 429802"/>
                      <a:gd name="connsiteY0" fmla="*/ 0 h 729465"/>
                      <a:gd name="connsiteX1" fmla="*/ 23973 w 429802"/>
                      <a:gd name="connsiteY1" fmla="*/ 123290 h 729465"/>
                      <a:gd name="connsiteX2" fmla="*/ 23973 w 429802"/>
                      <a:gd name="connsiteY2" fmla="*/ 410966 h 729465"/>
                      <a:gd name="connsiteX3" fmla="*/ 167812 w 429802"/>
                      <a:gd name="connsiteY3" fmla="*/ 719191 h 729465"/>
                      <a:gd name="connsiteX4" fmla="*/ 219182 w 429802"/>
                      <a:gd name="connsiteY4" fmla="*/ 472611 h 729465"/>
                      <a:gd name="connsiteX5" fmla="*/ 321924 w 429802"/>
                      <a:gd name="connsiteY5" fmla="*/ 708917 h 729465"/>
                      <a:gd name="connsiteX6" fmla="*/ 414391 w 429802"/>
                      <a:gd name="connsiteY6" fmla="*/ 462337 h 729465"/>
                      <a:gd name="connsiteX7" fmla="*/ 414391 w 429802"/>
                      <a:gd name="connsiteY7" fmla="*/ 174661 h 729465"/>
                      <a:gd name="connsiteX8" fmla="*/ 342472 w 429802"/>
                      <a:gd name="connsiteY8" fmla="*/ 30823 h 729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9802" h="729465">
                        <a:moveTo>
                          <a:pt x="136989" y="0"/>
                        </a:moveTo>
                        <a:cubicBezTo>
                          <a:pt x="89899" y="27398"/>
                          <a:pt x="42809" y="54796"/>
                          <a:pt x="23973" y="123290"/>
                        </a:cubicBezTo>
                        <a:cubicBezTo>
                          <a:pt x="5137" y="191784"/>
                          <a:pt x="0" y="311649"/>
                          <a:pt x="23973" y="410966"/>
                        </a:cubicBezTo>
                        <a:cubicBezTo>
                          <a:pt x="47946" y="510283"/>
                          <a:pt x="135277" y="708917"/>
                          <a:pt x="167812" y="719191"/>
                        </a:cubicBezTo>
                        <a:cubicBezTo>
                          <a:pt x="200347" y="729465"/>
                          <a:pt x="193497" y="474323"/>
                          <a:pt x="219182" y="472611"/>
                        </a:cubicBezTo>
                        <a:cubicBezTo>
                          <a:pt x="244867" y="470899"/>
                          <a:pt x="289389" y="710629"/>
                          <a:pt x="321924" y="708917"/>
                        </a:cubicBezTo>
                        <a:cubicBezTo>
                          <a:pt x="354459" y="707205"/>
                          <a:pt x="398980" y="551380"/>
                          <a:pt x="414391" y="462337"/>
                        </a:cubicBezTo>
                        <a:cubicBezTo>
                          <a:pt x="429802" y="373294"/>
                          <a:pt x="426377" y="246580"/>
                          <a:pt x="414391" y="174661"/>
                        </a:cubicBezTo>
                        <a:cubicBezTo>
                          <a:pt x="402405" y="102742"/>
                          <a:pt x="372438" y="66782"/>
                          <a:pt x="342472" y="30823"/>
                        </a:cubicBezTo>
                      </a:path>
                    </a:pathLst>
                  </a:cu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7" name="Freeform 46"/>
                  <p:cNvSpPr/>
                  <p:nvPr/>
                </p:nvSpPr>
                <p:spPr>
                  <a:xfrm>
                    <a:off x="2072268" y="5434950"/>
                    <a:ext cx="123290" cy="54796"/>
                  </a:xfrm>
                  <a:custGeom>
                    <a:avLst/>
                    <a:gdLst>
                      <a:gd name="connsiteX0" fmla="*/ 0 w 123290"/>
                      <a:gd name="connsiteY0" fmla="*/ 0 h 54796"/>
                      <a:gd name="connsiteX1" fmla="*/ 30822 w 123290"/>
                      <a:gd name="connsiteY1" fmla="*/ 51371 h 54796"/>
                      <a:gd name="connsiteX2" fmla="*/ 123290 w 123290"/>
                      <a:gd name="connsiteY2" fmla="*/ 20548 h 54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290" h="54796">
                        <a:moveTo>
                          <a:pt x="0" y="0"/>
                        </a:moveTo>
                        <a:cubicBezTo>
                          <a:pt x="5137" y="23973"/>
                          <a:pt x="10274" y="47946"/>
                          <a:pt x="30822" y="51371"/>
                        </a:cubicBezTo>
                        <a:cubicBezTo>
                          <a:pt x="51370" y="54796"/>
                          <a:pt x="87330" y="37672"/>
                          <a:pt x="123290" y="20548"/>
                        </a:cubicBezTo>
                      </a:path>
                    </a:pathLst>
                  </a:cu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48" name="Straight Connector 47"/>
                  <p:cNvCxnSpPr/>
                  <p:nvPr/>
                </p:nvCxnSpPr>
                <p:spPr>
                  <a:xfrm flipV="1">
                    <a:off x="2051720" y="5301208"/>
                    <a:ext cx="72008" cy="7200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Connector 48"/>
                  <p:cNvCxnSpPr/>
                  <p:nvPr/>
                </p:nvCxnSpPr>
                <p:spPr>
                  <a:xfrm>
                    <a:off x="2123728" y="5301208"/>
                    <a:ext cx="72008" cy="7200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0" name="Straight Connector 59"/>
                <p:cNvCxnSpPr>
                  <a:endCxn id="46" idx="0"/>
                </p:cNvCxnSpPr>
                <p:nvPr/>
              </p:nvCxnSpPr>
              <p:spPr>
                <a:xfrm>
                  <a:off x="3496972" y="5085184"/>
                  <a:ext cx="113595" cy="23746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/>
                <p:cNvCxnSpPr>
                  <a:stCxn id="58" idx="4"/>
                  <a:endCxn id="46" idx="8"/>
                </p:cNvCxnSpPr>
                <p:nvPr/>
              </p:nvCxnSpPr>
              <p:spPr>
                <a:xfrm flipH="1">
                  <a:off x="3816050" y="5085184"/>
                  <a:ext cx="71874" cy="2682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7" name="Straight Connector 66"/>
              <p:cNvCxnSpPr/>
              <p:nvPr/>
            </p:nvCxnSpPr>
            <p:spPr>
              <a:xfrm>
                <a:off x="4716016" y="4005064"/>
                <a:ext cx="432048" cy="864096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Oval 68"/>
              <p:cNvSpPr/>
              <p:nvPr/>
            </p:nvSpPr>
            <p:spPr>
              <a:xfrm>
                <a:off x="5055418" y="4869160"/>
                <a:ext cx="216024" cy="216024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5796136" y="5270296"/>
                <a:ext cx="216024" cy="21602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4" name="Group 73"/>
              <p:cNvGrpSpPr/>
              <p:nvPr/>
            </p:nvGrpSpPr>
            <p:grpSpPr>
              <a:xfrm>
                <a:off x="5220072" y="5218359"/>
                <a:ext cx="429802" cy="833751"/>
                <a:chOff x="1897294" y="5268930"/>
                <a:chExt cx="429802" cy="833751"/>
              </a:xfrm>
            </p:grpSpPr>
            <p:cxnSp>
              <p:nvCxnSpPr>
                <p:cNvPr id="77" name="Straight Connector 76"/>
                <p:cNvCxnSpPr/>
                <p:nvPr/>
              </p:nvCxnSpPr>
              <p:spPr>
                <a:xfrm>
                  <a:off x="2123728" y="5373216"/>
                  <a:ext cx="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" name="Freeform 77"/>
                <p:cNvSpPr/>
                <p:nvPr/>
              </p:nvSpPr>
              <p:spPr>
                <a:xfrm>
                  <a:off x="2046269" y="5268930"/>
                  <a:ext cx="186648" cy="280827"/>
                </a:xfrm>
                <a:custGeom>
                  <a:avLst/>
                  <a:gdLst>
                    <a:gd name="connsiteX0" fmla="*/ 183223 w 186648"/>
                    <a:gd name="connsiteY0" fmla="*/ 227744 h 280827"/>
                    <a:gd name="connsiteX1" fmla="*/ 162675 w 186648"/>
                    <a:gd name="connsiteY1" fmla="*/ 32535 h 280827"/>
                    <a:gd name="connsiteX2" fmla="*/ 39385 w 186648"/>
                    <a:gd name="connsiteY2" fmla="*/ 32535 h 280827"/>
                    <a:gd name="connsiteX3" fmla="*/ 8562 w 186648"/>
                    <a:gd name="connsiteY3" fmla="*/ 114728 h 280827"/>
                    <a:gd name="connsiteX4" fmla="*/ 8562 w 186648"/>
                    <a:gd name="connsiteY4" fmla="*/ 196922 h 280827"/>
                    <a:gd name="connsiteX5" fmla="*/ 59933 w 186648"/>
                    <a:gd name="connsiteY5" fmla="*/ 268841 h 280827"/>
                    <a:gd name="connsiteX6" fmla="*/ 142126 w 186648"/>
                    <a:gd name="connsiteY6" fmla="*/ 268841 h 280827"/>
                    <a:gd name="connsiteX7" fmla="*/ 183223 w 186648"/>
                    <a:gd name="connsiteY7" fmla="*/ 227744 h 280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6648" h="280827">
                      <a:moveTo>
                        <a:pt x="183223" y="227744"/>
                      </a:moveTo>
                      <a:cubicBezTo>
                        <a:pt x="186648" y="188360"/>
                        <a:pt x="186648" y="65070"/>
                        <a:pt x="162675" y="32535"/>
                      </a:cubicBezTo>
                      <a:cubicBezTo>
                        <a:pt x="138702" y="0"/>
                        <a:pt x="65070" y="18836"/>
                        <a:pt x="39385" y="32535"/>
                      </a:cubicBezTo>
                      <a:cubicBezTo>
                        <a:pt x="13700" y="46234"/>
                        <a:pt x="13699" y="87330"/>
                        <a:pt x="8562" y="114728"/>
                      </a:cubicBezTo>
                      <a:cubicBezTo>
                        <a:pt x="3425" y="142126"/>
                        <a:pt x="0" y="171237"/>
                        <a:pt x="8562" y="196922"/>
                      </a:cubicBezTo>
                      <a:cubicBezTo>
                        <a:pt x="17124" y="222608"/>
                        <a:pt x="37672" y="256855"/>
                        <a:pt x="59933" y="268841"/>
                      </a:cubicBezTo>
                      <a:cubicBezTo>
                        <a:pt x="82194" y="280827"/>
                        <a:pt x="121578" y="279115"/>
                        <a:pt x="142126" y="268841"/>
                      </a:cubicBezTo>
                      <a:cubicBezTo>
                        <a:pt x="162674" y="258567"/>
                        <a:pt x="179798" y="267128"/>
                        <a:pt x="183223" y="227744"/>
                      </a:cubicBezTo>
                      <a:close/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Freeform 78"/>
                <p:cNvSpPr/>
                <p:nvPr/>
              </p:nvSpPr>
              <p:spPr>
                <a:xfrm>
                  <a:off x="1897294" y="5373216"/>
                  <a:ext cx="429802" cy="729465"/>
                </a:xfrm>
                <a:custGeom>
                  <a:avLst/>
                  <a:gdLst>
                    <a:gd name="connsiteX0" fmla="*/ 136989 w 429802"/>
                    <a:gd name="connsiteY0" fmla="*/ 0 h 729465"/>
                    <a:gd name="connsiteX1" fmla="*/ 23973 w 429802"/>
                    <a:gd name="connsiteY1" fmla="*/ 123290 h 729465"/>
                    <a:gd name="connsiteX2" fmla="*/ 23973 w 429802"/>
                    <a:gd name="connsiteY2" fmla="*/ 410966 h 729465"/>
                    <a:gd name="connsiteX3" fmla="*/ 167812 w 429802"/>
                    <a:gd name="connsiteY3" fmla="*/ 719191 h 729465"/>
                    <a:gd name="connsiteX4" fmla="*/ 219182 w 429802"/>
                    <a:gd name="connsiteY4" fmla="*/ 472611 h 729465"/>
                    <a:gd name="connsiteX5" fmla="*/ 321924 w 429802"/>
                    <a:gd name="connsiteY5" fmla="*/ 708917 h 729465"/>
                    <a:gd name="connsiteX6" fmla="*/ 414391 w 429802"/>
                    <a:gd name="connsiteY6" fmla="*/ 462337 h 729465"/>
                    <a:gd name="connsiteX7" fmla="*/ 414391 w 429802"/>
                    <a:gd name="connsiteY7" fmla="*/ 174661 h 729465"/>
                    <a:gd name="connsiteX8" fmla="*/ 342472 w 429802"/>
                    <a:gd name="connsiteY8" fmla="*/ 30823 h 729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9802" h="729465">
                      <a:moveTo>
                        <a:pt x="136989" y="0"/>
                      </a:moveTo>
                      <a:cubicBezTo>
                        <a:pt x="89899" y="27398"/>
                        <a:pt x="42809" y="54796"/>
                        <a:pt x="23973" y="123290"/>
                      </a:cubicBezTo>
                      <a:cubicBezTo>
                        <a:pt x="5137" y="191784"/>
                        <a:pt x="0" y="311649"/>
                        <a:pt x="23973" y="410966"/>
                      </a:cubicBezTo>
                      <a:cubicBezTo>
                        <a:pt x="47946" y="510283"/>
                        <a:pt x="135277" y="708917"/>
                        <a:pt x="167812" y="719191"/>
                      </a:cubicBezTo>
                      <a:cubicBezTo>
                        <a:pt x="200347" y="729465"/>
                        <a:pt x="193497" y="474323"/>
                        <a:pt x="219182" y="472611"/>
                      </a:cubicBezTo>
                      <a:cubicBezTo>
                        <a:pt x="244867" y="470899"/>
                        <a:pt x="289389" y="710629"/>
                        <a:pt x="321924" y="708917"/>
                      </a:cubicBezTo>
                      <a:cubicBezTo>
                        <a:pt x="354459" y="707205"/>
                        <a:pt x="398980" y="551380"/>
                        <a:pt x="414391" y="462337"/>
                      </a:cubicBezTo>
                      <a:cubicBezTo>
                        <a:pt x="429802" y="373294"/>
                        <a:pt x="426377" y="246580"/>
                        <a:pt x="414391" y="174661"/>
                      </a:cubicBezTo>
                      <a:cubicBezTo>
                        <a:pt x="402405" y="102742"/>
                        <a:pt x="372438" y="66782"/>
                        <a:pt x="342472" y="30823"/>
                      </a:cubicBezTo>
                    </a:path>
                  </a:pathLst>
                </a:cu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Freeform 79"/>
                <p:cNvSpPr/>
                <p:nvPr/>
              </p:nvSpPr>
              <p:spPr>
                <a:xfrm>
                  <a:off x="2072268" y="5434950"/>
                  <a:ext cx="123290" cy="54796"/>
                </a:xfrm>
                <a:custGeom>
                  <a:avLst/>
                  <a:gdLst>
                    <a:gd name="connsiteX0" fmla="*/ 0 w 123290"/>
                    <a:gd name="connsiteY0" fmla="*/ 0 h 54796"/>
                    <a:gd name="connsiteX1" fmla="*/ 30822 w 123290"/>
                    <a:gd name="connsiteY1" fmla="*/ 51371 h 54796"/>
                    <a:gd name="connsiteX2" fmla="*/ 123290 w 123290"/>
                    <a:gd name="connsiteY2" fmla="*/ 20548 h 5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3290" h="54796">
                      <a:moveTo>
                        <a:pt x="0" y="0"/>
                      </a:moveTo>
                      <a:cubicBezTo>
                        <a:pt x="5137" y="23973"/>
                        <a:pt x="10274" y="47946"/>
                        <a:pt x="30822" y="51371"/>
                      </a:cubicBezTo>
                      <a:cubicBezTo>
                        <a:pt x="51370" y="54796"/>
                        <a:pt x="87330" y="37672"/>
                        <a:pt x="123290" y="20548"/>
                      </a:cubicBezTo>
                    </a:path>
                  </a:pathLst>
                </a:cu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1" name="Straight Connector 80"/>
                <p:cNvCxnSpPr/>
                <p:nvPr/>
              </p:nvCxnSpPr>
              <p:spPr>
                <a:xfrm flipV="1">
                  <a:off x="2051720" y="5301208"/>
                  <a:ext cx="72008" cy="72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/>
                <p:cNvCxnSpPr/>
                <p:nvPr/>
              </p:nvCxnSpPr>
              <p:spPr>
                <a:xfrm>
                  <a:off x="2123728" y="5301208"/>
                  <a:ext cx="72008" cy="7200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5" name="Straight Connector 74"/>
              <p:cNvCxnSpPr>
                <a:endCxn id="79" idx="0"/>
              </p:cNvCxnSpPr>
              <p:nvPr/>
            </p:nvCxnSpPr>
            <p:spPr>
              <a:xfrm>
                <a:off x="5243466" y="5085184"/>
                <a:ext cx="113595" cy="23746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6012160" y="5373216"/>
                <a:ext cx="43204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5569838" y="5373216"/>
                <a:ext cx="252000" cy="0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TextBox 96"/>
            <p:cNvSpPr txBox="1"/>
            <p:nvPr/>
          </p:nvSpPr>
          <p:spPr>
            <a:xfrm>
              <a:off x="1403648" y="5445224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sz="2400" smtClean="0"/>
                <a:t>а</a:t>
              </a:r>
              <a:endParaRPr lang="en-US" sz="240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2987824" y="5445224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sz="2400" smtClean="0"/>
                <a:t>б</a:t>
              </a:r>
              <a:endParaRPr lang="en-US" sz="2400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4788024" y="5445224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sz="2400" smtClean="0"/>
                <a:t>ц</a:t>
              </a:r>
              <a:endParaRPr lang="en-US" sz="240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404664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200" smtClean="0"/>
              <a:t>Надвлачење конопа</a:t>
            </a:r>
            <a:endParaRPr lang="en-US" sz="3200"/>
          </a:p>
        </p:txBody>
      </p:sp>
      <p:sp>
        <p:nvSpPr>
          <p:cNvPr id="5" name="TextBox 4"/>
          <p:cNvSpPr txBox="1"/>
          <p:nvPr/>
        </p:nvSpPr>
        <p:spPr>
          <a:xfrm>
            <a:off x="539552" y="1052736"/>
            <a:ext cx="763284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000" smtClean="0"/>
              <a:t>Два човјека повлаче </a:t>
            </a:r>
            <a:r>
              <a:rPr lang="sr-Cyrl-BA" sz="2000"/>
              <a:t>коноп једнаким силама супротног смјера, свака по 500 </a:t>
            </a:r>
            <a:r>
              <a:rPr lang="en-US" sz="2000"/>
              <a:t>N</a:t>
            </a:r>
            <a:r>
              <a:rPr lang="sr-Cyrl-BA" sz="2000"/>
              <a:t>. Динамометар показује:</a:t>
            </a:r>
            <a:endParaRPr lang="en-US" sz="2000"/>
          </a:p>
          <a:p>
            <a:r>
              <a:rPr lang="sr-Cyrl-BA" sz="2000"/>
              <a:t>а) 0</a:t>
            </a:r>
            <a:r>
              <a:rPr lang="en-US" sz="2000"/>
              <a:t> N</a:t>
            </a:r>
            <a:r>
              <a:rPr lang="sr-Cyrl-BA" sz="2000"/>
              <a:t>		б) 500</a:t>
            </a:r>
            <a:r>
              <a:rPr lang="en-US" sz="2000"/>
              <a:t> N</a:t>
            </a:r>
            <a:r>
              <a:rPr lang="sr-Cyrl-BA" sz="2000"/>
              <a:t>		ц) 1000</a:t>
            </a:r>
            <a:r>
              <a:rPr lang="en-US" sz="2000"/>
              <a:t> N</a:t>
            </a:r>
            <a:r>
              <a:rPr lang="sr-Cyrl-BA" sz="2000"/>
              <a:t>	 </a:t>
            </a:r>
            <a:r>
              <a:rPr lang="sr-Cyrl-BA" sz="2000" smtClean="0"/>
              <a:t>       </a:t>
            </a:r>
          </a:p>
          <a:p>
            <a:r>
              <a:rPr lang="sr-Cyrl-BA" sz="2000" smtClean="0"/>
              <a:t>д</a:t>
            </a:r>
            <a:r>
              <a:rPr lang="sr-Cyrl-BA" sz="2000"/>
              <a:t>) ниједно од наведеног	</a:t>
            </a:r>
            <a:endParaRPr lang="en-US" sz="2000"/>
          </a:p>
          <a:p>
            <a:r>
              <a:rPr lang="sr-Cyrl-BA" sz="2000"/>
              <a:t>Побједник у надвлачењу конопа ће бити особа која:</a:t>
            </a:r>
            <a:endParaRPr lang="en-US" sz="2000"/>
          </a:p>
          <a:p>
            <a:r>
              <a:rPr lang="sr-Cyrl-BA" sz="2000"/>
              <a:t>е) јаче вуче конопац него друга	ф) врши силу трзања	</a:t>
            </a:r>
            <a:endParaRPr lang="sr-Cyrl-BA" sz="2000" smtClean="0"/>
          </a:p>
          <a:p>
            <a:r>
              <a:rPr lang="sr-Cyrl-BA" sz="2000" smtClean="0"/>
              <a:t>г</a:t>
            </a:r>
            <a:r>
              <a:rPr lang="sr-Cyrl-BA" sz="2000"/>
              <a:t>) и једно и друго	</a:t>
            </a:r>
            <a:r>
              <a:rPr lang="sr-Cyrl-BA" sz="2000" smtClean="0"/>
              <a:t>х</a:t>
            </a:r>
            <a:r>
              <a:rPr lang="sr-Cyrl-BA" sz="2000"/>
              <a:t>) ниједно од наведеног</a:t>
            </a:r>
            <a:endParaRPr lang="en-US" sz="2000"/>
          </a:p>
          <a:p>
            <a:endParaRPr lang="en-US"/>
          </a:p>
        </p:txBody>
      </p:sp>
      <p:pic>
        <p:nvPicPr>
          <p:cNvPr id="9" name="Picture 8" descr="konop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3429000"/>
            <a:ext cx="5963330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76672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3200" smtClean="0"/>
              <a:t>Струјни удар</a:t>
            </a:r>
            <a:endParaRPr lang="en-US" sz="3200"/>
          </a:p>
        </p:txBody>
      </p:sp>
      <p:sp>
        <p:nvSpPr>
          <p:cNvPr id="6" name="TextBox 5"/>
          <p:cNvSpPr txBox="1"/>
          <p:nvPr/>
        </p:nvSpPr>
        <p:spPr>
          <a:xfrm>
            <a:off x="755576" y="1196752"/>
            <a:ext cx="68407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400"/>
              <a:t>Студент физике пита се колика је релативна опасност од  додира 120 </a:t>
            </a:r>
            <a:r>
              <a:rPr lang="en-US" sz="2400" smtClean="0"/>
              <a:t>V </a:t>
            </a:r>
            <a:r>
              <a:rPr lang="sr-Cyrl-BA" sz="2400" smtClean="0"/>
              <a:t> </a:t>
            </a:r>
            <a:r>
              <a:rPr lang="en-US" sz="2400" smtClean="0"/>
              <a:t>LED </a:t>
            </a:r>
            <a:r>
              <a:rPr lang="sr-Cyrl-BA" sz="2400"/>
              <a:t>лампе са оштећеном изолацијом и лабораторијског Ван де Графовог генератора наелектрисаног до потенцијала </a:t>
            </a:r>
            <a:r>
              <a:rPr lang="sr-Cyrl-BA" sz="2400" smtClean="0"/>
              <a:t> од </a:t>
            </a:r>
            <a:r>
              <a:rPr lang="sr-Cyrl-BA" sz="2400"/>
              <a:t>120000 </a:t>
            </a:r>
            <a:r>
              <a:rPr lang="en-US" sz="2400"/>
              <a:t>V. </a:t>
            </a:r>
            <a:r>
              <a:rPr lang="sr-Cyrl-BA" sz="2400"/>
              <a:t>Он је у већој опасности ако додирне</a:t>
            </a:r>
            <a:endParaRPr lang="en-US" sz="2400"/>
          </a:p>
          <a:p>
            <a:r>
              <a:rPr lang="sr-Cyrl-BA" sz="2400"/>
              <a:t>а) лампу	б) генератор 	    </a:t>
            </a:r>
            <a:endParaRPr lang="sr-Cyrl-BA" sz="2400" smtClean="0"/>
          </a:p>
          <a:p>
            <a:r>
              <a:rPr lang="sr-Cyrl-BA" sz="2400" smtClean="0"/>
              <a:t> </a:t>
            </a:r>
            <a:r>
              <a:rPr lang="sr-Cyrl-BA" sz="2400"/>
              <a:t>ц) обоје једнако опасно</a:t>
            </a:r>
            <a:endParaRPr lang="en-US" sz="2400"/>
          </a:p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724</Words>
  <Application>Microsoft Office PowerPoint</Application>
  <PresentationFormat>On-screen Show (4:3)</PresentationFormat>
  <Paragraphs>112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Квалитативни задаци</vt:lpstr>
      <vt:lpstr>Брод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Рјешења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Задаци ОШ</dc:title>
  <dc:creator>Milko Babic</dc:creator>
  <cp:lastModifiedBy>Milko Babic</cp:lastModifiedBy>
  <cp:revision>62</cp:revision>
  <dcterms:created xsi:type="dcterms:W3CDTF">2021-08-13T07:32:57Z</dcterms:created>
  <dcterms:modified xsi:type="dcterms:W3CDTF">2021-09-21T08:49:33Z</dcterms:modified>
</cp:coreProperties>
</file>