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theme/theme4.xml" ContentType="application/vnd.openxmlformats-officedocument.theme+xml"/>
  <Override PartName="/ppt/notesSlides/notesSlide1.xml" ContentType="application/vnd.openxmlformats-officedocument.presentationml.notesSlide+xml"/>
  <Default Extension="png" ContentType="image/png"/>
  <Default Extension="bin" ContentType="application/vnd.openxmlformats-officedocument.oleObject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Default Extension="emf" ContentType="image/x-emf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notesMasterIdLst>
    <p:notesMasterId r:id="rId35"/>
  </p:notesMasterIdLst>
  <p:handoutMasterIdLst>
    <p:handoutMasterId r:id="rId36"/>
  </p:handoutMasterIdLst>
  <p:sldIdLst>
    <p:sldId id="256" r:id="rId3"/>
    <p:sldId id="257" r:id="rId4"/>
    <p:sldId id="260" r:id="rId5"/>
    <p:sldId id="261" r:id="rId6"/>
    <p:sldId id="262" r:id="rId7"/>
    <p:sldId id="263" r:id="rId8"/>
    <p:sldId id="265" r:id="rId9"/>
    <p:sldId id="264" r:id="rId10"/>
    <p:sldId id="267" r:id="rId11"/>
    <p:sldId id="259" r:id="rId12"/>
    <p:sldId id="266" r:id="rId13"/>
    <p:sldId id="269" r:id="rId14"/>
    <p:sldId id="268" r:id="rId15"/>
    <p:sldId id="270" r:id="rId16"/>
    <p:sldId id="274" r:id="rId17"/>
    <p:sldId id="275" r:id="rId18"/>
    <p:sldId id="290" r:id="rId19"/>
    <p:sldId id="291" r:id="rId20"/>
    <p:sldId id="284" r:id="rId21"/>
    <p:sldId id="285" r:id="rId22"/>
    <p:sldId id="286" r:id="rId23"/>
    <p:sldId id="287" r:id="rId24"/>
    <p:sldId id="288" r:id="rId25"/>
    <p:sldId id="289" r:id="rId26"/>
    <p:sldId id="283" r:id="rId27"/>
    <p:sldId id="276" r:id="rId28"/>
    <p:sldId id="277" r:id="rId29"/>
    <p:sldId id="278" r:id="rId30"/>
    <p:sldId id="279" r:id="rId31"/>
    <p:sldId id="280" r:id="rId32"/>
    <p:sldId id="281" r:id="rId33"/>
    <p:sldId id="282" r:id="rId34"/>
  </p:sldIdLst>
  <p:sldSz cx="9144000" cy="6858000" type="screen4x3"/>
  <p:notesSz cx="6761163" cy="9942513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9" d="100"/>
          <a:sy n="99" d="100"/>
        </p:scale>
        <p:origin x="-240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2" d="100"/>
          <a:sy n="82" d="100"/>
        </p:scale>
        <p:origin x="-2016" y="-90"/>
      </p:cViewPr>
      <p:guideLst>
        <p:guide orient="horz" pos="3132"/>
        <p:guide pos="213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theme" Target="theme/theme1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handoutMaster" Target="handoutMasters/handoutMaster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Book1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Book1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Book1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a.stankovic\Documents\eksterno%20vrednovanje\2018\Analiza\Pomocna%20-%20vazna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autoTitleDeleted val="1"/>
    <c:view3D>
      <c:rAngAx val="1"/>
    </c:view3D>
    <c:plotArea>
      <c:layout/>
      <c:bar3DChart>
        <c:barDir val="col"/>
        <c:grouping val="clustered"/>
        <c:ser>
          <c:idx val="0"/>
          <c:order val="0"/>
          <c:tx>
            <c:strRef>
              <c:f>Sheet4!$C$7</c:f>
              <c:strCache>
                <c:ptCount val="1"/>
                <c:pt idx="0">
                  <c:v>Остварени  проценат</c:v>
                </c:pt>
              </c:strCache>
            </c:strRef>
          </c:tx>
          <c:spPr>
            <a:solidFill>
              <a:schemeClr val="accent4">
                <a:lumMod val="60000"/>
                <a:lumOff val="40000"/>
              </a:schemeClr>
            </a:solidFill>
          </c:spPr>
          <c:cat>
            <c:strRef>
              <c:f>Sheet4!$B$8:$B$14</c:f>
              <c:strCache>
                <c:ptCount val="7"/>
                <c:pt idx="0">
                  <c:v>Бирач</c:v>
                </c:pt>
                <c:pt idx="1">
                  <c:v>Семберија</c:v>
                </c:pt>
                <c:pt idx="2">
                  <c:v>Сарајевко - романијска</c:v>
                </c:pt>
                <c:pt idx="3">
                  <c:v>Приједор</c:v>
                </c:pt>
                <c:pt idx="4">
                  <c:v>Бањалука</c:v>
                </c:pt>
                <c:pt idx="5">
                  <c:v>Херцеговина</c:v>
                </c:pt>
                <c:pt idx="6">
                  <c:v>Добој</c:v>
                </c:pt>
              </c:strCache>
            </c:strRef>
          </c:cat>
          <c:val>
            <c:numRef>
              <c:f>Sheet4!$C$8:$C$14</c:f>
              <c:numCache>
                <c:formatCode>0.00%</c:formatCode>
                <c:ptCount val="7"/>
                <c:pt idx="0">
                  <c:v>0.68690000000000195</c:v>
                </c:pt>
                <c:pt idx="1">
                  <c:v>0.68260000000000298</c:v>
                </c:pt>
                <c:pt idx="2">
                  <c:v>0.67170000000000518</c:v>
                </c:pt>
                <c:pt idx="3">
                  <c:v>0.65570000000000506</c:v>
                </c:pt>
                <c:pt idx="4">
                  <c:v>0.6541000000000039</c:v>
                </c:pt>
                <c:pt idx="5">
                  <c:v>0.60320000000000062</c:v>
                </c:pt>
                <c:pt idx="6">
                  <c:v>0.59710000000000052</c:v>
                </c:pt>
              </c:numCache>
            </c:numRef>
          </c:val>
        </c:ser>
        <c:shape val="cone"/>
        <c:axId val="67892736"/>
        <c:axId val="68535424"/>
        <c:axId val="0"/>
      </c:bar3DChart>
      <c:catAx>
        <c:axId val="67892736"/>
        <c:scaling>
          <c:orientation val="minMax"/>
        </c:scaling>
        <c:axPos val="b"/>
        <c:tickLblPos val="nextTo"/>
        <c:txPr>
          <a:bodyPr/>
          <a:lstStyle/>
          <a:p>
            <a:pPr>
              <a:defRPr>
                <a:solidFill>
                  <a:schemeClr val="bg1"/>
                </a:solidFill>
              </a:defRPr>
            </a:pPr>
            <a:endParaRPr lang="en-US"/>
          </a:p>
        </c:txPr>
        <c:crossAx val="68535424"/>
        <c:crosses val="autoZero"/>
        <c:auto val="1"/>
        <c:lblAlgn val="ctr"/>
        <c:lblOffset val="100"/>
      </c:catAx>
      <c:valAx>
        <c:axId val="68535424"/>
        <c:scaling>
          <c:orientation val="minMax"/>
        </c:scaling>
        <c:axPos val="l"/>
        <c:majorGridlines/>
        <c:numFmt formatCode="0.00%" sourceLinked="1"/>
        <c:tickLblPos val="nextTo"/>
        <c:txPr>
          <a:bodyPr/>
          <a:lstStyle/>
          <a:p>
            <a:pPr>
              <a:defRPr>
                <a:solidFill>
                  <a:schemeClr val="bg1"/>
                </a:solidFill>
              </a:defRPr>
            </a:pPr>
            <a:endParaRPr lang="en-US"/>
          </a:p>
        </c:txPr>
        <c:crossAx val="67892736"/>
        <c:crosses val="autoZero"/>
        <c:crossBetween val="between"/>
      </c:valAx>
    </c:plotArea>
    <c:plotVisOnly val="1"/>
  </c:chart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view3D>
      <c:rotX val="30"/>
      <c:perspective val="30"/>
    </c:view3D>
    <c:plotArea>
      <c:layout>
        <c:manualLayout>
          <c:layoutTarget val="inner"/>
          <c:xMode val="edge"/>
          <c:yMode val="edge"/>
          <c:x val="6.967764451292853E-2"/>
          <c:y val="0.11342592592592607"/>
          <c:w val="0.59718988550386509"/>
          <c:h val="0.87962962962963165"/>
        </c:manualLayout>
      </c:layout>
      <c:pie3DChart>
        <c:varyColors val="1"/>
        <c:ser>
          <c:idx val="0"/>
          <c:order val="0"/>
          <c:explosion val="25"/>
          <c:dLbls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en-US"/>
              </a:p>
            </c:txPr>
            <c:showPercent val="1"/>
            <c:showLeaderLines val="1"/>
          </c:dLbls>
          <c:cat>
            <c:multiLvlStrRef>
              <c:f>Sheet1!$D$9:$E$12</c:f>
              <c:multiLvlStrCache>
                <c:ptCount val="4"/>
                <c:lvl>
                  <c:pt idx="0">
                    <c:v>&lt; 45%</c:v>
                  </c:pt>
                  <c:pt idx="1">
                    <c:v>45% - 54%</c:v>
                  </c:pt>
                  <c:pt idx="2">
                    <c:v>55% - 74%</c:v>
                  </c:pt>
                  <c:pt idx="3">
                    <c:v>75% - 100%</c:v>
                  </c:pt>
                </c:lvl>
                <c:lvl>
                  <c:pt idx="0">
                    <c:v>Незадовољава </c:v>
                  </c:pt>
                  <c:pt idx="1">
                    <c:v>Низак </c:v>
                  </c:pt>
                  <c:pt idx="2">
                    <c:v>Средњи </c:v>
                  </c:pt>
                  <c:pt idx="3">
                    <c:v>Висок </c:v>
                  </c:pt>
                </c:lvl>
              </c:multiLvlStrCache>
            </c:multiLvlStrRef>
          </c:cat>
          <c:val>
            <c:numRef>
              <c:f>Sheet1!$F$9:$F$12</c:f>
              <c:numCache>
                <c:formatCode>General</c:formatCode>
                <c:ptCount val="4"/>
                <c:pt idx="0">
                  <c:v>298</c:v>
                </c:pt>
                <c:pt idx="1">
                  <c:v>315</c:v>
                </c:pt>
                <c:pt idx="2">
                  <c:v>626</c:v>
                </c:pt>
                <c:pt idx="3">
                  <c:v>596</c:v>
                </c:pt>
              </c:numCache>
            </c:numRef>
          </c:val>
        </c:ser>
      </c:pie3DChart>
    </c:plotArea>
    <c:legend>
      <c:legendPos val="r"/>
      <c:layout/>
      <c:txPr>
        <a:bodyPr/>
        <a:lstStyle/>
        <a:p>
          <a:pPr>
            <a:defRPr>
              <a:solidFill>
                <a:schemeClr val="bg1"/>
              </a:solidFill>
            </a:defRPr>
          </a:pPr>
          <a:endParaRPr lang="en-US"/>
        </a:p>
      </c:txPr>
    </c:legend>
    <c:plotVisOnly val="1"/>
  </c:chart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view3D>
      <c:rotX val="30"/>
      <c:perspective val="30"/>
    </c:view3D>
    <c:plotArea>
      <c:layout>
        <c:manualLayout>
          <c:layoutTarget val="inner"/>
          <c:xMode val="edge"/>
          <c:yMode val="edge"/>
          <c:x val="6.9475457343550304E-2"/>
          <c:y val="0.11026159817076835"/>
          <c:w val="0.60749959707137513"/>
          <c:h val="0.88368392694013953"/>
        </c:manualLayout>
      </c:layout>
      <c:pie3DChart>
        <c:varyColors val="1"/>
        <c:ser>
          <c:idx val="0"/>
          <c:order val="0"/>
          <c:explosion val="25"/>
          <c:dLbls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en-US"/>
              </a:p>
            </c:txPr>
            <c:showPercent val="1"/>
            <c:showLeaderLines val="1"/>
          </c:dLbls>
          <c:cat>
            <c:multiLvlStrRef>
              <c:f>Sheet2!$C$6:$D$9</c:f>
              <c:multiLvlStrCache>
                <c:ptCount val="4"/>
                <c:lvl>
                  <c:pt idx="0">
                    <c:v>&lt; 45%</c:v>
                  </c:pt>
                  <c:pt idx="1">
                    <c:v>45% - 54%</c:v>
                  </c:pt>
                  <c:pt idx="2">
                    <c:v>55% - 74%</c:v>
                  </c:pt>
                  <c:pt idx="3">
                    <c:v>75% - 100%</c:v>
                  </c:pt>
                </c:lvl>
                <c:lvl>
                  <c:pt idx="0">
                    <c:v>Незадовољава </c:v>
                  </c:pt>
                  <c:pt idx="1">
                    <c:v>Низак </c:v>
                  </c:pt>
                  <c:pt idx="2">
                    <c:v>Средњи </c:v>
                  </c:pt>
                  <c:pt idx="3">
                    <c:v>Висок </c:v>
                  </c:pt>
                </c:lvl>
              </c:multiLvlStrCache>
            </c:multiLvlStrRef>
          </c:cat>
          <c:val>
            <c:numRef>
              <c:f>Sheet2!$E$6:$E$9</c:f>
              <c:numCache>
                <c:formatCode>General</c:formatCode>
                <c:ptCount val="4"/>
                <c:pt idx="0">
                  <c:v>0</c:v>
                </c:pt>
                <c:pt idx="1">
                  <c:v>5</c:v>
                </c:pt>
                <c:pt idx="2">
                  <c:v>35</c:v>
                </c:pt>
                <c:pt idx="3">
                  <c:v>7</c:v>
                </c:pt>
              </c:numCache>
            </c:numRef>
          </c:val>
        </c:ser>
      </c:pie3DChart>
    </c:plotArea>
    <c:legend>
      <c:legendPos val="r"/>
      <c:layout/>
      <c:txPr>
        <a:bodyPr/>
        <a:lstStyle/>
        <a:p>
          <a:pPr>
            <a:defRPr>
              <a:solidFill>
                <a:schemeClr val="bg1"/>
              </a:solidFill>
            </a:defRPr>
          </a:pPr>
          <a:endParaRPr lang="en-US"/>
        </a:p>
      </c:txPr>
    </c:legend>
    <c:plotVisOnly val="1"/>
  </c:chart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plotArea>
      <c:layout/>
      <c:barChart>
        <c:barDir val="col"/>
        <c:grouping val="clustered"/>
        <c:ser>
          <c:idx val="0"/>
          <c:order val="0"/>
          <c:spPr>
            <a:solidFill>
              <a:schemeClr val="accent4">
                <a:lumMod val="40000"/>
                <a:lumOff val="60000"/>
              </a:schemeClr>
            </a:solidFill>
          </c:spPr>
          <c:val>
            <c:numRef>
              <c:f>Sheet7!$A$7:$Y$7</c:f>
              <c:numCache>
                <c:formatCode>0.00</c:formatCode>
                <c:ptCount val="25"/>
                <c:pt idx="0" formatCode="General">
                  <c:v>62.620000000000012</c:v>
                </c:pt>
                <c:pt idx="1">
                  <c:v>53.290000000000013</c:v>
                </c:pt>
                <c:pt idx="2" formatCode="General">
                  <c:v>61.17</c:v>
                </c:pt>
                <c:pt idx="3" formatCode="General">
                  <c:v>66.649999999999991</c:v>
                </c:pt>
                <c:pt idx="4">
                  <c:v>79.38</c:v>
                </c:pt>
                <c:pt idx="5" formatCode="General">
                  <c:v>15.38</c:v>
                </c:pt>
                <c:pt idx="6" formatCode="General">
                  <c:v>91.990000000000023</c:v>
                </c:pt>
                <c:pt idx="7" formatCode="General">
                  <c:v>63.24</c:v>
                </c:pt>
                <c:pt idx="8" formatCode="General">
                  <c:v>41.82</c:v>
                </c:pt>
                <c:pt idx="9" formatCode="General">
                  <c:v>14.27</c:v>
                </c:pt>
                <c:pt idx="10" formatCode="General">
                  <c:v>69.819999999999993</c:v>
                </c:pt>
                <c:pt idx="11" formatCode="General">
                  <c:v>87.27</c:v>
                </c:pt>
                <c:pt idx="12" formatCode="General">
                  <c:v>22.57</c:v>
                </c:pt>
                <c:pt idx="13" formatCode="General">
                  <c:v>73.849999999999994</c:v>
                </c:pt>
                <c:pt idx="14" formatCode="General">
                  <c:v>85.48</c:v>
                </c:pt>
                <c:pt idx="15" formatCode="General">
                  <c:v>75.260000000000005</c:v>
                </c:pt>
                <c:pt idx="16" formatCode="General">
                  <c:v>47.660000000000011</c:v>
                </c:pt>
                <c:pt idx="17" formatCode="General">
                  <c:v>80.709999999999994</c:v>
                </c:pt>
                <c:pt idx="18" formatCode="General">
                  <c:v>84.11999999999999</c:v>
                </c:pt>
                <c:pt idx="19" formatCode="General">
                  <c:v>47.220000000000013</c:v>
                </c:pt>
                <c:pt idx="20" formatCode="General">
                  <c:v>57.89</c:v>
                </c:pt>
                <c:pt idx="21" formatCode="General">
                  <c:v>61.99</c:v>
                </c:pt>
                <c:pt idx="22" formatCode="General">
                  <c:v>77.319999999999993</c:v>
                </c:pt>
                <c:pt idx="23" formatCode="General">
                  <c:v>65.02</c:v>
                </c:pt>
                <c:pt idx="24" formatCode="General">
                  <c:v>92.28</c:v>
                </c:pt>
              </c:numCache>
            </c:numRef>
          </c:val>
        </c:ser>
        <c:axId val="82601856"/>
        <c:axId val="82603392"/>
      </c:barChart>
      <c:catAx>
        <c:axId val="82601856"/>
        <c:scaling>
          <c:orientation val="minMax"/>
        </c:scaling>
        <c:axPos val="b"/>
        <c:tickLblPos val="nextTo"/>
        <c:crossAx val="82603392"/>
        <c:crosses val="autoZero"/>
        <c:auto val="1"/>
        <c:lblAlgn val="ctr"/>
        <c:lblOffset val="100"/>
      </c:catAx>
      <c:valAx>
        <c:axId val="82603392"/>
        <c:scaling>
          <c:orientation val="minMax"/>
        </c:scaling>
        <c:axPos val="l"/>
        <c:majorGridlines/>
        <c:numFmt formatCode="General" sourceLinked="1"/>
        <c:tickLblPos val="nextTo"/>
        <c:crossAx val="82601856"/>
        <c:crosses val="autoZero"/>
        <c:crossBetween val="between"/>
      </c:valAx>
    </c:plotArea>
    <c:plotVisOnly val="1"/>
  </c:chart>
  <c:externalData r:id="rId1"/>
</c:chartSpace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image" Target="../media/image10.wmf"/><Relationship Id="rId1" Type="http://schemas.openxmlformats.org/officeDocument/2006/relationships/image" Target="../media/image9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29761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B80DAD5-FC18-40FE-A362-C2B7BEB15E45}" type="datetimeFigureOut">
              <a:rPr lang="en-US" smtClean="0"/>
              <a:pPr/>
              <a:t>7/25/2018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896938" y="746125"/>
            <a:ext cx="4967287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6117" y="4722694"/>
            <a:ext cx="5408930" cy="447413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29761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3085365-7849-4C29-A7FD-A73A8B16F75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3085365-7849-4C29-A7FD-A73A8B16F752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3085365-7849-4C29-A7FD-A73A8B16F752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="" xmlns:p14="http://schemas.microsoft.com/office/powerpoint/2010/main" val="2032416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pPr/>
              <a:t>7/25/2018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962918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pPr/>
              <a:t>7/25/2018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296884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pPr/>
              <a:t>7/25/2018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9870350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pPr/>
              <a:t>7/25/2018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792374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pPr/>
              <a:t>7/25/2018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9628572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16779"/>
            <a:ext cx="9144000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Free PPT _ Click to add title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2"/>
            <a:ext cx="8229600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0"/>
          </p:nvPr>
        </p:nvSpPr>
        <p:spPr>
          <a:xfrm>
            <a:off x="467544" y="2276873"/>
            <a:ext cx="8229600" cy="3600400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="" xmlns:p14="http://schemas.microsoft.com/office/powerpoint/2010/main" val="369401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1"/>
            <a:ext cx="7524328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Free PPT _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2123728" y="1268760"/>
            <a:ext cx="6563072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2134072" y="1844825"/>
            <a:ext cx="6563072" cy="4147865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="" xmlns:p14="http://schemas.microsoft.com/office/powerpoint/2010/main" val="23268185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pPr/>
              <a:t>7/25/2018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6560869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pPr/>
              <a:t>7/25/2018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9242866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pPr/>
              <a:t>7/25/2018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2779332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pPr/>
              <a:t>7/25/2018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7787904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1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pPr/>
              <a:t>7/25/2018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9198114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pPr/>
              <a:t>7/25/2018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8181198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="" xmlns:p14="http://schemas.microsoft.com/office/powerpoint/2010/main" val="4373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DCCD61-643D-44A5-A450-3A42A50CBC1E}" type="datetimeFigureOut">
              <a:rPr lang="en-US" smtClean="0"/>
              <a:pPr/>
              <a:t>7/25/2018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2F0832-F084-422D-97D1-AF848F4F2C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286357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7.emf"/><Relationship Id="rId4" Type="http://schemas.openxmlformats.org/officeDocument/2006/relationships/image" Target="../media/image6.emf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3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4.bin"/><Relationship Id="rId5" Type="http://schemas.openxmlformats.org/officeDocument/2006/relationships/oleObject" Target="../embeddings/oleObject3.bin"/><Relationship Id="rId4" Type="http://schemas.openxmlformats.org/officeDocument/2006/relationships/oleObject" Target="../embeddings/oleObject2.bin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3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hyperlink" Target="http://issuu.com/ema_/docs/dokimologija" TargetMode="Externa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0" y="5467738"/>
            <a:ext cx="9144000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endParaRPr kumimoji="0" lang="en-US" altLang="ko-KR" sz="1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TextBox 1"/>
          <p:cNvSpPr txBox="1">
            <a:spLocks noChangeArrowheads="1"/>
          </p:cNvSpPr>
          <p:nvPr/>
        </p:nvSpPr>
        <p:spPr bwMode="auto">
          <a:xfrm>
            <a:off x="-180528" y="4293097"/>
            <a:ext cx="9324528" cy="25545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3200" b="1" i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Анализа</a:t>
            </a:r>
            <a:r>
              <a:rPr lang="en-US" sz="3200" b="1" i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r-Cyrl-RS" sz="3200" b="1" i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сољашње </a:t>
            </a:r>
            <a:r>
              <a:rPr lang="en-US" sz="3200" b="1" i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провјере</a:t>
            </a:r>
            <a:r>
              <a:rPr lang="en-US" sz="3200" b="1" i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endParaRPr lang="sr-Cyrl-RS" sz="3200" b="1" i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US" sz="3200" b="1" i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постигнућа</a:t>
            </a:r>
            <a:r>
              <a:rPr lang="en-US" sz="3200" b="1" i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i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ученика</a:t>
            </a:r>
            <a:r>
              <a:rPr lang="en-US" sz="3200" b="1" i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I </a:t>
            </a:r>
            <a:r>
              <a:rPr lang="en-US" sz="3200" b="1" i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разреда</a:t>
            </a:r>
            <a:r>
              <a:rPr lang="en-US" sz="3200" b="1" i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i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средњих</a:t>
            </a:r>
            <a:r>
              <a:rPr lang="en-US" sz="3200" b="1" i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endParaRPr lang="sr-Cyrl-RS" sz="3200" b="1" i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US" sz="3200" b="1" i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школа</a:t>
            </a:r>
            <a:r>
              <a:rPr lang="en-US" sz="3200" b="1" i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i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из</a:t>
            </a:r>
            <a:r>
              <a:rPr lang="en-US" sz="3200" b="1" i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i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Информатике</a:t>
            </a:r>
            <a:r>
              <a:rPr lang="en-US" sz="3200" b="1" i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endParaRPr lang="sr-Cyrl-RS" sz="3200" b="1" i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endParaRPr lang="en-US" sz="3200" b="1" i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algn="r"/>
            <a:r>
              <a:rPr lang="en-US" sz="3200" b="1" i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школске</a:t>
            </a:r>
            <a:r>
              <a:rPr lang="en-US" sz="3200" b="1" i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2017/18. </a:t>
            </a:r>
            <a:r>
              <a:rPr lang="en-US" sz="3200" b="1" i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године</a:t>
            </a:r>
            <a:endParaRPr lang="en-US" sz="3200" b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941221791"/>
      </p:ext>
    </p:extLst>
  </p:cSld>
  <p:clrMapOvr>
    <a:masterClrMapping/>
  </p:clrMapOvr>
  <p:transition>
    <p:cover dir="lu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Content Placeholder 12"/>
          <p:cNvSpPr>
            <a:spLocks noGrp="1"/>
          </p:cNvSpPr>
          <p:nvPr>
            <p:ph idx="10"/>
          </p:nvPr>
        </p:nvSpPr>
        <p:spPr>
          <a:xfrm>
            <a:off x="1115616" y="1052737"/>
            <a:ext cx="8028384" cy="4795937"/>
          </a:xfrm>
        </p:spPr>
        <p:txBody>
          <a:bodyPr/>
          <a:lstStyle/>
          <a:p>
            <a:pPr>
              <a:buFont typeface="Arial" pitchFamily="34" charset="0"/>
              <a:buChar char="•"/>
            </a:pPr>
            <a:r>
              <a:rPr lang="ru-RU" sz="2400" dirty="0" smtClean="0">
                <a:latin typeface="Arial" pitchFamily="34" charset="0"/>
                <a:cs typeface="Arial" pitchFamily="34" charset="0"/>
              </a:rPr>
              <a:t>  Екстерној провјери приступило је укупно 1835 </a:t>
            </a:r>
          </a:p>
          <a:p>
            <a:r>
              <a:rPr lang="ru-RU" sz="2400" dirty="0" smtClean="0">
                <a:latin typeface="Arial" pitchFamily="34" charset="0"/>
                <a:cs typeface="Arial" pitchFamily="34" charset="0"/>
              </a:rPr>
              <a:t>   од 1947 ученика колико их похађа први </a:t>
            </a:r>
          </a:p>
          <a:p>
            <a:r>
              <a:rPr lang="ru-RU" sz="2400" dirty="0" smtClean="0">
                <a:latin typeface="Arial" pitchFamily="34" charset="0"/>
                <a:cs typeface="Arial" pitchFamily="34" charset="0"/>
              </a:rPr>
              <a:t>   разред средњих школа трећег  степена или </a:t>
            </a:r>
          </a:p>
          <a:p>
            <a:r>
              <a:rPr lang="ru-RU" sz="2400" dirty="0" smtClean="0">
                <a:latin typeface="Arial" pitchFamily="34" charset="0"/>
                <a:cs typeface="Arial" pitchFamily="34" charset="0"/>
              </a:rPr>
              <a:t>   94,24%.</a:t>
            </a:r>
          </a:p>
          <a:p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>
              <a:buFont typeface="Arial" pitchFamily="34" charset="0"/>
              <a:buChar char="•"/>
            </a:pPr>
            <a:r>
              <a:rPr lang="ru-RU" sz="2400" dirty="0" smtClean="0">
                <a:latin typeface="Arial" pitchFamily="34" charset="0"/>
                <a:cs typeface="Arial" pitchFamily="34" charset="0"/>
              </a:rPr>
              <a:t>  На основу добијених резултата након </a:t>
            </a:r>
          </a:p>
          <a:p>
            <a:r>
              <a:rPr lang="ru-RU" sz="2400" dirty="0" smtClean="0">
                <a:latin typeface="Arial" pitchFamily="34" charset="0"/>
                <a:cs typeface="Arial" pitchFamily="34" charset="0"/>
              </a:rPr>
              <a:t>   спроведене провјере израчунат  је просјечан</a:t>
            </a:r>
          </a:p>
          <a:p>
            <a:r>
              <a:rPr lang="ru-RU" sz="2400" dirty="0" smtClean="0">
                <a:latin typeface="Arial" pitchFamily="34" charset="0"/>
                <a:cs typeface="Arial" pitchFamily="34" charset="0"/>
              </a:rPr>
              <a:t>   проценат који су ученици остварили </a:t>
            </a:r>
            <a:r>
              <a:rPr lang="en-US" sz="2400" u="sng" dirty="0" smtClean="0">
                <a:latin typeface="Arial" pitchFamily="34" charset="0"/>
                <a:cs typeface="Arial" pitchFamily="34" charset="0"/>
              </a:rPr>
              <a:t>63.76</a:t>
            </a:r>
            <a:r>
              <a:rPr lang="ru-RU" sz="2400" u="sng" dirty="0" smtClean="0">
                <a:latin typeface="Arial" pitchFamily="34" charset="0"/>
                <a:cs typeface="Arial" pitchFamily="34" charset="0"/>
              </a:rPr>
              <a:t>%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>
              <a:buFont typeface="Arial" pitchFamily="34" charset="0"/>
              <a:buChar char="•"/>
            </a:pPr>
            <a:r>
              <a:rPr lang="ru-RU" sz="2400" dirty="0" smtClean="0">
                <a:latin typeface="Arial" pitchFamily="34" charset="0"/>
                <a:cs typeface="Arial" pitchFamily="34" charset="0"/>
              </a:rPr>
              <a:t>  Најмањи проценат рјешених задатака по </a:t>
            </a:r>
          </a:p>
          <a:p>
            <a:r>
              <a:rPr lang="ru-RU" sz="2400" dirty="0" smtClean="0">
                <a:latin typeface="Arial" pitchFamily="34" charset="0"/>
                <a:cs typeface="Arial" pitchFamily="34" charset="0"/>
              </a:rPr>
              <a:t>   одјељењима је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34.38%</a:t>
            </a:r>
            <a:r>
              <a:rPr lang="sr-Cyrl-RS" sz="2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док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је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највећи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85.82%</a:t>
            </a:r>
            <a:r>
              <a:rPr lang="sr-Cyrl-RS" sz="2400" dirty="0" smtClean="0">
                <a:latin typeface="Arial" pitchFamily="34" charset="0"/>
                <a:cs typeface="Arial" pitchFamily="34" charset="0"/>
              </a:rPr>
              <a:t>.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659674305"/>
      </p:ext>
    </p:extLst>
  </p:cSld>
  <p:clrMapOvr>
    <a:masterClrMapping/>
  </p:clrMapOvr>
  <p:transition>
    <p:cover dir="lu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Content Placeholder 12"/>
          <p:cNvSpPr>
            <a:spLocks noGrp="1"/>
          </p:cNvSpPr>
          <p:nvPr>
            <p:ph idx="10"/>
          </p:nvPr>
        </p:nvSpPr>
        <p:spPr>
          <a:xfrm>
            <a:off x="1187624" y="0"/>
            <a:ext cx="7956376" cy="692696"/>
          </a:xfrm>
        </p:spPr>
        <p:txBody>
          <a:bodyPr/>
          <a:lstStyle/>
          <a:p>
            <a:pPr>
              <a:buFont typeface="Arial" pitchFamily="34" charset="0"/>
              <a:buChar char="•"/>
            </a:pPr>
            <a:r>
              <a:rPr lang="ru-RU" sz="2200" dirty="0" smtClean="0"/>
              <a:t>  </a:t>
            </a:r>
            <a:r>
              <a:rPr lang="sr-Cyrl-RS" sz="2200" dirty="0" smtClean="0">
                <a:latin typeface="Arial" pitchFamily="34" charset="0"/>
                <a:cs typeface="Arial" pitchFamily="34" charset="0"/>
              </a:rPr>
              <a:t>Уколико посматрамо резултате које су остварили  </a:t>
            </a:r>
          </a:p>
          <a:p>
            <a:r>
              <a:rPr lang="en-US" sz="2200" smtClean="0">
                <a:latin typeface="Arial" pitchFamily="34" charset="0"/>
                <a:cs typeface="Arial" pitchFamily="34" charset="0"/>
              </a:rPr>
              <a:t>     </a:t>
            </a:r>
            <a:r>
              <a:rPr lang="sr-Cyrl-RS" sz="2200" smtClean="0">
                <a:latin typeface="Arial" pitchFamily="34" charset="0"/>
                <a:cs typeface="Arial" pitchFamily="34" charset="0"/>
              </a:rPr>
              <a:t>ученици </a:t>
            </a:r>
            <a:r>
              <a:rPr lang="sr-Cyrl-RS" sz="2200" dirty="0" smtClean="0">
                <a:latin typeface="Arial" pitchFamily="34" charset="0"/>
                <a:cs typeface="Arial" pitchFamily="34" charset="0"/>
              </a:rPr>
              <a:t>на нивоу школа три најбоље школе су:</a:t>
            </a:r>
            <a:endParaRPr lang="en-US" sz="2200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1979711" y="836712"/>
          <a:ext cx="2595081" cy="1997964"/>
        </p:xfrm>
        <a:graphic>
          <a:graphicData uri="http://schemas.openxmlformats.org/drawingml/2006/table">
            <a:tbl>
              <a:tblPr/>
              <a:tblGrid>
                <a:gridCol w="1044792"/>
                <a:gridCol w="1550289"/>
              </a:tblGrid>
              <a:tr h="841248">
                <a:tc>
                  <a:txBody>
                    <a:bodyPr/>
                    <a:lstStyle/>
                    <a:p>
                      <a:pPr indent="-22669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r-Cyrl-CS" sz="2200" b="0" dirty="0" smtClean="0">
                          <a:solidFill>
                            <a:schemeClr val="bg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Р.</a:t>
                      </a:r>
                      <a:r>
                        <a:rPr lang="sr-Cyrl-RS" sz="2200" b="0" baseline="0" dirty="0" smtClean="0">
                          <a:solidFill>
                            <a:schemeClr val="bg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</a:t>
                      </a:r>
                      <a:r>
                        <a:rPr lang="sr-Cyrl-CS" sz="2200" b="0" baseline="0" dirty="0" smtClean="0">
                          <a:solidFill>
                            <a:schemeClr val="bg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б</a:t>
                      </a:r>
                      <a:r>
                        <a:rPr lang="sr-Cyrl-CS" sz="2200" b="0" dirty="0" smtClean="0">
                          <a:solidFill>
                            <a:schemeClr val="bg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р.</a:t>
                      </a:r>
                      <a:endParaRPr lang="en-US" sz="2200" b="0" dirty="0">
                        <a:solidFill>
                          <a:schemeClr val="bg1"/>
                        </a:solid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r-Cyrl-RS" sz="2200" b="0" dirty="0" smtClean="0">
                          <a:solidFill>
                            <a:schemeClr val="bg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П</a:t>
                      </a:r>
                      <a:r>
                        <a:rPr lang="en-US" sz="2200" b="0" dirty="0" err="1" smtClean="0">
                          <a:solidFill>
                            <a:schemeClr val="bg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роценат</a:t>
                      </a:r>
                      <a:r>
                        <a:rPr lang="en-US" sz="2200" b="0" dirty="0" smtClean="0">
                          <a:solidFill>
                            <a:schemeClr val="bg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</a:t>
                      </a:r>
                      <a:endParaRPr lang="en-US" sz="2200" b="0" dirty="0">
                        <a:solidFill>
                          <a:schemeClr val="bg1"/>
                        </a:solid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0880">
                <a:tc>
                  <a:txBody>
                    <a:bodyPr/>
                    <a:lstStyle/>
                    <a:p>
                      <a:pPr indent="-22669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200" dirty="0">
                          <a:solidFill>
                            <a:schemeClr val="bg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1.</a:t>
                      </a:r>
                    </a:p>
                  </a:txBody>
                  <a:tcPr marL="68580" marR="68580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200" dirty="0">
                          <a:solidFill>
                            <a:schemeClr val="bg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82.11%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1740">
                <a:tc>
                  <a:txBody>
                    <a:bodyPr/>
                    <a:lstStyle/>
                    <a:p>
                      <a:pPr indent="-22669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200" dirty="0">
                          <a:solidFill>
                            <a:schemeClr val="bg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2.</a:t>
                      </a:r>
                    </a:p>
                  </a:txBody>
                  <a:tcPr marL="68580" marR="68580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200" dirty="0">
                          <a:solidFill>
                            <a:schemeClr val="bg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78.14%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0040">
                <a:tc>
                  <a:txBody>
                    <a:bodyPr/>
                    <a:lstStyle/>
                    <a:p>
                      <a:pPr indent="-22669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bg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3.</a:t>
                      </a:r>
                    </a:p>
                  </a:txBody>
                  <a:tcPr marL="68580" marR="68580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200" dirty="0">
                          <a:solidFill>
                            <a:schemeClr val="bg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76.85%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7" name="Content Placeholder 12"/>
          <p:cNvSpPr>
            <a:spLocks noGrp="1"/>
          </p:cNvSpPr>
          <p:nvPr>
            <p:ph idx="10"/>
          </p:nvPr>
        </p:nvSpPr>
        <p:spPr>
          <a:xfrm>
            <a:off x="1187624" y="3068960"/>
            <a:ext cx="7956376" cy="432048"/>
          </a:xfrm>
        </p:spPr>
        <p:txBody>
          <a:bodyPr/>
          <a:lstStyle/>
          <a:p>
            <a:pPr>
              <a:buFont typeface="Arial" pitchFamily="34" charset="0"/>
              <a:buChar char="•"/>
            </a:pPr>
            <a:r>
              <a:rPr lang="ru-RU" sz="22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sr-Cyrl-RS" sz="2200" dirty="0" smtClean="0">
                <a:latin typeface="Arial" pitchFamily="34" charset="0"/>
                <a:cs typeface="Arial" pitchFamily="34" charset="0"/>
              </a:rPr>
              <a:t>Док су три најлошије:</a:t>
            </a:r>
            <a:endParaRPr lang="en-US" sz="220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4860032" y="3573016"/>
          <a:ext cx="2664296" cy="2024224"/>
        </p:xfrm>
        <a:graphic>
          <a:graphicData uri="http://schemas.openxmlformats.org/drawingml/2006/table">
            <a:tbl>
              <a:tblPr/>
              <a:tblGrid>
                <a:gridCol w="936104"/>
                <a:gridCol w="1728192"/>
              </a:tblGrid>
              <a:tr h="440048">
                <a:tc>
                  <a:txBody>
                    <a:bodyPr/>
                    <a:lstStyle/>
                    <a:p>
                      <a:pPr marL="12065" indent="-22669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r-Cyrl-RS" sz="2200" b="0" dirty="0" smtClean="0">
                          <a:solidFill>
                            <a:schemeClr val="bg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Р. </a:t>
                      </a:r>
                      <a:r>
                        <a:rPr lang="sr-Cyrl-BA" sz="2200" b="0" dirty="0" smtClean="0">
                          <a:solidFill>
                            <a:schemeClr val="bg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б</a:t>
                      </a:r>
                      <a:r>
                        <a:rPr lang="sr-Cyrl-RS" sz="2200" b="0" dirty="0" smtClean="0">
                          <a:solidFill>
                            <a:schemeClr val="bg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р.</a:t>
                      </a:r>
                      <a:endParaRPr lang="en-US" sz="2200" b="0" dirty="0">
                        <a:solidFill>
                          <a:schemeClr val="bg1"/>
                        </a:solid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-226695" algn="l" defTabSz="914400" rtl="0" eaLnBrk="1" fontAlgn="auto" latinLnBrk="1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200" b="0" dirty="0" smtClean="0">
                          <a:solidFill>
                            <a:schemeClr val="bg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</a:t>
                      </a:r>
                      <a:r>
                        <a:rPr lang="sr-Cyrl-RS" sz="2200" b="0" dirty="0" smtClean="0">
                          <a:solidFill>
                            <a:schemeClr val="bg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П</a:t>
                      </a:r>
                      <a:r>
                        <a:rPr lang="en-US" sz="2200" b="0" dirty="0" err="1" smtClean="0">
                          <a:solidFill>
                            <a:schemeClr val="bg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роценат</a:t>
                      </a:r>
                      <a:r>
                        <a:rPr lang="en-US" sz="2200" b="0" dirty="0" smtClean="0">
                          <a:solidFill>
                            <a:schemeClr val="bg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4056">
                <a:tc>
                  <a:txBody>
                    <a:bodyPr/>
                    <a:lstStyle/>
                    <a:p>
                      <a:pPr marL="12065" indent="-22669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2200" dirty="0" smtClean="0">
                          <a:solidFill>
                            <a:schemeClr val="bg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4</a:t>
                      </a:r>
                      <a:r>
                        <a:rPr lang="sr-Cyrl-RS" sz="2200" dirty="0" smtClean="0">
                          <a:solidFill>
                            <a:schemeClr val="bg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5</a:t>
                      </a:r>
                      <a:r>
                        <a:rPr lang="en-US" sz="2200" dirty="0" smtClean="0">
                          <a:solidFill>
                            <a:schemeClr val="bg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.</a:t>
                      </a:r>
                      <a:endParaRPr lang="en-US" sz="2200" dirty="0">
                        <a:solidFill>
                          <a:schemeClr val="bg1"/>
                        </a:solid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bg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50.22%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76064">
                <a:tc>
                  <a:txBody>
                    <a:bodyPr/>
                    <a:lstStyle/>
                    <a:p>
                      <a:pPr marL="12065" indent="-22669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2200" dirty="0" smtClean="0">
                          <a:solidFill>
                            <a:schemeClr val="bg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4</a:t>
                      </a:r>
                      <a:r>
                        <a:rPr lang="sr-Cyrl-RS" sz="2200" dirty="0" smtClean="0">
                          <a:solidFill>
                            <a:schemeClr val="bg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6</a:t>
                      </a:r>
                      <a:r>
                        <a:rPr lang="en-US" sz="2200" dirty="0" smtClean="0">
                          <a:solidFill>
                            <a:schemeClr val="bg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.</a:t>
                      </a:r>
                      <a:endParaRPr lang="en-US" sz="2200" dirty="0">
                        <a:solidFill>
                          <a:schemeClr val="bg1"/>
                        </a:solid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200" dirty="0">
                          <a:solidFill>
                            <a:schemeClr val="bg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48.94%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4056">
                <a:tc>
                  <a:txBody>
                    <a:bodyPr/>
                    <a:lstStyle/>
                    <a:p>
                      <a:pPr indent="-22669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2200" dirty="0" smtClean="0">
                          <a:solidFill>
                            <a:schemeClr val="bg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4</a:t>
                      </a:r>
                      <a:r>
                        <a:rPr lang="sr-Cyrl-RS" sz="2200" dirty="0" smtClean="0">
                          <a:solidFill>
                            <a:schemeClr val="bg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7</a:t>
                      </a:r>
                      <a:r>
                        <a:rPr lang="en-US" sz="2200" dirty="0" smtClean="0">
                          <a:solidFill>
                            <a:schemeClr val="bg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.</a:t>
                      </a:r>
                      <a:endParaRPr lang="en-US" sz="2200" dirty="0">
                        <a:solidFill>
                          <a:schemeClr val="bg1"/>
                        </a:solid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200" dirty="0">
                          <a:solidFill>
                            <a:schemeClr val="bg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47.39%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3659674305"/>
      </p:ext>
    </p:extLst>
  </p:cSld>
  <p:clrMapOvr>
    <a:masterClrMapping/>
  </p:clrMapOvr>
  <p:transition>
    <p:cover dir="lu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1547664" y="2492896"/>
            <a:ext cx="7596336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Распоред регија према оствареном резултату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659674305"/>
      </p:ext>
    </p:extLst>
  </p:cSld>
  <p:clrMapOvr>
    <a:masterClrMapping/>
  </p:clrMapOvr>
  <p:transition>
    <p:cover dir="lu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1547666" y="0"/>
          <a:ext cx="6383607" cy="3421040"/>
        </p:xfrm>
        <a:graphic>
          <a:graphicData uri="http://schemas.openxmlformats.org/drawingml/2006/table">
            <a:tbl>
              <a:tblPr/>
              <a:tblGrid>
                <a:gridCol w="3456384"/>
                <a:gridCol w="2927223"/>
              </a:tblGrid>
              <a:tr h="476672">
                <a:tc>
                  <a:txBody>
                    <a:bodyPr/>
                    <a:lstStyle/>
                    <a:p>
                      <a:pPr indent="-22669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Регија</a:t>
                      </a:r>
                      <a:endParaRPr lang="en-US" sz="20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-22669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Остварени  проценат</a:t>
                      </a:r>
                      <a:endParaRPr lang="en-US" sz="20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  <a:tr h="420624">
                <a:tc>
                  <a:txBody>
                    <a:bodyPr/>
                    <a:lstStyle/>
                    <a:p>
                      <a:pPr indent="-22669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Бирач</a:t>
                      </a:r>
                      <a:endParaRPr lang="en-US" sz="200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68.69%</a:t>
                      </a:r>
                      <a:endParaRPr lang="en-US" sz="200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0624">
                <a:tc>
                  <a:txBody>
                    <a:bodyPr/>
                    <a:lstStyle/>
                    <a:p>
                      <a:pPr indent="-22669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Семберија</a:t>
                      </a:r>
                      <a:endParaRPr lang="en-US" sz="20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68.26%</a:t>
                      </a:r>
                      <a:endParaRPr lang="en-US" sz="200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8352">
                <a:tc>
                  <a:txBody>
                    <a:bodyPr/>
                    <a:lstStyle/>
                    <a:p>
                      <a:pPr indent="-22669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Сарајевко - романијска</a:t>
                      </a:r>
                      <a:endParaRPr lang="en-US" sz="200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67.17%</a:t>
                      </a:r>
                      <a:endParaRPr lang="en-US" sz="200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0624">
                <a:tc>
                  <a:txBody>
                    <a:bodyPr/>
                    <a:lstStyle/>
                    <a:p>
                      <a:pPr indent="-22669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Приједор</a:t>
                      </a:r>
                      <a:endParaRPr lang="en-US" sz="200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65.57%</a:t>
                      </a:r>
                      <a:endParaRPr lang="en-US" sz="200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0624">
                <a:tc>
                  <a:txBody>
                    <a:bodyPr/>
                    <a:lstStyle/>
                    <a:p>
                      <a:pPr indent="-22669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r-Cyrl-CS" sz="2400" b="1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Бањалука</a:t>
                      </a:r>
                      <a:endParaRPr lang="en-US" sz="20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65.41%</a:t>
                      </a:r>
                      <a:endParaRPr lang="en-US" sz="20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0624">
                <a:tc>
                  <a:txBody>
                    <a:bodyPr/>
                    <a:lstStyle/>
                    <a:p>
                      <a:pPr indent="-22669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Херцеговина</a:t>
                      </a:r>
                      <a:endParaRPr lang="en-US" sz="200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60.32%</a:t>
                      </a:r>
                      <a:endParaRPr lang="en-US" sz="200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0624">
                <a:tc>
                  <a:txBody>
                    <a:bodyPr/>
                    <a:lstStyle/>
                    <a:p>
                      <a:pPr indent="-22669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Добој</a:t>
                      </a:r>
                      <a:endParaRPr lang="en-US" sz="200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59.71%</a:t>
                      </a:r>
                      <a:endParaRPr lang="en-US" sz="20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6" name="Chart 5"/>
          <p:cNvGraphicFramePr/>
          <p:nvPr/>
        </p:nvGraphicFramePr>
        <p:xfrm>
          <a:off x="4067944" y="3356992"/>
          <a:ext cx="5076056" cy="35010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="" xmlns:p14="http://schemas.microsoft.com/office/powerpoint/2010/main" val="3659674305"/>
      </p:ext>
    </p:extLst>
  </p:cSld>
  <p:clrMapOvr>
    <a:masterClrMapping/>
  </p:clrMapOvr>
  <p:transition>
    <p:cover dir="lu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979712" y="969264"/>
          <a:ext cx="6624736" cy="5888736"/>
        </p:xfrm>
        <a:graphic>
          <a:graphicData uri="http://schemas.openxmlformats.org/drawingml/2006/table">
            <a:tbl>
              <a:tblPr/>
              <a:tblGrid>
                <a:gridCol w="4583319"/>
                <a:gridCol w="2041417"/>
              </a:tblGrid>
              <a:tr h="37150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 err="1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Оставерни</a:t>
                      </a:r>
                      <a:r>
                        <a:rPr lang="en-US" sz="2400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проценат</a:t>
                      </a:r>
                      <a:endParaRPr lang="en-US" sz="20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 err="1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Број</a:t>
                      </a:r>
                      <a:r>
                        <a:rPr lang="en-US" sz="2400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ученика</a:t>
                      </a:r>
                      <a:endParaRPr lang="en-US" sz="20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551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0-10%</a:t>
                      </a:r>
                      <a:endParaRPr lang="en-US" sz="200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16</a:t>
                      </a:r>
                      <a:endParaRPr lang="en-US" sz="200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154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11-20%</a:t>
                      </a:r>
                      <a:endParaRPr lang="en-US" sz="200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33</a:t>
                      </a:r>
                      <a:endParaRPr lang="en-US" sz="200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957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21-30%</a:t>
                      </a:r>
                      <a:endParaRPr lang="en-US" sz="200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52</a:t>
                      </a:r>
                      <a:endParaRPr lang="en-US" sz="200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76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31-40%</a:t>
                      </a:r>
                      <a:endParaRPr lang="en-US" sz="200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103</a:t>
                      </a:r>
                      <a:endParaRPr lang="en-US" sz="200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362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41-50%</a:t>
                      </a:r>
                      <a:endParaRPr lang="en-US" sz="200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179</a:t>
                      </a:r>
                      <a:endParaRPr lang="en-US" sz="200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964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51-60%</a:t>
                      </a:r>
                      <a:endParaRPr lang="en-US" sz="200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329</a:t>
                      </a:r>
                      <a:endParaRPr lang="en-US" sz="200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767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61-70%</a:t>
                      </a:r>
                      <a:endParaRPr lang="en-US" sz="200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392</a:t>
                      </a:r>
                      <a:endParaRPr lang="en-US" sz="200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168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71-80%</a:t>
                      </a:r>
                      <a:endParaRPr lang="en-US" sz="200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385</a:t>
                      </a:r>
                      <a:endParaRPr lang="en-US" sz="200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172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81-90%</a:t>
                      </a:r>
                      <a:endParaRPr lang="en-US" sz="200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287</a:t>
                      </a:r>
                      <a:endParaRPr lang="en-US" sz="200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774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91-99%</a:t>
                      </a:r>
                      <a:endParaRPr lang="en-US" sz="200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58</a:t>
                      </a:r>
                      <a:endParaRPr lang="en-US" sz="200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577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100%</a:t>
                      </a:r>
                      <a:endParaRPr lang="en-US" sz="200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en-US" sz="200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5816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 err="1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Број</a:t>
                      </a:r>
                      <a:r>
                        <a:rPr lang="en-US" sz="2400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ученика</a:t>
                      </a:r>
                      <a:r>
                        <a:rPr lang="en-US" sz="2400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који</a:t>
                      </a:r>
                      <a:r>
                        <a:rPr lang="en-US" sz="2400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нису</a:t>
                      </a:r>
                      <a:r>
                        <a:rPr lang="en-US" sz="2400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2400" dirty="0" err="1" smtClean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приступил</a:t>
                      </a:r>
                      <a:endParaRPr lang="en-US" sz="20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112</a:t>
                      </a:r>
                      <a:endParaRPr lang="en-US" sz="200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0624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Укупно:</a:t>
                      </a:r>
                      <a:endParaRPr lang="en-US" sz="200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1947</a:t>
                      </a:r>
                      <a:endParaRPr lang="en-US" sz="20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1745" name="Rectangle 1"/>
          <p:cNvSpPr>
            <a:spLocks noChangeArrowheads="1"/>
          </p:cNvSpPr>
          <p:nvPr/>
        </p:nvSpPr>
        <p:spPr bwMode="auto">
          <a:xfrm>
            <a:off x="1547664" y="1"/>
            <a:ext cx="684076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Уколико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посматрамо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појединачни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проценат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који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су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остварили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ученици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стање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је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следеће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:</a:t>
            </a:r>
            <a:endParaRPr kumimoji="0" lang="en-US" sz="14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659674305"/>
      </p:ext>
    </p:extLst>
  </p:cSld>
  <p:clrMapOvr>
    <a:masterClrMapping/>
  </p:clrMapOvr>
  <p:transition>
    <p:cover dir="lu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572816" y="188641"/>
            <a:ext cx="75711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Cyrl-R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Резултати ученика у односу на ниво постигнућа</a:t>
            </a:r>
            <a:endParaRPr lang="en-US" sz="2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1691680" y="692696"/>
          <a:ext cx="7272808" cy="3291840"/>
        </p:xfrm>
        <a:graphic>
          <a:graphicData uri="http://schemas.openxmlformats.org/drawingml/2006/table">
            <a:tbl>
              <a:tblPr/>
              <a:tblGrid>
                <a:gridCol w="2952328"/>
                <a:gridCol w="2088232"/>
                <a:gridCol w="2232248"/>
              </a:tblGrid>
              <a:tr h="432048">
                <a:tc>
                  <a:txBody>
                    <a:bodyPr/>
                    <a:lstStyle/>
                    <a:p>
                      <a:pPr marL="453390" indent="-226695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 err="1">
                          <a:solidFill>
                            <a:schemeClr val="bg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Ниво</a:t>
                      </a:r>
                      <a:r>
                        <a:rPr lang="en-US" sz="2400" dirty="0">
                          <a:solidFill>
                            <a:schemeClr val="bg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bg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постигнућа</a:t>
                      </a:r>
                      <a:endParaRPr lang="en-US" sz="2400" dirty="0">
                        <a:solidFill>
                          <a:schemeClr val="bg1"/>
                        </a:solid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3390" indent="-226695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chemeClr val="bg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Проценат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3390" indent="-226695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chemeClr val="bg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Број ученика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3274">
                <a:tc>
                  <a:txBody>
                    <a:bodyPr/>
                    <a:lstStyle/>
                    <a:p>
                      <a:pPr marL="453390" indent="-226695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 err="1">
                          <a:solidFill>
                            <a:schemeClr val="bg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Незадовољава</a:t>
                      </a:r>
                      <a:endParaRPr lang="en-US" sz="2400" dirty="0">
                        <a:solidFill>
                          <a:schemeClr val="bg1"/>
                        </a:solid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3390" indent="-22669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bg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&lt; 45%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3390" indent="-22669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sr-Cyrl-RS" sz="2400" dirty="0" smtClean="0">
                          <a:solidFill>
                            <a:schemeClr val="bg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298</a:t>
                      </a:r>
                      <a:endParaRPr lang="en-US" sz="2400" dirty="0">
                        <a:solidFill>
                          <a:schemeClr val="bg1"/>
                        </a:solid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6508">
                <a:tc>
                  <a:txBody>
                    <a:bodyPr/>
                    <a:lstStyle/>
                    <a:p>
                      <a:pPr marL="453390" indent="-226695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 err="1" smtClean="0">
                          <a:solidFill>
                            <a:schemeClr val="bg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Низак</a:t>
                      </a:r>
                      <a:endParaRPr lang="en-US" sz="2400" dirty="0">
                        <a:solidFill>
                          <a:schemeClr val="bg1"/>
                        </a:solid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3390" indent="-22669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chemeClr val="bg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45% - 54%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3390" indent="-22669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sr-Cyrl-RS" sz="2400" dirty="0" smtClean="0">
                          <a:solidFill>
                            <a:schemeClr val="bg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315</a:t>
                      </a:r>
                      <a:endParaRPr lang="en-US" sz="2400" dirty="0">
                        <a:solidFill>
                          <a:schemeClr val="bg1"/>
                        </a:solid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9742">
                <a:tc>
                  <a:txBody>
                    <a:bodyPr/>
                    <a:lstStyle/>
                    <a:p>
                      <a:pPr marL="453390" indent="-226695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 err="1">
                          <a:solidFill>
                            <a:schemeClr val="bg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Средњи</a:t>
                      </a:r>
                      <a:r>
                        <a:rPr lang="en-US" sz="2400" dirty="0">
                          <a:solidFill>
                            <a:schemeClr val="bg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3390" indent="-22669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chemeClr val="bg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55% - 74%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3390" indent="-22669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sr-Cyrl-RS" sz="2400" dirty="0" smtClean="0">
                          <a:solidFill>
                            <a:schemeClr val="bg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626</a:t>
                      </a:r>
                      <a:endParaRPr lang="en-US" sz="2400" dirty="0">
                        <a:solidFill>
                          <a:schemeClr val="bg1"/>
                        </a:solid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8960">
                <a:tc>
                  <a:txBody>
                    <a:bodyPr/>
                    <a:lstStyle/>
                    <a:p>
                      <a:pPr marL="453390" indent="-226695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 err="1">
                          <a:solidFill>
                            <a:schemeClr val="bg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Висок</a:t>
                      </a:r>
                      <a:r>
                        <a:rPr lang="en-US" sz="2400" dirty="0">
                          <a:solidFill>
                            <a:schemeClr val="bg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3390" indent="-22669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bg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75% - 100%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3390" indent="-22669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sr-Cyrl-RS" sz="2400" dirty="0" smtClean="0">
                          <a:solidFill>
                            <a:schemeClr val="bg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596</a:t>
                      </a:r>
                      <a:endParaRPr lang="en-US" sz="2400" dirty="0">
                        <a:solidFill>
                          <a:schemeClr val="bg1"/>
                        </a:solid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48640">
                <a:tc gridSpan="2">
                  <a:txBody>
                    <a:bodyPr/>
                    <a:lstStyle/>
                    <a:p>
                      <a:pPr marL="453390" indent="-226695" algn="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chemeClr val="bg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Укупно: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53390" indent="-22669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solidFill>
                            <a:schemeClr val="bg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1</a:t>
                      </a:r>
                      <a:r>
                        <a:rPr lang="sr-Cyrl-RS" sz="2400" dirty="0" smtClean="0">
                          <a:solidFill>
                            <a:schemeClr val="bg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835</a:t>
                      </a:r>
                      <a:endParaRPr lang="en-US" sz="2400" dirty="0">
                        <a:solidFill>
                          <a:schemeClr val="bg1"/>
                        </a:solid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6" name="Chart 5"/>
          <p:cNvGraphicFramePr/>
          <p:nvPr/>
        </p:nvGraphicFramePr>
        <p:xfrm>
          <a:off x="1547664" y="4005064"/>
          <a:ext cx="4968552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="" xmlns:p14="http://schemas.microsoft.com/office/powerpoint/2010/main" val="3659674305"/>
      </p:ext>
    </p:extLst>
  </p:cSld>
  <p:clrMapOvr>
    <a:masterClrMapping/>
  </p:clrMapOvr>
  <p:transition>
    <p:cover dir="lu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1547664" y="692696"/>
          <a:ext cx="7272808" cy="3291840"/>
        </p:xfrm>
        <a:graphic>
          <a:graphicData uri="http://schemas.openxmlformats.org/drawingml/2006/table">
            <a:tbl>
              <a:tblPr/>
              <a:tblGrid>
                <a:gridCol w="2952328"/>
                <a:gridCol w="2088232"/>
                <a:gridCol w="2232248"/>
              </a:tblGrid>
              <a:tr h="504056">
                <a:tc>
                  <a:txBody>
                    <a:bodyPr/>
                    <a:lstStyle/>
                    <a:p>
                      <a:pPr marL="453390" indent="-226695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 err="1">
                          <a:solidFill>
                            <a:schemeClr val="bg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Ниво</a:t>
                      </a:r>
                      <a:r>
                        <a:rPr lang="en-US" sz="2400" dirty="0">
                          <a:solidFill>
                            <a:schemeClr val="bg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bg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постигнућа</a:t>
                      </a:r>
                      <a:endParaRPr lang="en-US" sz="2400" dirty="0">
                        <a:solidFill>
                          <a:schemeClr val="bg1"/>
                        </a:solid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3390" indent="-226695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chemeClr val="bg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Проценат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3390" indent="-226695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 err="1">
                          <a:solidFill>
                            <a:schemeClr val="bg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Број</a:t>
                      </a:r>
                      <a:r>
                        <a:rPr lang="en-US" sz="2400" dirty="0">
                          <a:solidFill>
                            <a:schemeClr val="bg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</a:t>
                      </a:r>
                      <a:r>
                        <a:rPr lang="sr-Cyrl-RS" sz="2400" dirty="0" smtClean="0">
                          <a:solidFill>
                            <a:schemeClr val="bg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школа</a:t>
                      </a:r>
                      <a:endParaRPr lang="en-US" sz="2400" dirty="0">
                        <a:solidFill>
                          <a:schemeClr val="bg1"/>
                        </a:solid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32">
                <a:tc>
                  <a:txBody>
                    <a:bodyPr/>
                    <a:lstStyle/>
                    <a:p>
                      <a:pPr marL="453390" indent="-226695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 err="1">
                          <a:solidFill>
                            <a:schemeClr val="bg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Незадовољава</a:t>
                      </a:r>
                      <a:endParaRPr lang="en-US" sz="2400" dirty="0">
                        <a:solidFill>
                          <a:schemeClr val="bg1"/>
                        </a:solid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3390" indent="-22669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bg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&lt; 45%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3390" indent="-22669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sr-Cyrl-RS" sz="2400" dirty="0" smtClean="0">
                          <a:solidFill>
                            <a:schemeClr val="bg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0</a:t>
                      </a:r>
                      <a:endParaRPr lang="en-US" sz="2400" dirty="0">
                        <a:solidFill>
                          <a:schemeClr val="bg1"/>
                        </a:solid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1266">
                <a:tc>
                  <a:txBody>
                    <a:bodyPr/>
                    <a:lstStyle/>
                    <a:p>
                      <a:pPr marL="453390" indent="-226695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 err="1" smtClean="0">
                          <a:solidFill>
                            <a:schemeClr val="bg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Низак</a:t>
                      </a:r>
                      <a:endParaRPr lang="en-US" sz="2400" dirty="0">
                        <a:solidFill>
                          <a:schemeClr val="bg1"/>
                        </a:solid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3390" indent="-22669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chemeClr val="bg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45% - 54%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3390" indent="-22669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sr-Cyrl-RS" sz="2400" dirty="0" smtClean="0">
                          <a:solidFill>
                            <a:schemeClr val="bg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5</a:t>
                      </a:r>
                      <a:endParaRPr lang="en-US" sz="2400" dirty="0">
                        <a:solidFill>
                          <a:schemeClr val="bg1"/>
                        </a:solid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4500">
                <a:tc>
                  <a:txBody>
                    <a:bodyPr/>
                    <a:lstStyle/>
                    <a:p>
                      <a:pPr marL="453390" indent="-226695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 err="1">
                          <a:solidFill>
                            <a:schemeClr val="bg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Средњи</a:t>
                      </a:r>
                      <a:r>
                        <a:rPr lang="en-US" sz="2400" dirty="0">
                          <a:solidFill>
                            <a:schemeClr val="bg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3390" indent="-22669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chemeClr val="bg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55% - 74%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3390" indent="-22669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sr-Cyrl-RS" sz="2400" dirty="0" smtClean="0">
                          <a:solidFill>
                            <a:schemeClr val="bg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35</a:t>
                      </a:r>
                      <a:endParaRPr lang="en-US" sz="2400" dirty="0">
                        <a:solidFill>
                          <a:schemeClr val="bg1"/>
                        </a:solid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7734">
                <a:tc>
                  <a:txBody>
                    <a:bodyPr/>
                    <a:lstStyle/>
                    <a:p>
                      <a:pPr marL="453390" indent="-226695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 err="1">
                          <a:solidFill>
                            <a:schemeClr val="bg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Висок</a:t>
                      </a:r>
                      <a:r>
                        <a:rPr lang="en-US" sz="2400" dirty="0">
                          <a:solidFill>
                            <a:schemeClr val="bg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3390" indent="-22669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bg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75% - 100%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3390" indent="-22669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sr-Cyrl-RS" sz="2400" dirty="0" smtClean="0">
                          <a:solidFill>
                            <a:schemeClr val="bg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7</a:t>
                      </a:r>
                      <a:endParaRPr lang="en-US" sz="2400" dirty="0">
                        <a:solidFill>
                          <a:schemeClr val="bg1"/>
                        </a:solid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48640">
                <a:tc gridSpan="2">
                  <a:txBody>
                    <a:bodyPr/>
                    <a:lstStyle/>
                    <a:p>
                      <a:pPr marL="453390" indent="-226695" algn="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 err="1">
                          <a:solidFill>
                            <a:schemeClr val="bg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Укупно</a:t>
                      </a:r>
                      <a:r>
                        <a:rPr lang="en-US" sz="2400" dirty="0">
                          <a:solidFill>
                            <a:schemeClr val="bg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: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53390" indent="-22669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sr-Cyrl-RS" sz="2400" dirty="0" smtClean="0">
                          <a:solidFill>
                            <a:schemeClr val="bg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47</a:t>
                      </a:r>
                      <a:endParaRPr lang="en-US" sz="2400" dirty="0">
                        <a:solidFill>
                          <a:schemeClr val="bg1"/>
                        </a:solid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6" name="Rectangle 5"/>
          <p:cNvSpPr/>
          <p:nvPr/>
        </p:nvSpPr>
        <p:spPr>
          <a:xfrm>
            <a:off x="1475656" y="116632"/>
            <a:ext cx="7524328" cy="4462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r-Cyrl-RS" sz="23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Резултати по школама у односу на ниво постигнућа</a:t>
            </a:r>
            <a:endParaRPr lang="en-US" sz="23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4" name="Chart 3"/>
          <p:cNvGraphicFramePr/>
          <p:nvPr/>
        </p:nvGraphicFramePr>
        <p:xfrm>
          <a:off x="1547664" y="3933057"/>
          <a:ext cx="5112568" cy="29249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="" xmlns:p14="http://schemas.microsoft.com/office/powerpoint/2010/main" val="3659674305"/>
      </p:ext>
    </p:extLst>
  </p:cSld>
  <p:clrMapOvr>
    <a:masterClrMapping/>
  </p:clrMapOvr>
  <p:transition>
    <p:cover dir="lu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691681" y="836713"/>
            <a:ext cx="572945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dirty="0" smtClean="0">
                <a:solidFill>
                  <a:schemeClr val="bg1"/>
                </a:solidFill>
              </a:rPr>
              <a:t>Резултате провјере по задацима</a:t>
            </a:r>
            <a:endParaRPr lang="en-US" sz="2800" dirty="0">
              <a:solidFill>
                <a:schemeClr val="bg1"/>
              </a:solidFill>
            </a:endParaRPr>
          </a:p>
        </p:txBody>
      </p:sp>
      <p:graphicFrame>
        <p:nvGraphicFramePr>
          <p:cNvPr id="6" name="Chart 5"/>
          <p:cNvGraphicFramePr/>
          <p:nvPr/>
        </p:nvGraphicFramePr>
        <p:xfrm>
          <a:off x="1835696" y="1772817"/>
          <a:ext cx="6840760" cy="40324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="" xmlns:p14="http://schemas.microsoft.com/office/powerpoint/2010/main" val="3659674305"/>
      </p:ext>
    </p:extLst>
  </p:cSld>
  <p:clrMapOvr>
    <a:masterClrMapping/>
  </p:clrMapOvr>
  <p:transition>
    <p:cover dir="lu"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2852936"/>
            <a:ext cx="932452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Cyrl-RS" sz="2400" smtClean="0">
                <a:solidFill>
                  <a:schemeClr val="bg1"/>
                </a:solidFill>
              </a:rPr>
              <a:t>Просјечна </a:t>
            </a:r>
            <a:r>
              <a:rPr lang="sr-Cyrl-RS" sz="2400" dirty="0" smtClean="0">
                <a:solidFill>
                  <a:schemeClr val="bg1"/>
                </a:solidFill>
              </a:rPr>
              <a:t>рјешеност </a:t>
            </a:r>
            <a:r>
              <a:rPr lang="sr-Cyrl-R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задатака</a:t>
            </a:r>
            <a:r>
              <a:rPr lang="sr-Cyrl-RS" sz="2400" dirty="0" smtClean="0">
                <a:solidFill>
                  <a:schemeClr val="bg1"/>
                </a:solidFill>
              </a:rPr>
              <a:t> ниског нивоа тежине: 90.51%</a:t>
            </a:r>
          </a:p>
          <a:p>
            <a:endParaRPr lang="sr-Cyrl-RS" sz="2400" dirty="0" smtClean="0">
              <a:solidFill>
                <a:schemeClr val="bg1"/>
              </a:solidFill>
            </a:endParaRPr>
          </a:p>
          <a:p>
            <a:r>
              <a:rPr lang="sr-Cyrl-RS" sz="2400" dirty="0" smtClean="0">
                <a:solidFill>
                  <a:schemeClr val="bg1"/>
                </a:solidFill>
              </a:rPr>
              <a:t>Просјечна рјешеност задатака средњег нивоа тежине: 61.52%</a:t>
            </a:r>
          </a:p>
          <a:p>
            <a:endParaRPr lang="sr-Cyrl-RS" sz="2400" dirty="0" smtClean="0">
              <a:solidFill>
                <a:schemeClr val="bg1"/>
              </a:solidFill>
            </a:endParaRPr>
          </a:p>
          <a:p>
            <a:r>
              <a:rPr lang="sr-Cyrl-RS" sz="2400" dirty="0" smtClean="0">
                <a:solidFill>
                  <a:schemeClr val="bg1"/>
                </a:solidFill>
              </a:rPr>
              <a:t>Просјечна рјешеност задатака високог нивоа тежине: 17.41%</a:t>
            </a:r>
          </a:p>
        </p:txBody>
      </p:sp>
    </p:spTree>
    <p:extLst>
      <p:ext uri="{BB962C8B-B14F-4D97-AF65-F5344CB8AC3E}">
        <p14:creationId xmlns="" xmlns:p14="http://schemas.microsoft.com/office/powerpoint/2010/main" val="3659674305"/>
      </p:ext>
    </p:extLst>
  </p:cSld>
  <p:clrMapOvr>
    <a:masterClrMapping/>
  </p:clrMapOvr>
  <p:transition>
    <p:cover dir="lu"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1475656" y="116632"/>
            <a:ext cx="7524328" cy="11541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r-Cyrl-RS" sz="23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Најбоље урађен је задатак број 25 ниског нивоа </a:t>
            </a:r>
          </a:p>
          <a:p>
            <a:r>
              <a:rPr lang="sr-Cyrl-BA" sz="23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т</a:t>
            </a:r>
            <a:r>
              <a:rPr lang="sr-Cyrl-RS" sz="23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ежине са процеснтом успјешности 92,28%.</a:t>
            </a:r>
          </a:p>
          <a:p>
            <a:r>
              <a:rPr lang="sr-Cyrl-RS" sz="23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Од ученика је захтијевано препознавање.  </a:t>
            </a:r>
            <a:endParaRPr lang="en-US" sz="23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863080" y="2060848"/>
          <a:ext cx="8280920" cy="2243593"/>
        </p:xfrm>
        <a:graphic>
          <a:graphicData uri="http://schemas.openxmlformats.org/drawingml/2006/table">
            <a:tbl>
              <a:tblPr/>
              <a:tblGrid>
                <a:gridCol w="2220205"/>
                <a:gridCol w="6060715"/>
              </a:tblGrid>
              <a:tr h="890487"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 err="1">
                          <a:solidFill>
                            <a:schemeClr val="bg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На</a:t>
                      </a:r>
                      <a:r>
                        <a:rPr lang="en-US" sz="2400" dirty="0">
                          <a:solidFill>
                            <a:schemeClr val="bg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bg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лијевој</a:t>
                      </a:r>
                      <a:r>
                        <a:rPr lang="en-US" sz="2400" dirty="0">
                          <a:solidFill>
                            <a:schemeClr val="bg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bg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страни</a:t>
                      </a:r>
                      <a:r>
                        <a:rPr lang="en-US" sz="2400" dirty="0">
                          <a:solidFill>
                            <a:schemeClr val="bg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bg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су</a:t>
                      </a:r>
                      <a:r>
                        <a:rPr lang="en-US" sz="2400" dirty="0">
                          <a:solidFill>
                            <a:schemeClr val="bg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bg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дати</a:t>
                      </a:r>
                      <a:r>
                        <a:rPr lang="en-US" sz="2400" dirty="0">
                          <a:solidFill>
                            <a:schemeClr val="bg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bg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називи</a:t>
                      </a:r>
                      <a:r>
                        <a:rPr lang="en-US" sz="2400" dirty="0">
                          <a:solidFill>
                            <a:schemeClr val="bg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bg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програма</a:t>
                      </a:r>
                      <a:r>
                        <a:rPr lang="en-US" sz="2400" dirty="0">
                          <a:solidFill>
                            <a:schemeClr val="bg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, а </a:t>
                      </a:r>
                      <a:r>
                        <a:rPr lang="en-US" sz="2400" dirty="0" err="1">
                          <a:solidFill>
                            <a:schemeClr val="bg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на</a:t>
                      </a:r>
                      <a:r>
                        <a:rPr lang="en-US" sz="2400" dirty="0">
                          <a:solidFill>
                            <a:schemeClr val="bg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bg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десној</a:t>
                      </a:r>
                      <a:r>
                        <a:rPr lang="en-US" sz="2400" dirty="0">
                          <a:solidFill>
                            <a:schemeClr val="bg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bg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њихова</a:t>
                      </a:r>
                      <a:r>
                        <a:rPr lang="en-US" sz="2400" dirty="0">
                          <a:solidFill>
                            <a:schemeClr val="bg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bg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намјена</a:t>
                      </a:r>
                      <a:r>
                        <a:rPr lang="en-US" sz="2400" dirty="0">
                          <a:solidFill>
                            <a:schemeClr val="bg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. </a:t>
                      </a:r>
                      <a:r>
                        <a:rPr lang="en-US" sz="2400" dirty="0" err="1">
                          <a:solidFill>
                            <a:schemeClr val="bg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Потребно</a:t>
                      </a:r>
                      <a:r>
                        <a:rPr lang="en-US" sz="2400" dirty="0">
                          <a:solidFill>
                            <a:schemeClr val="bg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bg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је</a:t>
                      </a:r>
                      <a:r>
                        <a:rPr lang="en-US" sz="2400" dirty="0">
                          <a:solidFill>
                            <a:schemeClr val="bg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bg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да</a:t>
                      </a:r>
                      <a:r>
                        <a:rPr lang="en-US" sz="2400" dirty="0">
                          <a:solidFill>
                            <a:schemeClr val="bg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bg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линијом</a:t>
                      </a:r>
                      <a:r>
                        <a:rPr lang="en-US" sz="2400" dirty="0">
                          <a:solidFill>
                            <a:schemeClr val="bg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bg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повежеш</a:t>
                      </a:r>
                      <a:r>
                        <a:rPr lang="en-US" sz="2400" dirty="0">
                          <a:solidFill>
                            <a:schemeClr val="bg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bg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назив</a:t>
                      </a:r>
                      <a:r>
                        <a:rPr lang="en-US" sz="2400" dirty="0">
                          <a:solidFill>
                            <a:schemeClr val="bg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bg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програма</a:t>
                      </a:r>
                      <a:r>
                        <a:rPr lang="en-US" sz="2400" dirty="0">
                          <a:solidFill>
                            <a:schemeClr val="bg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и </a:t>
                      </a:r>
                      <a:r>
                        <a:rPr lang="en-US" sz="2400" dirty="0" err="1">
                          <a:solidFill>
                            <a:schemeClr val="bg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његову</a:t>
                      </a:r>
                      <a:r>
                        <a:rPr lang="en-US" sz="2400" dirty="0">
                          <a:solidFill>
                            <a:schemeClr val="bg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bg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намјену</a:t>
                      </a:r>
                      <a:r>
                        <a:rPr lang="en-US" sz="2400" dirty="0">
                          <a:solidFill>
                            <a:schemeClr val="bg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.</a:t>
                      </a:r>
                    </a:p>
                  </a:txBody>
                  <a:tcPr marL="62122" marR="6212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98172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chemeClr val="bg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Paint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chemeClr val="bg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Calculator</a:t>
                      </a:r>
                    </a:p>
                  </a:txBody>
                  <a:tcPr marL="62122" marR="6212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 err="1">
                          <a:solidFill>
                            <a:schemeClr val="bg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Програм</a:t>
                      </a:r>
                      <a:r>
                        <a:rPr lang="en-US" sz="2400" dirty="0">
                          <a:solidFill>
                            <a:schemeClr val="bg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bg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за</a:t>
                      </a:r>
                      <a:r>
                        <a:rPr lang="en-US" sz="2400" dirty="0">
                          <a:solidFill>
                            <a:schemeClr val="bg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bg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прорачун</a:t>
                      </a:r>
                      <a:r>
                        <a:rPr lang="en-US" sz="2400" dirty="0">
                          <a:solidFill>
                            <a:schemeClr val="bg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(</a:t>
                      </a:r>
                      <a:r>
                        <a:rPr lang="en-US" sz="2400" dirty="0" err="1">
                          <a:solidFill>
                            <a:schemeClr val="bg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рачунање</a:t>
                      </a:r>
                      <a:r>
                        <a:rPr lang="en-US" sz="2400" dirty="0">
                          <a:solidFill>
                            <a:schemeClr val="bg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)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 err="1">
                          <a:solidFill>
                            <a:schemeClr val="bg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Програм</a:t>
                      </a:r>
                      <a:r>
                        <a:rPr lang="en-US" sz="2400" dirty="0">
                          <a:solidFill>
                            <a:schemeClr val="bg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bg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за</a:t>
                      </a:r>
                      <a:r>
                        <a:rPr lang="en-US" sz="2400" dirty="0">
                          <a:solidFill>
                            <a:schemeClr val="bg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bg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цртање</a:t>
                      </a:r>
                      <a:endParaRPr lang="en-US" sz="2400" dirty="0">
                        <a:solidFill>
                          <a:schemeClr val="bg1"/>
                        </a:solid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2122" marR="6212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3659674305"/>
      </p:ext>
    </p:extLst>
  </p:cSld>
  <p:clrMapOvr>
    <a:masterClrMapping/>
  </p:clrMapOvr>
  <p:transition>
    <p:cover dir="lu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0" y="1600201"/>
            <a:ext cx="9144000" cy="4493096"/>
          </a:xfrm>
        </p:spPr>
        <p:txBody>
          <a:bodyPr/>
          <a:lstStyle/>
          <a:p>
            <a:r>
              <a:rPr lang="en-US" sz="2400" b="1" dirty="0" err="1" smtClean="0"/>
              <a:t>Информатика</a:t>
            </a:r>
            <a:r>
              <a:rPr lang="en-US" sz="2400" dirty="0" smtClean="0"/>
              <a:t> </a:t>
            </a:r>
            <a:r>
              <a:rPr lang="en-US" sz="2400" dirty="0" err="1" smtClean="0"/>
              <a:t>је</a:t>
            </a:r>
            <a:r>
              <a:rPr lang="en-US" sz="2400" dirty="0" smtClean="0"/>
              <a:t> </a:t>
            </a:r>
            <a:r>
              <a:rPr lang="en-US" sz="2400" dirty="0" err="1" smtClean="0"/>
              <a:t>наука</a:t>
            </a:r>
            <a:r>
              <a:rPr lang="en-US" sz="2400" dirty="0" smtClean="0"/>
              <a:t>, </a:t>
            </a:r>
            <a:r>
              <a:rPr lang="en-US" sz="2400" dirty="0" err="1" smtClean="0"/>
              <a:t>која</a:t>
            </a:r>
            <a:r>
              <a:rPr lang="en-US" sz="2400" dirty="0" smtClean="0"/>
              <a:t> </a:t>
            </a:r>
            <a:r>
              <a:rPr lang="en-US" sz="2400" dirty="0" err="1" smtClean="0"/>
              <a:t>се</a:t>
            </a:r>
            <a:r>
              <a:rPr lang="en-US" sz="2400" dirty="0" smtClean="0"/>
              <a:t> </a:t>
            </a:r>
            <a:r>
              <a:rPr lang="en-US" sz="2400" dirty="0" err="1" smtClean="0"/>
              <a:t>бави</a:t>
            </a:r>
            <a:r>
              <a:rPr lang="en-US" sz="2400" dirty="0" smtClean="0"/>
              <a:t> </a:t>
            </a:r>
            <a:r>
              <a:rPr lang="en-US" sz="2400" dirty="0" err="1" smtClean="0"/>
              <a:t>развојем</a:t>
            </a:r>
            <a:r>
              <a:rPr lang="en-US" sz="2400" dirty="0" smtClean="0"/>
              <a:t> и </a:t>
            </a:r>
            <a:r>
              <a:rPr lang="en-US" sz="2400" dirty="0" err="1" smtClean="0"/>
              <a:t>примјеном</a:t>
            </a:r>
            <a:r>
              <a:rPr lang="en-US" sz="2400" dirty="0" smtClean="0"/>
              <a:t> </a:t>
            </a:r>
            <a:endParaRPr lang="sr-Cyrl-RS" sz="2400" dirty="0" smtClean="0"/>
          </a:p>
          <a:p>
            <a:r>
              <a:rPr lang="en-US" sz="2400" dirty="0" err="1" smtClean="0"/>
              <a:t>информационих</a:t>
            </a:r>
            <a:r>
              <a:rPr lang="en-US" sz="2400" dirty="0" smtClean="0"/>
              <a:t> </a:t>
            </a:r>
            <a:r>
              <a:rPr lang="en-US" sz="2400" dirty="0" err="1" smtClean="0"/>
              <a:t>технологија</a:t>
            </a:r>
            <a:r>
              <a:rPr lang="en-US" sz="2400" dirty="0" smtClean="0"/>
              <a:t>, </a:t>
            </a:r>
            <a:r>
              <a:rPr lang="en-US" sz="2400" dirty="0" err="1" smtClean="0"/>
              <a:t>развојем</a:t>
            </a:r>
            <a:r>
              <a:rPr lang="en-US" sz="2400" dirty="0" smtClean="0"/>
              <a:t> </a:t>
            </a:r>
            <a:r>
              <a:rPr lang="en-US" sz="2400" dirty="0" err="1" smtClean="0"/>
              <a:t>информационих</a:t>
            </a:r>
            <a:r>
              <a:rPr lang="en-US" sz="2400" dirty="0" smtClean="0"/>
              <a:t> </a:t>
            </a:r>
            <a:endParaRPr lang="sr-Cyrl-RS" sz="2400" dirty="0" smtClean="0"/>
          </a:p>
          <a:p>
            <a:r>
              <a:rPr lang="en-US" sz="2400" dirty="0" err="1" smtClean="0"/>
              <a:t>дјелатности</a:t>
            </a:r>
            <a:r>
              <a:rPr lang="en-US" sz="2400" dirty="0" smtClean="0"/>
              <a:t>, </a:t>
            </a:r>
            <a:r>
              <a:rPr lang="en-US" sz="2400" dirty="0" err="1" smtClean="0"/>
              <a:t>ангажовањем</a:t>
            </a:r>
            <a:r>
              <a:rPr lang="en-US" sz="2400" dirty="0" smtClean="0"/>
              <a:t> </a:t>
            </a:r>
            <a:r>
              <a:rPr lang="en-US" sz="2400" dirty="0" err="1" smtClean="0"/>
              <a:t>људи</a:t>
            </a:r>
            <a:r>
              <a:rPr lang="en-US" sz="2400" dirty="0" smtClean="0"/>
              <a:t> у </a:t>
            </a:r>
            <a:r>
              <a:rPr lang="en-US" sz="2400" dirty="0" err="1" smtClean="0"/>
              <a:t>обављању</a:t>
            </a:r>
            <a:r>
              <a:rPr lang="en-US" sz="2400" dirty="0" smtClean="0"/>
              <a:t> </a:t>
            </a:r>
            <a:r>
              <a:rPr lang="en-US" sz="2400" dirty="0" err="1" smtClean="0"/>
              <a:t>информационих</a:t>
            </a:r>
            <a:r>
              <a:rPr lang="en-US" sz="2400" dirty="0" smtClean="0"/>
              <a:t> </a:t>
            </a:r>
            <a:r>
              <a:rPr lang="en-US" sz="2400" dirty="0" err="1" smtClean="0"/>
              <a:t>дјелатности</a:t>
            </a:r>
            <a:r>
              <a:rPr lang="en-US" sz="2400" dirty="0" smtClean="0"/>
              <a:t>, </a:t>
            </a:r>
            <a:r>
              <a:rPr lang="en-US" sz="2400" dirty="0" err="1" smtClean="0"/>
              <a:t>информационим</a:t>
            </a:r>
            <a:r>
              <a:rPr lang="en-US" sz="2400" dirty="0" smtClean="0"/>
              <a:t> </a:t>
            </a:r>
            <a:r>
              <a:rPr lang="en-US" sz="2400" dirty="0" err="1" smtClean="0"/>
              <a:t>системима</a:t>
            </a:r>
            <a:r>
              <a:rPr lang="en-US" sz="2400" dirty="0" smtClean="0"/>
              <a:t>, а </a:t>
            </a:r>
            <a:r>
              <a:rPr lang="en-US" sz="2400" dirty="0" err="1" smtClean="0"/>
              <a:t>све</a:t>
            </a:r>
            <a:r>
              <a:rPr lang="en-US" sz="2400" dirty="0" smtClean="0"/>
              <a:t> у </a:t>
            </a:r>
            <a:r>
              <a:rPr lang="en-US" sz="2400" dirty="0" err="1" smtClean="0"/>
              <a:t>циљу</a:t>
            </a:r>
            <a:r>
              <a:rPr lang="en-US" sz="2400" dirty="0" smtClean="0"/>
              <a:t> </a:t>
            </a:r>
            <a:endParaRPr lang="sr-Cyrl-RS" sz="2400" dirty="0" smtClean="0"/>
          </a:p>
          <a:p>
            <a:r>
              <a:rPr lang="en-US" sz="2400" dirty="0" err="1" smtClean="0"/>
              <a:t>обезбјеђивања</a:t>
            </a:r>
            <a:r>
              <a:rPr lang="en-US" sz="2400" dirty="0" smtClean="0"/>
              <a:t> </a:t>
            </a:r>
            <a:r>
              <a:rPr lang="en-US" sz="2400" dirty="0" err="1" smtClean="0"/>
              <a:t>правих</a:t>
            </a:r>
            <a:r>
              <a:rPr lang="en-US" sz="2400" dirty="0" smtClean="0"/>
              <a:t> </a:t>
            </a:r>
            <a:r>
              <a:rPr lang="en-US" sz="2400" dirty="0" err="1" smtClean="0"/>
              <a:t>информација</a:t>
            </a:r>
            <a:r>
              <a:rPr lang="en-US" sz="2400" dirty="0" smtClean="0"/>
              <a:t> </a:t>
            </a:r>
            <a:r>
              <a:rPr lang="en-US" sz="2400" dirty="0" err="1" smtClean="0"/>
              <a:t>правим</a:t>
            </a:r>
            <a:r>
              <a:rPr lang="en-US" sz="2400" dirty="0" smtClean="0"/>
              <a:t> </a:t>
            </a:r>
            <a:r>
              <a:rPr lang="en-US" sz="2400" dirty="0" err="1" smtClean="0"/>
              <a:t>људима</a:t>
            </a:r>
            <a:r>
              <a:rPr lang="en-US" sz="2400" dirty="0" smtClean="0"/>
              <a:t> у </a:t>
            </a:r>
            <a:r>
              <a:rPr lang="en-US" sz="2400" dirty="0" err="1" smtClean="0"/>
              <a:t>правом</a:t>
            </a:r>
            <a:endParaRPr lang="en-US" sz="2400" dirty="0" smtClean="0"/>
          </a:p>
          <a:p>
            <a:r>
              <a:rPr lang="en-US" sz="2400" dirty="0" err="1" smtClean="0"/>
              <a:t>тренутку</a:t>
            </a:r>
            <a:r>
              <a:rPr lang="en-US" sz="2400" dirty="0" smtClean="0"/>
              <a:t> у </a:t>
            </a:r>
            <a:r>
              <a:rPr lang="en-US" sz="2400" dirty="0" err="1" smtClean="0"/>
              <a:t>правој</a:t>
            </a:r>
            <a:r>
              <a:rPr lang="en-US" sz="2400" dirty="0" smtClean="0"/>
              <a:t> </a:t>
            </a:r>
            <a:r>
              <a:rPr lang="en-US" sz="2400" dirty="0" err="1" smtClean="0"/>
              <a:t>количини</a:t>
            </a:r>
            <a:r>
              <a:rPr lang="en-US" sz="2400" dirty="0" smtClean="0"/>
              <a:t> и у </a:t>
            </a:r>
            <a:r>
              <a:rPr lang="en-US" sz="2400" dirty="0" err="1" smtClean="0"/>
              <a:t>правом</a:t>
            </a:r>
            <a:r>
              <a:rPr lang="en-US" sz="2400" dirty="0" smtClean="0"/>
              <a:t> </a:t>
            </a:r>
            <a:r>
              <a:rPr lang="en-US" sz="2400" dirty="0" err="1" smtClean="0"/>
              <a:t>формату</a:t>
            </a:r>
            <a:r>
              <a:rPr lang="en-US" sz="2400" dirty="0" smtClean="0"/>
              <a:t>.</a:t>
            </a:r>
          </a:p>
          <a:p>
            <a:pPr algn="just"/>
            <a:r>
              <a:rPr lang="en-US" sz="2400" dirty="0" err="1" smtClean="0"/>
              <a:t>Рачунари</a:t>
            </a:r>
            <a:r>
              <a:rPr lang="en-US" sz="2400" dirty="0" smtClean="0"/>
              <a:t> </a:t>
            </a:r>
            <a:r>
              <a:rPr lang="en-US" sz="2400" dirty="0" err="1" smtClean="0"/>
              <a:t>данас</a:t>
            </a:r>
            <a:r>
              <a:rPr lang="en-US" sz="2400" dirty="0" smtClean="0"/>
              <a:t> </a:t>
            </a:r>
            <a:r>
              <a:rPr lang="en-US" sz="2400" dirty="0" err="1" smtClean="0"/>
              <a:t>нису</a:t>
            </a:r>
            <a:r>
              <a:rPr lang="en-US" sz="2400" dirty="0" smtClean="0"/>
              <a:t> </a:t>
            </a:r>
            <a:r>
              <a:rPr lang="en-US" sz="2400" dirty="0" err="1" smtClean="0"/>
              <a:t>луксуз</a:t>
            </a:r>
            <a:r>
              <a:rPr lang="en-US" sz="2400" dirty="0" smtClean="0"/>
              <a:t>, </a:t>
            </a:r>
            <a:r>
              <a:rPr lang="en-US" sz="2400" dirty="0" err="1" smtClean="0"/>
              <a:t>него</a:t>
            </a:r>
            <a:r>
              <a:rPr lang="en-US" sz="2400" dirty="0" smtClean="0"/>
              <a:t> </a:t>
            </a:r>
            <a:r>
              <a:rPr lang="en-US" sz="2400" dirty="0" err="1" smtClean="0"/>
              <a:t>потреба</a:t>
            </a:r>
            <a:r>
              <a:rPr lang="en-US" sz="2400" dirty="0" smtClean="0"/>
              <a:t> у </a:t>
            </a:r>
            <a:r>
              <a:rPr lang="en-US" sz="2400" dirty="0" err="1" smtClean="0"/>
              <a:t>свим</a:t>
            </a:r>
            <a:r>
              <a:rPr lang="en-US" sz="2400" dirty="0" smtClean="0"/>
              <a:t> </a:t>
            </a:r>
            <a:r>
              <a:rPr lang="en-US" sz="2400" dirty="0" err="1" smtClean="0"/>
              <a:t>аспектима</a:t>
            </a:r>
            <a:r>
              <a:rPr lang="en-US" sz="2400" dirty="0" smtClean="0"/>
              <a:t> </a:t>
            </a:r>
          </a:p>
          <a:p>
            <a:pPr algn="just"/>
            <a:r>
              <a:rPr lang="en-US" sz="2400" dirty="0" err="1" smtClean="0"/>
              <a:t>живота</a:t>
            </a:r>
            <a:r>
              <a:rPr lang="en-US" sz="2400" dirty="0" smtClean="0"/>
              <a:t> и </a:t>
            </a:r>
            <a:r>
              <a:rPr lang="en-US" sz="2400" dirty="0" err="1" smtClean="0"/>
              <a:t>рада</a:t>
            </a:r>
            <a:r>
              <a:rPr lang="sr-Cyrl-RS" sz="2400" dirty="0" smtClean="0"/>
              <a:t>, </a:t>
            </a:r>
            <a:r>
              <a:rPr lang="en-US" sz="2400" dirty="0" err="1" smtClean="0"/>
              <a:t>рачунар</a:t>
            </a:r>
            <a:r>
              <a:rPr lang="en-US" sz="2400" dirty="0" smtClean="0"/>
              <a:t> </a:t>
            </a:r>
            <a:r>
              <a:rPr lang="sr-Cyrl-RS" sz="2400" dirty="0" smtClean="0"/>
              <a:t>је данас </a:t>
            </a:r>
            <a:r>
              <a:rPr lang="en-US" sz="2400" dirty="0" err="1" smtClean="0"/>
              <a:t>постао</a:t>
            </a:r>
            <a:r>
              <a:rPr lang="en-US" sz="2400" dirty="0" smtClean="0"/>
              <a:t> </a:t>
            </a:r>
            <a:r>
              <a:rPr lang="en-US" sz="2400" dirty="0" err="1" smtClean="0"/>
              <a:t>универзални</a:t>
            </a:r>
            <a:r>
              <a:rPr lang="en-US" sz="2400" dirty="0" smtClean="0"/>
              <a:t> </a:t>
            </a:r>
            <a:r>
              <a:rPr lang="en-US" sz="2400" dirty="0" err="1" smtClean="0"/>
              <a:t>алат</a:t>
            </a:r>
            <a:r>
              <a:rPr lang="en-US" sz="2400" dirty="0" smtClean="0"/>
              <a:t>. </a:t>
            </a:r>
          </a:p>
        </p:txBody>
      </p:sp>
    </p:spTree>
    <p:extLst>
      <p:ext uri="{BB962C8B-B14F-4D97-AF65-F5344CB8AC3E}">
        <p14:creationId xmlns="" xmlns:p14="http://schemas.microsoft.com/office/powerpoint/2010/main" val="891763176"/>
      </p:ext>
    </p:extLst>
  </p:cSld>
  <p:clrMapOvr>
    <a:masterClrMapping/>
  </p:clrMapOvr>
  <p:transition>
    <p:cover dir="lu"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1403648" y="116632"/>
            <a:ext cx="7596336" cy="15234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r-Cyrl-RS" sz="23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Веома успјешно урађен је задатак број 7 ниског нивоа </a:t>
            </a:r>
          </a:p>
          <a:p>
            <a:r>
              <a:rPr lang="sr-Cyrl-BA" sz="23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т</a:t>
            </a:r>
            <a:r>
              <a:rPr lang="sr-Cyrl-RS" sz="23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ежине са процеснтом успјешности </a:t>
            </a:r>
            <a:r>
              <a:rPr lang="ru-RU" sz="2400" dirty="0" smtClean="0">
                <a:solidFill>
                  <a:schemeClr val="bg1"/>
                </a:solidFill>
              </a:rPr>
              <a:t>91,99%</a:t>
            </a:r>
            <a:r>
              <a:rPr lang="sr-Cyrl-RS" sz="23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sr-Cyrl-RS" sz="23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Овај задатака од ученика је такође захтијевано </a:t>
            </a:r>
          </a:p>
          <a:p>
            <a:r>
              <a:rPr lang="sr-Cyrl-RS" sz="23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препознавање.  </a:t>
            </a:r>
            <a:endParaRPr lang="en-US" sz="23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475656" y="1988840"/>
          <a:ext cx="7344816" cy="1593803"/>
        </p:xfrm>
        <a:graphic>
          <a:graphicData uri="http://schemas.openxmlformats.org/drawingml/2006/table">
            <a:tbl>
              <a:tblPr/>
              <a:tblGrid>
                <a:gridCol w="7344816"/>
              </a:tblGrid>
              <a:tr h="54739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 err="1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Коју</a:t>
                      </a:r>
                      <a:r>
                        <a:rPr lang="en-US" sz="2000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од</a:t>
                      </a:r>
                      <a:r>
                        <a:rPr lang="en-US" sz="2000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приказаних</a:t>
                      </a:r>
                      <a:r>
                        <a:rPr lang="en-US" sz="2000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икона</a:t>
                      </a:r>
                      <a:r>
                        <a:rPr lang="en-US" sz="2000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бисте</a:t>
                      </a:r>
                      <a:r>
                        <a:rPr lang="en-US" sz="2000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кликнули</a:t>
                      </a:r>
                      <a:r>
                        <a:rPr lang="en-US" sz="2000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за</a:t>
                      </a:r>
                      <a:r>
                        <a:rPr lang="en-US" sz="2000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затварање</a:t>
                      </a:r>
                      <a:r>
                        <a:rPr lang="en-US" sz="2000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endParaRPr lang="sr-Cyrl-RS" sz="2000" dirty="0" smtClean="0">
                        <a:solidFill>
                          <a:schemeClr val="bg1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 err="1" smtClean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програмског</a:t>
                      </a:r>
                      <a:r>
                        <a:rPr lang="en-US" sz="2000" dirty="0" smtClean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прозора</a:t>
                      </a:r>
                      <a:r>
                        <a:rPr lang="en-US" sz="2000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? (</a:t>
                      </a:r>
                      <a:r>
                        <a:rPr lang="en-US" sz="2000" dirty="0" err="1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Заокружи</a:t>
                      </a:r>
                      <a:r>
                        <a:rPr lang="en-US" sz="2000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!)</a:t>
                      </a:r>
                      <a:endParaRPr lang="en-US" sz="20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122" marR="621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89276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000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a.                  б.                   в.                   г. </a:t>
                      </a:r>
                      <a:endParaRPr lang="en-US" sz="20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122" marR="621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pic>
        <p:nvPicPr>
          <p:cNvPr id="9" name="Picture 8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63688" y="2924944"/>
            <a:ext cx="648072" cy="5760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9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59832" y="2924944"/>
            <a:ext cx="648072" cy="5760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Picture 11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427984" y="2924944"/>
            <a:ext cx="648072" cy="5760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Picture 12"/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796136" y="2924944"/>
            <a:ext cx="648072" cy="5760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="" xmlns:p14="http://schemas.microsoft.com/office/powerpoint/2010/main" val="3659674305"/>
      </p:ext>
    </p:extLst>
  </p:cSld>
  <p:clrMapOvr>
    <a:masterClrMapping/>
  </p:clrMapOvr>
  <p:transition>
    <p:cover dir="lu"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1547664" y="1124744"/>
            <a:ext cx="7596336" cy="11849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r-Cyrl-RS" sz="23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Зачујуће лоше је урађен задатак под редним бројем 2 </a:t>
            </a:r>
          </a:p>
          <a:p>
            <a:r>
              <a:rPr lang="sr-Cyrl-BA" sz="23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С</a:t>
            </a:r>
            <a:r>
              <a:rPr lang="sr-Cyrl-RS" sz="23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а процентом успјешности </a:t>
            </a:r>
            <a:r>
              <a:rPr lang="ru-RU" sz="2400" dirty="0" smtClean="0">
                <a:solidFill>
                  <a:schemeClr val="bg1"/>
                </a:solidFill>
              </a:rPr>
              <a:t>53,29%.</a:t>
            </a:r>
          </a:p>
          <a:p>
            <a:r>
              <a:rPr lang="ru-RU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Задатак је од ученика захтијевао препознавање</a:t>
            </a:r>
            <a:endParaRPr lang="en-US" sz="23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1079104" y="2492896"/>
          <a:ext cx="8064896" cy="2625457"/>
        </p:xfrm>
        <a:graphic>
          <a:graphicData uri="http://schemas.openxmlformats.org/drawingml/2006/table">
            <a:tbl>
              <a:tblPr/>
              <a:tblGrid>
                <a:gridCol w="3705252"/>
                <a:gridCol w="4359644"/>
              </a:tblGrid>
              <a:tr h="683102"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 err="1">
                          <a:solidFill>
                            <a:schemeClr val="bg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Сљедеће</a:t>
                      </a:r>
                      <a:r>
                        <a:rPr lang="en-US" sz="2400" dirty="0">
                          <a:solidFill>
                            <a:schemeClr val="bg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bg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дијелове</a:t>
                      </a:r>
                      <a:r>
                        <a:rPr lang="en-US" sz="2400" dirty="0">
                          <a:solidFill>
                            <a:schemeClr val="bg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bg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рачунара</a:t>
                      </a:r>
                      <a:r>
                        <a:rPr lang="en-US" sz="2400" dirty="0">
                          <a:solidFill>
                            <a:schemeClr val="bg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bg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разврстај</a:t>
                      </a:r>
                      <a:r>
                        <a:rPr lang="en-US" sz="2400" dirty="0">
                          <a:solidFill>
                            <a:schemeClr val="bg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у </a:t>
                      </a:r>
                      <a:r>
                        <a:rPr lang="en-US" sz="2400" dirty="0" err="1" smtClean="0">
                          <a:solidFill>
                            <a:schemeClr val="bg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одговарајућу</a:t>
                      </a:r>
                      <a:r>
                        <a:rPr lang="en-US" sz="2400" dirty="0" smtClean="0">
                          <a:solidFill>
                            <a:schemeClr val="bg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</a:t>
                      </a:r>
                      <a:endParaRPr lang="sr-Cyrl-RS" sz="2400" dirty="0" smtClean="0">
                        <a:solidFill>
                          <a:schemeClr val="bg1"/>
                        </a:solid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en-US" sz="2400" dirty="0" err="1" smtClean="0">
                          <a:solidFill>
                            <a:schemeClr val="bg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групу</a:t>
                      </a:r>
                      <a:r>
                        <a:rPr lang="en-US" sz="2400" dirty="0" smtClean="0">
                          <a:solidFill>
                            <a:schemeClr val="bg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bg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којој</a:t>
                      </a:r>
                      <a:r>
                        <a:rPr lang="en-US" sz="2400" dirty="0">
                          <a:solidFill>
                            <a:schemeClr val="bg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bg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припада</a:t>
                      </a:r>
                      <a:r>
                        <a:rPr lang="en-US" sz="2400" dirty="0">
                          <a:solidFill>
                            <a:schemeClr val="bg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!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 err="1">
                          <a:solidFill>
                            <a:schemeClr val="bg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Оперативни</a:t>
                      </a:r>
                      <a:r>
                        <a:rPr lang="en-US" sz="2400" dirty="0">
                          <a:solidFill>
                            <a:schemeClr val="bg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bg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систем</a:t>
                      </a:r>
                      <a:r>
                        <a:rPr lang="en-US" sz="2400" dirty="0">
                          <a:solidFill>
                            <a:schemeClr val="bg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, </a:t>
                      </a:r>
                      <a:r>
                        <a:rPr lang="en-US" sz="2400" dirty="0" err="1">
                          <a:solidFill>
                            <a:schemeClr val="bg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матична</a:t>
                      </a:r>
                      <a:r>
                        <a:rPr lang="en-US" sz="2400" dirty="0">
                          <a:solidFill>
                            <a:schemeClr val="bg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bg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плоча</a:t>
                      </a:r>
                      <a:r>
                        <a:rPr lang="en-US" sz="2400" dirty="0">
                          <a:solidFill>
                            <a:schemeClr val="bg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, word, CD, touch </a:t>
                      </a:r>
                      <a:endParaRPr lang="sr-Cyrl-RS" sz="2400" dirty="0" smtClean="0">
                        <a:solidFill>
                          <a:schemeClr val="bg1"/>
                        </a:solid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solidFill>
                            <a:schemeClr val="bg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screen</a:t>
                      </a:r>
                      <a:r>
                        <a:rPr lang="en-US" sz="2400" dirty="0">
                          <a:solidFill>
                            <a:schemeClr val="bg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, </a:t>
                      </a:r>
                      <a:r>
                        <a:rPr lang="en-US" sz="2400" dirty="0" err="1">
                          <a:solidFill>
                            <a:schemeClr val="bg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миш</a:t>
                      </a:r>
                      <a:r>
                        <a:rPr lang="en-US" sz="2400" dirty="0">
                          <a:solidFill>
                            <a:schemeClr val="bg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, excel, </a:t>
                      </a:r>
                      <a:r>
                        <a:rPr lang="en-US" sz="2400" dirty="0" err="1">
                          <a:solidFill>
                            <a:schemeClr val="bg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тастатура</a:t>
                      </a:r>
                      <a:r>
                        <a:rPr lang="en-US" sz="2400" dirty="0">
                          <a:solidFill>
                            <a:schemeClr val="bg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, windows, </a:t>
                      </a:r>
                      <a:r>
                        <a:rPr lang="en-US" sz="2400" dirty="0" err="1">
                          <a:solidFill>
                            <a:schemeClr val="bg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графичка</a:t>
                      </a:r>
                      <a:r>
                        <a:rPr lang="en-US" sz="2400" dirty="0">
                          <a:solidFill>
                            <a:schemeClr val="bg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bg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карта</a:t>
                      </a:r>
                      <a:r>
                        <a:rPr lang="en-US" sz="2400" dirty="0">
                          <a:solidFill>
                            <a:schemeClr val="bg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</a:t>
                      </a:r>
                    </a:p>
                  </a:txBody>
                  <a:tcPr marL="62122" marR="621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0119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chemeClr val="bg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Хардвер</a:t>
                      </a:r>
                    </a:p>
                  </a:txBody>
                  <a:tcPr marL="62122" marR="621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chemeClr val="bg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Софтвер</a:t>
                      </a:r>
                    </a:p>
                  </a:txBody>
                  <a:tcPr marL="62122" marR="621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5586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n-US" sz="2400">
                        <a:solidFill>
                          <a:schemeClr val="bg1"/>
                        </a:solid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2122" marR="621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n-US" sz="2400" dirty="0">
                        <a:solidFill>
                          <a:schemeClr val="bg1"/>
                        </a:solid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2122" marR="621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3659674305"/>
      </p:ext>
    </p:extLst>
  </p:cSld>
  <p:clrMapOvr>
    <a:masterClrMapping/>
  </p:clrMapOvr>
  <p:transition>
    <p:cover dir="lu"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1547664" y="1124744"/>
            <a:ext cx="7596336" cy="11849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r-Cyrl-RS" sz="23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Веома лоше је урађен задатак под редним бројем 9 </a:t>
            </a:r>
          </a:p>
          <a:p>
            <a:r>
              <a:rPr lang="sr-Cyrl-BA" sz="23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с</a:t>
            </a:r>
            <a:r>
              <a:rPr lang="sr-Cyrl-RS" sz="23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а процентом успјешности </a:t>
            </a:r>
            <a:r>
              <a:rPr lang="ru-RU" sz="2400" dirty="0" smtClean="0">
                <a:solidFill>
                  <a:schemeClr val="bg1"/>
                </a:solidFill>
              </a:rPr>
              <a:t>41,82%.</a:t>
            </a:r>
          </a:p>
          <a:p>
            <a:r>
              <a:rPr lang="ru-RU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Задатак је од ученика захтијевао препознавање</a:t>
            </a:r>
            <a:endParaRPr lang="en-US" sz="23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524000" y="2702553"/>
          <a:ext cx="6864424" cy="2113217"/>
        </p:xfrm>
        <a:graphic>
          <a:graphicData uri="http://schemas.openxmlformats.org/drawingml/2006/table">
            <a:tbl>
              <a:tblPr/>
              <a:tblGrid>
                <a:gridCol w="1607840"/>
                <a:gridCol w="1872208"/>
                <a:gridCol w="1728192"/>
                <a:gridCol w="1656184"/>
              </a:tblGrid>
              <a:tr h="601548">
                <a:tc gridSpan="4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 err="1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Приказане</a:t>
                      </a:r>
                      <a:r>
                        <a:rPr lang="en-US" sz="2400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су</a:t>
                      </a:r>
                      <a:r>
                        <a:rPr lang="en-US" sz="2400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команде</a:t>
                      </a:r>
                      <a:r>
                        <a:rPr lang="en-US" sz="2400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које</a:t>
                      </a:r>
                      <a:r>
                        <a:rPr lang="en-US" sz="2400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се</a:t>
                      </a:r>
                      <a:r>
                        <a:rPr lang="en-US" sz="2400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користе</a:t>
                      </a:r>
                      <a:r>
                        <a:rPr lang="en-US" sz="2400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за</a:t>
                      </a:r>
                      <a:r>
                        <a:rPr lang="en-US" sz="2400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поравнање</a:t>
                      </a:r>
                      <a:r>
                        <a:rPr lang="en-US" sz="2400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текста</a:t>
                      </a:r>
                      <a:r>
                        <a:rPr lang="en-US" sz="2400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. </a:t>
                      </a:r>
                      <a:r>
                        <a:rPr lang="en-US" sz="2400" dirty="0" err="1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На</a:t>
                      </a:r>
                      <a:r>
                        <a:rPr lang="en-US" sz="2400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линији</a:t>
                      </a:r>
                      <a:r>
                        <a:rPr lang="en-US" sz="2400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испод</a:t>
                      </a:r>
                      <a:r>
                        <a:rPr lang="en-US" sz="2400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команде</a:t>
                      </a:r>
                      <a:r>
                        <a:rPr lang="en-US" sz="2400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напиши</a:t>
                      </a:r>
                      <a:r>
                        <a:rPr lang="en-US" sz="2400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тип</a:t>
                      </a:r>
                      <a:r>
                        <a:rPr lang="en-US" sz="2400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endParaRPr lang="sr-Cyrl-RS" sz="2400" dirty="0" smtClean="0">
                        <a:solidFill>
                          <a:schemeClr val="bg1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 err="1" smtClean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поравнања</a:t>
                      </a:r>
                      <a:r>
                        <a:rPr lang="en-US" sz="2400" dirty="0" smtClean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који</a:t>
                      </a:r>
                      <a:r>
                        <a:rPr lang="en-US" sz="2400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се</a:t>
                      </a:r>
                      <a:r>
                        <a:rPr lang="en-US" sz="2400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реализује</a:t>
                      </a:r>
                      <a:r>
                        <a:rPr lang="en-US" sz="2400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2400" dirty="0" err="1" smtClean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упот</a:t>
                      </a:r>
                      <a:r>
                        <a:rPr lang="sr-Cyrl-RS" sz="2400" smtClean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р</a:t>
                      </a:r>
                      <a:r>
                        <a:rPr lang="en-US" sz="2400" smtClean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ебом</a:t>
                      </a:r>
                      <a:r>
                        <a:rPr lang="en-US" sz="2400" dirty="0" smtClean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команде</a:t>
                      </a:r>
                      <a:r>
                        <a:rPr lang="en-US" sz="2400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!</a:t>
                      </a:r>
                      <a:endParaRPr lang="en-US" sz="24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386" marR="6538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sz="1700" dirty="0"/>
                    </a:p>
                  </a:txBody>
                  <a:tcPr marL="87181" marR="87181" marT="43590" marB="4359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US" sz="1700" dirty="0"/>
                    </a:p>
                  </a:txBody>
                  <a:tcPr marL="87181" marR="87181" marT="43590" marB="43590"/>
                </a:tc>
                <a:tc hMerge="1">
                  <a:txBody>
                    <a:bodyPr/>
                    <a:lstStyle/>
                    <a:p>
                      <a:endParaRPr lang="en-US" sz="1700" dirty="0"/>
                    </a:p>
                  </a:txBody>
                  <a:tcPr marL="87181" marR="87181" marT="43590" marB="43590"/>
                </a:tc>
              </a:tr>
              <a:tr h="33116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1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5386" marR="65386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1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5386" marR="65386" marT="0" marB="0">
                    <a:lnL>
                      <a:noFill/>
                    </a:lnL>
                    <a:lnR>
                      <a:noFill/>
                    </a:lnR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1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5386" marR="65386" marT="0" marB="0">
                    <a:lnL>
                      <a:noFill/>
                    </a:lnL>
                    <a:lnR>
                      <a:noFill/>
                    </a:lnR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1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5386" marR="65386" marT="0" marB="0">
                    <a:lnL>
                      <a:noFill/>
                    </a:lnL>
                    <a:lnR>
                      <a:noFill/>
                    </a:lnR>
                    <a:lnB>
                      <a:noFill/>
                    </a:lnB>
                  </a:tcPr>
                </a:tc>
              </a:tr>
              <a:tr h="52017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1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5386" marR="6538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1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5386" marR="6538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1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5386" marR="6538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100" dirty="0"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r>
                        <a:rPr lang="en-US" sz="1000" dirty="0">
                          <a:latin typeface="Calibri"/>
                        </a:rPr>
                        <a:t>	 </a:t>
                      </a:r>
                    </a:p>
                  </a:txBody>
                  <a:tcPr marL="65386" marR="6538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9" name="Picture 8"/>
          <p:cNvPicPr/>
          <p:nvPr/>
        </p:nvPicPr>
        <p:blipFill>
          <a:blip r:embed="rId2" cstate="print"/>
          <a:srcRect l="39418" t="9281" r="58624" b="88565"/>
          <a:stretch>
            <a:fillRect/>
          </a:stretch>
        </p:blipFill>
        <p:spPr bwMode="auto">
          <a:xfrm>
            <a:off x="1979712" y="4077072"/>
            <a:ext cx="576064" cy="5040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9"/>
          <p:cNvPicPr/>
          <p:nvPr/>
        </p:nvPicPr>
        <p:blipFill>
          <a:blip r:embed="rId2" cstate="print"/>
          <a:srcRect l="35690" t="9281" r="62306" b="88565"/>
          <a:stretch>
            <a:fillRect/>
          </a:stretch>
        </p:blipFill>
        <p:spPr bwMode="auto">
          <a:xfrm>
            <a:off x="3419872" y="4077072"/>
            <a:ext cx="576064" cy="5040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10"/>
          <p:cNvPicPr/>
          <p:nvPr/>
        </p:nvPicPr>
        <p:blipFill>
          <a:blip r:embed="rId2" cstate="print"/>
          <a:srcRect l="37461" t="9281" r="60582" b="88565"/>
          <a:stretch>
            <a:fillRect/>
          </a:stretch>
        </p:blipFill>
        <p:spPr bwMode="auto">
          <a:xfrm>
            <a:off x="4932040" y="4077072"/>
            <a:ext cx="648072" cy="5040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Picture 11"/>
          <p:cNvPicPr/>
          <p:nvPr/>
        </p:nvPicPr>
        <p:blipFill>
          <a:blip r:embed="rId2" cstate="print"/>
          <a:srcRect l="34012" t="9281" r="64217" b="88565"/>
          <a:stretch>
            <a:fillRect/>
          </a:stretch>
        </p:blipFill>
        <p:spPr bwMode="auto">
          <a:xfrm>
            <a:off x="6588224" y="4077072"/>
            <a:ext cx="504056" cy="5040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="" xmlns:p14="http://schemas.microsoft.com/office/powerpoint/2010/main" val="3659674305"/>
      </p:ext>
    </p:extLst>
  </p:cSld>
  <p:clrMapOvr>
    <a:masterClrMapping/>
  </p:clrMapOvr>
  <p:transition>
    <p:cover dir="lu"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1547664" y="1052736"/>
            <a:ext cx="7596336" cy="8002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r-Cyrl-RS" sz="2300" u="sng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Најлошије су урађени задаци високог нивоа тежине, </a:t>
            </a:r>
          </a:p>
          <a:p>
            <a:r>
              <a:rPr lang="sr-Cyrl-RS" sz="2300" u="sng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који захтијевају примјену знања:</a:t>
            </a:r>
            <a:endParaRPr lang="en-US" sz="2300" u="sng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547664" y="2348880"/>
            <a:ext cx="74168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Cyrl-R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Задатак број 10 – проценат рјешености је </a:t>
            </a:r>
            <a:r>
              <a:rPr lang="ru-RU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14,27%</a:t>
            </a:r>
            <a:endParaRPr lang="en-US" sz="2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1547664" y="3284984"/>
            <a:ext cx="745232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За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премјештање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(</a:t>
            </a:r>
            <a:r>
              <a:rPr lang="en-US" sz="24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пребацивање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) </a:t>
            </a:r>
            <a:r>
              <a:rPr lang="en-US" sz="24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датотеке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из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једног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фолдера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у </a:t>
            </a:r>
            <a:r>
              <a:rPr lang="en-US" sz="24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други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користе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се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команде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________________ и___________________.</a:t>
            </a:r>
            <a:endParaRPr lang="en-US" sz="2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659674305"/>
      </p:ext>
    </p:extLst>
  </p:cSld>
  <p:clrMapOvr>
    <a:masterClrMapping/>
  </p:clrMapOvr>
  <p:transition>
    <p:cover dir="lu"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Box 15"/>
          <p:cNvSpPr txBox="1"/>
          <p:nvPr/>
        </p:nvSpPr>
        <p:spPr>
          <a:xfrm>
            <a:off x="1547664" y="332656"/>
            <a:ext cx="74168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Cyrl-R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Задатак број 6  – проценат рјешености је </a:t>
            </a:r>
            <a:r>
              <a:rPr lang="ru-RU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15,38%</a:t>
            </a:r>
            <a:endParaRPr lang="en-US" sz="2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5057" name="Rectangle 1"/>
          <p:cNvSpPr>
            <a:spLocks noChangeArrowheads="1"/>
          </p:cNvSpPr>
          <p:nvPr/>
        </p:nvSpPr>
        <p:spPr bwMode="auto">
          <a:xfrm>
            <a:off x="1547664" y="908720"/>
            <a:ext cx="7416824" cy="212365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По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чему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се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разликују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следећи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тастери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на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тастатури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? (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Допиши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тачне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одговоре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користећи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појмове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десно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и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лијево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)</a:t>
            </a:r>
            <a:r>
              <a:rPr kumimoji="0" lang="sr-Cyrl-RS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05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Backspace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тастер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на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тастатури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служи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за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______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Delete (Del),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тастер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на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тастатури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служи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за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_____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727176" y="3573016"/>
            <a:ext cx="74168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Cyrl-R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Задатак број 13  – проценат рјешености је </a:t>
            </a:r>
            <a:r>
              <a:rPr lang="ru-RU" sz="2400" dirty="0" smtClean="0">
                <a:solidFill>
                  <a:schemeClr val="bg1"/>
                </a:solidFill>
              </a:rPr>
              <a:t>22,57%</a:t>
            </a:r>
            <a:endParaRPr lang="en-US" sz="2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1547664" y="4293096"/>
          <a:ext cx="6624736" cy="1261872"/>
        </p:xfrm>
        <a:graphic>
          <a:graphicData uri="http://schemas.openxmlformats.org/drawingml/2006/table">
            <a:tbl>
              <a:tblPr/>
              <a:tblGrid>
                <a:gridCol w="6624736"/>
              </a:tblGrid>
              <a:tr h="38101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 err="1">
                          <a:solidFill>
                            <a:schemeClr val="bg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Колико</a:t>
                      </a:r>
                      <a:r>
                        <a:rPr lang="en-US" sz="2400" dirty="0">
                          <a:solidFill>
                            <a:schemeClr val="bg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bg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маргина</a:t>
                      </a:r>
                      <a:r>
                        <a:rPr lang="en-US" sz="2400" dirty="0">
                          <a:solidFill>
                            <a:schemeClr val="bg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bg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има</a:t>
                      </a:r>
                      <a:r>
                        <a:rPr lang="en-US" sz="2400" dirty="0">
                          <a:solidFill>
                            <a:schemeClr val="bg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bg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страница</a:t>
                      </a:r>
                      <a:r>
                        <a:rPr lang="en-US" sz="2400" dirty="0">
                          <a:solidFill>
                            <a:schemeClr val="bg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bg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документа</a:t>
                      </a:r>
                      <a:r>
                        <a:rPr lang="en-US" sz="2400" dirty="0">
                          <a:solidFill>
                            <a:schemeClr val="bg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? </a:t>
                      </a:r>
                      <a:endParaRPr lang="sr-Cyrl-RS" sz="2400" dirty="0" smtClean="0">
                        <a:solidFill>
                          <a:schemeClr val="bg1"/>
                        </a:solid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solidFill>
                            <a:schemeClr val="bg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(</a:t>
                      </a:r>
                      <a:r>
                        <a:rPr lang="en-US" sz="2400" dirty="0" err="1">
                          <a:solidFill>
                            <a:schemeClr val="bg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Допиши</a:t>
                      </a:r>
                      <a:r>
                        <a:rPr lang="en-US" sz="2400" dirty="0">
                          <a:solidFill>
                            <a:schemeClr val="bg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bg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одговор</a:t>
                      </a:r>
                      <a:r>
                        <a:rPr lang="en-US" sz="2400" dirty="0">
                          <a:solidFill>
                            <a:schemeClr val="bg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)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bg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__________________</a:t>
                      </a:r>
                    </a:p>
                  </a:txBody>
                  <a:tcPr marL="62122" marR="621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3659674305"/>
      </p:ext>
    </p:extLst>
  </p:cSld>
  <p:clrMapOvr>
    <a:masterClrMapping/>
  </p:clrMapOvr>
  <p:transition>
    <p:cover dir="lu"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1835696" y="1340768"/>
          <a:ext cx="6768752" cy="3505200"/>
        </p:xfrm>
        <a:graphic>
          <a:graphicData uri="http://schemas.openxmlformats.org/drawingml/2006/table">
            <a:tbl>
              <a:tblPr/>
              <a:tblGrid>
                <a:gridCol w="4248472"/>
                <a:gridCol w="2520280"/>
              </a:tblGrid>
              <a:tr h="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 err="1">
                          <a:solidFill>
                            <a:schemeClr val="bg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Струка</a:t>
                      </a:r>
                      <a:endParaRPr lang="en-US" sz="2000" dirty="0">
                        <a:solidFill>
                          <a:schemeClr val="bg1"/>
                        </a:solid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 err="1">
                          <a:solidFill>
                            <a:schemeClr val="bg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Просјечан</a:t>
                      </a:r>
                      <a:r>
                        <a:rPr lang="en-US" sz="2000" dirty="0">
                          <a:solidFill>
                            <a:schemeClr val="bg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</a:t>
                      </a:r>
                      <a:r>
                        <a:rPr lang="en-US" sz="2000" dirty="0" err="1">
                          <a:solidFill>
                            <a:schemeClr val="bg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проценат</a:t>
                      </a:r>
                      <a:endParaRPr lang="en-US" sz="2000" dirty="0">
                        <a:solidFill>
                          <a:schemeClr val="bg1"/>
                        </a:solid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 err="1">
                          <a:solidFill>
                            <a:schemeClr val="bg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Саобраћај</a:t>
                      </a:r>
                      <a:endParaRPr lang="en-US" sz="2000" dirty="0">
                        <a:solidFill>
                          <a:schemeClr val="bg1"/>
                        </a:solid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chemeClr val="bg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75,08%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 err="1">
                          <a:solidFill>
                            <a:schemeClr val="bg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Електортехника</a:t>
                      </a:r>
                      <a:endParaRPr lang="en-US" sz="2000" dirty="0">
                        <a:solidFill>
                          <a:schemeClr val="bg1"/>
                        </a:solid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chemeClr val="bg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70,53%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 err="1">
                          <a:solidFill>
                            <a:schemeClr val="bg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Шумарство</a:t>
                      </a:r>
                      <a:r>
                        <a:rPr lang="en-US" sz="2000" dirty="0">
                          <a:solidFill>
                            <a:schemeClr val="bg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и </a:t>
                      </a:r>
                      <a:r>
                        <a:rPr lang="en-US" sz="2000" dirty="0" err="1">
                          <a:solidFill>
                            <a:schemeClr val="bg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обрада</a:t>
                      </a:r>
                      <a:r>
                        <a:rPr lang="en-US" sz="2000" dirty="0">
                          <a:solidFill>
                            <a:schemeClr val="bg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</a:t>
                      </a:r>
                      <a:r>
                        <a:rPr lang="en-US" sz="2000" dirty="0" err="1">
                          <a:solidFill>
                            <a:schemeClr val="bg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дрвета</a:t>
                      </a:r>
                      <a:endParaRPr lang="en-US" sz="2000" dirty="0">
                        <a:solidFill>
                          <a:schemeClr val="bg1"/>
                        </a:solid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chemeClr val="bg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67,80%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 err="1">
                          <a:solidFill>
                            <a:schemeClr val="bg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Машинство</a:t>
                      </a:r>
                      <a:r>
                        <a:rPr lang="en-US" sz="2000" dirty="0">
                          <a:solidFill>
                            <a:schemeClr val="bg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и </a:t>
                      </a:r>
                      <a:r>
                        <a:rPr lang="en-US" sz="2000" dirty="0" err="1">
                          <a:solidFill>
                            <a:schemeClr val="bg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обрада</a:t>
                      </a:r>
                      <a:r>
                        <a:rPr lang="en-US" sz="2000" dirty="0">
                          <a:solidFill>
                            <a:schemeClr val="bg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</a:t>
                      </a:r>
                      <a:r>
                        <a:rPr lang="en-US" sz="2000" dirty="0" err="1">
                          <a:solidFill>
                            <a:schemeClr val="bg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метала</a:t>
                      </a:r>
                      <a:endParaRPr lang="en-US" sz="2000" dirty="0">
                        <a:solidFill>
                          <a:schemeClr val="bg1"/>
                        </a:solid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chemeClr val="bg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64,60%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 err="1">
                          <a:solidFill>
                            <a:schemeClr val="bg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Угоститељство</a:t>
                      </a:r>
                      <a:r>
                        <a:rPr lang="en-US" sz="2000" dirty="0">
                          <a:solidFill>
                            <a:schemeClr val="bg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и </a:t>
                      </a:r>
                      <a:r>
                        <a:rPr lang="en-US" sz="2000" dirty="0" err="1">
                          <a:solidFill>
                            <a:schemeClr val="bg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туризам</a:t>
                      </a:r>
                      <a:endParaRPr lang="en-US" sz="2000" dirty="0">
                        <a:solidFill>
                          <a:schemeClr val="bg1"/>
                        </a:solid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chemeClr val="bg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61,07%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 err="1">
                          <a:solidFill>
                            <a:schemeClr val="bg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Остала</a:t>
                      </a:r>
                      <a:r>
                        <a:rPr lang="en-US" sz="2000" dirty="0">
                          <a:solidFill>
                            <a:schemeClr val="bg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</a:t>
                      </a:r>
                      <a:r>
                        <a:rPr lang="en-US" sz="2000" dirty="0" err="1">
                          <a:solidFill>
                            <a:schemeClr val="bg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занимања</a:t>
                      </a:r>
                      <a:endParaRPr lang="en-US" sz="2000" dirty="0">
                        <a:solidFill>
                          <a:schemeClr val="bg1"/>
                        </a:solid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chemeClr val="bg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60,07%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 err="1">
                          <a:solidFill>
                            <a:schemeClr val="bg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Економија</a:t>
                      </a:r>
                      <a:r>
                        <a:rPr lang="en-US" sz="2000" dirty="0">
                          <a:solidFill>
                            <a:schemeClr val="bg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, </a:t>
                      </a:r>
                      <a:r>
                        <a:rPr lang="en-US" sz="2000" dirty="0" err="1" smtClean="0">
                          <a:solidFill>
                            <a:schemeClr val="bg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пр</a:t>
                      </a:r>
                      <a:r>
                        <a:rPr lang="sr-Cyrl-RS" sz="2000" dirty="0" smtClean="0">
                          <a:solidFill>
                            <a:schemeClr val="bg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а</a:t>
                      </a:r>
                      <a:r>
                        <a:rPr lang="en-US" sz="2000" dirty="0" err="1" smtClean="0">
                          <a:solidFill>
                            <a:schemeClr val="bg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во</a:t>
                      </a:r>
                      <a:r>
                        <a:rPr lang="en-US" sz="2000" dirty="0" smtClean="0">
                          <a:solidFill>
                            <a:schemeClr val="bg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</a:t>
                      </a:r>
                      <a:r>
                        <a:rPr lang="en-US" sz="2000" dirty="0">
                          <a:solidFill>
                            <a:schemeClr val="bg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и </a:t>
                      </a:r>
                      <a:r>
                        <a:rPr lang="en-US" sz="2000" dirty="0" err="1">
                          <a:solidFill>
                            <a:schemeClr val="bg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трговина</a:t>
                      </a:r>
                      <a:endParaRPr lang="en-US" sz="2000" dirty="0">
                        <a:solidFill>
                          <a:schemeClr val="bg1"/>
                        </a:solid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chemeClr val="bg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59,77%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 err="1">
                          <a:solidFill>
                            <a:schemeClr val="bg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Текстилство</a:t>
                      </a:r>
                      <a:r>
                        <a:rPr lang="en-US" sz="2000" dirty="0">
                          <a:solidFill>
                            <a:schemeClr val="bg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и </a:t>
                      </a:r>
                      <a:r>
                        <a:rPr lang="en-US" sz="2000" dirty="0" err="1">
                          <a:solidFill>
                            <a:schemeClr val="bg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кожарство</a:t>
                      </a:r>
                      <a:endParaRPr lang="en-US" sz="2000" dirty="0">
                        <a:solidFill>
                          <a:schemeClr val="bg1"/>
                        </a:solid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chemeClr val="bg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57.16%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 err="1">
                          <a:solidFill>
                            <a:schemeClr val="bg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Пољопривреда</a:t>
                      </a:r>
                      <a:r>
                        <a:rPr lang="en-US" sz="2000" dirty="0">
                          <a:solidFill>
                            <a:schemeClr val="bg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и </a:t>
                      </a:r>
                      <a:r>
                        <a:rPr lang="en-US" sz="2000" dirty="0" err="1">
                          <a:solidFill>
                            <a:schemeClr val="bg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прерада</a:t>
                      </a:r>
                      <a:r>
                        <a:rPr lang="en-US" sz="2000" dirty="0">
                          <a:solidFill>
                            <a:schemeClr val="bg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</a:t>
                      </a:r>
                      <a:r>
                        <a:rPr lang="en-US" sz="2000" dirty="0" err="1">
                          <a:solidFill>
                            <a:schemeClr val="bg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хране</a:t>
                      </a:r>
                      <a:endParaRPr lang="en-US" sz="2000" dirty="0">
                        <a:solidFill>
                          <a:schemeClr val="bg1"/>
                        </a:solid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chemeClr val="bg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56,78%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9937" name="Rectangle 1"/>
          <p:cNvSpPr>
            <a:spLocks noChangeArrowheads="1"/>
          </p:cNvSpPr>
          <p:nvPr/>
        </p:nvSpPr>
        <p:spPr bwMode="auto">
          <a:xfrm>
            <a:off x="1619672" y="492642"/>
            <a:ext cx="7344816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r-Cyrl-RS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Просјечан проценат за поједине</a:t>
            </a:r>
            <a:r>
              <a:rPr kumimoji="0" lang="sr-Cyrl-RS" sz="2000" b="0" i="0" u="none" strike="noStrike" cap="none" normalizeH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струке је приказан у табели</a:t>
            </a:r>
            <a:endParaRPr kumimoji="0" lang="en-US" sz="32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659674305"/>
      </p:ext>
    </p:extLst>
  </p:cSld>
  <p:clrMapOvr>
    <a:masterClrMapping/>
  </p:clrMapOvr>
  <p:transition>
    <p:cover dir="lu"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547664" y="404664"/>
            <a:ext cx="7596336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Како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бисмо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остварене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резултате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сагледали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са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r>
              <a:rPr lang="en-US" sz="24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аспекта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нормалне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дистрибуцију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тј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24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Гаусове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sr-Cyrl-R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криве</a:t>
            </a:r>
            <a:endParaRPr lang="en-US" sz="240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sr-Cyrl-R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кориштена је аритметичка средина и стандардна </a:t>
            </a:r>
          </a:p>
          <a:p>
            <a:r>
              <a:rPr lang="sr-Cyrl-R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девијација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.</a:t>
            </a:r>
            <a:endParaRPr lang="en-US" sz="2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5" name="Object 21"/>
          <p:cNvGraphicFramePr>
            <a:graphicFrameLocks noChangeAspect="1"/>
          </p:cNvGraphicFramePr>
          <p:nvPr/>
        </p:nvGraphicFramePr>
        <p:xfrm>
          <a:off x="1602906" y="2420889"/>
          <a:ext cx="312463" cy="420241"/>
        </p:xfrm>
        <a:graphic>
          <a:graphicData uri="http://schemas.openxmlformats.org/presentationml/2006/ole">
            <p:oleObj spid="_x0000_s1026" name="Equation" r:id="rId3" imgW="253780" imgH="355292" progId="Equation.3">
              <p:embed/>
            </p:oleObj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1907704" y="2493835"/>
            <a:ext cx="64807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Cyrl-RS" dirty="0" smtClean="0">
                <a:solidFill>
                  <a:schemeClr val="bg1"/>
                </a:solidFill>
              </a:rPr>
              <a:t>је </a:t>
            </a:r>
            <a:r>
              <a:rPr lang="sr-Cyrl-RS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аритметичка</a:t>
            </a:r>
            <a:r>
              <a:rPr lang="sr-Cyrl-RS" dirty="0" smtClean="0">
                <a:solidFill>
                  <a:schemeClr val="bg1"/>
                </a:solidFill>
              </a:rPr>
              <a:t> средина и рачуна се по формули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endParaRPr lang="en-US" dirty="0">
              <a:solidFill>
                <a:schemeClr val="bg1"/>
              </a:solidFill>
            </a:endParaRPr>
          </a:p>
        </p:txBody>
      </p:sp>
      <p:graphicFrame>
        <p:nvGraphicFramePr>
          <p:cNvPr id="7" name="Object 24"/>
          <p:cNvGraphicFramePr>
            <a:graphicFrameLocks noChangeAspect="1"/>
          </p:cNvGraphicFramePr>
          <p:nvPr/>
        </p:nvGraphicFramePr>
        <p:xfrm>
          <a:off x="3563890" y="3501009"/>
          <a:ext cx="312463" cy="454315"/>
        </p:xfrm>
        <a:graphic>
          <a:graphicData uri="http://schemas.openxmlformats.org/presentationml/2006/ole">
            <p:oleObj spid="_x0000_s1027" name="Equation" r:id="rId4" imgW="253780" imgH="355292" progId="Equation.3">
              <p:embed/>
            </p:oleObj>
          </a:graphicData>
        </a:graphic>
      </p:graphicFrame>
      <p:sp>
        <p:nvSpPr>
          <p:cNvPr id="8" name="Rectangle 7"/>
          <p:cNvSpPr/>
          <p:nvPr/>
        </p:nvSpPr>
        <p:spPr>
          <a:xfrm>
            <a:off x="1755304" y="4856035"/>
            <a:ext cx="703621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dirty="0" smtClean="0">
                <a:solidFill>
                  <a:schemeClr val="bg1"/>
                </a:solidFill>
              </a:rPr>
              <a:t>σ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sr-Cyrl-R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је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стандардна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девијација</a:t>
            </a:r>
            <a:r>
              <a:rPr lang="en-US" dirty="0" smtClean="0">
                <a:solidFill>
                  <a:schemeClr val="bg1"/>
                </a:solidFill>
              </a:rPr>
              <a:t> и </a:t>
            </a:r>
            <a:r>
              <a:rPr lang="en-US" dirty="0" err="1" smtClean="0">
                <a:solidFill>
                  <a:schemeClr val="bg1"/>
                </a:solidFill>
              </a:rPr>
              <a:t>рачуна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се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по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формули</a:t>
            </a:r>
            <a:endParaRPr lang="en-US" dirty="0">
              <a:solidFill>
                <a:schemeClr val="bg1"/>
              </a:solidFill>
            </a:endParaRPr>
          </a:p>
        </p:txBody>
      </p:sp>
      <p:graphicFrame>
        <p:nvGraphicFramePr>
          <p:cNvPr id="9" name="Object 28"/>
          <p:cNvGraphicFramePr>
            <a:graphicFrameLocks noChangeAspect="1"/>
          </p:cNvGraphicFramePr>
          <p:nvPr/>
        </p:nvGraphicFramePr>
        <p:xfrm>
          <a:off x="8100393" y="4725145"/>
          <a:ext cx="636499" cy="579251"/>
        </p:xfrm>
        <a:graphic>
          <a:graphicData uri="http://schemas.openxmlformats.org/presentationml/2006/ole">
            <p:oleObj spid="_x0000_s1028" name="Equation" r:id="rId5" imgW="520474" imgH="482391" progId="Equation.3">
              <p:embed/>
            </p:oleObj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1831504" y="5412335"/>
            <a:ext cx="629555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Cyrl-RS" dirty="0" smtClean="0">
                <a:solidFill>
                  <a:schemeClr val="bg1"/>
                </a:solidFill>
              </a:rPr>
              <a:t>Према резултатима </a:t>
            </a:r>
            <a:r>
              <a:rPr lang="sr-Cyrl-RS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спољашње</a:t>
            </a:r>
            <a:r>
              <a:rPr lang="sr-Cyrl-RS" dirty="0" smtClean="0">
                <a:solidFill>
                  <a:schemeClr val="bg1"/>
                </a:solidFill>
              </a:rPr>
              <a:t> провјере:</a:t>
            </a:r>
          </a:p>
          <a:p>
            <a:pPr lvl="0" algn="ctr"/>
            <a:r>
              <a:rPr lang="sr-Cyrl-CS" dirty="0" smtClean="0">
                <a:solidFill>
                  <a:schemeClr val="bg1"/>
                </a:solidFill>
              </a:rPr>
              <a:t>σ = </a:t>
            </a:r>
            <a:r>
              <a:rPr lang="en-US" dirty="0" smtClean="0">
                <a:solidFill>
                  <a:schemeClr val="bg1"/>
                </a:solidFill>
              </a:rPr>
              <a:t>4</a:t>
            </a:r>
            <a:r>
              <a:rPr lang="sr-Cyrl-CS" dirty="0" smtClean="0">
                <a:solidFill>
                  <a:schemeClr val="bg1"/>
                </a:solidFill>
              </a:rPr>
              <a:t>,</a:t>
            </a:r>
            <a:r>
              <a:rPr lang="sr-Cyrl-RS" dirty="0" smtClean="0">
                <a:solidFill>
                  <a:schemeClr val="bg1"/>
                </a:solidFill>
              </a:rPr>
              <a:t>60</a:t>
            </a:r>
            <a:r>
              <a:rPr lang="sr-Cyrl-CS" dirty="0" smtClean="0">
                <a:solidFill>
                  <a:schemeClr val="bg1"/>
                </a:solidFill>
              </a:rPr>
              <a:t>.</a:t>
            </a:r>
            <a:endParaRPr lang="en-US" dirty="0" smtClean="0">
              <a:solidFill>
                <a:schemeClr val="bg1"/>
              </a:solidFill>
            </a:endParaRPr>
          </a:p>
        </p:txBody>
      </p:sp>
      <p:graphicFrame>
        <p:nvGraphicFramePr>
          <p:cNvPr id="1029" name="Object 5"/>
          <p:cNvGraphicFramePr>
            <a:graphicFrameLocks noChangeAspect="1"/>
          </p:cNvGraphicFramePr>
          <p:nvPr/>
        </p:nvGraphicFramePr>
        <p:xfrm>
          <a:off x="7452321" y="2348880"/>
          <a:ext cx="615451" cy="576064"/>
        </p:xfrm>
        <a:graphic>
          <a:graphicData uri="http://schemas.openxmlformats.org/presentationml/2006/ole">
            <p:oleObj spid="_x0000_s1029" name="Equation" r:id="rId6" imgW="380835" imgH="431613" progId="Equation.3">
              <p:embed/>
            </p:oleObj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3995936" y="3645025"/>
            <a:ext cx="10801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= </a:t>
            </a:r>
            <a:r>
              <a:rPr lang="sr-Cyrl-CS" dirty="0" smtClean="0">
                <a:solidFill>
                  <a:schemeClr val="bg1"/>
                </a:solidFill>
              </a:rPr>
              <a:t>16,1</a:t>
            </a:r>
            <a:r>
              <a:rPr lang="en-US" dirty="0" smtClean="0">
                <a:solidFill>
                  <a:schemeClr val="bg1"/>
                </a:solidFill>
              </a:rPr>
              <a:t>7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835696" y="3212977"/>
            <a:ext cx="5181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Cyrl-RS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Према резултатима спољашње провјере:</a:t>
            </a:r>
            <a:endParaRPr lang="en-US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659674305"/>
      </p:ext>
    </p:extLst>
  </p:cSld>
  <p:clrMapOvr>
    <a:masterClrMapping/>
  </p:clrMapOvr>
  <p:transition>
    <p:cover dir="lu"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1187624" y="593760"/>
            <a:ext cx="7956376" cy="26084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000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sr-Cyrl-RS" sz="2000" dirty="0" smtClean="0">
                <a:solidFill>
                  <a:schemeClr val="bg1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Нормалан дистрибуција одговара распореду:</a:t>
            </a:r>
          </a:p>
          <a:p>
            <a:pPr marL="0" marR="0" lvl="0" indent="4000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sr-Cyrl-RS" sz="2000" dirty="0" smtClean="0">
              <a:solidFill>
                <a:schemeClr val="bg1"/>
              </a:solidFill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indent="400050" algn="just" fontAlgn="base">
              <a:spcBef>
                <a:spcPct val="0"/>
              </a:spcBef>
              <a:spcAft>
                <a:spcPct val="0"/>
              </a:spcAft>
            </a:pPr>
            <a:r>
              <a:rPr kumimoji="0" lang="sr-Cyrl-CS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Од - 1 σ до +1 σ износи 68,26% случајева, (у нашем случају </a:t>
            </a:r>
            <a:r>
              <a:rPr lang="sr-Cyrl-CS" sz="2000" dirty="0" smtClean="0">
                <a:solidFill>
                  <a:schemeClr val="bg1"/>
                </a:solidFill>
              </a:rPr>
              <a:t>6</a:t>
            </a:r>
            <a:r>
              <a:rPr lang="en-US" sz="2000" dirty="0" smtClean="0">
                <a:solidFill>
                  <a:schemeClr val="bg1"/>
                </a:solidFill>
              </a:rPr>
              <a:t>8</a:t>
            </a:r>
            <a:r>
              <a:rPr lang="sr-Cyrl-CS" sz="2000" dirty="0" smtClean="0">
                <a:solidFill>
                  <a:schemeClr val="bg1"/>
                </a:solidFill>
              </a:rPr>
              <a:t>,</a:t>
            </a:r>
            <a:r>
              <a:rPr lang="en-US" sz="2000" dirty="0" smtClean="0">
                <a:solidFill>
                  <a:schemeClr val="bg1"/>
                </a:solidFill>
              </a:rPr>
              <a:t>88</a:t>
            </a:r>
            <a:r>
              <a:rPr lang="sr-Cyrl-CS" sz="2000" dirty="0" smtClean="0">
                <a:solidFill>
                  <a:schemeClr val="bg1"/>
                </a:solidFill>
              </a:rPr>
              <a:t>%)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indent="40005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sr-Cyrl-CS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Од - 2 σ до +2 σ износи 95,44% случајева, </a:t>
            </a:r>
            <a:r>
              <a:rPr lang="sr-Cyrl-CS" sz="2000" dirty="0" smtClean="0">
                <a:solidFill>
                  <a:schemeClr val="bg1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(у нашем случају </a:t>
            </a:r>
            <a:r>
              <a:rPr lang="sr-Cyrl-CS" sz="2000" dirty="0" smtClean="0">
                <a:solidFill>
                  <a:schemeClr val="bg1"/>
                </a:solidFill>
              </a:rPr>
              <a:t>9</a:t>
            </a:r>
            <a:r>
              <a:rPr lang="en-US" sz="2000" dirty="0" smtClean="0">
                <a:solidFill>
                  <a:schemeClr val="bg1"/>
                </a:solidFill>
              </a:rPr>
              <a:t>8</a:t>
            </a:r>
            <a:r>
              <a:rPr lang="sr-Cyrl-CS" sz="2000" dirty="0" smtClean="0">
                <a:solidFill>
                  <a:schemeClr val="bg1"/>
                </a:solidFill>
              </a:rPr>
              <a:t>,</a:t>
            </a:r>
            <a:r>
              <a:rPr lang="en-US" sz="2000" dirty="0" smtClean="0">
                <a:solidFill>
                  <a:schemeClr val="bg1"/>
                </a:solidFill>
              </a:rPr>
              <a:t>31</a:t>
            </a:r>
            <a:r>
              <a:rPr lang="sr-Cyrl-CS" sz="2000" dirty="0" smtClean="0">
                <a:solidFill>
                  <a:schemeClr val="bg1"/>
                </a:solidFill>
              </a:rPr>
              <a:t>%)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lvl="0" indent="40005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sr-Cyrl-CS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Од - 3 σ до +3 σ износи 99,74% случајева, </a:t>
            </a:r>
            <a:r>
              <a:rPr lang="sr-Cyrl-CS" sz="2000" dirty="0" smtClean="0">
                <a:solidFill>
                  <a:schemeClr val="bg1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(у нашем случају </a:t>
            </a:r>
            <a:r>
              <a:rPr lang="sr-Cyrl-CS" sz="2000" dirty="0" smtClean="0">
                <a:solidFill>
                  <a:schemeClr val="bg1"/>
                </a:solidFill>
              </a:rPr>
              <a:t>99,</a:t>
            </a:r>
            <a:r>
              <a:rPr lang="en-US" sz="2000" dirty="0" smtClean="0">
                <a:solidFill>
                  <a:schemeClr val="bg1"/>
                </a:solidFill>
              </a:rPr>
              <a:t>29</a:t>
            </a:r>
            <a:r>
              <a:rPr lang="sr-Cyrl-CS" sz="2000" dirty="0" smtClean="0">
                <a:solidFill>
                  <a:schemeClr val="bg1"/>
                </a:solidFill>
              </a:rPr>
              <a:t>%)</a:t>
            </a:r>
            <a:r>
              <a:rPr kumimoji="0" lang="sr-Cyrl-CS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endParaRPr lang="sr-Cyrl-RS" sz="200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lvl="0" indent="40005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sr-Cyrl-CS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Док се 0,26</a:t>
            </a:r>
            <a:r>
              <a:rPr kumimoji="0" lang="sr-Latn-CS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%</a:t>
            </a:r>
            <a:r>
              <a:rPr kumimoji="0" lang="sr-Cyrl-CS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случајева не може контролисати </a:t>
            </a:r>
            <a:endParaRPr lang="sr-Cyrl-CS" sz="2000" dirty="0" smtClean="0">
              <a:solidFill>
                <a:schemeClr val="bg1"/>
              </a:solidFill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lvl="0" indent="40005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sr-Cyrl-CS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(</a:t>
            </a:r>
            <a:r>
              <a:rPr lang="sr-Cyrl-CS" sz="2000" dirty="0" smtClean="0">
                <a:solidFill>
                  <a:schemeClr val="bg1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у нашем случају </a:t>
            </a:r>
            <a:r>
              <a:rPr lang="sr-Cyrl-CS" sz="2000" dirty="0" smtClean="0">
                <a:solidFill>
                  <a:schemeClr val="bg1"/>
                </a:solidFill>
              </a:rPr>
              <a:t>0,</a:t>
            </a:r>
            <a:r>
              <a:rPr lang="en-US" sz="2000" dirty="0" smtClean="0">
                <a:solidFill>
                  <a:schemeClr val="bg1"/>
                </a:solidFill>
              </a:rPr>
              <a:t>60</a:t>
            </a:r>
            <a:r>
              <a:rPr lang="sr-Cyrl-CS" sz="2000" dirty="0" smtClean="0">
                <a:solidFill>
                  <a:schemeClr val="bg1"/>
                </a:solidFill>
              </a:rPr>
              <a:t>%)</a:t>
            </a:r>
          </a:p>
          <a:p>
            <a:pPr lvl="0" indent="400050" algn="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sr-Cyrl-CS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(Гојков, 2003, стр. 228).</a:t>
            </a:r>
            <a:endParaRPr kumimoji="0" lang="sr-Cyrl-CS" sz="20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5" name="Group 4"/>
          <p:cNvGrpSpPr/>
          <p:nvPr/>
        </p:nvGrpSpPr>
        <p:grpSpPr>
          <a:xfrm>
            <a:off x="1691681" y="2996952"/>
            <a:ext cx="3924300" cy="3681700"/>
            <a:chOff x="228600" y="2971800"/>
            <a:chExt cx="3924300" cy="3681700"/>
          </a:xfrm>
        </p:grpSpPr>
        <p:pic>
          <p:nvPicPr>
            <p:cNvPr id="6" name="Picture 60"/>
            <p:cNvPicPr>
              <a:picLocks noChangeAspect="1" noChangeArrowheads="1"/>
            </p:cNvPicPr>
            <p:nvPr/>
          </p:nvPicPr>
          <p:blipFill>
            <a:blip r:embed="rId2" cstate="print"/>
            <a:srcRect l="12460" t="32307" r="50308" b="40768"/>
            <a:stretch>
              <a:fillRect/>
            </a:stretch>
          </p:blipFill>
          <p:spPr bwMode="auto">
            <a:xfrm>
              <a:off x="228600" y="2971800"/>
              <a:ext cx="3924300" cy="2276475"/>
            </a:xfrm>
            <a:prstGeom prst="rect">
              <a:avLst/>
            </a:prstGeom>
            <a:noFill/>
          </p:spPr>
        </p:pic>
        <p:sp>
          <p:nvSpPr>
            <p:cNvPr id="7" name="AutoShape 6"/>
            <p:cNvSpPr>
              <a:spLocks noChangeShapeType="1"/>
            </p:cNvSpPr>
            <p:nvPr/>
          </p:nvSpPr>
          <p:spPr bwMode="auto">
            <a:xfrm>
              <a:off x="1752600" y="4267200"/>
              <a:ext cx="9525" cy="108585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AutoShape 7"/>
            <p:cNvSpPr>
              <a:spLocks noChangeShapeType="1"/>
            </p:cNvSpPr>
            <p:nvPr/>
          </p:nvSpPr>
          <p:spPr bwMode="auto">
            <a:xfrm>
              <a:off x="2667000" y="4267200"/>
              <a:ext cx="9525" cy="108585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AutoShape 8"/>
            <p:cNvSpPr>
              <a:spLocks noChangeShapeType="1"/>
            </p:cNvSpPr>
            <p:nvPr/>
          </p:nvSpPr>
          <p:spPr bwMode="auto">
            <a:xfrm flipH="1">
              <a:off x="1219200" y="4572000"/>
              <a:ext cx="9525" cy="127635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AutoShape 9"/>
            <p:cNvSpPr>
              <a:spLocks noChangeShapeType="1"/>
            </p:cNvSpPr>
            <p:nvPr/>
          </p:nvSpPr>
          <p:spPr bwMode="auto">
            <a:xfrm>
              <a:off x="3200400" y="4648200"/>
              <a:ext cx="0" cy="127635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AutoShape 10"/>
            <p:cNvSpPr>
              <a:spLocks noChangeShapeType="1"/>
            </p:cNvSpPr>
            <p:nvPr/>
          </p:nvSpPr>
          <p:spPr bwMode="auto">
            <a:xfrm>
              <a:off x="3733800" y="4876800"/>
              <a:ext cx="9525" cy="1533525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AutoShape 10"/>
            <p:cNvSpPr>
              <a:spLocks noChangeShapeType="1"/>
            </p:cNvSpPr>
            <p:nvPr/>
          </p:nvSpPr>
          <p:spPr bwMode="auto">
            <a:xfrm>
              <a:off x="685800" y="4876800"/>
              <a:ext cx="9525" cy="1533525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1812776" y="5204048"/>
              <a:ext cx="108012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sr-Cyrl-RS" dirty="0" smtClean="0">
                  <a:solidFill>
                    <a:schemeClr val="bg1"/>
                  </a:solidFill>
                </a:rPr>
                <a:t>68,88%</a:t>
              </a:r>
              <a:endParaRPr lang="en-US" dirty="0">
                <a:solidFill>
                  <a:schemeClr val="bg1"/>
                </a:solidFill>
              </a:endParaRP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1812776" y="5708104"/>
              <a:ext cx="100811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sr-Cyrl-RS" dirty="0" smtClean="0">
                  <a:solidFill>
                    <a:schemeClr val="bg1"/>
                  </a:solidFill>
                </a:rPr>
                <a:t>98,31%</a:t>
              </a:r>
              <a:endParaRPr lang="en-US" dirty="0">
                <a:solidFill>
                  <a:schemeClr val="bg1"/>
                </a:solidFill>
              </a:endParaRPr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1812776" y="6284168"/>
              <a:ext cx="100811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sr-Cyrl-RS" dirty="0" smtClean="0">
                  <a:solidFill>
                    <a:schemeClr val="bg1"/>
                  </a:solidFill>
                </a:rPr>
                <a:t>99,29%</a:t>
              </a:r>
              <a:endParaRPr lang="en-US" dirty="0">
                <a:solidFill>
                  <a:schemeClr val="bg1"/>
                </a:solidFill>
              </a:endParaRPr>
            </a:p>
          </p:txBody>
        </p:sp>
      </p:grpSp>
    </p:spTree>
    <p:extLst>
      <p:ext uri="{BB962C8B-B14F-4D97-AF65-F5344CB8AC3E}">
        <p14:creationId xmlns="" xmlns:p14="http://schemas.microsoft.com/office/powerpoint/2010/main" val="3659674305"/>
      </p:ext>
    </p:extLst>
  </p:cSld>
  <p:clrMapOvr>
    <a:masterClrMapping/>
  </p:clrMapOvr>
  <p:transition>
    <p:cover dir="lu"/>
  </p:transition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0" y="5467738"/>
            <a:ext cx="9144000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endParaRPr kumimoji="0" lang="en-US" altLang="ko-KR" sz="1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619672" y="5229200"/>
            <a:ext cx="561662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r-Cyrl-RS" sz="2800" b="1" dirty="0" smtClean="0">
                <a:solidFill>
                  <a:schemeClr val="bg1"/>
                </a:solidFill>
              </a:rPr>
              <a:t>ЗАКЉУЧЦИ</a:t>
            </a:r>
            <a:endParaRPr lang="en-US" sz="28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941221791"/>
      </p:ext>
    </p:extLst>
  </p:cSld>
  <p:clrMapOvr>
    <a:masterClrMapping/>
  </p:clrMapOvr>
  <p:transition>
    <p:cover dir="lu"/>
  </p:transition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1475656" y="492350"/>
            <a:ext cx="7848872" cy="45243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sz="24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Анализом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примјећено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је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да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постоји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велико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endParaRPr lang="sr-Cyrl-RS" sz="240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lvl="0"/>
            <a:r>
              <a:rPr lang="en-US" sz="24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одступање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у </a:t>
            </a:r>
            <a:r>
              <a:rPr lang="en-US" sz="24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оствареним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резултатима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у </a:t>
            </a:r>
            <a:r>
              <a:rPr lang="en-US" sz="24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појединим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endParaRPr lang="sr-Cyrl-RS" sz="240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lvl="0"/>
            <a:r>
              <a:rPr lang="en-US" sz="24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школама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. </a:t>
            </a:r>
            <a:endParaRPr lang="sr-Cyrl-RS" sz="240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lvl="0"/>
            <a:r>
              <a:rPr lang="sr-Cyrl-C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Препорука је да се, у школама у кој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и</a:t>
            </a:r>
            <a:r>
              <a:rPr lang="sr-Cyrl-C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ма то до сада</a:t>
            </a:r>
          </a:p>
          <a:p>
            <a:pPr lvl="0"/>
            <a:r>
              <a:rPr lang="sr-Cyrl-C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није био случај, у свакодневној наставној пракси </a:t>
            </a:r>
          </a:p>
          <a:p>
            <a:pPr lvl="0"/>
            <a:r>
              <a:rPr lang="sr-Cyrl-C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кори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с</a:t>
            </a:r>
            <a:r>
              <a:rPr lang="sr-Cyrl-C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те задаци објективног типа, како би се </a:t>
            </a:r>
          </a:p>
          <a:p>
            <a:pPr lvl="0"/>
            <a:r>
              <a:rPr lang="sr-Cyrl-C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добили што релевантнији показатељи остварености</a:t>
            </a:r>
          </a:p>
          <a:p>
            <a:pPr lvl="0"/>
            <a:r>
              <a:rPr lang="sr-Cyrl-C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исхода учења односно показатељи постигнућа </a:t>
            </a:r>
          </a:p>
          <a:p>
            <a:pPr lvl="0"/>
            <a:r>
              <a:rPr lang="sr-Cyrl-C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ученика. </a:t>
            </a:r>
          </a:p>
          <a:p>
            <a:pPr lvl="0"/>
            <a:r>
              <a:rPr lang="sr-Cyrl-C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Ученици ће се на овај начин навићи на рјешавање </a:t>
            </a:r>
          </a:p>
          <a:p>
            <a:pPr lvl="0"/>
            <a:r>
              <a:rPr lang="sr-Cyrl-C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оваквог типа задатака, а кроз то и на поштовање </a:t>
            </a:r>
          </a:p>
          <a:p>
            <a:pPr lvl="0"/>
            <a:r>
              <a:rPr lang="sr-Cyrl-C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правила и процедура.</a:t>
            </a:r>
            <a:endParaRPr lang="en-US" sz="2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659674305"/>
      </p:ext>
    </p:extLst>
  </p:cSld>
  <p:clrMapOvr>
    <a:masterClrMapping/>
  </p:clrMapOvr>
  <p:transition>
    <p:cover dir="lu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0" y="1600201"/>
            <a:ext cx="9144000" cy="4493096"/>
          </a:xfrm>
        </p:spPr>
        <p:txBody>
          <a:bodyPr/>
          <a:lstStyle/>
          <a:p>
            <a:r>
              <a:rPr lang="en-US" sz="2400" dirty="0" err="1" smtClean="0"/>
              <a:t>Циљ</a:t>
            </a:r>
            <a:r>
              <a:rPr lang="en-US" sz="2400" dirty="0" smtClean="0"/>
              <a:t> </a:t>
            </a:r>
            <a:r>
              <a:rPr lang="en-US" sz="2400" dirty="0" err="1" smtClean="0"/>
              <a:t>наставног</a:t>
            </a:r>
            <a:r>
              <a:rPr lang="en-US" sz="2400" dirty="0" smtClean="0"/>
              <a:t> </a:t>
            </a:r>
            <a:r>
              <a:rPr lang="en-US" sz="2400" dirty="0" err="1" smtClean="0"/>
              <a:t>предмета</a:t>
            </a:r>
            <a:r>
              <a:rPr lang="en-US" sz="2400" dirty="0" smtClean="0"/>
              <a:t> </a:t>
            </a:r>
            <a:r>
              <a:rPr lang="en-US" sz="2400" dirty="0" err="1" smtClean="0"/>
              <a:t>Информатика</a:t>
            </a:r>
            <a:r>
              <a:rPr lang="en-US" sz="2400" dirty="0" smtClean="0"/>
              <a:t> у </a:t>
            </a:r>
            <a:r>
              <a:rPr lang="en-US" sz="2400" dirty="0" err="1" smtClean="0"/>
              <a:t>средњим</a:t>
            </a:r>
            <a:r>
              <a:rPr lang="en-US" sz="2400" dirty="0" smtClean="0"/>
              <a:t> </a:t>
            </a:r>
            <a:r>
              <a:rPr lang="en-US" sz="2400" dirty="0" err="1" smtClean="0"/>
              <a:t>стручним</a:t>
            </a:r>
            <a:r>
              <a:rPr lang="en-US" sz="2400" dirty="0" smtClean="0"/>
              <a:t> </a:t>
            </a:r>
            <a:endParaRPr lang="sr-Cyrl-RS" sz="2400" dirty="0" smtClean="0"/>
          </a:p>
          <a:p>
            <a:r>
              <a:rPr lang="en-US" sz="2400" dirty="0" err="1" smtClean="0"/>
              <a:t>школама</a:t>
            </a:r>
            <a:r>
              <a:rPr lang="en-US" sz="2400" dirty="0" smtClean="0"/>
              <a:t> </a:t>
            </a:r>
            <a:r>
              <a:rPr lang="en-US" sz="2400" dirty="0" err="1" smtClean="0"/>
              <a:t>није</a:t>
            </a:r>
            <a:r>
              <a:rPr lang="en-US" sz="2400" dirty="0" smtClean="0"/>
              <a:t> </a:t>
            </a:r>
            <a:r>
              <a:rPr lang="en-US" sz="2400" dirty="0" err="1" smtClean="0"/>
              <a:t>створити</a:t>
            </a:r>
            <a:r>
              <a:rPr lang="en-US" sz="2400" dirty="0" smtClean="0"/>
              <a:t> </a:t>
            </a:r>
            <a:r>
              <a:rPr lang="en-US" sz="2400" dirty="0" err="1" smtClean="0"/>
              <a:t>информатичаре</a:t>
            </a:r>
            <a:r>
              <a:rPr lang="en-US" sz="2400" dirty="0" smtClean="0"/>
              <a:t>, </a:t>
            </a:r>
            <a:r>
              <a:rPr lang="en-US" sz="2400" dirty="0" err="1" smtClean="0"/>
              <a:t>већ</a:t>
            </a:r>
            <a:r>
              <a:rPr lang="en-US" sz="2400" dirty="0" smtClean="0"/>
              <a:t> </a:t>
            </a:r>
            <a:r>
              <a:rPr lang="en-US" sz="2400" dirty="0" err="1" smtClean="0"/>
              <a:t>развити</a:t>
            </a:r>
            <a:r>
              <a:rPr lang="en-US" sz="2400" dirty="0" smtClean="0"/>
              <a:t> </a:t>
            </a:r>
            <a:r>
              <a:rPr lang="en-US" sz="2400" dirty="0" err="1" smtClean="0"/>
              <a:t>основн</a:t>
            </a:r>
            <a:r>
              <a:rPr lang="sr-Cyrl-RS" sz="2400" dirty="0" smtClean="0"/>
              <a:t>у</a:t>
            </a:r>
          </a:p>
          <a:p>
            <a:r>
              <a:rPr lang="en-US" sz="2400" dirty="0" smtClean="0"/>
              <a:t> </a:t>
            </a:r>
            <a:r>
              <a:rPr lang="en-US" sz="2400" dirty="0" err="1" smtClean="0"/>
              <a:t>рачунарску</a:t>
            </a:r>
            <a:r>
              <a:rPr lang="en-US" sz="2400" dirty="0" smtClean="0"/>
              <a:t> </a:t>
            </a:r>
            <a:r>
              <a:rPr lang="en-US" sz="2400" dirty="0" err="1" smtClean="0"/>
              <a:t>писменост</a:t>
            </a:r>
            <a:r>
              <a:rPr lang="en-US" sz="2400" dirty="0" smtClean="0"/>
              <a:t> </a:t>
            </a:r>
            <a:r>
              <a:rPr lang="en-US" sz="2400" dirty="0" err="1" smtClean="0"/>
              <a:t>тј</a:t>
            </a:r>
            <a:r>
              <a:rPr lang="en-US" sz="2400" dirty="0" smtClean="0"/>
              <a:t>. </a:t>
            </a:r>
            <a:r>
              <a:rPr lang="en-US" sz="2400" dirty="0" err="1" smtClean="0"/>
              <a:t>оспособити</a:t>
            </a:r>
            <a:r>
              <a:rPr lang="en-US" sz="2400" dirty="0" smtClean="0"/>
              <a:t> </a:t>
            </a:r>
            <a:r>
              <a:rPr lang="en-US" sz="2400" dirty="0" err="1" smtClean="0"/>
              <a:t>ученике</a:t>
            </a:r>
            <a:r>
              <a:rPr lang="en-US" sz="2400" dirty="0" smtClean="0"/>
              <a:t> </a:t>
            </a:r>
            <a:r>
              <a:rPr lang="en-US" sz="2400" dirty="0" err="1" smtClean="0"/>
              <a:t>за</a:t>
            </a:r>
            <a:r>
              <a:rPr lang="en-US" sz="2400" dirty="0" smtClean="0"/>
              <a:t> </a:t>
            </a:r>
            <a:r>
              <a:rPr lang="en-US" sz="2400" dirty="0" err="1" smtClean="0"/>
              <a:t>кориштење</a:t>
            </a:r>
            <a:r>
              <a:rPr lang="en-US" sz="2400" dirty="0" smtClean="0"/>
              <a:t> </a:t>
            </a:r>
            <a:endParaRPr lang="sr-Cyrl-RS" sz="2400" dirty="0" smtClean="0"/>
          </a:p>
          <a:p>
            <a:r>
              <a:rPr lang="en-US" sz="2400" dirty="0" err="1" smtClean="0"/>
              <a:t>рачунара</a:t>
            </a:r>
            <a:r>
              <a:rPr lang="en-US" sz="2400" dirty="0" smtClean="0"/>
              <a:t> у </a:t>
            </a:r>
            <a:r>
              <a:rPr lang="en-US" sz="2400" dirty="0" err="1" smtClean="0"/>
              <a:t>свакодневном</a:t>
            </a:r>
            <a:r>
              <a:rPr lang="en-US" sz="2400" dirty="0" smtClean="0"/>
              <a:t> </a:t>
            </a:r>
            <a:r>
              <a:rPr lang="en-US" sz="2400" dirty="0" err="1" smtClean="0"/>
              <a:t>животу</a:t>
            </a:r>
            <a:r>
              <a:rPr lang="en-US" sz="2400" dirty="0" smtClean="0"/>
              <a:t> и </a:t>
            </a:r>
            <a:r>
              <a:rPr lang="en-US" sz="2400" dirty="0" err="1" smtClean="0"/>
              <a:t>раду</a:t>
            </a:r>
            <a:r>
              <a:rPr lang="en-US" sz="2400" dirty="0" smtClean="0"/>
              <a:t>. </a:t>
            </a:r>
            <a:r>
              <a:rPr lang="en-US" sz="2400" dirty="0" err="1" smtClean="0"/>
              <a:t>Рачунарска</a:t>
            </a:r>
            <a:r>
              <a:rPr lang="en-US" sz="2400" dirty="0" smtClean="0"/>
              <a:t> </a:t>
            </a:r>
            <a:endParaRPr lang="sr-Cyrl-RS" sz="2400" dirty="0" smtClean="0"/>
          </a:p>
          <a:p>
            <a:r>
              <a:rPr lang="en-US" sz="2400" dirty="0" err="1" smtClean="0"/>
              <a:t>писменост</a:t>
            </a:r>
            <a:r>
              <a:rPr lang="en-US" sz="2400" dirty="0" smtClean="0"/>
              <a:t> </a:t>
            </a:r>
            <a:r>
              <a:rPr lang="en-US" sz="2400" dirty="0" err="1" smtClean="0"/>
              <a:t>подразумјева</a:t>
            </a:r>
            <a:r>
              <a:rPr lang="en-US" sz="2400" dirty="0" smtClean="0"/>
              <a:t> </a:t>
            </a:r>
            <a:r>
              <a:rPr lang="en-US" sz="2400" dirty="0" err="1" smtClean="0"/>
              <a:t>познавање</a:t>
            </a:r>
            <a:r>
              <a:rPr lang="en-US" sz="2400" dirty="0" smtClean="0"/>
              <a:t> </a:t>
            </a:r>
            <a:r>
              <a:rPr lang="en-US" sz="2400" dirty="0" err="1" smtClean="0"/>
              <a:t>архитектуре</a:t>
            </a:r>
            <a:r>
              <a:rPr lang="en-US" sz="2400" dirty="0" smtClean="0"/>
              <a:t> </a:t>
            </a:r>
            <a:r>
              <a:rPr lang="en-US" sz="2400" dirty="0" err="1" smtClean="0"/>
              <a:t>рачунара</a:t>
            </a:r>
            <a:r>
              <a:rPr lang="en-US" sz="2400" dirty="0" smtClean="0"/>
              <a:t> – </a:t>
            </a:r>
            <a:endParaRPr lang="sr-Cyrl-RS" sz="2400" dirty="0" smtClean="0"/>
          </a:p>
          <a:p>
            <a:r>
              <a:rPr lang="en-US" sz="2400" dirty="0" err="1" smtClean="0"/>
              <a:t>хардвера</a:t>
            </a:r>
            <a:r>
              <a:rPr lang="en-US" sz="2400" dirty="0" smtClean="0"/>
              <a:t> и </a:t>
            </a:r>
            <a:r>
              <a:rPr lang="en-US" sz="2400" dirty="0" err="1" smtClean="0"/>
              <a:t>софтвера</a:t>
            </a:r>
            <a:r>
              <a:rPr lang="en-US" sz="2400" dirty="0" smtClean="0"/>
              <a:t>, </a:t>
            </a:r>
            <a:r>
              <a:rPr lang="en-US" sz="2400" dirty="0" err="1" smtClean="0"/>
              <a:t>али</a:t>
            </a:r>
            <a:r>
              <a:rPr lang="en-US" sz="2400" dirty="0" smtClean="0"/>
              <a:t> и </a:t>
            </a:r>
            <a:r>
              <a:rPr lang="en-US" sz="2400" dirty="0" err="1" smtClean="0"/>
              <a:t>разумевање</a:t>
            </a:r>
            <a:r>
              <a:rPr lang="en-US" sz="2400" dirty="0" smtClean="0"/>
              <a:t> </a:t>
            </a:r>
            <a:r>
              <a:rPr lang="en-US" sz="2400" dirty="0" err="1" smtClean="0"/>
              <a:t>принципа</a:t>
            </a:r>
            <a:r>
              <a:rPr lang="en-US" sz="2400" dirty="0" smtClean="0"/>
              <a:t> и </a:t>
            </a:r>
            <a:r>
              <a:rPr lang="en-US" sz="2400" dirty="0" err="1" smtClean="0"/>
              <a:t>прим</a:t>
            </a:r>
            <a:r>
              <a:rPr lang="sr-Cyrl-RS" sz="2400" dirty="0" smtClean="0"/>
              <a:t>ј</a:t>
            </a:r>
            <a:r>
              <a:rPr lang="en-US" sz="2400" dirty="0" err="1" smtClean="0"/>
              <a:t>ена</a:t>
            </a:r>
            <a:endParaRPr lang="sr-Cyrl-RS" sz="2400" dirty="0" smtClean="0"/>
          </a:p>
          <a:p>
            <a:r>
              <a:rPr lang="en-US" sz="2400" dirty="0" err="1" smtClean="0"/>
              <a:t>рачунара</a:t>
            </a:r>
            <a:r>
              <a:rPr lang="en-US" sz="2400" dirty="0" smtClean="0"/>
              <a:t> у </a:t>
            </a:r>
            <a:r>
              <a:rPr lang="en-US" sz="2400" dirty="0" err="1" smtClean="0"/>
              <a:t>свакодневном</a:t>
            </a:r>
            <a:r>
              <a:rPr lang="en-US" sz="2400" dirty="0" smtClean="0"/>
              <a:t> </a:t>
            </a:r>
            <a:r>
              <a:rPr lang="en-US" sz="2400" dirty="0" err="1" smtClean="0"/>
              <a:t>животу</a:t>
            </a:r>
            <a:r>
              <a:rPr lang="en-US" sz="2400" dirty="0" smtClean="0"/>
              <a:t> и </a:t>
            </a:r>
            <a:r>
              <a:rPr lang="en-US" sz="2400" dirty="0" err="1" smtClean="0"/>
              <a:t>раду</a:t>
            </a:r>
            <a:r>
              <a:rPr lang="en-US" sz="2400" dirty="0" smtClean="0"/>
              <a:t>.</a:t>
            </a:r>
            <a:endParaRPr lang="en-US" sz="2400" dirty="0"/>
          </a:p>
        </p:txBody>
      </p:sp>
    </p:spTree>
    <p:extLst>
      <p:ext uri="{BB962C8B-B14F-4D97-AF65-F5344CB8AC3E}">
        <p14:creationId xmlns="" xmlns:p14="http://schemas.microsoft.com/office/powerpoint/2010/main" val="891763176"/>
      </p:ext>
    </p:extLst>
  </p:cSld>
  <p:clrMapOvr>
    <a:masterClrMapping/>
  </p:clrMapOvr>
  <p:transition>
    <p:cover dir="lu"/>
  </p:transition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1475656" y="1785012"/>
            <a:ext cx="7848872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sr-Cyrl-C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Анализом је такође утврђено да у поједним школама</a:t>
            </a:r>
          </a:p>
          <a:p>
            <a:pPr lvl="0"/>
            <a:r>
              <a:rPr lang="sr-Cyrl-C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постоји велико одступање у оствареном успјеху у </a:t>
            </a:r>
          </a:p>
          <a:p>
            <a:pPr lvl="0"/>
            <a:r>
              <a:rPr lang="sr-Cyrl-C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различитим одјељењима. Препорука је стручним </a:t>
            </a:r>
          </a:p>
          <a:p>
            <a:pPr lvl="0"/>
            <a:r>
              <a:rPr lang="sr-Cyrl-C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активима да у сарадњи са стручном службом школе</a:t>
            </a:r>
          </a:p>
          <a:p>
            <a:pPr lvl="0"/>
            <a:r>
              <a:rPr lang="sr-Cyrl-C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изврше анализу и утврде узроке ове појаве.</a:t>
            </a:r>
            <a:endParaRPr lang="en-US" sz="2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659674305"/>
      </p:ext>
    </p:extLst>
  </p:cSld>
  <p:clrMapOvr>
    <a:masterClrMapping/>
  </p:clrMapOvr>
  <p:transition>
    <p:cover dir="lu"/>
  </p:transition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1475656" y="1969679"/>
            <a:ext cx="7848872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sr-Cyrl-C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Анализа је показала да ученици најбоље рјешавају </a:t>
            </a:r>
          </a:p>
          <a:p>
            <a:pPr lvl="0"/>
            <a:r>
              <a:rPr lang="sr-Cyrl-C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задатке који захтијевају препознавање или </a:t>
            </a:r>
          </a:p>
          <a:p>
            <a:pPr lvl="0"/>
            <a:r>
              <a:rPr lang="sr-Cyrl-C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репродукцију, док задатке који захтијевају примјену </a:t>
            </a:r>
            <a:endParaRPr lang="en-US" sz="240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lvl="0"/>
            <a:r>
              <a:rPr lang="sr-Cyrl-C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или анализу рјешавају мање успјешно.</a:t>
            </a:r>
          </a:p>
        </p:txBody>
      </p:sp>
    </p:spTree>
    <p:extLst>
      <p:ext uri="{BB962C8B-B14F-4D97-AF65-F5344CB8AC3E}">
        <p14:creationId xmlns="" xmlns:p14="http://schemas.microsoft.com/office/powerpoint/2010/main" val="3659674305"/>
      </p:ext>
    </p:extLst>
  </p:cSld>
  <p:clrMapOvr>
    <a:masterClrMapping/>
  </p:clrMapOvr>
  <p:transition>
    <p:cover dir="lu"/>
  </p:transition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1475656" y="226897"/>
            <a:ext cx="7848872" cy="50552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n-US" sz="24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Литература</a:t>
            </a:r>
            <a:endParaRPr lang="en-US" sz="240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 </a:t>
            </a:r>
          </a:p>
          <a:p>
            <a:r>
              <a:rPr lang="ru-RU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Гојков, Г. (2003). Докимологија. </a:t>
            </a:r>
            <a:r>
              <a:rPr lang="sr-Cyrl-BA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[Електронска верзија]. </a:t>
            </a:r>
            <a:r>
              <a:rPr lang="ru-RU" sz="2400" i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Приручник.</a:t>
            </a:r>
            <a:r>
              <a:rPr lang="ru-RU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(друго, измијењено издање). </a:t>
            </a:r>
          </a:p>
          <a:p>
            <a:r>
              <a:rPr lang="ru-RU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Вршац: Виша школа за образовање васпитача. </a:t>
            </a:r>
          </a:p>
          <a:p>
            <a:r>
              <a:rPr lang="sr-Cyrl-BA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Преузето </a:t>
            </a:r>
            <a:r>
              <a:rPr lang="sr-Cyrl-C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07</a:t>
            </a:r>
            <a:r>
              <a:rPr lang="sr-Cyrl-BA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.0</a:t>
            </a:r>
            <a:r>
              <a:rPr lang="sr-Cyrl-C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5</a:t>
            </a:r>
            <a:r>
              <a:rPr lang="sr-Cyrl-BA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.201</a:t>
            </a:r>
            <a:r>
              <a:rPr lang="sr-Cyrl-C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2,</a:t>
            </a:r>
            <a:r>
              <a:rPr lang="sr-Cyrl-BA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са сајта </a:t>
            </a:r>
          </a:p>
          <a:p>
            <a:r>
              <a:rPr lang="ru-RU" sz="2400" u="sng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hlinkClick r:id="rId2"/>
              </a:rPr>
              <a:t>http://issuu.com/ema_/docs/dokimologija</a:t>
            </a:r>
            <a:endParaRPr lang="en-US" sz="240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 </a:t>
            </a:r>
          </a:p>
          <a:p>
            <a:r>
              <a:rPr lang="ru-RU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Кадум, Б. С. и Брајковић, Д. (2007). Праћење, </a:t>
            </a:r>
          </a:p>
          <a:p>
            <a:r>
              <a:rPr lang="ru-RU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провјеравање и оцјењивање ученика у настави </a:t>
            </a:r>
          </a:p>
          <a:p>
            <a:r>
              <a:rPr lang="sr-Cyrl-BA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[Електронсак верзија]. </a:t>
            </a:r>
            <a:r>
              <a:rPr lang="ru-RU" sz="2400" i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Методицки обзори 2</a:t>
            </a:r>
            <a:r>
              <a:rPr lang="ru-RU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. </a:t>
            </a:r>
          </a:p>
          <a:p>
            <a:r>
              <a:rPr lang="sr-Cyrl-BA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Преузето </a:t>
            </a:r>
            <a:r>
              <a:rPr lang="sr-Cyrl-C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03</a:t>
            </a:r>
            <a:r>
              <a:rPr lang="sr-Cyrl-BA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.04.201</a:t>
            </a:r>
            <a:r>
              <a:rPr lang="sr-Cyrl-C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2,</a:t>
            </a:r>
            <a:r>
              <a:rPr lang="sr-Cyrl-BA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са сајта</a:t>
            </a:r>
            <a:r>
              <a:rPr lang="ru-RU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</a:t>
            </a:r>
          </a:p>
          <a:p>
            <a:r>
              <a:rPr lang="en-US" sz="2400" i="1" dirty="0" smtClean="0">
                <a:solidFill>
                  <a:srgbClr val="1168E9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http://</a:t>
            </a:r>
            <a:r>
              <a:rPr lang="en-US" sz="2400" i="1" u="sng" dirty="0" smtClean="0">
                <a:solidFill>
                  <a:srgbClr val="1168E9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hrcak</a:t>
            </a:r>
            <a:r>
              <a:rPr lang="ru-RU" sz="2400" i="1" u="sng" dirty="0" smtClean="0">
                <a:solidFill>
                  <a:srgbClr val="1168E9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.</a:t>
            </a:r>
            <a:r>
              <a:rPr lang="en-US" sz="2400" i="1" u="sng" dirty="0" err="1" smtClean="0">
                <a:solidFill>
                  <a:srgbClr val="1168E9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srce</a:t>
            </a:r>
            <a:r>
              <a:rPr lang="ru-RU" sz="2400" i="1" u="sng" dirty="0" smtClean="0">
                <a:solidFill>
                  <a:srgbClr val="1168E9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.</a:t>
            </a:r>
            <a:r>
              <a:rPr lang="en-US" sz="2400" i="1" u="sng" dirty="0" smtClean="0">
                <a:solidFill>
                  <a:srgbClr val="1168E9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hr</a:t>
            </a:r>
            <a:r>
              <a:rPr lang="ru-RU" sz="2400" i="1" u="sng" dirty="0" smtClean="0">
                <a:solidFill>
                  <a:srgbClr val="1168E9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/</a:t>
            </a:r>
            <a:r>
              <a:rPr lang="en-US" sz="2400" i="1" u="sng" dirty="0" smtClean="0">
                <a:solidFill>
                  <a:srgbClr val="1168E9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file</a:t>
            </a:r>
            <a:r>
              <a:rPr lang="ru-RU" sz="2400" i="1" u="sng" dirty="0" smtClean="0">
                <a:solidFill>
                  <a:srgbClr val="1168E9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/30415 </a:t>
            </a:r>
            <a:r>
              <a:rPr lang="en-US" sz="2400" i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 </a:t>
            </a:r>
            <a:endParaRPr lang="en-US" sz="2400" i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659674305"/>
      </p:ext>
    </p:extLst>
  </p:cSld>
  <p:clrMapOvr>
    <a:masterClrMapping/>
  </p:clrMapOvr>
  <p:transition>
    <p:cover dir="lu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0" y="2060848"/>
            <a:ext cx="9144000" cy="2548880"/>
          </a:xfrm>
        </p:spPr>
        <p:txBody>
          <a:bodyPr/>
          <a:lstStyle/>
          <a:p>
            <a:pPr fontAlgn="base"/>
            <a:r>
              <a:rPr lang="en-US" sz="2400" dirty="0" err="1" smtClean="0"/>
              <a:t>Имајући</a:t>
            </a:r>
            <a:r>
              <a:rPr lang="en-US" sz="2400" dirty="0" smtClean="0"/>
              <a:t> у </a:t>
            </a:r>
            <a:r>
              <a:rPr lang="en-US" sz="2400" dirty="0" err="1" smtClean="0"/>
              <a:t>виду</a:t>
            </a:r>
            <a:r>
              <a:rPr lang="en-US" sz="2400" dirty="0" smtClean="0"/>
              <a:t> </a:t>
            </a:r>
            <a:r>
              <a:rPr lang="en-US" sz="2400" dirty="0" err="1" smtClean="0"/>
              <a:t>значај</a:t>
            </a:r>
            <a:r>
              <a:rPr lang="en-US" sz="2400" dirty="0" smtClean="0"/>
              <a:t> </a:t>
            </a:r>
            <a:r>
              <a:rPr lang="en-US" sz="2400" dirty="0" err="1" smtClean="0"/>
              <a:t>који</a:t>
            </a:r>
            <a:r>
              <a:rPr lang="en-US" sz="2400" dirty="0" smtClean="0"/>
              <a:t> </a:t>
            </a:r>
            <a:r>
              <a:rPr lang="en-US" sz="2400" dirty="0" err="1" smtClean="0"/>
              <a:t>информатичка</a:t>
            </a:r>
            <a:r>
              <a:rPr lang="en-US" sz="2400" dirty="0" smtClean="0"/>
              <a:t> </a:t>
            </a:r>
            <a:r>
              <a:rPr lang="en-US" sz="2400" dirty="0" err="1" smtClean="0"/>
              <a:t>писменост</a:t>
            </a:r>
            <a:r>
              <a:rPr lang="en-US" sz="2400" dirty="0" smtClean="0"/>
              <a:t> </a:t>
            </a:r>
            <a:r>
              <a:rPr lang="en-US" sz="2400" dirty="0" err="1" smtClean="0"/>
              <a:t>има</a:t>
            </a:r>
            <a:r>
              <a:rPr lang="en-US" sz="2400" dirty="0" smtClean="0"/>
              <a:t> у </a:t>
            </a:r>
            <a:endParaRPr lang="sr-Cyrl-RS" sz="2400" dirty="0" smtClean="0"/>
          </a:p>
          <a:p>
            <a:pPr fontAlgn="base"/>
            <a:r>
              <a:rPr lang="en-US" sz="2400" dirty="0" err="1" smtClean="0"/>
              <a:t>данашњем</a:t>
            </a:r>
            <a:r>
              <a:rPr lang="en-US" sz="2400" dirty="0" smtClean="0"/>
              <a:t> </a:t>
            </a:r>
            <a:r>
              <a:rPr lang="en-US" sz="2400" dirty="0" err="1" smtClean="0"/>
              <a:t>друштву</a:t>
            </a:r>
            <a:r>
              <a:rPr lang="en-US" sz="2400" dirty="0" smtClean="0"/>
              <a:t> и </a:t>
            </a:r>
            <a:r>
              <a:rPr lang="en-US" sz="2400" dirty="0" err="1" smtClean="0"/>
              <a:t>чињеницу</a:t>
            </a:r>
            <a:r>
              <a:rPr lang="en-US" sz="2400" dirty="0" smtClean="0"/>
              <a:t> </a:t>
            </a:r>
            <a:r>
              <a:rPr lang="en-US" sz="2400" dirty="0" err="1" smtClean="0"/>
              <a:t>да</a:t>
            </a:r>
            <a:r>
              <a:rPr lang="en-US" sz="2400" dirty="0" smtClean="0"/>
              <a:t> </a:t>
            </a:r>
            <a:r>
              <a:rPr lang="en-US" sz="2400" dirty="0" err="1" smtClean="0"/>
              <a:t>се</a:t>
            </a:r>
            <a:r>
              <a:rPr lang="en-US" sz="2400" dirty="0" smtClean="0"/>
              <a:t> </a:t>
            </a:r>
            <a:r>
              <a:rPr lang="en-US" sz="2400" dirty="0" err="1" smtClean="0"/>
              <a:t>она</a:t>
            </a:r>
            <a:r>
              <a:rPr lang="en-US" sz="2400" dirty="0" smtClean="0"/>
              <a:t> у </a:t>
            </a:r>
            <a:r>
              <a:rPr lang="en-US" sz="2400" dirty="0" err="1" smtClean="0"/>
              <a:t>средњим</a:t>
            </a:r>
            <a:r>
              <a:rPr lang="en-US" sz="2400" dirty="0" smtClean="0"/>
              <a:t> </a:t>
            </a:r>
            <a:endParaRPr lang="sr-Cyrl-RS" sz="2400" dirty="0" smtClean="0"/>
          </a:p>
          <a:p>
            <a:pPr fontAlgn="base"/>
            <a:r>
              <a:rPr lang="en-US" sz="2400" dirty="0" err="1" smtClean="0"/>
              <a:t>стручним</a:t>
            </a:r>
            <a:r>
              <a:rPr lang="en-US" sz="2400" dirty="0" smtClean="0"/>
              <a:t> </a:t>
            </a:r>
            <a:r>
              <a:rPr lang="en-US" sz="2400" dirty="0" err="1" smtClean="0"/>
              <a:t>школама</a:t>
            </a:r>
            <a:r>
              <a:rPr lang="en-US" sz="2400" dirty="0" smtClean="0"/>
              <a:t> </a:t>
            </a:r>
            <a:r>
              <a:rPr lang="en-US" sz="2400" dirty="0" err="1" smtClean="0"/>
              <a:t>стиче</a:t>
            </a:r>
            <a:r>
              <a:rPr lang="en-US" sz="2400" dirty="0" smtClean="0"/>
              <a:t> </a:t>
            </a:r>
            <a:r>
              <a:rPr lang="en-US" sz="2400" dirty="0" err="1" smtClean="0"/>
              <a:t>кроз</a:t>
            </a:r>
            <a:r>
              <a:rPr lang="en-US" sz="2400" dirty="0" smtClean="0"/>
              <a:t> </a:t>
            </a:r>
            <a:r>
              <a:rPr lang="en-US" sz="2400" dirty="0" err="1" smtClean="0"/>
              <a:t>предмет</a:t>
            </a:r>
            <a:r>
              <a:rPr lang="en-US" sz="2400" dirty="0" smtClean="0"/>
              <a:t> </a:t>
            </a:r>
            <a:r>
              <a:rPr lang="en-US" sz="2400" dirty="0" err="1" smtClean="0"/>
              <a:t>Информатика</a:t>
            </a:r>
            <a:r>
              <a:rPr lang="en-US" sz="2400" dirty="0" smtClean="0"/>
              <a:t>, </a:t>
            </a:r>
            <a:endParaRPr lang="sr-Cyrl-RS" sz="2400" dirty="0" smtClean="0"/>
          </a:p>
          <a:p>
            <a:pPr fontAlgn="base"/>
            <a:r>
              <a:rPr lang="en-US" sz="2400" dirty="0" err="1" smtClean="0"/>
              <a:t>одлучили</a:t>
            </a:r>
            <a:r>
              <a:rPr lang="en-US" sz="2400" dirty="0" smtClean="0"/>
              <a:t> </a:t>
            </a:r>
            <a:r>
              <a:rPr lang="en-US" sz="2400" dirty="0" err="1" smtClean="0"/>
              <a:t>смо</a:t>
            </a:r>
            <a:r>
              <a:rPr lang="en-US" sz="2400" dirty="0" smtClean="0"/>
              <a:t> </a:t>
            </a:r>
            <a:r>
              <a:rPr lang="en-US" sz="2400" dirty="0" err="1" smtClean="0"/>
              <a:t>да</a:t>
            </a:r>
            <a:r>
              <a:rPr lang="en-US" sz="2400" dirty="0" smtClean="0"/>
              <a:t> </a:t>
            </a:r>
            <a:r>
              <a:rPr lang="en-US" sz="2400" dirty="0" err="1" smtClean="0"/>
              <a:t>спроведемо</a:t>
            </a:r>
            <a:r>
              <a:rPr lang="en-US" sz="2400" dirty="0" smtClean="0"/>
              <a:t> </a:t>
            </a:r>
            <a:r>
              <a:rPr lang="en-US" sz="2400" dirty="0" err="1" smtClean="0"/>
              <a:t>спољашњу</a:t>
            </a:r>
            <a:r>
              <a:rPr lang="en-US" sz="2400" dirty="0" smtClean="0"/>
              <a:t> </a:t>
            </a:r>
            <a:r>
              <a:rPr lang="en-US" sz="2400" dirty="0" err="1" smtClean="0"/>
              <a:t>провјеру</a:t>
            </a:r>
            <a:r>
              <a:rPr lang="en-US" sz="2400" dirty="0" smtClean="0"/>
              <a:t> </a:t>
            </a:r>
            <a:r>
              <a:rPr lang="en-US" sz="2400" dirty="0" err="1" smtClean="0"/>
              <a:t>постигнућа</a:t>
            </a:r>
            <a:endParaRPr lang="sr-Cyrl-RS" sz="2400" dirty="0" smtClean="0"/>
          </a:p>
          <a:p>
            <a:pPr fontAlgn="base"/>
            <a:r>
              <a:rPr lang="en-US" sz="2400" dirty="0" err="1" smtClean="0"/>
              <a:t>ученика</a:t>
            </a:r>
            <a:r>
              <a:rPr lang="en-US" sz="2400" dirty="0" smtClean="0"/>
              <a:t> I </a:t>
            </a:r>
            <a:r>
              <a:rPr lang="en-US" sz="2400" dirty="0" err="1" smtClean="0"/>
              <a:t>разреда</a:t>
            </a:r>
            <a:r>
              <a:rPr lang="en-US" sz="2400" dirty="0" smtClean="0"/>
              <a:t> </a:t>
            </a:r>
            <a:r>
              <a:rPr lang="en-US" sz="2400" dirty="0" err="1" smtClean="0"/>
              <a:t>средњих</a:t>
            </a:r>
            <a:r>
              <a:rPr lang="en-US" sz="2400" dirty="0" smtClean="0"/>
              <a:t> </a:t>
            </a:r>
            <a:r>
              <a:rPr lang="en-US" sz="2400" dirty="0" err="1" smtClean="0"/>
              <a:t>школа</a:t>
            </a:r>
            <a:r>
              <a:rPr lang="en-US" sz="2400" dirty="0" smtClean="0"/>
              <a:t> у </a:t>
            </a:r>
            <a:r>
              <a:rPr lang="en-US" sz="2400" dirty="0" err="1" smtClean="0"/>
              <a:t>Републици</a:t>
            </a:r>
            <a:r>
              <a:rPr lang="en-US" sz="2400" dirty="0" smtClean="0"/>
              <a:t> </a:t>
            </a:r>
            <a:r>
              <a:rPr lang="en-US" sz="2400" dirty="0" err="1" smtClean="0"/>
              <a:t>Српској</a:t>
            </a:r>
            <a:r>
              <a:rPr lang="sr-Cyrl-RS" sz="2400" dirty="0" smtClean="0"/>
              <a:t> у свим</a:t>
            </a:r>
          </a:p>
          <a:p>
            <a:pPr fontAlgn="base"/>
            <a:r>
              <a:rPr lang="sr-Cyrl-RS" sz="2400" dirty="0" smtClean="0"/>
              <a:t>трогодишњим занимањима.</a:t>
            </a:r>
            <a:endParaRPr lang="en-US" sz="2400" dirty="0"/>
          </a:p>
        </p:txBody>
      </p:sp>
    </p:spTree>
    <p:extLst>
      <p:ext uri="{BB962C8B-B14F-4D97-AF65-F5344CB8AC3E}">
        <p14:creationId xmlns="" xmlns:p14="http://schemas.microsoft.com/office/powerpoint/2010/main" val="891763176"/>
      </p:ext>
    </p:extLst>
  </p:cSld>
  <p:clrMapOvr>
    <a:masterClrMapping/>
  </p:clrMapOvr>
  <p:transition>
    <p:cover dir="lu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3845024"/>
          </a:xfrm>
        </p:spPr>
        <p:txBody>
          <a:bodyPr/>
          <a:lstStyle/>
          <a:p>
            <a:pPr>
              <a:lnSpc>
                <a:spcPct val="200000"/>
              </a:lnSpc>
            </a:pPr>
            <a:r>
              <a:rPr lang="en-US" sz="2400" dirty="0" err="1" smtClean="0"/>
              <a:t>Циљеви</a:t>
            </a:r>
            <a:r>
              <a:rPr lang="en-US" sz="2400" dirty="0" smtClean="0"/>
              <a:t> </a:t>
            </a:r>
            <a:r>
              <a:rPr lang="en-US" sz="2400" dirty="0" err="1" smtClean="0"/>
              <a:t>ове</a:t>
            </a:r>
            <a:r>
              <a:rPr lang="en-US" sz="2400" dirty="0" smtClean="0"/>
              <a:t> </a:t>
            </a:r>
            <a:r>
              <a:rPr lang="en-US" sz="2400" dirty="0" err="1" smtClean="0"/>
              <a:t>активности</a:t>
            </a:r>
            <a:r>
              <a:rPr lang="en-US" sz="2400" dirty="0" smtClean="0"/>
              <a:t> </a:t>
            </a:r>
            <a:r>
              <a:rPr lang="en-US" sz="2400" dirty="0" err="1" smtClean="0"/>
              <a:t>су</a:t>
            </a:r>
            <a:r>
              <a:rPr lang="en-US" sz="2400" dirty="0" smtClean="0"/>
              <a:t>:</a:t>
            </a:r>
          </a:p>
          <a:p>
            <a:pPr lvl="0">
              <a:buFont typeface="Arial" pitchFamily="34" charset="0"/>
              <a:buChar char="•"/>
            </a:pPr>
            <a:r>
              <a:rPr lang="sr-Cyrl-RS" sz="2400" dirty="0" smtClean="0"/>
              <a:t>  </a:t>
            </a:r>
            <a:r>
              <a:rPr lang="en-US" sz="2400" dirty="0" err="1" smtClean="0"/>
              <a:t>Утврђивање</a:t>
            </a:r>
            <a:r>
              <a:rPr lang="en-US" sz="2400" dirty="0" smtClean="0"/>
              <a:t> </a:t>
            </a:r>
            <a:r>
              <a:rPr lang="en-US" sz="2400" dirty="0" err="1" smtClean="0"/>
              <a:t>степена</a:t>
            </a:r>
            <a:r>
              <a:rPr lang="en-US" sz="2400" dirty="0" smtClean="0"/>
              <a:t> </a:t>
            </a:r>
            <a:r>
              <a:rPr lang="en-US" sz="2400" dirty="0" err="1" smtClean="0"/>
              <a:t>остварености</a:t>
            </a:r>
            <a:r>
              <a:rPr lang="en-US" sz="2400" dirty="0" smtClean="0"/>
              <a:t> </a:t>
            </a:r>
            <a:r>
              <a:rPr lang="en-US" sz="2400" dirty="0" err="1" smtClean="0"/>
              <a:t>исхода</a:t>
            </a:r>
            <a:r>
              <a:rPr lang="en-US" sz="2400" dirty="0" smtClean="0"/>
              <a:t> </a:t>
            </a:r>
            <a:r>
              <a:rPr lang="en-US" sz="2400" dirty="0" err="1" smtClean="0"/>
              <a:t>учења</a:t>
            </a:r>
            <a:r>
              <a:rPr lang="en-US" sz="2400" dirty="0" smtClean="0"/>
              <a:t> </a:t>
            </a:r>
            <a:endParaRPr lang="sr-Cyrl-RS" sz="2400" dirty="0" smtClean="0"/>
          </a:p>
          <a:p>
            <a:pPr lvl="0"/>
            <a:r>
              <a:rPr lang="sr-Cyrl-RS" sz="2400" dirty="0" smtClean="0"/>
              <a:t>   </a:t>
            </a:r>
            <a:r>
              <a:rPr lang="en-US" sz="2400" dirty="0" err="1" smtClean="0"/>
              <a:t>дефинисаних</a:t>
            </a:r>
            <a:r>
              <a:rPr lang="en-US" sz="2400" dirty="0" smtClean="0"/>
              <a:t> </a:t>
            </a:r>
            <a:r>
              <a:rPr lang="en-US" sz="2400" dirty="0" err="1" smtClean="0"/>
              <a:t>наставним</a:t>
            </a:r>
            <a:r>
              <a:rPr lang="en-US" sz="2400" dirty="0" smtClean="0"/>
              <a:t> </a:t>
            </a:r>
            <a:r>
              <a:rPr lang="en-US" sz="2400" dirty="0" err="1" smtClean="0"/>
              <a:t>планом</a:t>
            </a:r>
            <a:r>
              <a:rPr lang="en-US" sz="2400" dirty="0" smtClean="0"/>
              <a:t> и </a:t>
            </a:r>
            <a:r>
              <a:rPr lang="en-US" sz="2400" dirty="0" err="1" smtClean="0"/>
              <a:t>програмом</a:t>
            </a:r>
            <a:r>
              <a:rPr lang="en-US" sz="2400" dirty="0" smtClean="0"/>
              <a:t> </a:t>
            </a:r>
            <a:r>
              <a:rPr lang="en-US" sz="2400" dirty="0" err="1" smtClean="0"/>
              <a:t>информатике</a:t>
            </a:r>
            <a:r>
              <a:rPr lang="en-US" sz="2400" dirty="0" smtClean="0"/>
              <a:t>;</a:t>
            </a:r>
          </a:p>
          <a:p>
            <a:pPr lvl="0">
              <a:buFont typeface="Arial" pitchFamily="34" charset="0"/>
              <a:buChar char="•"/>
            </a:pPr>
            <a:r>
              <a:rPr lang="sr-Cyrl-RS" sz="2400" dirty="0" smtClean="0"/>
              <a:t>  </a:t>
            </a:r>
            <a:r>
              <a:rPr lang="en-US" sz="2400" dirty="0" err="1" smtClean="0"/>
              <a:t>Навикавање</a:t>
            </a:r>
            <a:r>
              <a:rPr lang="en-US" sz="2400" dirty="0" smtClean="0"/>
              <a:t> </a:t>
            </a:r>
            <a:r>
              <a:rPr lang="en-US" sz="2400" dirty="0" err="1" smtClean="0"/>
              <a:t>ученика</a:t>
            </a:r>
            <a:r>
              <a:rPr lang="en-US" sz="2400" dirty="0" smtClean="0"/>
              <a:t> </a:t>
            </a:r>
            <a:r>
              <a:rPr lang="en-US" sz="2400" dirty="0" err="1" smtClean="0"/>
              <a:t>на</a:t>
            </a:r>
            <a:r>
              <a:rPr lang="en-US" sz="2400" dirty="0" smtClean="0"/>
              <a:t> </a:t>
            </a:r>
            <a:r>
              <a:rPr lang="en-US" sz="2400" dirty="0" err="1" smtClean="0"/>
              <a:t>рјешавање</a:t>
            </a:r>
            <a:r>
              <a:rPr lang="en-US" sz="2400" dirty="0" smtClean="0"/>
              <a:t> </a:t>
            </a:r>
            <a:r>
              <a:rPr lang="en-US" sz="2400" dirty="0" err="1" smtClean="0"/>
              <a:t>низа</a:t>
            </a:r>
            <a:r>
              <a:rPr lang="en-US" sz="2400" dirty="0" smtClean="0"/>
              <a:t> </a:t>
            </a:r>
            <a:r>
              <a:rPr lang="en-US" sz="2400" dirty="0" err="1" smtClean="0"/>
              <a:t>задатака</a:t>
            </a:r>
            <a:r>
              <a:rPr lang="en-US" sz="2400" dirty="0" smtClean="0"/>
              <a:t> </a:t>
            </a:r>
            <a:endParaRPr lang="sr-Cyrl-RS" sz="2400" dirty="0" smtClean="0"/>
          </a:p>
          <a:p>
            <a:pPr lvl="0"/>
            <a:r>
              <a:rPr lang="sr-Cyrl-RS" sz="2400" dirty="0" smtClean="0"/>
              <a:t>   </a:t>
            </a:r>
            <a:r>
              <a:rPr lang="en-US" sz="2400" dirty="0" err="1" smtClean="0"/>
              <a:t>објактивног</a:t>
            </a:r>
            <a:r>
              <a:rPr lang="en-US" sz="2400" dirty="0" smtClean="0"/>
              <a:t> </a:t>
            </a:r>
            <a:r>
              <a:rPr lang="en-US" sz="2400" dirty="0" err="1" smtClean="0"/>
              <a:t>типа</a:t>
            </a:r>
            <a:r>
              <a:rPr lang="en-US" sz="2400" dirty="0" smtClean="0"/>
              <a:t>, </a:t>
            </a:r>
            <a:r>
              <a:rPr lang="en-US" sz="2400" dirty="0" err="1" smtClean="0"/>
              <a:t>поштовање</a:t>
            </a:r>
            <a:r>
              <a:rPr lang="en-US" sz="2400" dirty="0" smtClean="0"/>
              <a:t> </a:t>
            </a:r>
            <a:r>
              <a:rPr lang="en-US" sz="2400" dirty="0" err="1" smtClean="0"/>
              <a:t>правила</a:t>
            </a:r>
            <a:r>
              <a:rPr lang="en-US" sz="2400" dirty="0" smtClean="0"/>
              <a:t> и </a:t>
            </a:r>
            <a:r>
              <a:rPr lang="en-US" sz="2400" dirty="0" err="1" smtClean="0"/>
              <a:t>процедуре</a:t>
            </a:r>
            <a:r>
              <a:rPr lang="en-US" sz="2400" dirty="0" smtClean="0"/>
              <a:t>;</a:t>
            </a:r>
          </a:p>
          <a:p>
            <a:pPr lvl="0">
              <a:buFont typeface="Arial" pitchFamily="34" charset="0"/>
              <a:buChar char="•"/>
            </a:pPr>
            <a:r>
              <a:rPr lang="sr-Cyrl-RS" sz="2400" dirty="0" smtClean="0"/>
              <a:t>  </a:t>
            </a:r>
            <a:r>
              <a:rPr lang="en-US" sz="2400" dirty="0" err="1" smtClean="0"/>
              <a:t>Утврђивање</a:t>
            </a:r>
            <a:r>
              <a:rPr lang="en-US" sz="2400" dirty="0" smtClean="0"/>
              <a:t> </a:t>
            </a:r>
            <a:r>
              <a:rPr lang="en-US" sz="2400" dirty="0" err="1" smtClean="0"/>
              <a:t>способности</a:t>
            </a:r>
            <a:r>
              <a:rPr lang="en-US" sz="2400" dirty="0" smtClean="0"/>
              <a:t> </a:t>
            </a:r>
            <a:r>
              <a:rPr lang="en-US" sz="2400" dirty="0" err="1" smtClean="0"/>
              <a:t>ученика</a:t>
            </a:r>
            <a:r>
              <a:rPr lang="en-US" sz="2400" dirty="0" smtClean="0"/>
              <a:t> </a:t>
            </a:r>
            <a:r>
              <a:rPr lang="en-US" sz="2400" dirty="0" err="1" smtClean="0"/>
              <a:t>за</a:t>
            </a:r>
            <a:r>
              <a:rPr lang="en-US" sz="2400" dirty="0" smtClean="0"/>
              <a:t> </a:t>
            </a:r>
            <a:r>
              <a:rPr lang="en-US" sz="2400" dirty="0" err="1" smtClean="0"/>
              <a:t>рјешавање</a:t>
            </a:r>
            <a:r>
              <a:rPr lang="en-US" sz="2400" dirty="0" smtClean="0"/>
              <a:t> </a:t>
            </a:r>
            <a:r>
              <a:rPr lang="en-US" sz="2400" dirty="0" err="1" smtClean="0"/>
              <a:t>одређених</a:t>
            </a:r>
            <a:r>
              <a:rPr lang="en-US" sz="2400" dirty="0" smtClean="0"/>
              <a:t> </a:t>
            </a:r>
            <a:endParaRPr lang="sr-Cyrl-RS" sz="2400" dirty="0" smtClean="0"/>
          </a:p>
          <a:p>
            <a:pPr lvl="0"/>
            <a:r>
              <a:rPr lang="sr-Cyrl-RS" sz="2400" dirty="0" smtClean="0"/>
              <a:t>   </a:t>
            </a:r>
            <a:r>
              <a:rPr lang="en-US" sz="2400" dirty="0" err="1" smtClean="0"/>
              <a:t>типова</a:t>
            </a:r>
            <a:r>
              <a:rPr lang="en-US" sz="2400" dirty="0" smtClean="0"/>
              <a:t> </a:t>
            </a:r>
            <a:r>
              <a:rPr lang="en-US" sz="2400" dirty="0" err="1" smtClean="0"/>
              <a:t>задатака</a:t>
            </a:r>
            <a:r>
              <a:rPr lang="en-US" sz="2400" dirty="0" smtClean="0"/>
              <a:t>,</a:t>
            </a:r>
          </a:p>
          <a:p>
            <a:pPr lvl="0">
              <a:buFont typeface="Arial" pitchFamily="34" charset="0"/>
              <a:buChar char="•"/>
            </a:pPr>
            <a:r>
              <a:rPr lang="sr-Cyrl-RS" sz="2400" dirty="0" smtClean="0"/>
              <a:t>  </a:t>
            </a:r>
            <a:r>
              <a:rPr lang="en-US" sz="2400" dirty="0" smtClean="0"/>
              <a:t>П</a:t>
            </a:r>
            <a:r>
              <a:rPr lang="sr-Cyrl-CS" sz="2400" dirty="0" smtClean="0"/>
              <a:t>овећање објективности вредновања постигнућа ученика</a:t>
            </a:r>
            <a:r>
              <a:rPr lang="en-US" sz="2400" dirty="0" smtClean="0"/>
              <a:t>.</a:t>
            </a:r>
            <a:endParaRPr lang="en-US" sz="2400" dirty="0"/>
          </a:p>
        </p:txBody>
      </p:sp>
    </p:spTree>
    <p:extLst>
      <p:ext uri="{BB962C8B-B14F-4D97-AF65-F5344CB8AC3E}">
        <p14:creationId xmlns="" xmlns:p14="http://schemas.microsoft.com/office/powerpoint/2010/main" val="891763176"/>
      </p:ext>
    </p:extLst>
  </p:cSld>
  <p:clrMapOvr>
    <a:masterClrMapping/>
  </p:clrMapOvr>
  <p:transition>
    <p:cover dir="lu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0" y="1772817"/>
            <a:ext cx="9144000" cy="4608512"/>
          </a:xfrm>
        </p:spPr>
        <p:txBody>
          <a:bodyPr/>
          <a:lstStyle/>
          <a:p>
            <a:r>
              <a:rPr lang="en-US" sz="2400" dirty="0" err="1" smtClean="0"/>
              <a:t>Ове</a:t>
            </a:r>
            <a:r>
              <a:rPr lang="en-US" sz="2400" dirty="0" smtClean="0"/>
              <a:t> </a:t>
            </a:r>
            <a:r>
              <a:rPr lang="en-US" sz="2400" dirty="0" err="1" smtClean="0"/>
              <a:t>школске</a:t>
            </a:r>
            <a:r>
              <a:rPr lang="en-US" sz="2400" dirty="0" smtClean="0"/>
              <a:t> </a:t>
            </a:r>
            <a:r>
              <a:rPr lang="en-US" sz="2400" dirty="0" err="1" smtClean="0"/>
              <a:t>године</a:t>
            </a:r>
            <a:r>
              <a:rPr lang="en-US" sz="2400" dirty="0" smtClean="0"/>
              <a:t> </a:t>
            </a:r>
            <a:r>
              <a:rPr lang="en-US" sz="2400" dirty="0" err="1" smtClean="0"/>
              <a:t>према</a:t>
            </a:r>
            <a:r>
              <a:rPr lang="en-US" sz="2400" dirty="0" smtClean="0"/>
              <a:t> </a:t>
            </a:r>
            <a:r>
              <a:rPr lang="en-US" sz="2400" dirty="0" err="1" smtClean="0"/>
              <a:t>плану</a:t>
            </a:r>
            <a:r>
              <a:rPr lang="en-US" sz="2400" dirty="0" smtClean="0"/>
              <a:t> </a:t>
            </a:r>
            <a:r>
              <a:rPr lang="en-US" sz="2400" dirty="0" err="1" smtClean="0"/>
              <a:t>Спољашња</a:t>
            </a:r>
            <a:r>
              <a:rPr lang="en-US" sz="2400" dirty="0" smtClean="0"/>
              <a:t> </a:t>
            </a:r>
            <a:r>
              <a:rPr lang="en-US" sz="2400" dirty="0" err="1" smtClean="0"/>
              <a:t>провјера</a:t>
            </a:r>
            <a:r>
              <a:rPr lang="en-US" sz="2400" dirty="0" smtClean="0"/>
              <a:t> </a:t>
            </a:r>
            <a:endParaRPr lang="sr-Cyrl-RS" sz="2400" dirty="0" smtClean="0"/>
          </a:p>
          <a:p>
            <a:r>
              <a:rPr lang="en-US" sz="2400" dirty="0" err="1" smtClean="0"/>
              <a:t>постигнућа</a:t>
            </a:r>
            <a:r>
              <a:rPr lang="en-US" sz="2400" dirty="0" smtClean="0"/>
              <a:t> </a:t>
            </a:r>
            <a:r>
              <a:rPr lang="en-US" sz="2400" dirty="0" err="1" smtClean="0"/>
              <a:t>из</a:t>
            </a:r>
            <a:r>
              <a:rPr lang="en-US" sz="2400" dirty="0" smtClean="0"/>
              <a:t> </a:t>
            </a:r>
            <a:r>
              <a:rPr lang="en-US" sz="2400" dirty="0" err="1" smtClean="0"/>
              <a:t>Информатике</a:t>
            </a:r>
            <a:r>
              <a:rPr lang="en-US" sz="2400" dirty="0" smtClean="0"/>
              <a:t> </a:t>
            </a:r>
            <a:r>
              <a:rPr lang="en-US" sz="2400" dirty="0" err="1" smtClean="0"/>
              <a:t>спроведена</a:t>
            </a:r>
            <a:r>
              <a:rPr lang="en-US" sz="2400" dirty="0" smtClean="0"/>
              <a:t> </a:t>
            </a:r>
            <a:r>
              <a:rPr lang="en-US" sz="2400" dirty="0" err="1" smtClean="0"/>
              <a:t>је</a:t>
            </a:r>
            <a:r>
              <a:rPr lang="en-US" sz="2400" dirty="0" smtClean="0"/>
              <a:t> у 47 </a:t>
            </a:r>
            <a:r>
              <a:rPr lang="en-US" sz="2400" dirty="0" err="1" smtClean="0"/>
              <a:t>средњих</a:t>
            </a:r>
            <a:r>
              <a:rPr lang="en-US" sz="2400" dirty="0" smtClean="0"/>
              <a:t> </a:t>
            </a:r>
            <a:endParaRPr lang="sr-Cyrl-RS" sz="2400" dirty="0" smtClean="0"/>
          </a:p>
          <a:p>
            <a:r>
              <a:rPr lang="en-US" sz="2400" dirty="0" err="1" smtClean="0"/>
              <a:t>школа</a:t>
            </a:r>
            <a:r>
              <a:rPr lang="en-US" sz="2400" dirty="0" smtClean="0"/>
              <a:t> у </a:t>
            </a:r>
            <a:r>
              <a:rPr lang="en-US" sz="2400" dirty="0" err="1" smtClean="0"/>
              <a:t>Републици</a:t>
            </a:r>
            <a:r>
              <a:rPr lang="en-US" sz="2400" dirty="0" smtClean="0"/>
              <a:t> </a:t>
            </a:r>
            <a:r>
              <a:rPr lang="en-US" sz="2400" dirty="0" err="1" smtClean="0"/>
              <a:t>Српској</a:t>
            </a:r>
            <a:r>
              <a:rPr lang="en-US" sz="2400" dirty="0" smtClean="0"/>
              <a:t>, а </a:t>
            </a:r>
            <a:r>
              <a:rPr lang="en-US" sz="2400" dirty="0" err="1" smtClean="0"/>
              <a:t>реализована</a:t>
            </a:r>
            <a:r>
              <a:rPr lang="en-US" sz="2400" dirty="0" smtClean="0"/>
              <a:t> </a:t>
            </a:r>
            <a:r>
              <a:rPr lang="en-US" sz="2400" dirty="0" err="1" smtClean="0"/>
              <a:t>је</a:t>
            </a:r>
            <a:r>
              <a:rPr lang="en-US" sz="2400" dirty="0" smtClean="0"/>
              <a:t> 22. </a:t>
            </a:r>
            <a:r>
              <a:rPr lang="en-US" sz="2400" dirty="0" err="1" smtClean="0"/>
              <a:t>маја</a:t>
            </a:r>
            <a:r>
              <a:rPr lang="en-US" sz="2400" dirty="0" smtClean="0"/>
              <a:t> 2018. </a:t>
            </a:r>
            <a:endParaRPr lang="sr-Cyrl-RS" sz="2400" dirty="0" smtClean="0"/>
          </a:p>
          <a:p>
            <a:r>
              <a:rPr lang="en-US" sz="2400" dirty="0" err="1" smtClean="0"/>
              <a:t>године</a:t>
            </a:r>
            <a:r>
              <a:rPr lang="en-US" sz="2400" dirty="0" smtClean="0"/>
              <a:t>. </a:t>
            </a:r>
            <a:endParaRPr lang="sr-Cyrl-RS" sz="2400" dirty="0" smtClean="0"/>
          </a:p>
          <a:p>
            <a:r>
              <a:rPr lang="en-US" sz="2400" dirty="0" err="1" smtClean="0"/>
              <a:t>Извршена</a:t>
            </a:r>
            <a:r>
              <a:rPr lang="en-US" sz="2400" dirty="0" smtClean="0"/>
              <a:t> </a:t>
            </a:r>
            <a:r>
              <a:rPr lang="en-US" sz="2400" dirty="0" err="1" smtClean="0"/>
              <a:t>је</a:t>
            </a:r>
            <a:r>
              <a:rPr lang="en-US" sz="2400" dirty="0" smtClean="0"/>
              <a:t> </a:t>
            </a:r>
            <a:r>
              <a:rPr lang="en-US" sz="2400" dirty="0" err="1" smtClean="0"/>
              <a:t>уз</a:t>
            </a:r>
            <a:r>
              <a:rPr lang="en-US" sz="2400" dirty="0" smtClean="0"/>
              <a:t> </a:t>
            </a:r>
            <a:r>
              <a:rPr lang="en-US" sz="2400" dirty="0" err="1" smtClean="0"/>
              <a:t>помоћ</a:t>
            </a:r>
            <a:r>
              <a:rPr lang="en-US" sz="2400" dirty="0" smtClean="0"/>
              <a:t> </a:t>
            </a:r>
            <a:r>
              <a:rPr lang="en-US" sz="2400" dirty="0" err="1" smtClean="0"/>
              <a:t>низова</a:t>
            </a:r>
            <a:r>
              <a:rPr lang="en-US" sz="2400" dirty="0" smtClean="0"/>
              <a:t> </a:t>
            </a:r>
            <a:r>
              <a:rPr lang="en-US" sz="2400" dirty="0" err="1" smtClean="0"/>
              <a:t>задатака</a:t>
            </a:r>
            <a:r>
              <a:rPr lang="en-US" sz="2400" dirty="0" smtClean="0"/>
              <a:t> </a:t>
            </a:r>
            <a:r>
              <a:rPr lang="en-US" sz="2400" dirty="0" err="1" smtClean="0"/>
              <a:t>објективног</a:t>
            </a:r>
            <a:r>
              <a:rPr lang="en-US" sz="2400" dirty="0" smtClean="0"/>
              <a:t> </a:t>
            </a:r>
            <a:r>
              <a:rPr lang="en-US" sz="2400" dirty="0" err="1" smtClean="0"/>
              <a:t>типа</a:t>
            </a:r>
            <a:r>
              <a:rPr lang="en-US" sz="2400" dirty="0" smtClean="0"/>
              <a:t>, </a:t>
            </a:r>
            <a:r>
              <a:rPr lang="en-US" sz="2400" dirty="0" err="1" smtClean="0"/>
              <a:t>који</a:t>
            </a:r>
            <a:r>
              <a:rPr lang="en-US" sz="2400" dirty="0" smtClean="0"/>
              <a:t> </a:t>
            </a:r>
            <a:endParaRPr lang="sr-Cyrl-RS" sz="2400" dirty="0" smtClean="0"/>
          </a:p>
          <a:p>
            <a:r>
              <a:rPr lang="en-US" sz="2400" dirty="0" err="1" smtClean="0"/>
              <a:t>су</a:t>
            </a:r>
            <a:r>
              <a:rPr lang="en-US" sz="2400" dirty="0" smtClean="0"/>
              <a:t> </a:t>
            </a:r>
            <a:r>
              <a:rPr lang="en-US" sz="2400" dirty="0" err="1" smtClean="0"/>
              <a:t>израђени</a:t>
            </a:r>
            <a:r>
              <a:rPr lang="en-US" sz="2400" dirty="0" smtClean="0"/>
              <a:t> у </a:t>
            </a:r>
            <a:r>
              <a:rPr lang="en-US" sz="2400" dirty="0" err="1" smtClean="0"/>
              <a:t>сагласности</a:t>
            </a:r>
            <a:r>
              <a:rPr lang="en-US" sz="2400" dirty="0" smtClean="0"/>
              <a:t> </a:t>
            </a:r>
            <a:r>
              <a:rPr lang="en-US" sz="2400" dirty="0" err="1" smtClean="0"/>
              <a:t>са</a:t>
            </a:r>
            <a:r>
              <a:rPr lang="en-US" sz="2400" dirty="0" smtClean="0"/>
              <a:t> </a:t>
            </a:r>
            <a:r>
              <a:rPr lang="en-US" sz="2400" dirty="0" err="1" smtClean="0"/>
              <a:t>исходима</a:t>
            </a:r>
            <a:r>
              <a:rPr lang="en-US" sz="2400" dirty="0" smtClean="0"/>
              <a:t> </a:t>
            </a:r>
            <a:r>
              <a:rPr lang="en-US" sz="2400" dirty="0" err="1" smtClean="0"/>
              <a:t>учења</a:t>
            </a:r>
            <a:r>
              <a:rPr lang="en-US" sz="2400" dirty="0" smtClean="0"/>
              <a:t> </a:t>
            </a:r>
            <a:r>
              <a:rPr lang="en-US" sz="2400" dirty="0" err="1" smtClean="0"/>
              <a:t>који</a:t>
            </a:r>
            <a:r>
              <a:rPr lang="en-US" sz="2400" dirty="0" smtClean="0"/>
              <a:t> </a:t>
            </a:r>
            <a:r>
              <a:rPr lang="en-US" sz="2400" dirty="0" err="1" smtClean="0"/>
              <a:t>су</a:t>
            </a:r>
            <a:r>
              <a:rPr lang="en-US" sz="2400" dirty="0" smtClean="0"/>
              <a:t> </a:t>
            </a:r>
            <a:endParaRPr lang="sr-Cyrl-RS" sz="2400" dirty="0" smtClean="0"/>
          </a:p>
          <a:p>
            <a:r>
              <a:rPr lang="en-US" sz="2400" dirty="0" err="1" smtClean="0"/>
              <a:t>дефинисани</a:t>
            </a:r>
            <a:r>
              <a:rPr lang="en-US" sz="2400" dirty="0" smtClean="0"/>
              <a:t> у </a:t>
            </a:r>
            <a:r>
              <a:rPr lang="en-US" sz="2400" dirty="0" err="1" smtClean="0"/>
              <a:t>наставном</a:t>
            </a:r>
            <a:r>
              <a:rPr lang="en-US" sz="2400" dirty="0" smtClean="0"/>
              <a:t> </a:t>
            </a:r>
            <a:r>
              <a:rPr lang="en-US" sz="2400" dirty="0" err="1" smtClean="0"/>
              <a:t>програму</a:t>
            </a:r>
            <a:r>
              <a:rPr lang="en-US" sz="2400" dirty="0" smtClean="0"/>
              <a:t>, а </a:t>
            </a:r>
            <a:r>
              <a:rPr lang="en-US" sz="2400" dirty="0" err="1" smtClean="0"/>
              <a:t>садржи</a:t>
            </a:r>
            <a:r>
              <a:rPr lang="en-US" sz="2400" dirty="0" smtClean="0"/>
              <a:t> </a:t>
            </a:r>
            <a:r>
              <a:rPr lang="en-US" sz="2400" dirty="0" err="1" smtClean="0"/>
              <a:t>различите</a:t>
            </a:r>
            <a:r>
              <a:rPr lang="en-US" sz="2400" dirty="0" smtClean="0"/>
              <a:t> </a:t>
            </a:r>
            <a:endParaRPr lang="sr-Cyrl-RS" sz="2400" dirty="0" smtClean="0"/>
          </a:p>
          <a:p>
            <a:r>
              <a:rPr lang="en-US" sz="2400" dirty="0" err="1" smtClean="0"/>
              <a:t>типове</a:t>
            </a:r>
            <a:r>
              <a:rPr lang="en-US" sz="2400" dirty="0" smtClean="0"/>
              <a:t> </a:t>
            </a:r>
            <a:r>
              <a:rPr lang="en-US" sz="2400" dirty="0" err="1" smtClean="0"/>
              <a:t>задатака</a:t>
            </a:r>
            <a:r>
              <a:rPr lang="en-US" sz="2400" dirty="0" smtClean="0"/>
              <a:t>:</a:t>
            </a:r>
            <a:r>
              <a:rPr lang="sr-Cyrl-RS" sz="2400" dirty="0" smtClean="0"/>
              <a:t> з</a:t>
            </a:r>
            <a:r>
              <a:rPr lang="en-US" sz="2400" dirty="0" err="1" smtClean="0"/>
              <a:t>ада</a:t>
            </a:r>
            <a:r>
              <a:rPr lang="sr-Cyrl-RS" sz="2400" dirty="0" smtClean="0"/>
              <a:t>тке</a:t>
            </a:r>
            <a:r>
              <a:rPr lang="en-US" sz="2400" dirty="0" smtClean="0"/>
              <a:t> </a:t>
            </a:r>
            <a:r>
              <a:rPr lang="en-US" sz="2400" dirty="0" err="1" smtClean="0"/>
              <a:t>допуњавања</a:t>
            </a:r>
            <a:r>
              <a:rPr lang="sr-Cyrl-RS" sz="2400" dirty="0" smtClean="0"/>
              <a:t>, задатке </a:t>
            </a:r>
            <a:r>
              <a:rPr lang="en-US" sz="2400" dirty="0" err="1" smtClean="0"/>
              <a:t>вишеструког</a:t>
            </a:r>
            <a:r>
              <a:rPr lang="en-US" sz="2400" dirty="0" smtClean="0"/>
              <a:t> </a:t>
            </a:r>
            <a:endParaRPr lang="sr-Cyrl-RS" sz="2400" dirty="0" smtClean="0"/>
          </a:p>
          <a:p>
            <a:r>
              <a:rPr lang="en-US" sz="2400" dirty="0" err="1" smtClean="0"/>
              <a:t>избора</a:t>
            </a:r>
            <a:r>
              <a:rPr lang="ru-RU" sz="2400" dirty="0" smtClean="0"/>
              <a:t>,</a:t>
            </a:r>
            <a:r>
              <a:rPr lang="sr-Cyrl-RS" sz="2400" dirty="0" smtClean="0"/>
              <a:t> з</a:t>
            </a:r>
            <a:r>
              <a:rPr lang="ru-RU" sz="2400" dirty="0" smtClean="0"/>
              <a:t>адатке разврставања, </a:t>
            </a:r>
            <a:r>
              <a:rPr lang="sr-Cyrl-RS" sz="2400" dirty="0" smtClean="0"/>
              <a:t>з</a:t>
            </a:r>
            <a:r>
              <a:rPr lang="ru-RU" sz="2400" dirty="0" smtClean="0"/>
              <a:t>адатке повезивања.</a:t>
            </a:r>
          </a:p>
          <a:p>
            <a:r>
              <a:rPr lang="ru-RU" sz="2400" dirty="0" smtClean="0"/>
              <a:t>Задаци су разврстани у три нивоа тежине: ниски, средњи и </a:t>
            </a:r>
          </a:p>
          <a:p>
            <a:r>
              <a:rPr lang="ru-RU" sz="2400" dirty="0" smtClean="0"/>
              <a:t>високи.</a:t>
            </a:r>
            <a:endParaRPr lang="en-US" sz="2400" dirty="0"/>
          </a:p>
        </p:txBody>
      </p:sp>
    </p:spTree>
    <p:extLst>
      <p:ext uri="{BB962C8B-B14F-4D97-AF65-F5344CB8AC3E}">
        <p14:creationId xmlns="" xmlns:p14="http://schemas.microsoft.com/office/powerpoint/2010/main" val="891763176"/>
      </p:ext>
    </p:extLst>
  </p:cSld>
  <p:clrMapOvr>
    <a:masterClrMapping/>
  </p:clrMapOvr>
  <p:transition>
    <p:cover dir="lu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0" y="764705"/>
            <a:ext cx="9144000" cy="1872208"/>
          </a:xfrm>
        </p:spPr>
        <p:txBody>
          <a:bodyPr/>
          <a:lstStyle/>
          <a:p>
            <a:r>
              <a:rPr lang="en-US" sz="2400" dirty="0" err="1" smtClean="0"/>
              <a:t>Провјера</a:t>
            </a:r>
            <a:r>
              <a:rPr lang="en-US" sz="2400" dirty="0" smtClean="0"/>
              <a:t> </a:t>
            </a:r>
            <a:r>
              <a:rPr lang="en-US" sz="2400" dirty="0" err="1" smtClean="0"/>
              <a:t>је</a:t>
            </a:r>
            <a:r>
              <a:rPr lang="en-US" sz="2400" dirty="0" smtClean="0"/>
              <a:t> </a:t>
            </a:r>
            <a:r>
              <a:rPr lang="en-US" sz="2400" dirty="0" err="1" smtClean="0"/>
              <a:t>спроведена</a:t>
            </a:r>
            <a:r>
              <a:rPr lang="en-US" sz="2400" dirty="0" smtClean="0"/>
              <a:t> у 47 </a:t>
            </a:r>
            <a:r>
              <a:rPr lang="en-US" sz="2400" dirty="0" err="1" smtClean="0"/>
              <a:t>школа</a:t>
            </a:r>
            <a:r>
              <a:rPr lang="en-US" sz="2400" dirty="0" smtClean="0"/>
              <a:t>, у </a:t>
            </a:r>
            <a:r>
              <a:rPr lang="en-US" sz="2400" dirty="0" err="1" smtClean="0"/>
              <a:t>свим</a:t>
            </a:r>
            <a:r>
              <a:rPr lang="en-US" sz="2400" dirty="0" smtClean="0"/>
              <a:t> </a:t>
            </a:r>
            <a:r>
              <a:rPr lang="en-US" sz="2400" dirty="0" err="1" smtClean="0"/>
              <a:t>одјељењима</a:t>
            </a:r>
            <a:r>
              <a:rPr lang="en-US" sz="2400" dirty="0" smtClean="0"/>
              <a:t> I </a:t>
            </a:r>
            <a:endParaRPr lang="sr-Cyrl-RS" sz="2400" dirty="0" smtClean="0"/>
          </a:p>
          <a:p>
            <a:r>
              <a:rPr lang="en-US" sz="2400" dirty="0" err="1" smtClean="0"/>
              <a:t>разреда</a:t>
            </a:r>
            <a:r>
              <a:rPr lang="en-US" sz="2400" dirty="0" smtClean="0"/>
              <a:t> </a:t>
            </a:r>
            <a:r>
              <a:rPr lang="en-US" sz="2400" dirty="0" err="1" smtClean="0"/>
              <a:t>средњих</a:t>
            </a:r>
            <a:r>
              <a:rPr lang="en-US" sz="2400" dirty="0" smtClean="0"/>
              <a:t> </a:t>
            </a:r>
            <a:r>
              <a:rPr lang="en-US" sz="2400" dirty="0" err="1" smtClean="0"/>
              <a:t>школа</a:t>
            </a:r>
            <a:r>
              <a:rPr lang="en-US" sz="2400" dirty="0" smtClean="0"/>
              <a:t> </a:t>
            </a:r>
            <a:r>
              <a:rPr lang="en-US" sz="2400" dirty="0" err="1" smtClean="0"/>
              <a:t>трећег</a:t>
            </a:r>
            <a:r>
              <a:rPr lang="en-US" sz="2400" dirty="0" smtClean="0"/>
              <a:t> </a:t>
            </a:r>
            <a:r>
              <a:rPr lang="en-US" sz="2400" dirty="0" err="1" smtClean="0"/>
              <a:t>степена</a:t>
            </a:r>
            <a:r>
              <a:rPr lang="en-US" sz="2400" dirty="0" smtClean="0"/>
              <a:t>, </a:t>
            </a:r>
            <a:r>
              <a:rPr lang="en-US" sz="2400" dirty="0" err="1" smtClean="0"/>
              <a:t>на</a:t>
            </a:r>
            <a:r>
              <a:rPr lang="en-US" sz="2400" dirty="0" smtClean="0"/>
              <a:t> </a:t>
            </a:r>
            <a:r>
              <a:rPr lang="en-US" sz="2400" dirty="0" err="1" smtClean="0"/>
              <a:t>простору</a:t>
            </a:r>
            <a:endParaRPr lang="sr-Cyrl-RS" sz="2400" dirty="0" smtClean="0"/>
          </a:p>
          <a:p>
            <a:r>
              <a:rPr lang="en-US" sz="2400" dirty="0" smtClean="0"/>
              <a:t> </a:t>
            </a:r>
            <a:r>
              <a:rPr lang="en-US" sz="2400" dirty="0" err="1" smtClean="0"/>
              <a:t>Републике</a:t>
            </a:r>
            <a:r>
              <a:rPr lang="en-US" sz="2400" dirty="0" smtClean="0"/>
              <a:t> </a:t>
            </a:r>
            <a:r>
              <a:rPr lang="en-US" sz="2400" dirty="0" err="1" smtClean="0"/>
              <a:t>Српске</a:t>
            </a:r>
            <a:r>
              <a:rPr lang="en-US" sz="2400" dirty="0" smtClean="0"/>
              <a:t>. </a:t>
            </a:r>
            <a:r>
              <a:rPr lang="en-US" sz="2400" dirty="0" err="1" smtClean="0"/>
              <a:t>Обухваћено</a:t>
            </a:r>
            <a:r>
              <a:rPr lang="en-US" sz="2400" dirty="0" smtClean="0"/>
              <a:t> </a:t>
            </a:r>
            <a:r>
              <a:rPr lang="en-US" sz="2400" dirty="0" err="1" smtClean="0"/>
              <a:t>је</a:t>
            </a:r>
            <a:r>
              <a:rPr lang="en-US" sz="2400" dirty="0" smtClean="0"/>
              <a:t> </a:t>
            </a:r>
            <a:r>
              <a:rPr lang="en-US" sz="2400" dirty="0" err="1" smtClean="0"/>
              <a:t>укупно</a:t>
            </a:r>
            <a:r>
              <a:rPr lang="en-US" sz="2400" dirty="0" smtClean="0"/>
              <a:t> 1947 </a:t>
            </a:r>
            <a:r>
              <a:rPr lang="en-US" sz="2400" dirty="0" err="1" smtClean="0"/>
              <a:t>ученика</a:t>
            </a:r>
            <a:r>
              <a:rPr lang="en-US" sz="2400" dirty="0" smtClean="0"/>
              <a:t> I </a:t>
            </a:r>
            <a:endParaRPr lang="sr-Cyrl-RS" sz="2400" dirty="0" smtClean="0"/>
          </a:p>
          <a:p>
            <a:r>
              <a:rPr lang="en-US" sz="2400" dirty="0" err="1" smtClean="0"/>
              <a:t>разреда</a:t>
            </a:r>
            <a:r>
              <a:rPr lang="en-US" sz="2400" dirty="0" smtClean="0"/>
              <a:t>, </a:t>
            </a:r>
            <a:r>
              <a:rPr lang="en-US" sz="2400" dirty="0" err="1" smtClean="0"/>
              <a:t>распоређених</a:t>
            </a:r>
            <a:r>
              <a:rPr lang="en-US" sz="2400" dirty="0" smtClean="0"/>
              <a:t> у 91 </a:t>
            </a:r>
            <a:r>
              <a:rPr lang="en-US" sz="2400" dirty="0" err="1" smtClean="0"/>
              <a:t>одјељење</a:t>
            </a:r>
            <a:r>
              <a:rPr lang="en-US" sz="2400" dirty="0" smtClean="0"/>
              <a:t>.</a:t>
            </a:r>
            <a:endParaRPr lang="en-US" sz="2400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683570" y="2780928"/>
          <a:ext cx="7776863" cy="3266882"/>
        </p:xfrm>
        <a:graphic>
          <a:graphicData uri="http://schemas.openxmlformats.org/drawingml/2006/table">
            <a:tbl>
              <a:tblPr/>
              <a:tblGrid>
                <a:gridCol w="2851973"/>
                <a:gridCol w="1396499"/>
                <a:gridCol w="1584404"/>
                <a:gridCol w="1943987"/>
              </a:tblGrid>
              <a:tr h="43204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Регија</a:t>
                      </a:r>
                      <a:endParaRPr lang="en-US" sz="18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Број школа</a:t>
                      </a:r>
                      <a:endParaRPr lang="en-US" sz="18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Број ученика</a:t>
                      </a:r>
                      <a:endParaRPr lang="en-US" sz="18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Број одјељења</a:t>
                      </a:r>
                      <a:endParaRPr lang="en-US" sz="18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490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r-Cyrl-CS" sz="2000" b="1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Бањалука</a:t>
                      </a:r>
                      <a:endParaRPr lang="en-US" sz="180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10</a:t>
                      </a:r>
                      <a:endParaRPr lang="en-US" sz="180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537</a:t>
                      </a:r>
                      <a:endParaRPr lang="en-US" sz="18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24</a:t>
                      </a:r>
                      <a:endParaRPr lang="en-US" sz="180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490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Добој</a:t>
                      </a:r>
                      <a:endParaRPr lang="en-US" sz="180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13</a:t>
                      </a:r>
                      <a:endParaRPr lang="en-US" sz="180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439</a:t>
                      </a:r>
                      <a:endParaRPr lang="en-US" sz="18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22</a:t>
                      </a:r>
                      <a:endParaRPr lang="en-US" sz="18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490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Семберија</a:t>
                      </a:r>
                      <a:endParaRPr lang="en-US" sz="180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5</a:t>
                      </a:r>
                      <a:endParaRPr lang="en-US" sz="180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299</a:t>
                      </a:r>
                      <a:endParaRPr lang="en-US" sz="180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12</a:t>
                      </a:r>
                      <a:endParaRPr lang="en-US" sz="18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490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Бирач</a:t>
                      </a:r>
                      <a:endParaRPr lang="en-US" sz="180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5</a:t>
                      </a:r>
                      <a:endParaRPr lang="en-US" sz="180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149</a:t>
                      </a:r>
                      <a:endParaRPr lang="en-US" sz="180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8</a:t>
                      </a:r>
                      <a:endParaRPr lang="en-US" sz="18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490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Приједор</a:t>
                      </a:r>
                      <a:endParaRPr lang="en-US" sz="180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9</a:t>
                      </a:r>
                      <a:endParaRPr lang="en-US" sz="180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375</a:t>
                      </a:r>
                      <a:endParaRPr lang="en-US" sz="180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17</a:t>
                      </a:r>
                      <a:endParaRPr lang="en-US" sz="18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490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Херцеговина</a:t>
                      </a:r>
                      <a:endParaRPr lang="en-US" sz="180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2</a:t>
                      </a:r>
                      <a:endParaRPr lang="en-US" sz="180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41</a:t>
                      </a:r>
                      <a:endParaRPr lang="en-US" sz="180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2</a:t>
                      </a:r>
                      <a:endParaRPr lang="en-US" sz="18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7129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Сарајевко - романијска</a:t>
                      </a:r>
                      <a:endParaRPr lang="en-US" sz="18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3</a:t>
                      </a:r>
                      <a:endParaRPr lang="en-US" sz="180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107</a:t>
                      </a:r>
                      <a:endParaRPr lang="en-US" sz="180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6</a:t>
                      </a:r>
                      <a:endParaRPr lang="en-US" sz="18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4902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Укупно:</a:t>
                      </a:r>
                      <a:endParaRPr lang="en-US" sz="180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47</a:t>
                      </a:r>
                      <a:endParaRPr lang="en-US" sz="180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1947</a:t>
                      </a:r>
                      <a:endParaRPr lang="en-US" sz="180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91</a:t>
                      </a:r>
                      <a:endParaRPr lang="en-US" sz="18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891763176"/>
      </p:ext>
    </p:extLst>
  </p:cSld>
  <p:clrMapOvr>
    <a:masterClrMapping/>
  </p:clrMapOvr>
  <p:transition>
    <p:cover dir="lu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3845024"/>
          </a:xfrm>
        </p:spPr>
        <p:txBody>
          <a:bodyPr/>
          <a:lstStyle/>
          <a:p>
            <a:r>
              <a:rPr lang="en-US" sz="2400" dirty="0" err="1" smtClean="0"/>
              <a:t>Провјера</a:t>
            </a:r>
            <a:r>
              <a:rPr lang="en-US" sz="2400" dirty="0" smtClean="0"/>
              <a:t> </a:t>
            </a:r>
            <a:r>
              <a:rPr lang="en-US" sz="2400" dirty="0" err="1" smtClean="0"/>
              <a:t>постигнућа</a:t>
            </a:r>
            <a:r>
              <a:rPr lang="en-US" sz="2400" dirty="0" smtClean="0"/>
              <a:t> </a:t>
            </a:r>
            <a:r>
              <a:rPr lang="en-US" sz="2400" dirty="0" err="1" smtClean="0"/>
              <a:t>реализована</a:t>
            </a:r>
            <a:r>
              <a:rPr lang="en-US" sz="2400" dirty="0" smtClean="0"/>
              <a:t> </a:t>
            </a:r>
            <a:r>
              <a:rPr lang="en-US" sz="2400" dirty="0" err="1" smtClean="0"/>
              <a:t>је</a:t>
            </a:r>
            <a:r>
              <a:rPr lang="en-US" sz="2400" dirty="0" smtClean="0"/>
              <a:t> у </a:t>
            </a:r>
            <a:r>
              <a:rPr lang="en-US" sz="2400" dirty="0" err="1" smtClean="0"/>
              <a:t>сарадњи</a:t>
            </a:r>
            <a:r>
              <a:rPr lang="en-US" sz="2400" dirty="0" smtClean="0"/>
              <a:t> </a:t>
            </a:r>
            <a:r>
              <a:rPr lang="en-US" sz="2400" dirty="0" err="1" smtClean="0"/>
              <a:t>са</a:t>
            </a:r>
            <a:r>
              <a:rPr lang="en-US" sz="2400" dirty="0" smtClean="0"/>
              <a:t> </a:t>
            </a:r>
            <a:r>
              <a:rPr lang="en-US" sz="2400" dirty="0" err="1" smtClean="0"/>
              <a:t>школама</a:t>
            </a:r>
            <a:r>
              <a:rPr lang="en-US" sz="2400" dirty="0" smtClean="0"/>
              <a:t>. </a:t>
            </a:r>
            <a:endParaRPr lang="sr-Cyrl-RS" sz="2400" dirty="0" smtClean="0"/>
          </a:p>
          <a:p>
            <a:r>
              <a:rPr lang="en-US" sz="2400" dirty="0" err="1" smtClean="0"/>
              <a:t>Стручни</a:t>
            </a:r>
            <a:r>
              <a:rPr lang="en-US" sz="2400" dirty="0" smtClean="0"/>
              <a:t> </a:t>
            </a:r>
            <a:r>
              <a:rPr lang="en-US" sz="2400" dirty="0" err="1" smtClean="0"/>
              <a:t>савјетник</a:t>
            </a:r>
            <a:r>
              <a:rPr lang="en-US" sz="2400" dirty="0" smtClean="0"/>
              <a:t> у </a:t>
            </a:r>
            <a:r>
              <a:rPr lang="en-US" sz="2400" dirty="0" err="1" smtClean="0"/>
              <a:t>Републичком</a:t>
            </a:r>
            <a:r>
              <a:rPr lang="en-US" sz="2400" dirty="0" smtClean="0"/>
              <a:t> </a:t>
            </a:r>
            <a:r>
              <a:rPr lang="en-US" sz="2400" dirty="0" err="1" smtClean="0"/>
              <a:t>педагошком</a:t>
            </a:r>
            <a:r>
              <a:rPr lang="en-US" sz="2400" dirty="0" smtClean="0"/>
              <a:t> </a:t>
            </a:r>
            <a:r>
              <a:rPr lang="en-US" sz="2400" dirty="0" err="1" smtClean="0"/>
              <a:t>заводу</a:t>
            </a:r>
            <a:r>
              <a:rPr lang="en-US" sz="2400" dirty="0" smtClean="0"/>
              <a:t> </a:t>
            </a:r>
            <a:endParaRPr lang="sr-Cyrl-RS" sz="2400" dirty="0" smtClean="0"/>
          </a:p>
          <a:p>
            <a:r>
              <a:rPr lang="en-US" sz="2400" dirty="0" err="1" smtClean="0"/>
              <a:t>припремио</a:t>
            </a:r>
            <a:r>
              <a:rPr lang="en-US" sz="2400" dirty="0" smtClean="0"/>
              <a:t> </a:t>
            </a:r>
            <a:r>
              <a:rPr lang="en-US" sz="2400" dirty="0" err="1" smtClean="0"/>
              <a:t>је</a:t>
            </a:r>
            <a:r>
              <a:rPr lang="en-US" sz="2400" dirty="0" smtClean="0"/>
              <a:t> </a:t>
            </a:r>
            <a:r>
              <a:rPr lang="en-US" sz="2400" dirty="0" err="1" smtClean="0"/>
              <a:t>низове</a:t>
            </a:r>
            <a:r>
              <a:rPr lang="en-US" sz="2400" dirty="0" smtClean="0"/>
              <a:t> </a:t>
            </a:r>
            <a:r>
              <a:rPr lang="en-US" sz="2400" dirty="0" err="1" smtClean="0"/>
              <a:t>задатака</a:t>
            </a:r>
            <a:r>
              <a:rPr lang="en-US" sz="2400" dirty="0" smtClean="0"/>
              <a:t> </a:t>
            </a:r>
            <a:r>
              <a:rPr lang="en-US" sz="2400" dirty="0" err="1" smtClean="0"/>
              <a:t>објективног</a:t>
            </a:r>
            <a:r>
              <a:rPr lang="en-US" sz="2400" dirty="0" smtClean="0"/>
              <a:t> </a:t>
            </a:r>
            <a:r>
              <a:rPr lang="en-US" sz="2400" dirty="0" err="1" smtClean="0"/>
              <a:t>типа</a:t>
            </a:r>
            <a:r>
              <a:rPr lang="en-US" sz="2400" dirty="0" smtClean="0"/>
              <a:t>, </a:t>
            </a:r>
            <a:r>
              <a:rPr lang="en-US" sz="2400" dirty="0" err="1" smtClean="0"/>
              <a:t>рјешења</a:t>
            </a:r>
            <a:r>
              <a:rPr lang="en-US" sz="2400" dirty="0" smtClean="0"/>
              <a:t> и </a:t>
            </a:r>
            <a:endParaRPr lang="sr-Cyrl-RS" sz="2400" dirty="0" smtClean="0"/>
          </a:p>
          <a:p>
            <a:r>
              <a:rPr lang="en-US" sz="2400" dirty="0" err="1" smtClean="0"/>
              <a:t>начин</a:t>
            </a:r>
            <a:r>
              <a:rPr lang="en-US" sz="2400" dirty="0" smtClean="0"/>
              <a:t> </a:t>
            </a:r>
            <a:r>
              <a:rPr lang="en-US" sz="2400" dirty="0" err="1" smtClean="0"/>
              <a:t>бодовања</a:t>
            </a:r>
            <a:r>
              <a:rPr lang="en-US" sz="2400" dirty="0" smtClean="0"/>
              <a:t> </a:t>
            </a:r>
            <a:r>
              <a:rPr lang="en-US" sz="2400" dirty="0" err="1" smtClean="0"/>
              <a:t>задатака</a:t>
            </a:r>
            <a:r>
              <a:rPr lang="en-US" sz="2400" dirty="0" smtClean="0"/>
              <a:t>. </a:t>
            </a:r>
            <a:r>
              <a:rPr lang="en-US" sz="2400" dirty="0" err="1" smtClean="0"/>
              <a:t>На</a:t>
            </a:r>
            <a:r>
              <a:rPr lang="en-US" sz="2400" dirty="0" smtClean="0"/>
              <a:t> </a:t>
            </a:r>
            <a:r>
              <a:rPr lang="en-US" sz="2400" dirty="0" err="1" smtClean="0"/>
              <a:t>основу</a:t>
            </a:r>
            <a:r>
              <a:rPr lang="en-US" sz="2400" dirty="0" smtClean="0"/>
              <a:t> </a:t>
            </a:r>
            <a:r>
              <a:rPr lang="en-US" sz="2400" dirty="0" err="1" smtClean="0"/>
              <a:t>Упутство</a:t>
            </a:r>
            <a:r>
              <a:rPr lang="en-US" sz="2400" dirty="0" smtClean="0"/>
              <a:t> </a:t>
            </a:r>
            <a:r>
              <a:rPr lang="en-US" sz="2400" dirty="0" err="1" smtClean="0"/>
              <a:t>за</a:t>
            </a:r>
            <a:r>
              <a:rPr lang="en-US" sz="2400" dirty="0" smtClean="0"/>
              <a:t> </a:t>
            </a:r>
            <a:r>
              <a:rPr lang="en-US" sz="2400" dirty="0" err="1" smtClean="0"/>
              <a:t>спровођење</a:t>
            </a:r>
            <a:endParaRPr lang="sr-Cyrl-RS" sz="2400" dirty="0" smtClean="0"/>
          </a:p>
          <a:p>
            <a:r>
              <a:rPr lang="en-US" sz="2400" dirty="0" smtClean="0"/>
              <a:t> </a:t>
            </a:r>
            <a:r>
              <a:rPr lang="en-US" sz="2400" dirty="0" err="1" smtClean="0"/>
              <a:t>провјере</a:t>
            </a:r>
            <a:r>
              <a:rPr lang="en-US" sz="2400" dirty="0" smtClean="0"/>
              <a:t> </a:t>
            </a:r>
            <a:r>
              <a:rPr lang="en-US" sz="2400" dirty="0" err="1" smtClean="0"/>
              <a:t>постигнућа</a:t>
            </a:r>
            <a:r>
              <a:rPr lang="en-US" sz="2400" dirty="0" smtClean="0"/>
              <a:t>, </a:t>
            </a:r>
            <a:r>
              <a:rPr lang="en-US" sz="2400" dirty="0" err="1" smtClean="0"/>
              <a:t>које</a:t>
            </a:r>
            <a:r>
              <a:rPr lang="en-US" sz="2400" dirty="0" smtClean="0"/>
              <a:t> </a:t>
            </a:r>
            <a:r>
              <a:rPr lang="en-US" sz="2400" dirty="0" err="1" smtClean="0"/>
              <a:t>је</a:t>
            </a:r>
            <a:r>
              <a:rPr lang="en-US" sz="2400" dirty="0" smtClean="0"/>
              <a:t> </a:t>
            </a:r>
            <a:r>
              <a:rPr lang="en-US" sz="2400" dirty="0" err="1" smtClean="0"/>
              <a:t>Рeпублички</a:t>
            </a:r>
            <a:r>
              <a:rPr lang="en-US" sz="2400" dirty="0" smtClean="0"/>
              <a:t> </a:t>
            </a:r>
            <a:r>
              <a:rPr lang="en-US" sz="2400" dirty="0" err="1" smtClean="0"/>
              <a:t>педагошки</a:t>
            </a:r>
            <a:r>
              <a:rPr lang="en-US" sz="2400" dirty="0" smtClean="0"/>
              <a:t> </a:t>
            </a:r>
            <a:r>
              <a:rPr lang="en-US" sz="2400" dirty="0" err="1" smtClean="0"/>
              <a:t>завод</a:t>
            </a:r>
            <a:r>
              <a:rPr lang="en-US" sz="2400" dirty="0" smtClean="0"/>
              <a:t> </a:t>
            </a:r>
            <a:endParaRPr lang="sr-Cyrl-RS" sz="2400" dirty="0" smtClean="0"/>
          </a:p>
          <a:p>
            <a:r>
              <a:rPr lang="en-US" sz="2400" dirty="0" err="1" smtClean="0"/>
              <a:t>доставио</a:t>
            </a:r>
            <a:r>
              <a:rPr lang="en-US" sz="2400" dirty="0" smtClean="0"/>
              <a:t> </a:t>
            </a:r>
            <a:r>
              <a:rPr lang="en-US" sz="2400" dirty="0" err="1" smtClean="0"/>
              <a:t>свим</a:t>
            </a:r>
            <a:r>
              <a:rPr lang="en-US" sz="2400" dirty="0" smtClean="0"/>
              <a:t> </a:t>
            </a:r>
            <a:r>
              <a:rPr lang="en-US" sz="2400" dirty="0" err="1" smtClean="0"/>
              <a:t>школама</a:t>
            </a:r>
            <a:r>
              <a:rPr lang="en-US" sz="2400" dirty="0" smtClean="0"/>
              <a:t> </a:t>
            </a:r>
            <a:r>
              <a:rPr lang="en-US" sz="2400" dirty="0" err="1" smtClean="0"/>
              <a:t>обухваћеним</a:t>
            </a:r>
            <a:r>
              <a:rPr lang="en-US" sz="2400" dirty="0" smtClean="0"/>
              <a:t> </a:t>
            </a:r>
            <a:r>
              <a:rPr lang="en-US" sz="2400" dirty="0" err="1" smtClean="0"/>
              <a:t>провјером</a:t>
            </a:r>
            <a:r>
              <a:rPr lang="en-US" sz="2400" dirty="0" smtClean="0"/>
              <a:t>, </a:t>
            </a:r>
            <a:r>
              <a:rPr lang="en-US" sz="2400" dirty="0" err="1" smtClean="0"/>
              <a:t>школе</a:t>
            </a:r>
            <a:r>
              <a:rPr lang="en-US" sz="2400" dirty="0" smtClean="0"/>
              <a:t> </a:t>
            </a:r>
            <a:r>
              <a:rPr lang="en-US" sz="2400" dirty="0" err="1" smtClean="0"/>
              <a:t>су</a:t>
            </a:r>
            <a:r>
              <a:rPr lang="en-US" sz="2400" dirty="0" smtClean="0"/>
              <a:t> </a:t>
            </a:r>
            <a:endParaRPr lang="sr-Cyrl-RS" sz="2400" dirty="0" smtClean="0"/>
          </a:p>
          <a:p>
            <a:r>
              <a:rPr lang="en-US" sz="2400" dirty="0" err="1" smtClean="0"/>
              <a:t>даље</a:t>
            </a:r>
            <a:r>
              <a:rPr lang="en-US" sz="2400" dirty="0" smtClean="0"/>
              <a:t> </a:t>
            </a:r>
            <a:r>
              <a:rPr lang="en-US" sz="2400" dirty="0" err="1" smtClean="0"/>
              <a:t>организовале</a:t>
            </a:r>
            <a:r>
              <a:rPr lang="en-US" sz="2400" dirty="0" smtClean="0"/>
              <a:t> </a:t>
            </a:r>
            <a:r>
              <a:rPr lang="en-US" sz="2400" dirty="0" err="1" smtClean="0"/>
              <a:t>провјеру</a:t>
            </a:r>
            <a:r>
              <a:rPr lang="en-US" sz="2400" dirty="0" smtClean="0"/>
              <a:t> </a:t>
            </a:r>
            <a:r>
              <a:rPr lang="en-US" sz="2400" dirty="0" err="1" smtClean="0"/>
              <a:t>постигнућа</a:t>
            </a:r>
            <a:r>
              <a:rPr lang="en-US" sz="2400" dirty="0" smtClean="0"/>
              <a:t> и </a:t>
            </a:r>
            <a:r>
              <a:rPr lang="en-US" sz="2400" dirty="0" err="1" smtClean="0"/>
              <a:t>исправљање</a:t>
            </a:r>
            <a:r>
              <a:rPr lang="en-US" sz="2400" dirty="0" smtClean="0"/>
              <a:t> </a:t>
            </a:r>
            <a:endParaRPr lang="sr-Cyrl-RS" sz="2400" dirty="0" smtClean="0"/>
          </a:p>
          <a:p>
            <a:r>
              <a:rPr lang="en-US" sz="2400" dirty="0" err="1" smtClean="0"/>
              <a:t>низова</a:t>
            </a:r>
            <a:r>
              <a:rPr lang="en-US" sz="2400" dirty="0" smtClean="0"/>
              <a:t> </a:t>
            </a:r>
            <a:r>
              <a:rPr lang="en-US" sz="2400" dirty="0" err="1" smtClean="0"/>
              <a:t>задатака</a:t>
            </a:r>
            <a:r>
              <a:rPr lang="en-US" sz="2400" dirty="0" smtClean="0"/>
              <a:t> </a:t>
            </a:r>
            <a:r>
              <a:rPr lang="en-US" sz="2400" dirty="0" err="1" smtClean="0"/>
              <a:t>објективног</a:t>
            </a:r>
            <a:r>
              <a:rPr lang="en-US" sz="2400" dirty="0" smtClean="0"/>
              <a:t> </a:t>
            </a:r>
            <a:r>
              <a:rPr lang="en-US" sz="2400" dirty="0" err="1" smtClean="0"/>
              <a:t>типа</a:t>
            </a:r>
            <a:r>
              <a:rPr lang="en-US" sz="2400" dirty="0" smtClean="0"/>
              <a:t>.</a:t>
            </a:r>
          </a:p>
        </p:txBody>
      </p:sp>
    </p:spTree>
    <p:extLst>
      <p:ext uri="{BB962C8B-B14F-4D97-AF65-F5344CB8AC3E}">
        <p14:creationId xmlns="" xmlns:p14="http://schemas.microsoft.com/office/powerpoint/2010/main" val="891763176"/>
      </p:ext>
    </p:extLst>
  </p:cSld>
  <p:clrMapOvr>
    <a:masterClrMapping/>
  </p:clrMapOvr>
  <p:transition>
    <p:cover dir="lu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619672" y="1988841"/>
            <a:ext cx="7524328" cy="1069514"/>
          </a:xfrm>
        </p:spPr>
        <p:txBody>
          <a:bodyPr/>
          <a:lstStyle/>
          <a:p>
            <a:r>
              <a:rPr lang="en-US" altLang="ko-KR" dirty="0" smtClean="0"/>
              <a:t> </a:t>
            </a:r>
            <a:r>
              <a:rPr lang="sr-Cyrl-RS" altLang="ko-KR" dirty="0" smtClean="0"/>
              <a:t>Резултати провјере</a:t>
            </a:r>
            <a:endParaRPr lang="ko-KR" altLang="en-US" dirty="0"/>
          </a:p>
        </p:txBody>
      </p:sp>
    </p:spTree>
    <p:extLst>
      <p:ext uri="{BB962C8B-B14F-4D97-AF65-F5344CB8AC3E}">
        <p14:creationId xmlns="" xmlns:p14="http://schemas.microsoft.com/office/powerpoint/2010/main" val="3659674305"/>
      </p:ext>
    </p:extLst>
  </p:cSld>
  <p:clrMapOvr>
    <a:masterClrMapping/>
  </p:clrMapOvr>
  <p:transition>
    <p:cover dir="lu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1673</TotalTime>
  <Words>1416</Words>
  <Application>Microsoft Office PowerPoint</Application>
  <PresentationFormat>On-screen Show (4:3)</PresentationFormat>
  <Paragraphs>335</Paragraphs>
  <Slides>32</Slides>
  <Notes>2</Notes>
  <HiddenSlides>0</HiddenSlides>
  <MMClips>0</MMClips>
  <ScaleCrop>false</ScaleCrop>
  <HeadingPairs>
    <vt:vector size="6" baseType="variant">
      <vt:variant>
        <vt:lpstr>Theme</vt:lpstr>
      </vt:variant>
      <vt:variant>
        <vt:i4>2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32</vt:i4>
      </vt:variant>
    </vt:vector>
  </HeadingPairs>
  <TitlesOfParts>
    <vt:vector size="35" baseType="lpstr">
      <vt:lpstr>Office Theme</vt:lpstr>
      <vt:lpstr>Custom Design</vt:lpstr>
      <vt:lpstr>Equation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 Резултати провјере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  <vt:lpstr>Slide 25</vt:lpstr>
      <vt:lpstr>Slide 26</vt:lpstr>
      <vt:lpstr>Slide 27</vt:lpstr>
      <vt:lpstr>Slide 28</vt:lpstr>
      <vt:lpstr>Slide 29</vt:lpstr>
      <vt:lpstr>Slide 30</vt:lpstr>
      <vt:lpstr>Slide 31</vt:lpstr>
      <vt:lpstr>Slide 32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Aleksandra Stankovic</cp:lastModifiedBy>
  <cp:revision>97</cp:revision>
  <dcterms:created xsi:type="dcterms:W3CDTF">2014-04-01T16:35:38Z</dcterms:created>
  <dcterms:modified xsi:type="dcterms:W3CDTF">2018-07-25T09:30:25Z</dcterms:modified>
</cp:coreProperties>
</file>