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Default Extension="docx" ContentType="application/vnd.openxmlformats-officedocument.wordprocessingml.document"/>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8" r:id="rId3"/>
    <p:sldId id="261" r:id="rId4"/>
    <p:sldId id="257" r:id="rId5"/>
    <p:sldId id="260" r:id="rId6"/>
    <p:sldId id="262" r:id="rId7"/>
    <p:sldId id="263" r:id="rId8"/>
    <p:sldId id="272" r:id="rId9"/>
    <p:sldId id="266" r:id="rId10"/>
    <p:sldId id="267" r:id="rId11"/>
    <p:sldId id="268" r:id="rId12"/>
    <p:sldId id="269" r:id="rId13"/>
    <p:sldId id="278" r:id="rId14"/>
    <p:sldId id="270" r:id="rId15"/>
    <p:sldId id="289" r:id="rId16"/>
    <p:sldId id="271" r:id="rId17"/>
    <p:sldId id="276" r:id="rId18"/>
    <p:sldId id="277" r:id="rId19"/>
    <p:sldId id="273" r:id="rId20"/>
    <p:sldId id="274" r:id="rId21"/>
    <p:sldId id="275" r:id="rId22"/>
    <p:sldId id="279" r:id="rId23"/>
    <p:sldId id="280" r:id="rId24"/>
    <p:sldId id="281" r:id="rId25"/>
    <p:sldId id="282" r:id="rId26"/>
    <p:sldId id="283" r:id="rId27"/>
    <p:sldId id="284" r:id="rId28"/>
    <p:sldId id="285" r:id="rId29"/>
    <p:sldId id="286" r:id="rId30"/>
    <p:sldId id="287" r:id="rId3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94660"/>
  </p:normalViewPr>
  <p:slideViewPr>
    <p:cSldViewPr>
      <p:cViewPr varScale="1">
        <p:scale>
          <a:sx n="64" d="100"/>
          <a:sy n="64" d="100"/>
        </p:scale>
        <p:origin x="-1248"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C2634811-50DD-49EE-9C22-5D56EBE6F37D}" type="datetimeFigureOut">
              <a:rPr lang="en-US" smtClean="0"/>
              <a:pPr/>
              <a:t>9/20/2017</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F8BFD39B-1FBB-47BA-BEF0-A11EDFBEBBA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2634811-50DD-49EE-9C22-5D56EBE6F37D}" type="datetimeFigureOut">
              <a:rPr lang="en-US" smtClean="0"/>
              <a:pPr/>
              <a:t>9/20/2017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8BFD39B-1FBB-47BA-BEF0-A11EDFBEBBA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2634811-50DD-49EE-9C22-5D56EBE6F37D}" type="datetimeFigureOut">
              <a:rPr lang="en-US" smtClean="0"/>
              <a:pPr/>
              <a:t>9/20/2017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8BFD39B-1FBB-47BA-BEF0-A11EDFBEBBA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2634811-50DD-49EE-9C22-5D56EBE6F37D}" type="datetimeFigureOut">
              <a:rPr lang="en-US" smtClean="0"/>
              <a:pPr/>
              <a:t>9/20/2017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8BFD39B-1FBB-47BA-BEF0-A11EDFBEBBAF}"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C2634811-50DD-49EE-9C22-5D56EBE6F37D}" type="datetimeFigureOut">
              <a:rPr lang="en-US" smtClean="0"/>
              <a:pPr/>
              <a:t>9/20/2017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8BFD39B-1FBB-47BA-BEF0-A11EDFBEBBAF}"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C2634811-50DD-49EE-9C22-5D56EBE6F37D}" type="datetimeFigureOut">
              <a:rPr lang="en-US" smtClean="0"/>
              <a:pPr/>
              <a:t>9/20/2017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F8BFD39B-1FBB-47BA-BEF0-A11EDFBEBBAF}"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C2634811-50DD-49EE-9C22-5D56EBE6F37D}" type="datetimeFigureOut">
              <a:rPr lang="en-US" smtClean="0"/>
              <a:pPr/>
              <a:t>9/20/2017</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F8BFD39B-1FBB-47BA-BEF0-A11EDFBEBBAF}"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C2634811-50DD-49EE-9C22-5D56EBE6F37D}" type="datetimeFigureOut">
              <a:rPr lang="en-US" smtClean="0"/>
              <a:pPr/>
              <a:t>9/20/2017</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F8BFD39B-1FBB-47BA-BEF0-A11EDFBEBBAF}"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C2634811-50DD-49EE-9C22-5D56EBE6F37D}" type="datetimeFigureOut">
              <a:rPr lang="en-US" smtClean="0"/>
              <a:pPr/>
              <a:t>9/20/2017</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F8BFD39B-1FBB-47BA-BEF0-A11EDFBEBBA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C2634811-50DD-49EE-9C22-5D56EBE6F37D}" type="datetimeFigureOut">
              <a:rPr lang="en-US" smtClean="0"/>
              <a:pPr/>
              <a:t>9/20/2017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F8BFD39B-1FBB-47BA-BEF0-A11EDFBEBBAF}"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C2634811-50DD-49EE-9C22-5D56EBE6F37D}" type="datetimeFigureOut">
              <a:rPr lang="en-US" smtClean="0"/>
              <a:pPr/>
              <a:t>9/20/2017</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F8BFD39B-1FBB-47BA-BEF0-A11EDFBEBBAF}"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C2634811-50DD-49EE-9C22-5D56EBE6F37D}" type="datetimeFigureOut">
              <a:rPr lang="en-US" smtClean="0"/>
              <a:pPr/>
              <a:t>9/20/2017</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F8BFD39B-1FBB-47BA-BEF0-A11EDFBEBBA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package" Target="../embeddings/Microsoft_Office_Word_Document2.docx"/><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hyperlink" Target="CONNERI.docx" TargetMode="External"/><Relationship Id="rId5" Type="http://schemas.openxmlformats.org/officeDocument/2006/relationships/package" Target="../embeddings/Microsoft_Office_Word_Document1.docx"/><Relationship Id="rId4" Type="http://schemas.openxmlformats.org/officeDocument/2006/relationships/hyperlink" Target="HAD%20DIFERENCIJAL.docx"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l="-47000" r="-4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152400"/>
            <a:ext cx="5867400" cy="2133600"/>
          </a:xfrm>
        </p:spPr>
        <p:txBody>
          <a:bodyPr>
            <a:normAutofit/>
          </a:bodyPr>
          <a:lstStyle/>
          <a:p>
            <a:pPr algn="ctr"/>
            <a:r>
              <a:rPr lang="en-US" sz="8000" dirty="0" smtClean="0">
                <a:solidFill>
                  <a:srgbClr val="FF0000"/>
                </a:solidFill>
              </a:rPr>
              <a:t>ADHD</a:t>
            </a:r>
            <a:endParaRPr lang="en-US" sz="8000" dirty="0">
              <a:solidFill>
                <a:srgbClr val="FF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304800"/>
            <a:ext cx="8763000" cy="5170646"/>
          </a:xfrm>
          <a:prstGeom prst="rect">
            <a:avLst/>
          </a:prstGeom>
          <a:noFill/>
        </p:spPr>
        <p:txBody>
          <a:bodyPr wrap="square" rtlCol="0">
            <a:spAutoFit/>
          </a:bodyPr>
          <a:lstStyle/>
          <a:p>
            <a:r>
              <a:rPr lang="sr-Cyrl-RS" sz="2400" dirty="0" smtClean="0"/>
              <a:t>Велики проценат дјеце са </a:t>
            </a:r>
            <a:r>
              <a:rPr lang="sr-Latn-RS" sz="2400" dirty="0" smtClean="0"/>
              <a:t>ADHD</a:t>
            </a:r>
            <a:r>
              <a:rPr lang="sr-Cyrl-RS" sz="2400" dirty="0" smtClean="0"/>
              <a:t> има просјечан или висок </a:t>
            </a:r>
            <a:r>
              <a:rPr lang="sr-Latn-RS" sz="2400" dirty="0" smtClean="0"/>
              <a:t>IQ.</a:t>
            </a:r>
            <a:r>
              <a:rPr lang="sr-Cyrl-RS" sz="2400" dirty="0" smtClean="0"/>
              <a:t> </a:t>
            </a:r>
            <a:endParaRPr lang="en-US" sz="2400" dirty="0" smtClean="0"/>
          </a:p>
          <a:p>
            <a:endParaRPr lang="en-US" sz="2400" dirty="0" smtClean="0"/>
          </a:p>
          <a:p>
            <a:r>
              <a:rPr lang="en-US" sz="2400" dirty="0" smtClean="0"/>
              <a:t>-</a:t>
            </a:r>
            <a:r>
              <a:rPr lang="sr-Latn-RS" sz="2400" dirty="0" smtClean="0"/>
              <a:t>c</a:t>
            </a:r>
            <a:r>
              <a:rPr lang="sr-Cyrl-RS" sz="2400" dirty="0" smtClean="0"/>
              <a:t>елективна пажња и меморија</a:t>
            </a:r>
            <a:r>
              <a:rPr lang="sr-Latn-RS" sz="2400" dirty="0" smtClean="0"/>
              <a:t>,</a:t>
            </a:r>
            <a:endParaRPr lang="en-US" sz="2400" dirty="0" smtClean="0"/>
          </a:p>
          <a:p>
            <a:pPr>
              <a:buFontTx/>
              <a:buChar char="-"/>
            </a:pPr>
            <a:r>
              <a:rPr lang="sr-Cyrl-RS" sz="2400" dirty="0" smtClean="0"/>
              <a:t>периоди концентарације су кратки</a:t>
            </a:r>
            <a:r>
              <a:rPr lang="sr-Latn-RS" sz="2400" dirty="0" smtClean="0"/>
              <a:t>,</a:t>
            </a:r>
            <a:endParaRPr lang="en-US" sz="2400" dirty="0" smtClean="0"/>
          </a:p>
          <a:p>
            <a:pPr>
              <a:buFontTx/>
              <a:buChar char="-"/>
            </a:pPr>
            <a:r>
              <a:rPr lang="sr-Cyrl-RS" sz="2400" dirty="0" smtClean="0"/>
              <a:t>тешко могу да одрже пажњу дуже од 5 до 10 минута,</a:t>
            </a:r>
            <a:endParaRPr lang="en-US" sz="2400" dirty="0" smtClean="0"/>
          </a:p>
          <a:p>
            <a:pPr>
              <a:buFontTx/>
              <a:buChar char="-"/>
            </a:pPr>
            <a:r>
              <a:rPr lang="sr-Cyrl-RS" sz="2400" dirty="0" smtClean="0"/>
              <a:t>импулсивност, </a:t>
            </a:r>
            <a:endParaRPr lang="en-US" sz="2400" dirty="0" smtClean="0"/>
          </a:p>
          <a:p>
            <a:pPr>
              <a:buFontTx/>
              <a:buChar char="-"/>
            </a:pPr>
            <a:r>
              <a:rPr lang="sr-Cyrl-RS" sz="2400" dirty="0" smtClean="0"/>
              <a:t>радозналост</a:t>
            </a:r>
            <a:r>
              <a:rPr lang="en-US" sz="2400" dirty="0" smtClean="0"/>
              <a:t>.</a:t>
            </a:r>
            <a:endParaRPr lang="sr-Cyrl-RS" sz="2400" dirty="0" smtClean="0"/>
          </a:p>
          <a:p>
            <a:endParaRPr lang="sr-Cyrl-RS" sz="2400" dirty="0" smtClean="0"/>
          </a:p>
          <a:p>
            <a:r>
              <a:rPr lang="sr-Cyrl-RS" sz="2400" dirty="0" smtClean="0"/>
              <a:t>Ако су истовремено присутне селективна пажња, збуњеност, импулсивност и хиперактивност онда се може поставити дијагноза </a:t>
            </a:r>
            <a:r>
              <a:rPr lang="sr-Latn-RS" sz="2400" dirty="0" smtClean="0"/>
              <a:t>ADHD – </a:t>
            </a:r>
            <a:r>
              <a:rPr lang="sr-Cyrl-RS" sz="2400" dirty="0" smtClean="0"/>
              <a:t>ХИПЕРКИНЕТИЧКИ СИНДРОМ.</a:t>
            </a:r>
          </a:p>
          <a:p>
            <a:pPr>
              <a:buFontTx/>
              <a:buChar char="-"/>
            </a:pPr>
            <a:endParaRPr lang="sr-Cyrl-RS" dirty="0" smtClean="0"/>
          </a:p>
        </p:txBody>
      </p:sp>
      <p:pic>
        <p:nvPicPr>
          <p:cNvPr id="3074" name="Picture 2" descr="C:\Users\dajana.gluvic\Desktop\adhd-kansas-city-psychologist.jpg"/>
          <p:cNvPicPr>
            <a:picLocks noChangeAspect="1" noChangeArrowheads="1"/>
          </p:cNvPicPr>
          <p:nvPr/>
        </p:nvPicPr>
        <p:blipFill>
          <a:blip r:embed="rId2" cstate="print"/>
          <a:srcRect/>
          <a:stretch>
            <a:fillRect/>
          </a:stretch>
        </p:blipFill>
        <p:spPr bwMode="auto">
          <a:xfrm>
            <a:off x="4343400" y="4749474"/>
            <a:ext cx="4267200" cy="2108526"/>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l="-33000" r="-33000"/>
          </a:stretch>
        </a:blipFill>
        <a:effectLst/>
      </p:bgPr>
    </p:bg>
    <p:spTree>
      <p:nvGrpSpPr>
        <p:cNvPr id="1" name=""/>
        <p:cNvGrpSpPr/>
        <p:nvPr/>
      </p:nvGrpSpPr>
      <p:grpSpPr>
        <a:xfrm>
          <a:off x="0" y="0"/>
          <a:ext cx="0" cy="0"/>
          <a:chOff x="0" y="0"/>
          <a:chExt cx="0" cy="0"/>
        </a:xfrm>
      </p:grpSpPr>
      <p:sp>
        <p:nvSpPr>
          <p:cNvPr id="2" name="TextBox 1"/>
          <p:cNvSpPr txBox="1"/>
          <p:nvPr/>
        </p:nvSpPr>
        <p:spPr>
          <a:xfrm>
            <a:off x="381000" y="152400"/>
            <a:ext cx="8382000" cy="1631216"/>
          </a:xfrm>
          <a:prstGeom prst="rect">
            <a:avLst/>
          </a:prstGeom>
          <a:noFill/>
        </p:spPr>
        <p:txBody>
          <a:bodyPr wrap="square" rtlCol="0">
            <a:spAutoFit/>
          </a:bodyPr>
          <a:lstStyle/>
          <a:p>
            <a:r>
              <a:rPr lang="sr-Cyrl-RS" sz="2000" dirty="0" smtClean="0">
                <a:latin typeface="Times New Roman" pitchFamily="18" charset="0"/>
                <a:cs typeface="Times New Roman" pitchFamily="18" charset="0"/>
              </a:rPr>
              <a:t>Посебан проблем представљају хиперактивна дјеца сензорне и моторне природе. Сензорна се одражава у реаговању дјетета на све чулне дражи, због чега она прекида сваки започети рад. </a:t>
            </a:r>
          </a:p>
          <a:p>
            <a:r>
              <a:rPr lang="sr-Cyrl-RS" sz="2000" dirty="0" smtClean="0">
                <a:latin typeface="Times New Roman" pitchFamily="18" charset="0"/>
                <a:cs typeface="Times New Roman" pitchFamily="18" charset="0"/>
              </a:rPr>
              <a:t>Моторна хиперактивност испољава се у немогућности  дјететовог уздржавања од моторног реаговања на многе дражи.  </a:t>
            </a:r>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33000" r="-33000"/>
          </a:stretch>
        </a:blipFill>
        <a:effectLst/>
      </p:bgPr>
    </p:bg>
    <p:spTree>
      <p:nvGrpSpPr>
        <p:cNvPr id="1" name=""/>
        <p:cNvGrpSpPr/>
        <p:nvPr/>
      </p:nvGrpSpPr>
      <p:grpSpPr>
        <a:xfrm>
          <a:off x="0" y="0"/>
          <a:ext cx="0" cy="0"/>
          <a:chOff x="0" y="0"/>
          <a:chExt cx="0" cy="0"/>
        </a:xfrm>
      </p:grpSpPr>
      <p:sp>
        <p:nvSpPr>
          <p:cNvPr id="2" name="Rectangle 1"/>
          <p:cNvSpPr/>
          <p:nvPr/>
        </p:nvSpPr>
        <p:spPr>
          <a:xfrm>
            <a:off x="1828800" y="152400"/>
            <a:ext cx="59436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dirty="0" smtClean="0"/>
              <a:t>ХИПЕРКИНЕТИЧКИ СИНДРОМ</a:t>
            </a:r>
            <a:endParaRPr lang="en-US" dirty="0"/>
          </a:p>
        </p:txBody>
      </p:sp>
      <p:sp>
        <p:nvSpPr>
          <p:cNvPr id="3" name="Rectangle 2"/>
          <p:cNvSpPr/>
          <p:nvPr/>
        </p:nvSpPr>
        <p:spPr>
          <a:xfrm>
            <a:off x="457200" y="1143000"/>
            <a:ext cx="2209800" cy="9144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sr-Cyrl-RS" dirty="0" smtClean="0"/>
              <a:t>ПОРЕМЕЋАЈ ПАЖЊЕ</a:t>
            </a:r>
            <a:endParaRPr lang="en-US" dirty="0"/>
          </a:p>
        </p:txBody>
      </p:sp>
      <p:sp>
        <p:nvSpPr>
          <p:cNvPr id="4" name="Rectangle 3"/>
          <p:cNvSpPr/>
          <p:nvPr/>
        </p:nvSpPr>
        <p:spPr>
          <a:xfrm>
            <a:off x="3429000" y="1143000"/>
            <a:ext cx="2362200" cy="9144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sr-Cyrl-RS" dirty="0" smtClean="0"/>
              <a:t>ХИПЕРАКТИВНОСТ</a:t>
            </a:r>
            <a:endParaRPr lang="en-US" dirty="0"/>
          </a:p>
        </p:txBody>
      </p:sp>
      <p:sp>
        <p:nvSpPr>
          <p:cNvPr id="5" name="Rectangle 4"/>
          <p:cNvSpPr/>
          <p:nvPr/>
        </p:nvSpPr>
        <p:spPr>
          <a:xfrm>
            <a:off x="6553200" y="1143000"/>
            <a:ext cx="2286000" cy="91440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sr-Cyrl-RS" dirty="0" smtClean="0"/>
              <a:t>ИМПУЛСИВНОСТ</a:t>
            </a:r>
            <a:endParaRPr lang="en-US" dirty="0"/>
          </a:p>
        </p:txBody>
      </p:sp>
      <p:sp>
        <p:nvSpPr>
          <p:cNvPr id="16" name="Rectangle 15"/>
          <p:cNvSpPr/>
          <p:nvPr/>
        </p:nvSpPr>
        <p:spPr>
          <a:xfrm>
            <a:off x="0" y="4724400"/>
            <a:ext cx="3048000" cy="21336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sr-Cyrl-RS" sz="1200" dirty="0" smtClean="0">
                <a:latin typeface="Times New Roman" pitchFamily="18" charset="0"/>
                <a:cs typeface="Times New Roman" pitchFamily="18" charset="0"/>
              </a:rPr>
              <a:t>Није концентрисано на активност, не посвећује пажњу детаљима и прави грешке због површности, тешко одржава пажњу, није у стању да прати чак ни када</a:t>
            </a:r>
            <a:r>
              <a:rPr lang="sr-Latn-RS" sz="1200" dirty="0" smtClean="0">
                <a:latin typeface="Times New Roman" pitchFamily="18" charset="0"/>
                <a:cs typeface="Times New Roman" pitchFamily="18" charset="0"/>
              </a:rPr>
              <a:t> </a:t>
            </a:r>
            <a:r>
              <a:rPr lang="sr-Cyrl-RS" sz="1200" dirty="0" smtClean="0">
                <a:latin typeface="Times New Roman" pitchFamily="18" charset="0"/>
                <a:cs typeface="Times New Roman" pitchFamily="18" charset="0"/>
              </a:rPr>
              <a:t>му се директно обраћа, спољашњи импулси му лако ометају пажњу.</a:t>
            </a:r>
            <a:endParaRPr lang="en-US" sz="1200" dirty="0">
              <a:latin typeface="Times New Roman" pitchFamily="18" charset="0"/>
              <a:cs typeface="Times New Roman" pitchFamily="18" charset="0"/>
            </a:endParaRPr>
          </a:p>
        </p:txBody>
      </p:sp>
      <p:sp>
        <p:nvSpPr>
          <p:cNvPr id="17" name="Rectangle 16"/>
          <p:cNvSpPr/>
          <p:nvPr/>
        </p:nvSpPr>
        <p:spPr>
          <a:xfrm>
            <a:off x="3048000" y="4724400"/>
            <a:ext cx="3048000" cy="21336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sr-Cyrl-RS" sz="1200" dirty="0" smtClean="0">
                <a:latin typeface="Times New Roman" pitchFamily="18" charset="0"/>
                <a:cs typeface="Times New Roman" pitchFamily="18" charset="0"/>
              </a:rPr>
              <a:t>Стално је у покрету, тресе рукама и ногама, врпољи се, устаје и без налога шета по учионици, претјерано трчи, пење се и прича, свуда жели да се истакне. </a:t>
            </a:r>
            <a:endParaRPr lang="en-US" sz="1200" dirty="0">
              <a:latin typeface="Times New Roman" pitchFamily="18" charset="0"/>
              <a:cs typeface="Times New Roman" pitchFamily="18" charset="0"/>
            </a:endParaRPr>
          </a:p>
        </p:txBody>
      </p:sp>
      <p:sp>
        <p:nvSpPr>
          <p:cNvPr id="18" name="Rectangle 17"/>
          <p:cNvSpPr/>
          <p:nvPr/>
        </p:nvSpPr>
        <p:spPr>
          <a:xfrm>
            <a:off x="6096000" y="4724400"/>
            <a:ext cx="3048000" cy="213360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sr-Cyrl-RS" sz="1200" dirty="0" smtClean="0">
                <a:latin typeface="Times New Roman" pitchFamily="18" charset="0"/>
                <a:cs typeface="Times New Roman" pitchFamily="18" charset="0"/>
              </a:rPr>
              <a:t>Поступају импулсивно, размишљају импулсивно, импулсивност постаје особина која одликује њихово понашање, размишљање и емоције.</a:t>
            </a:r>
            <a:endParaRPr lang="en-US" sz="1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44000" r="-44000"/>
          </a:stretch>
        </a:blipFill>
        <a:effectLst/>
      </p:bgPr>
    </p:bg>
    <p:spTree>
      <p:nvGrpSpPr>
        <p:cNvPr id="1" name=""/>
        <p:cNvGrpSpPr/>
        <p:nvPr/>
      </p:nvGrpSpPr>
      <p:grpSpPr>
        <a:xfrm>
          <a:off x="0" y="0"/>
          <a:ext cx="0" cy="0"/>
          <a:chOff x="0" y="0"/>
          <a:chExt cx="0" cy="0"/>
        </a:xfrm>
      </p:grpSpPr>
      <p:sp>
        <p:nvSpPr>
          <p:cNvPr id="2" name="TextBox 1"/>
          <p:cNvSpPr txBox="1"/>
          <p:nvPr/>
        </p:nvSpPr>
        <p:spPr>
          <a:xfrm>
            <a:off x="152400" y="5791200"/>
            <a:ext cx="8991600" cy="923330"/>
          </a:xfrm>
          <a:prstGeom prst="rect">
            <a:avLst/>
          </a:prstGeom>
          <a:noFill/>
        </p:spPr>
        <p:txBody>
          <a:bodyPr wrap="square" rtlCol="0">
            <a:spAutoFit/>
          </a:bodyPr>
          <a:lstStyle/>
          <a:p>
            <a:r>
              <a:rPr lang="sr-Cyrl-RS" dirty="0" smtClean="0"/>
              <a:t>Тешкоће са учењем на </a:t>
            </a:r>
            <a:r>
              <a:rPr lang="sr-Cyrl-RS" dirty="0" smtClean="0"/>
              <a:t>грешакама</a:t>
            </a:r>
            <a:r>
              <a:rPr lang="sr-Latn-RS" dirty="0" smtClean="0"/>
              <a:t> </a:t>
            </a:r>
            <a:r>
              <a:rPr lang="sr-Cyrl-RS" dirty="0" smtClean="0"/>
              <a:t>-</a:t>
            </a:r>
            <a:r>
              <a:rPr lang="sr-Latn-RS" dirty="0" smtClean="0"/>
              <a:t> </a:t>
            </a:r>
            <a:r>
              <a:rPr lang="sr-Cyrl-RS" dirty="0" smtClean="0"/>
              <a:t>дјеца </a:t>
            </a:r>
            <a:r>
              <a:rPr lang="sr-Cyrl-RS" dirty="0" smtClean="0"/>
              <a:t>са АДХД синдромом </a:t>
            </a:r>
            <a:r>
              <a:rPr lang="sr-Cyrl-RS" dirty="0" smtClean="0"/>
              <a:t>због</a:t>
            </a:r>
            <a:r>
              <a:rPr lang="sr-Latn-RS" dirty="0" smtClean="0"/>
              <a:t> </a:t>
            </a:r>
            <a:r>
              <a:rPr lang="sr-Cyrl-RS" dirty="0" smtClean="0"/>
              <a:t>своје импулсивности </a:t>
            </a:r>
            <a:r>
              <a:rPr lang="sr-Cyrl-RS" dirty="0" smtClean="0"/>
              <a:t>склона су да увијек поступају на исти начин иако су такви поступци у прошлости били неефикасни или кажњавани.</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5000" r="-25000"/>
          </a:stretch>
        </a:blipFill>
        <a:effectLst/>
      </p:bgPr>
    </p:bg>
    <p:spTree>
      <p:nvGrpSpPr>
        <p:cNvPr id="1" name=""/>
        <p:cNvGrpSpPr/>
        <p:nvPr/>
      </p:nvGrpSpPr>
      <p:grpSpPr>
        <a:xfrm>
          <a:off x="0" y="0"/>
          <a:ext cx="0" cy="0"/>
          <a:chOff x="0" y="0"/>
          <a:chExt cx="0" cy="0"/>
        </a:xfrm>
      </p:grpSpPr>
      <p:sp>
        <p:nvSpPr>
          <p:cNvPr id="2" name="Rectangle 1"/>
          <p:cNvSpPr/>
          <p:nvPr/>
        </p:nvSpPr>
        <p:spPr>
          <a:xfrm>
            <a:off x="762000" y="152400"/>
            <a:ext cx="7620000" cy="3048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sr-Cyrl-RS" dirty="0" smtClean="0"/>
              <a:t>Најчешће </a:t>
            </a:r>
            <a:r>
              <a:rPr lang="sr-Cyrl-RS" dirty="0" smtClean="0"/>
              <a:t>предрасуде</a:t>
            </a:r>
            <a:r>
              <a:rPr lang="sr-Latn-RS" dirty="0" smtClean="0"/>
              <a:t> </a:t>
            </a:r>
            <a:r>
              <a:rPr lang="sr-Cyrl-RS" dirty="0" smtClean="0"/>
              <a:t>о </a:t>
            </a:r>
            <a:r>
              <a:rPr lang="sr-Cyrl-RS" dirty="0" smtClean="0"/>
              <a:t>синдому АДХД</a:t>
            </a:r>
            <a:endParaRPr lang="en-US" dirty="0"/>
          </a:p>
        </p:txBody>
      </p:sp>
      <p:sp>
        <p:nvSpPr>
          <p:cNvPr id="3" name="Round Diagonal Corner Rectangle 2"/>
          <p:cNvSpPr/>
          <p:nvPr/>
        </p:nvSpPr>
        <p:spPr>
          <a:xfrm>
            <a:off x="304800" y="1828800"/>
            <a:ext cx="2362200" cy="1371600"/>
          </a:xfrm>
          <a:prstGeom prst="round2Diag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sr-Cyrl-RS" sz="1400" dirty="0" smtClean="0">
                <a:latin typeface="Times New Roman" pitchFamily="18" charset="0"/>
                <a:cs typeface="Times New Roman" pitchFamily="18" charset="0"/>
              </a:rPr>
              <a:t>Дјеца са </a:t>
            </a:r>
            <a:r>
              <a:rPr lang="sr-Cyrl-RS" sz="1400" dirty="0" smtClean="0">
                <a:latin typeface="Times New Roman" pitchFamily="18" charset="0"/>
                <a:cs typeface="Times New Roman" pitchFamily="18" charset="0"/>
              </a:rPr>
              <a:t>АДХД</a:t>
            </a:r>
            <a:r>
              <a:rPr lang="sr-Latn-RS" sz="1400" dirty="0" smtClean="0">
                <a:latin typeface="Times New Roman" pitchFamily="18" charset="0"/>
                <a:cs typeface="Times New Roman" pitchFamily="18" charset="0"/>
              </a:rPr>
              <a:t>-</a:t>
            </a:r>
            <a:r>
              <a:rPr lang="sr-Cyrl-RS" sz="1400" dirty="0" smtClean="0">
                <a:latin typeface="Times New Roman" pitchFamily="18" charset="0"/>
                <a:cs typeface="Times New Roman" pitchFamily="18" charset="0"/>
              </a:rPr>
              <a:t>ом </a:t>
            </a:r>
            <a:r>
              <a:rPr lang="sr-Cyrl-RS" sz="1400" dirty="0" smtClean="0">
                <a:latin typeface="Times New Roman" pitchFamily="18" charset="0"/>
                <a:cs typeface="Times New Roman" pitchFamily="18" charset="0"/>
              </a:rPr>
              <a:t>су у суштини лијена и слабо мотивисана. Када би се више трудили, успјели би да се понашају као њихови вршњаци.</a:t>
            </a:r>
            <a:endParaRPr lang="en-US" sz="1400" dirty="0">
              <a:latin typeface="Times New Roman" pitchFamily="18" charset="0"/>
              <a:cs typeface="Times New Roman" pitchFamily="18" charset="0"/>
            </a:endParaRPr>
          </a:p>
        </p:txBody>
      </p:sp>
      <p:sp>
        <p:nvSpPr>
          <p:cNvPr id="7" name="Rectangle 6"/>
          <p:cNvSpPr/>
          <p:nvPr/>
        </p:nvSpPr>
        <p:spPr>
          <a:xfrm>
            <a:off x="3962400" y="1600200"/>
            <a:ext cx="4876800" cy="2057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1400" dirty="0" smtClean="0">
                <a:latin typeface="Times New Roman" pitchFamily="18" charset="0"/>
                <a:cs typeface="Times New Roman" pitchFamily="18" charset="0"/>
              </a:rPr>
              <a:t>Дјеца са овим синдромом нису лијена ни немарна,већ њихови проблеми са пажњом и импулсивношћу  изазивају бројне неуспјехе у школи и тешкоће у друштвеним контактима. Понекад дијете из страха да не испадне глупо, тврди да је незаинтересовано </a:t>
            </a:r>
            <a:r>
              <a:rPr lang="sr-Cyrl-RS" sz="1400" dirty="0" smtClean="0">
                <a:latin typeface="Times New Roman" pitchFamily="18" charset="0"/>
                <a:cs typeface="Times New Roman" pitchFamily="18" charset="0"/>
              </a:rPr>
              <a:t>за </a:t>
            </a:r>
            <a:r>
              <a:rPr lang="sr-Cyrl-RS" sz="1400" dirty="0" smtClean="0">
                <a:latin typeface="Times New Roman" pitchFamily="18" charset="0"/>
                <a:cs typeface="Times New Roman" pitchFamily="18" charset="0"/>
              </a:rPr>
              <a:t>учење, или испољава агресивно и непријатељско понашање. У стварности није у стању да разријеши своје проблеме концентрације и хиперактивности.</a:t>
            </a:r>
            <a:endParaRPr lang="en-US" sz="1400" dirty="0">
              <a:latin typeface="Times New Roman" pitchFamily="18" charset="0"/>
              <a:cs typeface="Times New Roman" pitchFamily="18" charset="0"/>
            </a:endParaRPr>
          </a:p>
        </p:txBody>
      </p:sp>
      <p:sp>
        <p:nvSpPr>
          <p:cNvPr id="8" name="Round Diagonal Corner Rectangle 7"/>
          <p:cNvSpPr/>
          <p:nvPr/>
        </p:nvSpPr>
        <p:spPr>
          <a:xfrm>
            <a:off x="228600" y="4343400"/>
            <a:ext cx="2362200" cy="1371600"/>
          </a:xfrm>
          <a:prstGeom prst="round2Diag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sr-Cyrl-RS" sz="1400" dirty="0" smtClean="0">
                <a:latin typeface="Times New Roman" pitchFamily="18" charset="0"/>
                <a:cs typeface="Times New Roman" pitchFamily="18" charset="0"/>
              </a:rPr>
              <a:t>Хиперактивна и дјеца са поремећајем пажње су једноставно немирна и  расијана дјеца, као и сва друга дјеца. Ништа више од тога. </a:t>
            </a:r>
            <a:endParaRPr lang="en-US" sz="1400" dirty="0">
              <a:latin typeface="Times New Roman" pitchFamily="18" charset="0"/>
              <a:cs typeface="Times New Roman" pitchFamily="18" charset="0"/>
            </a:endParaRPr>
          </a:p>
        </p:txBody>
      </p:sp>
      <p:sp>
        <p:nvSpPr>
          <p:cNvPr id="10" name="Cloud 9"/>
          <p:cNvSpPr/>
          <p:nvPr/>
        </p:nvSpPr>
        <p:spPr>
          <a:xfrm>
            <a:off x="304800" y="609600"/>
            <a:ext cx="2514600" cy="762000"/>
          </a:xfrm>
          <a:prstGeom prst="cloud">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sr-Cyrl-RS" dirty="0" smtClean="0"/>
              <a:t>предрасуда</a:t>
            </a:r>
            <a:endParaRPr lang="en-US" dirty="0"/>
          </a:p>
        </p:txBody>
      </p:sp>
      <p:sp>
        <p:nvSpPr>
          <p:cNvPr id="11" name="Cloud 10"/>
          <p:cNvSpPr/>
          <p:nvPr/>
        </p:nvSpPr>
        <p:spPr>
          <a:xfrm>
            <a:off x="5410200" y="533400"/>
            <a:ext cx="2590800" cy="7620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dirty="0" smtClean="0"/>
              <a:t>истина</a:t>
            </a:r>
            <a:endParaRPr lang="en-US" dirty="0"/>
          </a:p>
        </p:txBody>
      </p:sp>
      <p:sp>
        <p:nvSpPr>
          <p:cNvPr id="12" name="Rectangle 11"/>
          <p:cNvSpPr/>
          <p:nvPr/>
        </p:nvSpPr>
        <p:spPr>
          <a:xfrm>
            <a:off x="3962400" y="3962400"/>
            <a:ext cx="4953000" cy="2438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1400" dirty="0" smtClean="0">
                <a:latin typeface="Times New Roman" pitchFamily="18" charset="0"/>
                <a:cs typeface="Times New Roman" pitchFamily="18" charset="0"/>
              </a:rPr>
              <a:t>Свакако да су сва дјеца расијана, активна и понекад импулсивна. Ипак, овакво понашање се само повремено испољава. У већини случајева дјеца успијевају да прате школске часове, друже се, слушају родитеље када им кажу  да ствари ставе на одређено мјесто, па чак и мимо своје воље обављају, макар и дјелимично домаће задатке.  Насупрот томе, код дјетета са овим синдромом непажња и хиперактивност су толико изражене, да га онеспособљавају да учи, да остварује адекватне контакте са другима и да прати упутства одраслих.  </a:t>
            </a:r>
            <a:endParaRPr lang="en-US" sz="1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533400" y="2387768"/>
            <a:ext cx="79248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ctr" defTabSz="914400" rtl="0" eaLnBrk="1" fontAlgn="base" latinLnBrk="0" hangingPunct="1">
              <a:lnSpc>
                <a:spcPct val="100000"/>
              </a:lnSpc>
              <a:spcBef>
                <a:spcPct val="0"/>
              </a:spcBef>
              <a:spcAft>
                <a:spcPct val="0"/>
              </a:spcAft>
              <a:buClrTx/>
              <a:buSzTx/>
              <a:buFontTx/>
              <a:buNone/>
              <a:tabLst/>
            </a:pPr>
            <a:r>
              <a:rPr kumimoji="0" lang="en-US" sz="2000" b="1" strike="noStrike" cap="none" normalizeH="0" baseline="0" dirty="0" err="1" smtClean="0">
                <a:ln>
                  <a:noFill/>
                </a:ln>
                <a:solidFill>
                  <a:schemeClr val="tx1"/>
                </a:solidFill>
                <a:effectLst/>
                <a:latin typeface="Informal Roman" pitchFamily="66" charset="0"/>
                <a:ea typeface="Arial" pitchFamily="34" charset="0"/>
                <a:cs typeface="Arial" pitchFamily="34" charset="0"/>
              </a:rPr>
              <a:t>Задатак</a:t>
            </a:r>
            <a:r>
              <a:rPr kumimoji="0" lang="en-US" sz="2000" b="1" strike="noStrike" cap="none" normalizeH="0" baseline="0" dirty="0" smtClean="0">
                <a:ln>
                  <a:noFill/>
                </a:ln>
                <a:solidFill>
                  <a:schemeClr val="tx1"/>
                </a:solidFill>
                <a:effectLst/>
                <a:latin typeface="Informal Roman" pitchFamily="66" charset="0"/>
                <a:ea typeface="Arial" pitchFamily="34" charset="0"/>
                <a:cs typeface="Arial" pitchFamily="34" charset="0"/>
              </a:rPr>
              <a:t> </a:t>
            </a:r>
            <a:r>
              <a:rPr kumimoji="0" lang="en-US" sz="2000" b="1" strike="noStrike" cap="none" normalizeH="0" baseline="0" dirty="0" err="1" smtClean="0">
                <a:ln>
                  <a:noFill/>
                </a:ln>
                <a:solidFill>
                  <a:schemeClr val="tx1"/>
                </a:solidFill>
                <a:effectLst/>
                <a:latin typeface="Informal Roman" pitchFamily="66" charset="0"/>
                <a:ea typeface="Arial" pitchFamily="34" charset="0"/>
                <a:cs typeface="Arial" pitchFamily="34" charset="0"/>
              </a:rPr>
              <a:t>свих</a:t>
            </a:r>
            <a:r>
              <a:rPr kumimoji="0" lang="en-US" sz="2000" b="1" strike="noStrike" cap="none" normalizeH="0" baseline="0" dirty="0" smtClean="0">
                <a:ln>
                  <a:noFill/>
                </a:ln>
                <a:solidFill>
                  <a:schemeClr val="tx1"/>
                </a:solidFill>
                <a:effectLst/>
                <a:latin typeface="Informal Roman" pitchFamily="66" charset="0"/>
                <a:ea typeface="Arial" pitchFamily="34" charset="0"/>
                <a:cs typeface="Arial" pitchFamily="34" charset="0"/>
              </a:rPr>
              <a:t> </a:t>
            </a:r>
            <a:r>
              <a:rPr kumimoji="0" lang="en-US" sz="2000" b="1" strike="noStrike" cap="none" normalizeH="0" baseline="0" dirty="0" err="1" smtClean="0">
                <a:ln>
                  <a:noFill/>
                </a:ln>
                <a:solidFill>
                  <a:schemeClr val="tx1"/>
                </a:solidFill>
                <a:effectLst/>
                <a:latin typeface="Informal Roman" pitchFamily="66" charset="0"/>
                <a:ea typeface="Arial" pitchFamily="34" charset="0"/>
                <a:cs typeface="Arial" pitchFamily="34" charset="0"/>
              </a:rPr>
              <a:t>група</a:t>
            </a:r>
            <a:r>
              <a:rPr kumimoji="0" lang="en-US" sz="2000" b="1" strike="noStrike" cap="none" normalizeH="0" baseline="0" dirty="0" smtClean="0">
                <a:ln>
                  <a:noFill/>
                </a:ln>
                <a:solidFill>
                  <a:schemeClr val="tx1"/>
                </a:solidFill>
                <a:effectLst/>
                <a:latin typeface="Informal Roman" pitchFamily="66" charset="0"/>
                <a:ea typeface="Arial" pitchFamily="34" charset="0"/>
                <a:cs typeface="Arial" pitchFamily="34" charset="0"/>
              </a:rPr>
              <a:t> </a:t>
            </a:r>
            <a:r>
              <a:rPr kumimoji="0" lang="en-US" sz="2000" b="1" strike="noStrike" cap="none" normalizeH="0" baseline="0" dirty="0" err="1" smtClean="0">
                <a:ln>
                  <a:noFill/>
                </a:ln>
                <a:solidFill>
                  <a:schemeClr val="tx1"/>
                </a:solidFill>
                <a:effectLst/>
                <a:latin typeface="Informal Roman" pitchFamily="66" charset="0"/>
                <a:ea typeface="Arial" pitchFamily="34" charset="0"/>
                <a:cs typeface="Arial" pitchFamily="34" charset="0"/>
              </a:rPr>
              <a:t>је</a:t>
            </a:r>
            <a:r>
              <a:rPr kumimoji="0" lang="en-US" sz="2000" b="1" strike="noStrike" cap="none" normalizeH="0" baseline="0" dirty="0" smtClean="0">
                <a:ln>
                  <a:noFill/>
                </a:ln>
                <a:solidFill>
                  <a:schemeClr val="tx1"/>
                </a:solidFill>
                <a:effectLst/>
                <a:latin typeface="Informal Roman" pitchFamily="66" charset="0"/>
                <a:ea typeface="Arial" pitchFamily="34" charset="0"/>
                <a:cs typeface="Arial" pitchFamily="34" charset="0"/>
              </a:rPr>
              <a:t> </a:t>
            </a:r>
            <a:r>
              <a:rPr kumimoji="0" lang="en-US" sz="2000" b="1" strike="noStrike" cap="none" normalizeH="0" baseline="0" dirty="0" err="1" smtClean="0">
                <a:ln>
                  <a:noFill/>
                </a:ln>
                <a:solidFill>
                  <a:schemeClr val="tx1"/>
                </a:solidFill>
                <a:effectLst/>
                <a:latin typeface="Informal Roman" pitchFamily="66" charset="0"/>
                <a:ea typeface="Arial" pitchFamily="34" charset="0"/>
                <a:cs typeface="Arial" pitchFamily="34" charset="0"/>
              </a:rPr>
              <a:t>да</a:t>
            </a:r>
            <a:r>
              <a:rPr kumimoji="0" lang="en-US" sz="2000" b="1" strike="noStrike" cap="none" normalizeH="0" baseline="0" dirty="0" smtClean="0">
                <a:ln>
                  <a:noFill/>
                </a:ln>
                <a:solidFill>
                  <a:schemeClr val="tx1"/>
                </a:solidFill>
                <a:effectLst/>
                <a:latin typeface="Informal Roman" pitchFamily="66" charset="0"/>
                <a:ea typeface="Arial" pitchFamily="34" charset="0"/>
                <a:cs typeface="Arial" pitchFamily="34" charset="0"/>
              </a:rPr>
              <a:t> </a:t>
            </a:r>
            <a:r>
              <a:rPr kumimoji="0" lang="en-US" sz="2000" b="1" strike="noStrike" cap="none" normalizeH="0" baseline="0" dirty="0" err="1" smtClean="0">
                <a:ln>
                  <a:noFill/>
                </a:ln>
                <a:solidFill>
                  <a:schemeClr val="tx1"/>
                </a:solidFill>
                <a:effectLst/>
                <a:latin typeface="Informal Roman" pitchFamily="66" charset="0"/>
                <a:ea typeface="Arial" pitchFamily="34" charset="0"/>
                <a:cs typeface="Arial" pitchFamily="34" charset="0"/>
              </a:rPr>
              <a:t>на</a:t>
            </a:r>
            <a:r>
              <a:rPr kumimoji="0" lang="en-US" sz="2000" b="1" strike="noStrike" cap="none" normalizeH="0" baseline="0" dirty="0" smtClean="0">
                <a:ln>
                  <a:noFill/>
                </a:ln>
                <a:solidFill>
                  <a:schemeClr val="tx1"/>
                </a:solidFill>
                <a:effectLst/>
                <a:latin typeface="Informal Roman" pitchFamily="66" charset="0"/>
                <a:ea typeface="Arial" pitchFamily="34" charset="0"/>
                <a:cs typeface="Arial" pitchFamily="34" charset="0"/>
              </a:rPr>
              <a:t> </a:t>
            </a:r>
            <a:r>
              <a:rPr kumimoji="0" lang="en-US" sz="2000" b="1" strike="noStrike" cap="none" normalizeH="0" baseline="0" dirty="0" err="1" smtClean="0">
                <a:ln>
                  <a:noFill/>
                </a:ln>
                <a:solidFill>
                  <a:schemeClr val="tx1"/>
                </a:solidFill>
                <a:effectLst/>
                <a:latin typeface="Informal Roman" pitchFamily="66" charset="0"/>
                <a:ea typeface="Arial" pitchFamily="34" charset="0"/>
                <a:cs typeface="Arial" pitchFamily="34" charset="0"/>
              </a:rPr>
              <a:t>чарт</a:t>
            </a:r>
            <a:r>
              <a:rPr kumimoji="0" lang="en-US" sz="2000" b="1" strike="noStrike" cap="none" normalizeH="0" baseline="0" dirty="0" smtClean="0">
                <a:ln>
                  <a:noFill/>
                </a:ln>
                <a:solidFill>
                  <a:schemeClr val="tx1"/>
                </a:solidFill>
                <a:effectLst/>
                <a:latin typeface="Informal Roman" pitchFamily="66" charset="0"/>
                <a:ea typeface="Arial" pitchFamily="34" charset="0"/>
                <a:cs typeface="Arial" pitchFamily="34" charset="0"/>
              </a:rPr>
              <a:t> </a:t>
            </a:r>
            <a:r>
              <a:rPr kumimoji="0" lang="en-US" sz="2000" b="1" strike="noStrike" cap="none" normalizeH="0" baseline="0" dirty="0" err="1" smtClean="0">
                <a:ln>
                  <a:noFill/>
                </a:ln>
                <a:solidFill>
                  <a:schemeClr val="tx1"/>
                </a:solidFill>
                <a:effectLst/>
                <a:latin typeface="Informal Roman" pitchFamily="66" charset="0"/>
                <a:ea typeface="Arial" pitchFamily="34" charset="0"/>
                <a:cs typeface="Arial" pitchFamily="34" charset="0"/>
              </a:rPr>
              <a:t>папиру</a:t>
            </a:r>
            <a:r>
              <a:rPr kumimoji="0" lang="en-US" sz="2000" b="1" strike="noStrike" cap="none" normalizeH="0" baseline="0" dirty="0" smtClean="0">
                <a:ln>
                  <a:noFill/>
                </a:ln>
                <a:solidFill>
                  <a:schemeClr val="tx1"/>
                </a:solidFill>
                <a:effectLst/>
                <a:latin typeface="Informal Roman" pitchFamily="66" charset="0"/>
                <a:ea typeface="Arial" pitchFamily="34" charset="0"/>
                <a:cs typeface="Arial" pitchFamily="34" charset="0"/>
              </a:rPr>
              <a:t> </a:t>
            </a:r>
            <a:r>
              <a:rPr kumimoji="0" lang="en-US" sz="2000" b="1" strike="noStrike" cap="none" normalizeH="0" baseline="0" dirty="0" err="1" smtClean="0">
                <a:ln>
                  <a:noFill/>
                </a:ln>
                <a:solidFill>
                  <a:schemeClr val="tx1"/>
                </a:solidFill>
                <a:effectLst/>
                <a:latin typeface="Informal Roman" pitchFamily="66" charset="0"/>
                <a:ea typeface="Arial" pitchFamily="34" charset="0"/>
                <a:cs typeface="Arial" pitchFamily="34" charset="0"/>
              </a:rPr>
              <a:t>на</a:t>
            </a:r>
            <a:r>
              <a:rPr kumimoji="0" lang="hr-BA" sz="2000" b="1" strike="noStrike" cap="none" normalizeH="0" baseline="0" dirty="0" smtClean="0">
                <a:ln>
                  <a:noFill/>
                </a:ln>
                <a:solidFill>
                  <a:schemeClr val="tx1"/>
                </a:solidFill>
                <a:effectLst/>
                <a:latin typeface="Informal Roman" pitchFamily="66" charset="0"/>
                <a:ea typeface="Arial" pitchFamily="34" charset="0"/>
                <a:cs typeface="Arial" pitchFamily="34" charset="0"/>
              </a:rPr>
              <a:t>пишу показатеље</a:t>
            </a:r>
            <a:r>
              <a:rPr kumimoji="0" lang="en-US" sz="2000" b="1" strike="noStrike" cap="none" normalizeH="0" baseline="0" dirty="0" smtClean="0">
                <a:ln>
                  <a:noFill/>
                </a:ln>
                <a:solidFill>
                  <a:schemeClr val="tx1"/>
                </a:solidFill>
                <a:effectLst/>
                <a:latin typeface="Informal Roman" pitchFamily="66" charset="0"/>
                <a:ea typeface="Arial" pitchFamily="34" charset="0"/>
                <a:cs typeface="Arial" pitchFamily="34" charset="0"/>
              </a:rPr>
              <a:t>, </a:t>
            </a:r>
            <a:r>
              <a:rPr kumimoji="0" lang="en-US" sz="2000" b="1" strike="noStrike" cap="none" normalizeH="0" baseline="0" dirty="0" err="1" smtClean="0">
                <a:ln>
                  <a:noFill/>
                </a:ln>
                <a:solidFill>
                  <a:schemeClr val="tx1"/>
                </a:solidFill>
                <a:effectLst/>
                <a:latin typeface="Informal Roman" pitchFamily="66" charset="0"/>
                <a:ea typeface="Arial" pitchFamily="34" charset="0"/>
                <a:cs typeface="Arial" pitchFamily="34" charset="0"/>
              </a:rPr>
              <a:t>односно</a:t>
            </a:r>
            <a:r>
              <a:rPr kumimoji="0" lang="en-US" sz="2000" b="1" strike="noStrike" cap="none" normalizeH="0" baseline="0" dirty="0" smtClean="0">
                <a:ln>
                  <a:noFill/>
                </a:ln>
                <a:solidFill>
                  <a:schemeClr val="tx1"/>
                </a:solidFill>
                <a:effectLst/>
                <a:latin typeface="Informal Roman" pitchFamily="66" charset="0"/>
                <a:ea typeface="Arial" pitchFamily="34" charset="0"/>
                <a:cs typeface="Arial" pitchFamily="34" charset="0"/>
              </a:rPr>
              <a:t> </a:t>
            </a:r>
            <a:r>
              <a:rPr kumimoji="0" lang="hr-BA" sz="2000" b="1" strike="noStrike" cap="none" normalizeH="0" baseline="0" dirty="0" smtClean="0">
                <a:ln>
                  <a:noFill/>
                </a:ln>
                <a:solidFill>
                  <a:schemeClr val="tx1"/>
                </a:solidFill>
                <a:effectLst/>
                <a:latin typeface="Informal Roman" pitchFamily="66" charset="0"/>
                <a:ea typeface="Arial" pitchFamily="34" charset="0"/>
                <a:cs typeface="Arial" pitchFamily="34" charset="0"/>
              </a:rPr>
              <a:t>манифестна понашања</a:t>
            </a:r>
            <a:r>
              <a:rPr kumimoji="0" lang="en-US" sz="2000" b="1" strike="noStrike" cap="none" normalizeH="0" baseline="0" dirty="0" smtClean="0">
                <a:ln>
                  <a:noFill/>
                </a:ln>
                <a:solidFill>
                  <a:schemeClr val="tx1"/>
                </a:solidFill>
                <a:effectLst/>
                <a:latin typeface="Informal Roman" pitchFamily="66" charset="0"/>
                <a:ea typeface="Arial" pitchFamily="34" charset="0"/>
                <a:cs typeface="Arial" pitchFamily="34" charset="0"/>
              </a:rPr>
              <a:t>, </a:t>
            </a:r>
            <a:r>
              <a:rPr kumimoji="0" lang="hr-BA" sz="2000" b="1" strike="noStrike" cap="none" normalizeH="0" baseline="0" dirty="0" smtClean="0">
                <a:ln>
                  <a:noFill/>
                </a:ln>
                <a:solidFill>
                  <a:schemeClr val="tx1"/>
                </a:solidFill>
                <a:effectLst/>
                <a:latin typeface="Informal Roman" pitchFamily="66" charset="0"/>
                <a:ea typeface="Arial" pitchFamily="34" charset="0"/>
                <a:cs typeface="Arial" pitchFamily="34" charset="0"/>
              </a:rPr>
              <a:t>ставове</a:t>
            </a:r>
            <a:r>
              <a:rPr kumimoji="0" lang="en-US" sz="2000" b="1" strike="noStrike" cap="none" normalizeH="0" baseline="0" dirty="0" smtClean="0">
                <a:ln>
                  <a:noFill/>
                </a:ln>
                <a:solidFill>
                  <a:schemeClr val="tx1"/>
                </a:solidFill>
                <a:effectLst/>
                <a:latin typeface="Informal Roman" pitchFamily="66" charset="0"/>
                <a:ea typeface="Arial" pitchFamily="34" charset="0"/>
                <a:cs typeface="Arial" pitchFamily="34" charset="0"/>
              </a:rPr>
              <a:t> и </a:t>
            </a:r>
            <a:r>
              <a:rPr kumimoji="0" lang="hr-BA" sz="2000" b="1" strike="noStrike" cap="none" normalizeH="0" baseline="0" dirty="0" smtClean="0">
                <a:ln>
                  <a:noFill/>
                </a:ln>
                <a:solidFill>
                  <a:schemeClr val="tx1"/>
                </a:solidFill>
                <a:effectLst/>
                <a:latin typeface="Informal Roman" pitchFamily="66" charset="0"/>
                <a:ea typeface="Arial" pitchFamily="34" charset="0"/>
                <a:cs typeface="Arial" pitchFamily="34" charset="0"/>
              </a:rPr>
              <a:t>особине ученика за које сматрају да имају АДХД. </a:t>
            </a:r>
            <a:endParaRPr kumimoji="0" lang="hr-BA" sz="2000" b="1" strike="noStrike" cap="none" normalizeH="0" baseline="0" dirty="0" smtClean="0">
              <a:ln>
                <a:noFill/>
              </a:ln>
              <a:solidFill>
                <a:schemeClr val="tx1"/>
              </a:solidFill>
              <a:effectLst/>
              <a:latin typeface="Informal Roman" pitchFamily="66" charset="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304800" y="152400"/>
            <a:ext cx="8153400" cy="36933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sr-Cyrl-RS" b="1" i="1" dirty="0" smtClean="0">
                <a:latin typeface="Times New Roman" pitchFamily="18" charset="0"/>
                <a:cs typeface="Times New Roman" pitchFamily="18" charset="0"/>
              </a:rPr>
              <a:t>ДИЈЕТЕ СА ХИПЕРКИНЕТИЧКИМ СИНДРОМОМ</a:t>
            </a:r>
            <a:endParaRPr lang="en-US" dirty="0"/>
          </a:p>
        </p:txBody>
      </p:sp>
      <p:sp>
        <p:nvSpPr>
          <p:cNvPr id="4" name="TextBox 3"/>
          <p:cNvSpPr txBox="1"/>
          <p:nvPr/>
        </p:nvSpPr>
        <p:spPr>
          <a:xfrm>
            <a:off x="228600" y="990600"/>
            <a:ext cx="8686800" cy="3293209"/>
          </a:xfrm>
          <a:prstGeom prst="rect">
            <a:avLst/>
          </a:prstGeom>
          <a:noFill/>
        </p:spPr>
        <p:txBody>
          <a:bodyPr wrap="square" rtlCol="0">
            <a:spAutoFit/>
          </a:bodyPr>
          <a:lstStyle/>
          <a:p>
            <a:r>
              <a:rPr lang="sr-Cyrl-RS" sz="1600" dirty="0" smtClean="0">
                <a:solidFill>
                  <a:schemeClr val="accent4">
                    <a:lumMod val="50000"/>
                  </a:schemeClr>
                </a:solidFill>
              </a:rPr>
              <a:t>-</a:t>
            </a:r>
            <a:r>
              <a:rPr lang="sr-Cyrl-RS" sz="1600" dirty="0" smtClean="0">
                <a:solidFill>
                  <a:schemeClr val="bg2">
                    <a:lumMod val="10000"/>
                  </a:schemeClr>
                </a:solidFill>
              </a:rPr>
              <a:t>Почиње да ради прије него што добије упутства</a:t>
            </a:r>
            <a:endParaRPr lang="en-US" sz="1600" dirty="0" smtClean="0">
              <a:solidFill>
                <a:schemeClr val="bg2">
                  <a:lumMod val="10000"/>
                </a:schemeClr>
              </a:solidFill>
            </a:endParaRPr>
          </a:p>
          <a:p>
            <a:endParaRPr lang="sr-Cyrl-RS" sz="1600" dirty="0" smtClean="0">
              <a:solidFill>
                <a:schemeClr val="bg2">
                  <a:lumMod val="10000"/>
                </a:schemeClr>
              </a:solidFill>
            </a:endParaRPr>
          </a:p>
          <a:p>
            <a:r>
              <a:rPr lang="sr-Cyrl-RS" sz="1600" dirty="0" smtClean="0">
                <a:solidFill>
                  <a:schemeClr val="bg2">
                    <a:lumMod val="10000"/>
                  </a:schemeClr>
                </a:solidFill>
              </a:rPr>
              <a:t>-Ради брзоплето и зато прави велики број грешака које нису посљедица назнања</a:t>
            </a:r>
            <a:endParaRPr lang="en-US" sz="1600" dirty="0" smtClean="0">
              <a:solidFill>
                <a:schemeClr val="bg2">
                  <a:lumMod val="10000"/>
                </a:schemeClr>
              </a:solidFill>
            </a:endParaRPr>
          </a:p>
          <a:p>
            <a:endParaRPr lang="sr-Cyrl-RS" sz="1600" dirty="0" smtClean="0">
              <a:solidFill>
                <a:schemeClr val="bg2">
                  <a:lumMod val="10000"/>
                </a:schemeClr>
              </a:solidFill>
            </a:endParaRPr>
          </a:p>
          <a:p>
            <a:pPr>
              <a:buFontTx/>
              <a:buChar char="-"/>
            </a:pPr>
            <a:r>
              <a:rPr lang="sr-Cyrl-RS" sz="1600" dirty="0" smtClean="0">
                <a:solidFill>
                  <a:schemeClr val="bg2">
                    <a:lumMod val="10000"/>
                  </a:schemeClr>
                </a:solidFill>
              </a:rPr>
              <a:t>Стално је у покрету, све додирује и </a:t>
            </a:r>
            <a:r>
              <a:rPr lang="sr-Cyrl-RS" sz="1600" dirty="0" smtClean="0">
                <a:solidFill>
                  <a:schemeClr val="bg2">
                    <a:lumMod val="10000"/>
                  </a:schemeClr>
                </a:solidFill>
              </a:rPr>
              <a:t>“</a:t>
            </a:r>
            <a:r>
              <a:rPr lang="sr-Cyrl-RS" sz="1600" dirty="0" smtClean="0">
                <a:solidFill>
                  <a:schemeClr val="bg2">
                    <a:lumMod val="10000"/>
                  </a:schemeClr>
                </a:solidFill>
              </a:rPr>
              <a:t>не </a:t>
            </a:r>
            <a:r>
              <a:rPr lang="sr-Cyrl-RS" sz="1600" dirty="0" smtClean="0">
                <a:solidFill>
                  <a:schemeClr val="bg2">
                    <a:lumMod val="10000"/>
                  </a:schemeClr>
                </a:solidFill>
              </a:rPr>
              <a:t>држи га мјесто”</a:t>
            </a:r>
            <a:endParaRPr lang="en-US" sz="1600" dirty="0" smtClean="0">
              <a:solidFill>
                <a:schemeClr val="bg2">
                  <a:lumMod val="10000"/>
                </a:schemeClr>
              </a:solidFill>
            </a:endParaRPr>
          </a:p>
          <a:p>
            <a:pPr>
              <a:buFontTx/>
              <a:buChar char="-"/>
            </a:pPr>
            <a:endParaRPr lang="sr-Cyrl-RS" sz="1600" dirty="0" smtClean="0">
              <a:solidFill>
                <a:schemeClr val="bg2">
                  <a:lumMod val="10000"/>
                </a:schemeClr>
              </a:solidFill>
            </a:endParaRPr>
          </a:p>
          <a:p>
            <a:pPr>
              <a:buFontTx/>
              <a:buChar char="-"/>
            </a:pPr>
            <a:r>
              <a:rPr lang="sr-Cyrl-RS" sz="1600" dirty="0" smtClean="0">
                <a:solidFill>
                  <a:schemeClr val="bg2">
                    <a:lumMod val="10000"/>
                  </a:schemeClr>
                </a:solidFill>
              </a:rPr>
              <a:t>На постављена питања одговара брзо, не дајући себи времена да осмисли одговор</a:t>
            </a:r>
            <a:endParaRPr lang="en-US" sz="1600" dirty="0" smtClean="0">
              <a:solidFill>
                <a:schemeClr val="bg2">
                  <a:lumMod val="10000"/>
                </a:schemeClr>
              </a:solidFill>
            </a:endParaRPr>
          </a:p>
          <a:p>
            <a:pPr>
              <a:buFontTx/>
              <a:buChar char="-"/>
            </a:pPr>
            <a:endParaRPr lang="sr-Cyrl-RS" sz="1600" dirty="0" smtClean="0">
              <a:solidFill>
                <a:schemeClr val="bg2">
                  <a:lumMod val="10000"/>
                </a:schemeClr>
              </a:solidFill>
            </a:endParaRPr>
          </a:p>
          <a:p>
            <a:pPr>
              <a:buFontTx/>
              <a:buChar char="-"/>
            </a:pPr>
            <a:r>
              <a:rPr lang="sr-Cyrl-RS" sz="1600" dirty="0" smtClean="0">
                <a:solidFill>
                  <a:schemeClr val="bg2">
                    <a:lumMod val="10000"/>
                  </a:schemeClr>
                </a:solidFill>
              </a:rPr>
              <a:t>Није у стању да прати упутства за групне активности</a:t>
            </a:r>
            <a:endParaRPr lang="en-US" sz="1600" dirty="0" smtClean="0">
              <a:solidFill>
                <a:schemeClr val="bg2">
                  <a:lumMod val="10000"/>
                </a:schemeClr>
              </a:solidFill>
            </a:endParaRPr>
          </a:p>
          <a:p>
            <a:endParaRPr lang="sr-Cyrl-RS" sz="1600" dirty="0" smtClean="0">
              <a:solidFill>
                <a:schemeClr val="bg2">
                  <a:lumMod val="10000"/>
                </a:schemeClr>
              </a:solidFill>
            </a:endParaRPr>
          </a:p>
          <a:p>
            <a:pPr>
              <a:buFontTx/>
              <a:buChar char="-"/>
            </a:pPr>
            <a:r>
              <a:rPr lang="sr-Cyrl-RS" sz="1600" dirty="0" smtClean="0">
                <a:solidFill>
                  <a:schemeClr val="bg2">
                    <a:lumMod val="10000"/>
                  </a:schemeClr>
                </a:solidFill>
              </a:rPr>
              <a:t>Брзо прелази са једне активности на другу и често није у стању да заврши започету активност </a:t>
            </a:r>
          </a:p>
        </p:txBody>
      </p:sp>
      <p:pic>
        <p:nvPicPr>
          <p:cNvPr id="22530" name="Picture 2" descr="C:\Users\dajana.gluvic\Desktop\TyEktkpTURBXy85NDY5YWEwZjQ4OGEwOGJmYjQ4NzZmMmM4ZDM5ODljOC5qcGeSlQLNAxQAwsOVAs0B1gDCww.jpg"/>
          <p:cNvPicPr>
            <a:picLocks noChangeAspect="1" noChangeArrowheads="1"/>
          </p:cNvPicPr>
          <p:nvPr/>
        </p:nvPicPr>
        <p:blipFill>
          <a:blip r:embed="rId2" cstate="print"/>
          <a:srcRect/>
          <a:stretch>
            <a:fillRect/>
          </a:stretch>
        </p:blipFill>
        <p:spPr bwMode="auto">
          <a:xfrm>
            <a:off x="4646832" y="4267200"/>
            <a:ext cx="3902808" cy="25908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533400"/>
            <a:ext cx="8458200" cy="3170099"/>
          </a:xfrm>
          <a:prstGeom prst="rect">
            <a:avLst/>
          </a:prstGeom>
        </p:spPr>
        <p:txBody>
          <a:bodyPr wrap="square">
            <a:spAutoFit/>
          </a:bodyPr>
          <a:lstStyle/>
          <a:p>
            <a:pPr>
              <a:buFontTx/>
              <a:buChar char="-"/>
            </a:pPr>
            <a:r>
              <a:rPr lang="sr-Cyrl-RS" sz="1600" dirty="0" smtClean="0">
                <a:solidFill>
                  <a:schemeClr val="bg2">
                    <a:lumMod val="10000"/>
                  </a:schemeClr>
                </a:solidFill>
              </a:rPr>
              <a:t>Има проблема у организацији писаних радова, најчешће су конфузни и збркани</a:t>
            </a:r>
            <a:endParaRPr lang="en-US" sz="1600" dirty="0" smtClean="0">
              <a:solidFill>
                <a:schemeClr val="bg2">
                  <a:lumMod val="10000"/>
                </a:schemeClr>
              </a:solidFill>
            </a:endParaRPr>
          </a:p>
          <a:p>
            <a:endParaRPr lang="sr-Cyrl-RS" sz="1600" dirty="0" smtClean="0">
              <a:solidFill>
                <a:schemeClr val="bg2">
                  <a:lumMod val="10000"/>
                </a:schemeClr>
              </a:solidFill>
            </a:endParaRPr>
          </a:p>
          <a:p>
            <a:pPr>
              <a:buFontTx/>
              <a:buChar char="-"/>
            </a:pPr>
            <a:r>
              <a:rPr lang="sr-Cyrl-RS" sz="1600" dirty="0" smtClean="0">
                <a:solidFill>
                  <a:schemeClr val="bg2">
                    <a:lumMod val="10000"/>
                  </a:schemeClr>
                </a:solidFill>
              </a:rPr>
              <a:t>Погрешно тумачи многе изјаве, а многе ријечи и реченице не разумије</a:t>
            </a:r>
            <a:endParaRPr lang="en-US" sz="1600" dirty="0" smtClean="0">
              <a:solidFill>
                <a:schemeClr val="bg2">
                  <a:lumMod val="10000"/>
                </a:schemeClr>
              </a:solidFill>
            </a:endParaRPr>
          </a:p>
          <a:p>
            <a:endParaRPr lang="sr-Cyrl-RS" sz="1600" dirty="0" smtClean="0">
              <a:solidFill>
                <a:schemeClr val="bg2">
                  <a:lumMod val="10000"/>
                </a:schemeClr>
              </a:solidFill>
            </a:endParaRPr>
          </a:p>
          <a:p>
            <a:pPr>
              <a:buFontTx/>
              <a:buChar char="-"/>
            </a:pPr>
            <a:r>
              <a:rPr lang="sr-Cyrl-RS" sz="1600" dirty="0" smtClean="0">
                <a:solidFill>
                  <a:schemeClr val="bg2">
                    <a:lumMod val="10000"/>
                  </a:schemeClr>
                </a:solidFill>
              </a:rPr>
              <a:t>Може да понови изјаве које је чуло прије доста времена, али не може да понови оне које су сада изречене</a:t>
            </a:r>
            <a:endParaRPr lang="en-US" sz="1600" dirty="0" smtClean="0">
              <a:solidFill>
                <a:schemeClr val="bg2">
                  <a:lumMod val="10000"/>
                </a:schemeClr>
              </a:solidFill>
            </a:endParaRPr>
          </a:p>
          <a:p>
            <a:endParaRPr lang="sr-Cyrl-RS" sz="1600" dirty="0" smtClean="0">
              <a:solidFill>
                <a:schemeClr val="bg2">
                  <a:lumMod val="10000"/>
                </a:schemeClr>
              </a:solidFill>
            </a:endParaRPr>
          </a:p>
          <a:p>
            <a:pPr>
              <a:buFontTx/>
              <a:buChar char="-"/>
            </a:pPr>
            <a:r>
              <a:rPr lang="sr-Cyrl-RS" sz="1600" dirty="0" smtClean="0">
                <a:solidFill>
                  <a:schemeClr val="bg2">
                    <a:lumMod val="10000"/>
                  </a:schemeClr>
                </a:solidFill>
              </a:rPr>
              <a:t>Привлаче га дјеца која много причају и праве буку</a:t>
            </a:r>
            <a:endParaRPr lang="en-US" sz="1600" dirty="0" smtClean="0">
              <a:solidFill>
                <a:schemeClr val="bg2">
                  <a:lumMod val="10000"/>
                </a:schemeClr>
              </a:solidFill>
            </a:endParaRPr>
          </a:p>
          <a:p>
            <a:pPr>
              <a:buFontTx/>
              <a:buChar char="-"/>
            </a:pPr>
            <a:endParaRPr lang="en-US" sz="1600" dirty="0" smtClean="0">
              <a:solidFill>
                <a:schemeClr val="bg2">
                  <a:lumMod val="10000"/>
                </a:schemeClr>
              </a:solidFill>
            </a:endParaRPr>
          </a:p>
          <a:p>
            <a:pPr>
              <a:buFontTx/>
              <a:buChar char="-"/>
            </a:pPr>
            <a:r>
              <a:rPr lang="sr-Cyrl-RS" sz="1600" dirty="0" smtClean="0">
                <a:solidFill>
                  <a:schemeClr val="bg2">
                    <a:lumMod val="10000"/>
                  </a:schemeClr>
                </a:solidFill>
              </a:rPr>
              <a:t>Често прекида разговор да би било у центру пажње</a:t>
            </a:r>
            <a:endParaRPr lang="en-US" sz="1600" dirty="0" smtClean="0">
              <a:solidFill>
                <a:schemeClr val="bg2">
                  <a:lumMod val="10000"/>
                </a:schemeClr>
              </a:solidFill>
            </a:endParaRPr>
          </a:p>
          <a:p>
            <a:pPr>
              <a:buFontTx/>
              <a:buChar char="-"/>
            </a:pPr>
            <a:endParaRPr lang="sr-Cyrl-RS" sz="2400" dirty="0" smtClean="0">
              <a:solidFill>
                <a:schemeClr val="bg2">
                  <a:lumMod val="10000"/>
                </a:schemeClr>
              </a:solidFill>
            </a:endParaRPr>
          </a:p>
        </p:txBody>
      </p:sp>
      <p:pic>
        <p:nvPicPr>
          <p:cNvPr id="3" name="Picture 2" descr="C:\Users\dajana.gluvic\Desktop\TyEktkpTURBXy85NDY5YWEwZjQ4OGEwOGJmYjQ4NzZmMmM4ZDM5ODljOC5qcGeSlQLNAxQAwsOVAs0B1gDCww.jpg"/>
          <p:cNvPicPr>
            <a:picLocks noChangeAspect="1" noChangeArrowheads="1"/>
          </p:cNvPicPr>
          <p:nvPr/>
        </p:nvPicPr>
        <p:blipFill>
          <a:blip r:embed="rId2" cstate="print"/>
          <a:srcRect/>
          <a:stretch>
            <a:fillRect/>
          </a:stretch>
        </p:blipFill>
        <p:spPr bwMode="auto">
          <a:xfrm>
            <a:off x="4724400" y="4267200"/>
            <a:ext cx="3902808" cy="25908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81000"/>
            <a:ext cx="8382000" cy="3077766"/>
          </a:xfrm>
          <a:prstGeom prst="rect">
            <a:avLst/>
          </a:prstGeom>
        </p:spPr>
        <p:txBody>
          <a:bodyPr wrap="square">
            <a:spAutoFit/>
          </a:bodyPr>
          <a:lstStyle/>
          <a:p>
            <a:endParaRPr lang="sr-Cyrl-RS" dirty="0" smtClean="0">
              <a:solidFill>
                <a:schemeClr val="bg2">
                  <a:lumMod val="10000"/>
                </a:schemeClr>
              </a:solidFill>
            </a:endParaRPr>
          </a:p>
          <a:p>
            <a:pPr>
              <a:buFontTx/>
              <a:buChar char="-"/>
            </a:pPr>
            <a:r>
              <a:rPr lang="sr-Cyrl-RS" sz="1600" dirty="0" smtClean="0">
                <a:solidFill>
                  <a:schemeClr val="bg2">
                    <a:lumMod val="10000"/>
                  </a:schemeClr>
                </a:solidFill>
              </a:rPr>
              <a:t>Напушта мјесто и претражује нешто по учионици, док други ученици сједе</a:t>
            </a:r>
            <a:endParaRPr lang="en-US" sz="1600" dirty="0" smtClean="0">
              <a:solidFill>
                <a:schemeClr val="bg2">
                  <a:lumMod val="10000"/>
                </a:schemeClr>
              </a:solidFill>
            </a:endParaRPr>
          </a:p>
          <a:p>
            <a:pPr>
              <a:buFontTx/>
              <a:buChar char="-"/>
            </a:pPr>
            <a:endParaRPr lang="sr-Cyrl-RS" sz="1600" dirty="0" smtClean="0">
              <a:solidFill>
                <a:schemeClr val="bg2">
                  <a:lumMod val="10000"/>
                </a:schemeClr>
              </a:solidFill>
            </a:endParaRPr>
          </a:p>
          <a:p>
            <a:pPr>
              <a:buFontTx/>
              <a:buChar char="-"/>
            </a:pPr>
            <a:r>
              <a:rPr lang="sr-Cyrl-RS" sz="1600" dirty="0" smtClean="0">
                <a:solidFill>
                  <a:schemeClr val="bg2">
                    <a:lumMod val="10000"/>
                  </a:schemeClr>
                </a:solidFill>
              </a:rPr>
              <a:t>Непажљиво је док наставник објашњава</a:t>
            </a:r>
            <a:endParaRPr lang="en-US" sz="1600" dirty="0" smtClean="0">
              <a:solidFill>
                <a:schemeClr val="bg2">
                  <a:lumMod val="10000"/>
                </a:schemeClr>
              </a:solidFill>
            </a:endParaRPr>
          </a:p>
          <a:p>
            <a:pPr>
              <a:buFontTx/>
              <a:buChar char="-"/>
            </a:pPr>
            <a:endParaRPr lang="sr-Cyrl-RS" sz="1600" dirty="0" smtClean="0">
              <a:solidFill>
                <a:schemeClr val="bg2">
                  <a:lumMod val="10000"/>
                </a:schemeClr>
              </a:solidFill>
            </a:endParaRPr>
          </a:p>
          <a:p>
            <a:pPr>
              <a:buFontTx/>
              <a:buChar char="-"/>
            </a:pPr>
            <a:r>
              <a:rPr lang="sr-Cyrl-RS" sz="1600" dirty="0" smtClean="0">
                <a:solidFill>
                  <a:schemeClr val="bg2">
                    <a:lumMod val="10000"/>
                  </a:schemeClr>
                </a:solidFill>
              </a:rPr>
              <a:t>Лако одустаје од рада, нарочито ако је задатак тежи</a:t>
            </a:r>
            <a:endParaRPr lang="en-US" sz="1600" dirty="0" smtClean="0">
              <a:solidFill>
                <a:schemeClr val="bg2">
                  <a:lumMod val="10000"/>
                </a:schemeClr>
              </a:solidFill>
            </a:endParaRPr>
          </a:p>
          <a:p>
            <a:pPr>
              <a:buFontTx/>
              <a:buChar char="-"/>
            </a:pPr>
            <a:endParaRPr lang="sr-Cyrl-RS" sz="1600" dirty="0" smtClean="0">
              <a:solidFill>
                <a:schemeClr val="bg2">
                  <a:lumMod val="10000"/>
                </a:schemeClr>
              </a:solidFill>
            </a:endParaRPr>
          </a:p>
          <a:p>
            <a:pPr>
              <a:buFontTx/>
              <a:buChar char="-"/>
            </a:pPr>
            <a:r>
              <a:rPr lang="sr-Cyrl-RS" sz="1600" dirty="0" smtClean="0">
                <a:solidFill>
                  <a:schemeClr val="bg2">
                    <a:lumMod val="10000"/>
                  </a:schemeClr>
                </a:solidFill>
              </a:rPr>
              <a:t>Не може да изрази мисли на логичан и разумљив начин</a:t>
            </a:r>
            <a:endParaRPr lang="en-US" sz="1600" dirty="0" smtClean="0">
              <a:solidFill>
                <a:schemeClr val="bg2">
                  <a:lumMod val="10000"/>
                </a:schemeClr>
              </a:solidFill>
            </a:endParaRPr>
          </a:p>
          <a:p>
            <a:pPr>
              <a:buFontTx/>
              <a:buChar char="-"/>
            </a:pPr>
            <a:endParaRPr lang="sr-Cyrl-RS" sz="1600" dirty="0" smtClean="0">
              <a:solidFill>
                <a:schemeClr val="bg2">
                  <a:lumMod val="10000"/>
                </a:schemeClr>
              </a:solidFill>
            </a:endParaRPr>
          </a:p>
          <a:p>
            <a:pPr>
              <a:buFontTx/>
              <a:buChar char="-"/>
            </a:pPr>
            <a:r>
              <a:rPr lang="sr-Cyrl-RS" sz="1600" dirty="0" smtClean="0">
                <a:solidFill>
                  <a:schemeClr val="bg2">
                    <a:lumMod val="10000"/>
                  </a:schemeClr>
                </a:solidFill>
              </a:rPr>
              <a:t>Има озбиљних потешкоћа у писању и поремећаја у читању</a:t>
            </a:r>
            <a:endParaRPr lang="en-US" sz="1600" dirty="0" smtClean="0">
              <a:solidFill>
                <a:schemeClr val="bg2">
                  <a:lumMod val="10000"/>
                </a:schemeClr>
              </a:solidFill>
            </a:endParaRPr>
          </a:p>
          <a:p>
            <a:pPr>
              <a:buFontTx/>
              <a:buChar char="-"/>
            </a:pPr>
            <a:endParaRPr lang="sr-Cyrl-RS" sz="1600" dirty="0" smtClean="0">
              <a:solidFill>
                <a:schemeClr val="bg2">
                  <a:lumMod val="10000"/>
                </a:schemeClr>
              </a:solidFill>
            </a:endParaRPr>
          </a:p>
          <a:p>
            <a:pPr>
              <a:buFontTx/>
              <a:buChar char="-"/>
            </a:pPr>
            <a:r>
              <a:rPr lang="sr-Cyrl-RS" sz="1600" dirty="0" smtClean="0">
                <a:solidFill>
                  <a:schemeClr val="bg2">
                    <a:lumMod val="10000"/>
                  </a:schemeClr>
                </a:solidFill>
              </a:rPr>
              <a:t>Постиже слабије резултате у односу на реалне интелектуалне потенцијале</a:t>
            </a:r>
          </a:p>
        </p:txBody>
      </p:sp>
      <p:pic>
        <p:nvPicPr>
          <p:cNvPr id="3" name="Picture 2" descr="C:\Users\dajana.gluvic\Desktop\TyEktkpTURBXy85NDY5YWEwZjQ4OGEwOGJmYjQ4NzZmMmM4ZDM5ODljOC5qcGeSlQLNAxQAwsOVAs0B1gDCww.jpg"/>
          <p:cNvPicPr>
            <a:picLocks noChangeAspect="1" noChangeArrowheads="1"/>
          </p:cNvPicPr>
          <p:nvPr/>
        </p:nvPicPr>
        <p:blipFill>
          <a:blip r:embed="rId2" cstate="print"/>
          <a:srcRect/>
          <a:stretch>
            <a:fillRect/>
          </a:stretch>
        </p:blipFill>
        <p:spPr bwMode="auto">
          <a:xfrm>
            <a:off x="4646832" y="4267200"/>
            <a:ext cx="3902808" cy="25908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lum bright="40000"/>
          </a:blip>
          <a:srcRect/>
          <a:stretch>
            <a:fillRect/>
          </a:stretch>
        </p:blipFill>
        <p:spPr bwMode="auto">
          <a:xfrm>
            <a:off x="4419600" y="1447800"/>
            <a:ext cx="4536784" cy="477034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TextBox 2"/>
          <p:cNvSpPr txBox="1"/>
          <p:nvPr/>
        </p:nvSpPr>
        <p:spPr>
          <a:xfrm>
            <a:off x="304800" y="609600"/>
            <a:ext cx="8153400" cy="830997"/>
          </a:xfrm>
          <a:prstGeom prst="rect">
            <a:avLst/>
          </a:prstGeom>
          <a:noFill/>
        </p:spPr>
        <p:txBody>
          <a:bodyPr wrap="square" rtlCol="0">
            <a:spAutoFit/>
          </a:bodyPr>
          <a:lstStyle/>
          <a:p>
            <a:r>
              <a:rPr lang="sr-Cyrl-RS" sz="1600" dirty="0" smtClean="0"/>
              <a:t>Помоћ при контролисању хиперкинетичког синдрома најчешће ће подразумијевати примјену лијекова, промјену окружења и промјену, односно модификовање понашања.</a:t>
            </a:r>
            <a:endParaRPr lang="en-US" sz="1600" dirty="0"/>
          </a:p>
        </p:txBody>
      </p:sp>
      <p:sp>
        <p:nvSpPr>
          <p:cNvPr id="4" name="TextBox 3"/>
          <p:cNvSpPr txBox="1"/>
          <p:nvPr/>
        </p:nvSpPr>
        <p:spPr>
          <a:xfrm>
            <a:off x="304800" y="3352800"/>
            <a:ext cx="4343400" cy="1569660"/>
          </a:xfrm>
          <a:prstGeom prst="rect">
            <a:avLst/>
          </a:prstGeom>
          <a:noFill/>
        </p:spPr>
        <p:txBody>
          <a:bodyPr wrap="square" rtlCol="0">
            <a:spAutoFit/>
          </a:bodyPr>
          <a:lstStyle/>
          <a:p>
            <a:r>
              <a:rPr lang="sr-Cyrl-RS" sz="1600" dirty="0" smtClean="0"/>
              <a:t>ПОМОЋ ЛИЈЕКОВИМА- МЕДИКАМЕНТОЗНА ТЕРАПИЈА</a:t>
            </a:r>
          </a:p>
          <a:p>
            <a:r>
              <a:rPr lang="sr-Cyrl-RS" sz="1600" dirty="0" smtClean="0"/>
              <a:t>(смањују степен активности, дозвољавају дјетету да се усредсреди дуже на активност, смањују импулсивност, смањују реактивност)</a:t>
            </a:r>
            <a:endParaRPr lang="en-US" sz="16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228600" y="1631796"/>
            <a:ext cx="8610600" cy="32932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Дио</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сте</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новог</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процеса</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Неће</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бити</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лак</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али</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је</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могућ</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Награда</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ће</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вам</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бити</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то</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што</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ћете</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и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ваши</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ученици</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почети</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уживати</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у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заједничком</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раду</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и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што</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ће</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се</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силно</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побољшати</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квалитет</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вашег</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и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њиховог</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живота</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Наставник</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у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квалитетној</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школи</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sr-Latn-C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sr-Latn-C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William Glasser</a:t>
            </a:r>
            <a:endParaRPr kumimoji="0" lang="sr-Latn-CS"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TextBox 2"/>
          <p:cNvSpPr txBox="1"/>
          <p:nvPr/>
        </p:nvSpPr>
        <p:spPr>
          <a:xfrm>
            <a:off x="609600" y="457200"/>
            <a:ext cx="8077200" cy="4001095"/>
          </a:xfrm>
          <a:prstGeom prst="rect">
            <a:avLst/>
          </a:prstGeom>
          <a:noFill/>
        </p:spPr>
        <p:txBody>
          <a:bodyPr wrap="square" rtlCol="0">
            <a:spAutoFit/>
          </a:bodyPr>
          <a:lstStyle/>
          <a:p>
            <a:r>
              <a:rPr lang="sr-Cyrl-RS" sz="1600" dirty="0" smtClean="0">
                <a:latin typeface="Times New Roman" pitchFamily="18" charset="0"/>
                <a:cs typeface="Times New Roman" pitchFamily="18" charset="0"/>
              </a:rPr>
              <a:t>Истраживања су показала да хиперактивна дјеца имају сљедеће проблеме у учењу:</a:t>
            </a:r>
          </a:p>
          <a:p>
            <a:endParaRPr lang="sr-Cyrl-RS" dirty="0" smtClean="0"/>
          </a:p>
          <a:p>
            <a:r>
              <a:rPr lang="sr-Cyrl-RS" sz="2000" b="1" dirty="0" smtClean="0">
                <a:latin typeface="Times New Roman" pitchFamily="18" charset="0"/>
                <a:cs typeface="Times New Roman" pitchFamily="18" charset="0"/>
              </a:rPr>
              <a:t>90%  хиперактивне дјеце показује смањену продуктивност у школском раду</a:t>
            </a:r>
          </a:p>
          <a:p>
            <a:endParaRPr lang="sr-Cyrl-RS" sz="2000" b="1" dirty="0" smtClean="0">
              <a:latin typeface="Times New Roman" pitchFamily="18" charset="0"/>
              <a:cs typeface="Times New Roman" pitchFamily="18" charset="0"/>
            </a:endParaRPr>
          </a:p>
          <a:p>
            <a:r>
              <a:rPr lang="sr-Cyrl-RS" sz="2000" b="1" dirty="0" smtClean="0">
                <a:latin typeface="Times New Roman" pitchFamily="18" charset="0"/>
                <a:cs typeface="Times New Roman" pitchFamily="18" charset="0"/>
              </a:rPr>
              <a:t>90%  хиперактивне дјеце постиже мањи  успјех у школи</a:t>
            </a:r>
          </a:p>
          <a:p>
            <a:endParaRPr lang="sr-Cyrl-RS" sz="2000" b="1" dirty="0" smtClean="0">
              <a:latin typeface="Times New Roman" pitchFamily="18" charset="0"/>
              <a:cs typeface="Times New Roman" pitchFamily="18" charset="0"/>
            </a:endParaRPr>
          </a:p>
          <a:p>
            <a:r>
              <a:rPr lang="sr-Cyrl-RS" sz="2000" b="1" dirty="0" smtClean="0">
                <a:latin typeface="Times New Roman" pitchFamily="18" charset="0"/>
                <a:cs typeface="Times New Roman" pitchFamily="18" charset="0"/>
              </a:rPr>
              <a:t>20%   хиперактивне дјеце има тешкоћа са читањем</a:t>
            </a:r>
          </a:p>
          <a:p>
            <a:endParaRPr lang="sr-Cyrl-RS" sz="2000" b="1" dirty="0" smtClean="0">
              <a:latin typeface="Times New Roman" pitchFamily="18" charset="0"/>
              <a:cs typeface="Times New Roman" pitchFamily="18" charset="0"/>
            </a:endParaRPr>
          </a:p>
          <a:p>
            <a:r>
              <a:rPr lang="sr-Cyrl-RS" sz="2000" b="1" dirty="0" smtClean="0">
                <a:latin typeface="Times New Roman" pitchFamily="18" charset="0"/>
                <a:cs typeface="Times New Roman" pitchFamily="18" charset="0"/>
              </a:rPr>
              <a:t>60%   хиперактивне дјеце има озбиљне тешкоће са рукописом</a:t>
            </a:r>
          </a:p>
          <a:p>
            <a:endParaRPr lang="sr-Cyrl-RS" sz="2000" b="1" dirty="0" smtClean="0">
              <a:latin typeface="Times New Roman" pitchFamily="18" charset="0"/>
              <a:cs typeface="Times New Roman" pitchFamily="18" charset="0"/>
            </a:endParaRPr>
          </a:p>
          <a:p>
            <a:r>
              <a:rPr lang="sr-Cyrl-RS" sz="2000" b="1" dirty="0" smtClean="0">
                <a:latin typeface="Times New Roman" pitchFamily="18" charset="0"/>
                <a:cs typeface="Times New Roman" pitchFamily="18" charset="0"/>
              </a:rPr>
              <a:t>5%    дјеце са поремећајем хиперактивности завршава  факултетско образовање, за разлику од 25%  дјеце из опште популације.</a:t>
            </a:r>
            <a:endParaRPr lang="en-US" sz="2000" b="1" dirty="0">
              <a:latin typeface="Times New Roman" pitchFamily="18" charset="0"/>
              <a:cs typeface="Times New Roman" pitchFamily="18" charset="0"/>
            </a:endParaRPr>
          </a:p>
        </p:txBody>
      </p:sp>
      <p:pic>
        <p:nvPicPr>
          <p:cNvPr id="21507" name="Picture 3" descr="C:\Users\dajana.gluvic\Desktop\0.png"/>
          <p:cNvPicPr>
            <a:picLocks noChangeAspect="1" noChangeArrowheads="1"/>
          </p:cNvPicPr>
          <p:nvPr/>
        </p:nvPicPr>
        <p:blipFill>
          <a:blip r:embed="rId2" cstate="print"/>
          <a:srcRect/>
          <a:stretch>
            <a:fillRect/>
          </a:stretch>
        </p:blipFill>
        <p:spPr bwMode="auto">
          <a:xfrm>
            <a:off x="2895600" y="4486275"/>
            <a:ext cx="3048000" cy="2371725"/>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rgbClr val="D6B19C"/>
            </a:gs>
            <a:gs pos="30000">
              <a:srgbClr val="D49E6C"/>
            </a:gs>
            <a:gs pos="70000">
              <a:srgbClr val="A65528"/>
            </a:gs>
            <a:gs pos="100000">
              <a:srgbClr val="663012"/>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049962"/>
          </a:xfrm>
        </p:spPr>
        <p:txBody>
          <a:bodyPr>
            <a:normAutofit/>
          </a:bodyPr>
          <a:lstStyle/>
          <a:p>
            <a:r>
              <a:rPr lang="sr-Cyrl-RS" sz="4400" b="0" dirty="0" smtClean="0"/>
              <a:t>-</a:t>
            </a:r>
            <a:r>
              <a:rPr lang="sr-Cyrl-RS" dirty="0" smtClean="0"/>
              <a:t>п</a:t>
            </a:r>
            <a:r>
              <a:rPr lang="sr-Cyrl-RS" sz="1800" dirty="0" smtClean="0"/>
              <a:t>остављати </a:t>
            </a:r>
            <a:r>
              <a:rPr lang="sr-Cyrl-RS" sz="1800" dirty="0" smtClean="0"/>
              <a:t>јасна и једноставна правила</a:t>
            </a:r>
            <a:br>
              <a:rPr lang="sr-Cyrl-RS" sz="1800" dirty="0" smtClean="0"/>
            </a:br>
            <a:r>
              <a:rPr lang="sr-Cyrl-RS" sz="1800" dirty="0" smtClean="0"/>
              <a:t/>
            </a:r>
            <a:br>
              <a:rPr lang="sr-Cyrl-RS" sz="1800" dirty="0" smtClean="0"/>
            </a:br>
            <a:r>
              <a:rPr lang="sr-Cyrl-RS" sz="1800" dirty="0" smtClean="0">
                <a:effectLst/>
              </a:rPr>
              <a:t>-</a:t>
            </a:r>
            <a:r>
              <a:rPr lang="sr-Cyrl-RS" dirty="0" smtClean="0"/>
              <a:t>п</a:t>
            </a:r>
            <a:r>
              <a:rPr lang="sr-Cyrl-RS" sz="1800" dirty="0" smtClean="0"/>
              <a:t>рекидати </a:t>
            </a:r>
            <a:r>
              <a:rPr lang="sr-Cyrl-RS" sz="1800" dirty="0" smtClean="0"/>
              <a:t>активности које </a:t>
            </a:r>
            <a:r>
              <a:rPr lang="sr-Cyrl-RS" sz="1800" dirty="0" smtClean="0"/>
              <a:t>захтјевају </a:t>
            </a:r>
            <a:r>
              <a:rPr lang="sr-Cyrl-RS" sz="1800" dirty="0" smtClean="0"/>
              <a:t>дуготрајно мировање  и замијенити их  активностима које испуњавају  дјететову потребу за кретањем</a:t>
            </a:r>
            <a:br>
              <a:rPr lang="sr-Cyrl-RS" sz="1800" dirty="0" smtClean="0"/>
            </a:br>
            <a:r>
              <a:rPr lang="sr-Cyrl-RS" sz="1800" dirty="0" smtClean="0"/>
              <a:t/>
            </a:r>
            <a:br>
              <a:rPr lang="sr-Cyrl-RS" sz="1800" dirty="0" smtClean="0"/>
            </a:br>
            <a:r>
              <a:rPr lang="sr-Cyrl-RS" sz="1800" dirty="0" smtClean="0">
                <a:effectLst/>
              </a:rPr>
              <a:t>-</a:t>
            </a:r>
            <a:r>
              <a:rPr lang="sr-Cyrl-RS" dirty="0" smtClean="0"/>
              <a:t>п</a:t>
            </a:r>
            <a:r>
              <a:rPr lang="sr-Cyrl-RS" sz="1800" dirty="0" smtClean="0"/>
              <a:t>рибјегавати </a:t>
            </a:r>
            <a:r>
              <a:rPr lang="sr-Cyrl-RS" sz="1800" dirty="0" smtClean="0"/>
              <a:t>награди па чак и за мали успјех</a:t>
            </a:r>
            <a:br>
              <a:rPr lang="sr-Cyrl-RS" sz="1800" dirty="0" smtClean="0"/>
            </a:br>
            <a:r>
              <a:rPr lang="sr-Cyrl-RS" sz="1800" dirty="0" smtClean="0"/>
              <a:t/>
            </a:r>
            <a:br>
              <a:rPr lang="sr-Cyrl-RS" sz="1800" dirty="0" smtClean="0"/>
            </a:br>
            <a:r>
              <a:rPr lang="sr-Cyrl-RS" sz="1800" dirty="0" smtClean="0">
                <a:effectLst/>
              </a:rPr>
              <a:t>-</a:t>
            </a:r>
            <a:r>
              <a:rPr lang="sr-Cyrl-RS" dirty="0" smtClean="0"/>
              <a:t>и</a:t>
            </a:r>
            <a:r>
              <a:rPr lang="sr-Cyrl-RS" sz="1800" dirty="0" smtClean="0"/>
              <a:t>збјегавати кажњавање</a:t>
            </a:r>
            <a:br>
              <a:rPr lang="sr-Cyrl-RS" sz="1800" dirty="0" smtClean="0"/>
            </a:br>
            <a:r>
              <a:rPr lang="sr-Cyrl-RS" sz="1800" dirty="0" smtClean="0"/>
              <a:t/>
            </a:r>
            <a:br>
              <a:rPr lang="sr-Cyrl-RS" sz="1800" dirty="0" smtClean="0"/>
            </a:br>
            <a:r>
              <a:rPr lang="sr-Cyrl-RS" sz="1800" dirty="0" smtClean="0">
                <a:effectLst/>
              </a:rPr>
              <a:t>-</a:t>
            </a:r>
            <a:r>
              <a:rPr lang="sr-Cyrl-RS" dirty="0" smtClean="0"/>
              <a:t>в</a:t>
            </a:r>
            <a:r>
              <a:rPr lang="sr-Cyrl-RS" sz="1800" dirty="0" smtClean="0"/>
              <a:t>одити дневник активности</a:t>
            </a:r>
            <a:endParaRPr lang="en-US" sz="18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973762"/>
          </a:xfrm>
        </p:spPr>
        <p:txBody>
          <a:bodyPr>
            <a:normAutofit/>
          </a:bodyPr>
          <a:lstStyle/>
          <a:p>
            <a:r>
              <a:rPr lang="sr-Cyrl-RS" sz="2200" dirty="0" smtClean="0">
                <a:solidFill>
                  <a:schemeClr val="bg2">
                    <a:lumMod val="10000"/>
                  </a:schemeClr>
                </a:solidFill>
                <a:latin typeface="Times New Roman" pitchFamily="18" charset="0"/>
                <a:cs typeface="Times New Roman" pitchFamily="18" charset="0"/>
              </a:rPr>
              <a:t>Помоћ ученику да се уклопи у школске обавезе:</a:t>
            </a:r>
            <a:br>
              <a:rPr lang="sr-Cyrl-RS" sz="2200" dirty="0" smtClean="0">
                <a:solidFill>
                  <a:schemeClr val="bg2">
                    <a:lumMod val="10000"/>
                  </a:schemeClr>
                </a:solidFill>
                <a:latin typeface="Times New Roman" pitchFamily="18" charset="0"/>
                <a:cs typeface="Times New Roman" pitchFamily="18" charset="0"/>
              </a:rPr>
            </a:br>
            <a:r>
              <a:rPr lang="sr-Cyrl-RS" sz="2200" dirty="0" smtClean="0">
                <a:solidFill>
                  <a:schemeClr val="bg2">
                    <a:lumMod val="10000"/>
                  </a:schemeClr>
                </a:solidFill>
                <a:latin typeface="Times New Roman" pitchFamily="18" charset="0"/>
                <a:cs typeface="Times New Roman" pitchFamily="18" charset="0"/>
              </a:rPr>
              <a:t/>
            </a:r>
            <a:br>
              <a:rPr lang="sr-Cyrl-RS" sz="2200" dirty="0" smtClean="0">
                <a:solidFill>
                  <a:schemeClr val="bg2">
                    <a:lumMod val="10000"/>
                  </a:schemeClr>
                </a:solidFill>
                <a:latin typeface="Times New Roman" pitchFamily="18" charset="0"/>
                <a:cs typeface="Times New Roman" pitchFamily="18" charset="0"/>
              </a:rPr>
            </a:br>
            <a:r>
              <a:rPr lang="sr-Cyrl-RS" sz="2200" dirty="0" smtClean="0">
                <a:solidFill>
                  <a:schemeClr val="bg2">
                    <a:lumMod val="10000"/>
                  </a:schemeClr>
                </a:solidFill>
                <a:latin typeface="Times New Roman" pitchFamily="18" charset="0"/>
                <a:cs typeface="Times New Roman" pitchFamily="18" charset="0"/>
              </a:rPr>
              <a:t/>
            </a:r>
            <a:br>
              <a:rPr lang="sr-Cyrl-RS" sz="2200" dirty="0" smtClean="0">
                <a:solidFill>
                  <a:schemeClr val="bg2">
                    <a:lumMod val="10000"/>
                  </a:schemeClr>
                </a:solidFill>
                <a:latin typeface="Times New Roman" pitchFamily="18" charset="0"/>
                <a:cs typeface="Times New Roman" pitchFamily="18" charset="0"/>
              </a:rPr>
            </a:br>
            <a:r>
              <a:rPr lang="sr-Cyrl-RS" sz="2200" dirty="0" smtClean="0">
                <a:solidFill>
                  <a:schemeClr val="bg2">
                    <a:lumMod val="10000"/>
                  </a:schemeClr>
                </a:solidFill>
                <a:latin typeface="Times New Roman" pitchFamily="18" charset="0"/>
                <a:cs typeface="Times New Roman" pitchFamily="18" charset="0"/>
              </a:rPr>
              <a:t>*неопходно је објаснити правила понашања у разреду</a:t>
            </a:r>
            <a:br>
              <a:rPr lang="sr-Cyrl-RS" sz="2200" dirty="0" smtClean="0">
                <a:solidFill>
                  <a:schemeClr val="bg2">
                    <a:lumMod val="10000"/>
                  </a:schemeClr>
                </a:solidFill>
                <a:latin typeface="Times New Roman" pitchFamily="18" charset="0"/>
                <a:cs typeface="Times New Roman" pitchFamily="18" charset="0"/>
              </a:rPr>
            </a:br>
            <a:r>
              <a:rPr lang="sr-Cyrl-RS" sz="2200" dirty="0" smtClean="0">
                <a:solidFill>
                  <a:schemeClr val="bg2">
                    <a:lumMod val="10000"/>
                  </a:schemeClr>
                </a:solidFill>
                <a:latin typeface="Times New Roman" pitchFamily="18" charset="0"/>
                <a:cs typeface="Times New Roman" pitchFamily="18" charset="0"/>
              </a:rPr>
              <a:t>*правила могу бити изречена усмено или написана</a:t>
            </a:r>
            <a:br>
              <a:rPr lang="sr-Cyrl-RS" sz="2200" dirty="0" smtClean="0">
                <a:solidFill>
                  <a:schemeClr val="bg2">
                    <a:lumMod val="10000"/>
                  </a:schemeClr>
                </a:solidFill>
                <a:latin typeface="Times New Roman" pitchFamily="18" charset="0"/>
                <a:cs typeface="Times New Roman" pitchFamily="18" charset="0"/>
              </a:rPr>
            </a:br>
            <a:r>
              <a:rPr lang="sr-Cyrl-RS" sz="2200" dirty="0" smtClean="0">
                <a:solidFill>
                  <a:schemeClr val="bg2">
                    <a:lumMod val="10000"/>
                  </a:schemeClr>
                </a:solidFill>
                <a:latin typeface="Times New Roman" pitchFamily="18" charset="0"/>
                <a:cs typeface="Times New Roman" pitchFamily="18" charset="0"/>
              </a:rPr>
              <a:t>*указати на грешку и похвалити ученика ако је све урадио коректно</a:t>
            </a:r>
            <a:br>
              <a:rPr lang="sr-Cyrl-RS" sz="2200" dirty="0" smtClean="0">
                <a:solidFill>
                  <a:schemeClr val="bg2">
                    <a:lumMod val="10000"/>
                  </a:schemeClr>
                </a:solidFill>
                <a:latin typeface="Times New Roman" pitchFamily="18" charset="0"/>
                <a:cs typeface="Times New Roman" pitchFamily="18" charset="0"/>
              </a:rPr>
            </a:br>
            <a:r>
              <a:rPr lang="sr-Cyrl-RS" sz="2200" dirty="0" smtClean="0">
                <a:solidFill>
                  <a:schemeClr val="bg2">
                    <a:lumMod val="10000"/>
                  </a:schemeClr>
                </a:solidFill>
                <a:latin typeface="Times New Roman" pitchFamily="18" charset="0"/>
                <a:cs typeface="Times New Roman" pitchFamily="18" charset="0"/>
              </a:rPr>
              <a:t>*контролисати агресију ученика и избјегавати критике, исмијавања и задиркивања осталих ученика</a:t>
            </a:r>
            <a:br>
              <a:rPr lang="sr-Cyrl-RS" sz="2200" dirty="0" smtClean="0">
                <a:solidFill>
                  <a:schemeClr val="bg2">
                    <a:lumMod val="10000"/>
                  </a:schemeClr>
                </a:solidFill>
                <a:latin typeface="Times New Roman" pitchFamily="18" charset="0"/>
                <a:cs typeface="Times New Roman" pitchFamily="18" charset="0"/>
              </a:rPr>
            </a:br>
            <a:r>
              <a:rPr lang="sr-Cyrl-RS" sz="2200" dirty="0" smtClean="0">
                <a:solidFill>
                  <a:schemeClr val="bg2">
                    <a:lumMod val="10000"/>
                  </a:schemeClr>
                </a:solidFill>
                <a:latin typeface="Times New Roman" pitchFamily="18" charset="0"/>
                <a:cs typeface="Times New Roman" pitchFamily="18" charset="0"/>
              </a:rPr>
              <a:t>*неопходно је разликовати оно што ученик не може, од онога што не жели да уради</a:t>
            </a:r>
            <a:br>
              <a:rPr lang="sr-Cyrl-RS" sz="2200" dirty="0" smtClean="0">
                <a:solidFill>
                  <a:schemeClr val="bg2">
                    <a:lumMod val="10000"/>
                  </a:schemeClr>
                </a:solidFill>
                <a:latin typeface="Times New Roman" pitchFamily="18" charset="0"/>
                <a:cs typeface="Times New Roman" pitchFamily="18" charset="0"/>
              </a:rPr>
            </a:br>
            <a:r>
              <a:rPr lang="sr-Cyrl-RS" sz="2200" dirty="0" smtClean="0">
                <a:solidFill>
                  <a:schemeClr val="bg2">
                    <a:lumMod val="10000"/>
                  </a:schemeClr>
                </a:solidFill>
                <a:latin typeface="Times New Roman" pitchFamily="18" charset="0"/>
                <a:cs typeface="Times New Roman" pitchFamily="18" charset="0"/>
              </a:rPr>
              <a:t>*непожељно понашање игнорисати</a:t>
            </a:r>
            <a:r>
              <a:rPr lang="sr-Cyrl-RS" dirty="0" smtClean="0"/>
              <a:t/>
            </a:r>
            <a:br>
              <a:rPr lang="sr-Cyrl-RS" dirty="0" smtClean="0"/>
            </a:br>
            <a:endParaRPr lang="en-US" dirty="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6096000"/>
          </a:xfrm>
        </p:spPr>
        <p:txBody>
          <a:bodyPr>
            <a:normAutofit/>
          </a:bodyPr>
          <a:lstStyle/>
          <a:p>
            <a:r>
              <a:rPr lang="sr-Cyrl-RS" sz="2800" dirty="0" smtClean="0">
                <a:solidFill>
                  <a:schemeClr val="bg2">
                    <a:lumMod val="10000"/>
                  </a:schemeClr>
                </a:solidFill>
                <a:latin typeface="Times New Roman" pitchFamily="18" charset="0"/>
                <a:cs typeface="Times New Roman" pitchFamily="18" charset="0"/>
              </a:rPr>
              <a:t>Како поступати са хиперактивним дјететом?</a:t>
            </a:r>
            <a:br>
              <a:rPr lang="sr-Cyrl-RS" sz="2800" dirty="0" smtClean="0">
                <a:solidFill>
                  <a:schemeClr val="bg2">
                    <a:lumMod val="10000"/>
                  </a:schemeClr>
                </a:solidFill>
                <a:latin typeface="Times New Roman" pitchFamily="18" charset="0"/>
                <a:cs typeface="Times New Roman" pitchFamily="18" charset="0"/>
              </a:rPr>
            </a:br>
            <a:r>
              <a:rPr lang="sr-Cyrl-RS" sz="2800" dirty="0" smtClean="0">
                <a:solidFill>
                  <a:schemeClr val="bg2">
                    <a:lumMod val="10000"/>
                  </a:schemeClr>
                </a:solidFill>
                <a:latin typeface="Times New Roman" pitchFamily="18" charset="0"/>
                <a:cs typeface="Times New Roman" pitchFamily="18" charset="0"/>
              </a:rPr>
              <a:t/>
            </a:r>
            <a:br>
              <a:rPr lang="sr-Cyrl-RS" sz="2800" dirty="0" smtClean="0">
                <a:solidFill>
                  <a:schemeClr val="bg2">
                    <a:lumMod val="10000"/>
                  </a:schemeClr>
                </a:solidFill>
                <a:latin typeface="Times New Roman" pitchFamily="18" charset="0"/>
                <a:cs typeface="Times New Roman" pitchFamily="18" charset="0"/>
              </a:rPr>
            </a:br>
            <a:r>
              <a:rPr lang="sr-Cyrl-RS" sz="2200" dirty="0" smtClean="0">
                <a:solidFill>
                  <a:schemeClr val="bg2">
                    <a:lumMod val="10000"/>
                  </a:schemeClr>
                </a:solidFill>
                <a:latin typeface="Times New Roman" pitchFamily="18" charset="0"/>
                <a:cs typeface="Times New Roman" pitchFamily="18" charset="0"/>
              </a:rPr>
              <a:t>1. НАГРАДА (Основни приступ у примјени награде као средства подстицајног понашања код хиперактивног дјетета јесте да наградимо пожељно, а не наградимо непожељно понашање)</a:t>
            </a:r>
            <a:br>
              <a:rPr lang="sr-Cyrl-RS" sz="2200" dirty="0" smtClean="0">
                <a:solidFill>
                  <a:schemeClr val="bg2">
                    <a:lumMod val="10000"/>
                  </a:schemeClr>
                </a:solidFill>
                <a:latin typeface="Times New Roman" pitchFamily="18" charset="0"/>
                <a:cs typeface="Times New Roman" pitchFamily="18" charset="0"/>
              </a:rPr>
            </a:br>
            <a:r>
              <a:rPr lang="sr-Cyrl-RS" sz="2200" dirty="0" smtClean="0">
                <a:solidFill>
                  <a:schemeClr val="bg2">
                    <a:lumMod val="10000"/>
                  </a:schemeClr>
                </a:solidFill>
                <a:latin typeface="Times New Roman" pitchFamily="18" charset="0"/>
                <a:cs typeface="Times New Roman" pitchFamily="18" charset="0"/>
              </a:rPr>
              <a:t/>
            </a:r>
            <a:br>
              <a:rPr lang="sr-Cyrl-RS" sz="2200" dirty="0" smtClean="0">
                <a:solidFill>
                  <a:schemeClr val="bg2">
                    <a:lumMod val="10000"/>
                  </a:schemeClr>
                </a:solidFill>
                <a:latin typeface="Times New Roman" pitchFamily="18" charset="0"/>
                <a:cs typeface="Times New Roman" pitchFamily="18" charset="0"/>
              </a:rPr>
            </a:br>
            <a:r>
              <a:rPr lang="sr-Cyrl-RS" sz="2200" dirty="0" smtClean="0">
                <a:solidFill>
                  <a:schemeClr val="bg2">
                    <a:lumMod val="10000"/>
                  </a:schemeClr>
                </a:solidFill>
                <a:latin typeface="Times New Roman" pitchFamily="18" charset="0"/>
                <a:cs typeface="Times New Roman" pitchFamily="18" charset="0"/>
              </a:rPr>
              <a:t>2. ЛУТРИЈА (Техника која подразумијева такмичење међу дјецом. На столу испред сваког ученика стоје листићи који имају симболичко значење лутријских тикета. За свако нежељено понашање уклања се по један листић)</a:t>
            </a:r>
            <a:br>
              <a:rPr lang="sr-Cyrl-RS" sz="2200" dirty="0" smtClean="0">
                <a:solidFill>
                  <a:schemeClr val="bg2">
                    <a:lumMod val="10000"/>
                  </a:schemeClr>
                </a:solidFill>
                <a:latin typeface="Times New Roman" pitchFamily="18" charset="0"/>
                <a:cs typeface="Times New Roman" pitchFamily="18" charset="0"/>
              </a:rPr>
            </a:br>
            <a:r>
              <a:rPr lang="sr-Cyrl-RS" sz="2200" dirty="0" smtClean="0">
                <a:solidFill>
                  <a:schemeClr val="bg2">
                    <a:lumMod val="10000"/>
                  </a:schemeClr>
                </a:solidFill>
                <a:latin typeface="Times New Roman" pitchFamily="18" charset="0"/>
                <a:cs typeface="Times New Roman" pitchFamily="18" charset="0"/>
              </a:rPr>
              <a:t/>
            </a:r>
            <a:br>
              <a:rPr lang="sr-Cyrl-RS" sz="2200" dirty="0" smtClean="0">
                <a:solidFill>
                  <a:schemeClr val="bg2">
                    <a:lumMod val="10000"/>
                  </a:schemeClr>
                </a:solidFill>
                <a:latin typeface="Times New Roman" pitchFamily="18" charset="0"/>
                <a:cs typeface="Times New Roman" pitchFamily="18" charset="0"/>
              </a:rPr>
            </a:br>
            <a:r>
              <a:rPr lang="sr-Cyrl-RS" sz="2200" dirty="0" smtClean="0">
                <a:solidFill>
                  <a:schemeClr val="bg2">
                    <a:lumMod val="10000"/>
                  </a:schemeClr>
                </a:solidFill>
                <a:latin typeface="Times New Roman" pitchFamily="18" charset="0"/>
                <a:cs typeface="Times New Roman" pitchFamily="18" charset="0"/>
              </a:rPr>
              <a:t>3. ДУГМАД (Награда за жељено понашање. Подразумијева да се хиперактивном дјетету додијели једно дугме за сваки гест или чин жељеног понашања)</a:t>
            </a:r>
            <a:br>
              <a:rPr lang="sr-Cyrl-RS" sz="2200" dirty="0" smtClean="0">
                <a:solidFill>
                  <a:schemeClr val="bg2">
                    <a:lumMod val="10000"/>
                  </a:schemeClr>
                </a:solidFill>
                <a:latin typeface="Times New Roman" pitchFamily="18" charset="0"/>
                <a:cs typeface="Times New Roman" pitchFamily="18" charset="0"/>
              </a:rPr>
            </a:br>
            <a:r>
              <a:rPr lang="sr-Cyrl-RS" sz="2200" dirty="0" smtClean="0">
                <a:solidFill>
                  <a:schemeClr val="bg2">
                    <a:lumMod val="10000"/>
                  </a:schemeClr>
                </a:solidFill>
                <a:latin typeface="Times New Roman" pitchFamily="18" charset="0"/>
                <a:cs typeface="Times New Roman" pitchFamily="18" charset="0"/>
              </a:rPr>
              <a:t/>
            </a:r>
            <a:br>
              <a:rPr lang="sr-Cyrl-RS" sz="2200" dirty="0" smtClean="0">
                <a:solidFill>
                  <a:schemeClr val="bg2">
                    <a:lumMod val="10000"/>
                  </a:schemeClr>
                </a:solidFill>
                <a:latin typeface="Times New Roman" pitchFamily="18" charset="0"/>
                <a:cs typeface="Times New Roman" pitchFamily="18" charset="0"/>
              </a:rPr>
            </a:br>
            <a:r>
              <a:rPr lang="sr-Cyrl-RS" sz="2200" dirty="0" smtClean="0">
                <a:solidFill>
                  <a:schemeClr val="bg2">
                    <a:lumMod val="10000"/>
                  </a:schemeClr>
                </a:solidFill>
                <a:latin typeface="Times New Roman" pitchFamily="18" charset="0"/>
                <a:cs typeface="Times New Roman" pitchFamily="18" charset="0"/>
              </a:rPr>
              <a:t>4. ПИСМО ШКОЛА-КУЋА (Обезбјеђује  се чвршћа веза између породице и школе, а дијете зна да ће редовно бити праћено)</a:t>
            </a:r>
            <a:endParaRPr lang="en-US" sz="2200" dirty="0">
              <a:solidFill>
                <a:schemeClr val="bg2">
                  <a:lumMod val="1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4600" y="2362200"/>
            <a:ext cx="3733800"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dirty="0" smtClean="0"/>
              <a:t>Тактике подучавања</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rgbClr val="D6B19C"/>
            </a:gs>
            <a:gs pos="30000">
              <a:srgbClr val="D49E6C"/>
            </a:gs>
            <a:gs pos="70000">
              <a:srgbClr val="A65528"/>
            </a:gs>
            <a:gs pos="100000">
              <a:srgbClr val="663012"/>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5973762"/>
          </a:xfrm>
        </p:spPr>
        <p:txBody>
          <a:bodyPr>
            <a:noAutofit/>
          </a:bodyPr>
          <a:lstStyle/>
          <a:p>
            <a:r>
              <a:rPr lang="sr-Cyrl-RS" sz="2800" dirty="0" smtClean="0">
                <a:solidFill>
                  <a:schemeClr val="bg1"/>
                </a:solidFill>
                <a:latin typeface="Times New Roman" pitchFamily="18" charset="0"/>
                <a:cs typeface="Times New Roman" pitchFamily="18" charset="0"/>
              </a:rPr>
              <a:t>Основне тактике у </a:t>
            </a:r>
            <a:r>
              <a:rPr lang="sr-Cyrl-RS" sz="2800" dirty="0" smtClean="0">
                <a:solidFill>
                  <a:schemeClr val="bg1"/>
                </a:solidFill>
                <a:latin typeface="Times New Roman" pitchFamily="18" charset="0"/>
                <a:cs typeface="Times New Roman" pitchFamily="18" charset="0"/>
              </a:rPr>
              <a:t>учионици:</a:t>
            </a:r>
            <a:r>
              <a:rPr lang="sr-Cyrl-RS" sz="2800" dirty="0" smtClean="0">
                <a:solidFill>
                  <a:schemeClr val="bg1"/>
                </a:solidFill>
                <a:latin typeface="Times New Roman" pitchFamily="18" charset="0"/>
                <a:cs typeface="Times New Roman" pitchFamily="18" charset="0"/>
              </a:rPr>
              <a:t/>
            </a:r>
            <a:br>
              <a:rPr lang="sr-Cyrl-RS" sz="2800" dirty="0" smtClean="0">
                <a:solidFill>
                  <a:schemeClr val="bg1"/>
                </a:solidFill>
                <a:latin typeface="Times New Roman" pitchFamily="18" charset="0"/>
                <a:cs typeface="Times New Roman" pitchFamily="18" charset="0"/>
              </a:rPr>
            </a:br>
            <a:r>
              <a:rPr lang="sr-Cyrl-RS" sz="2800" dirty="0" smtClean="0">
                <a:solidFill>
                  <a:schemeClr val="bg1"/>
                </a:solidFill>
                <a:latin typeface="Times New Roman" pitchFamily="18" charset="0"/>
                <a:cs typeface="Times New Roman" pitchFamily="18" charset="0"/>
              </a:rPr>
              <a:t/>
            </a:r>
            <a:br>
              <a:rPr lang="sr-Cyrl-RS" sz="2800" dirty="0" smtClean="0">
                <a:solidFill>
                  <a:schemeClr val="bg1"/>
                </a:solidFill>
                <a:latin typeface="Times New Roman" pitchFamily="18" charset="0"/>
                <a:cs typeface="Times New Roman" pitchFamily="18" charset="0"/>
              </a:rPr>
            </a:br>
            <a:r>
              <a:rPr lang="sr-Cyrl-RS" sz="2800" dirty="0" smtClean="0">
                <a:solidFill>
                  <a:schemeClr val="bg1"/>
                </a:solidFill>
                <a:latin typeface="Times New Roman" pitchFamily="18" charset="0"/>
                <a:cs typeface="Times New Roman" pitchFamily="18" charset="0"/>
              </a:rPr>
              <a:t>1. </a:t>
            </a:r>
            <a:r>
              <a:rPr lang="sr-Cyrl-RS" sz="2800" i="1" u="sng" dirty="0" smtClean="0">
                <a:solidFill>
                  <a:schemeClr val="bg1"/>
                </a:solidFill>
                <a:latin typeface="Times New Roman" pitchFamily="18" charset="0"/>
                <a:cs typeface="Times New Roman" pitchFamily="18" charset="0"/>
              </a:rPr>
              <a:t>Правила, похвала, игнорисање</a:t>
            </a:r>
            <a:r>
              <a:rPr lang="sr-Cyrl-RS" sz="2800" dirty="0" smtClean="0">
                <a:solidFill>
                  <a:schemeClr val="bg1"/>
                </a:solidFill>
                <a:latin typeface="Times New Roman" pitchFamily="18" charset="0"/>
                <a:cs typeface="Times New Roman" pitchFamily="18" charset="0"/>
              </a:rPr>
              <a:t/>
            </a:r>
            <a:br>
              <a:rPr lang="sr-Cyrl-RS" sz="2800" dirty="0" smtClean="0">
                <a:solidFill>
                  <a:schemeClr val="bg1"/>
                </a:solidFill>
                <a:latin typeface="Times New Roman" pitchFamily="18" charset="0"/>
                <a:cs typeface="Times New Roman" pitchFamily="18" charset="0"/>
              </a:rPr>
            </a:br>
            <a:r>
              <a:rPr lang="sr-Cyrl-RS" sz="2800" dirty="0" smtClean="0">
                <a:solidFill>
                  <a:schemeClr val="bg1"/>
                </a:solidFill>
                <a:latin typeface="Times New Roman" pitchFamily="18" charset="0"/>
                <a:cs typeface="Times New Roman" pitchFamily="18" charset="0"/>
              </a:rPr>
              <a:t>2. </a:t>
            </a:r>
            <a:r>
              <a:rPr lang="sr-Cyrl-RS" sz="2800" i="1" u="sng" dirty="0" smtClean="0">
                <a:solidFill>
                  <a:schemeClr val="bg1"/>
                </a:solidFill>
                <a:latin typeface="Times New Roman" pitchFamily="18" charset="0"/>
                <a:cs typeface="Times New Roman" pitchFamily="18" charset="0"/>
              </a:rPr>
              <a:t>Замјеничко-индиректно поткрепљење  </a:t>
            </a:r>
            <a:r>
              <a:rPr lang="sr-Cyrl-RS" sz="2800" dirty="0" smtClean="0">
                <a:solidFill>
                  <a:schemeClr val="bg1"/>
                </a:solidFill>
                <a:latin typeface="Times New Roman" pitchFamily="18" charset="0"/>
                <a:cs typeface="Times New Roman" pitchFamily="18" charset="0"/>
              </a:rPr>
              <a:t>(поткрепљење које дјелује преко другога није директно)</a:t>
            </a:r>
            <a:br>
              <a:rPr lang="sr-Cyrl-RS" sz="2800" dirty="0" smtClean="0">
                <a:solidFill>
                  <a:schemeClr val="bg1"/>
                </a:solidFill>
                <a:latin typeface="Times New Roman" pitchFamily="18" charset="0"/>
                <a:cs typeface="Times New Roman" pitchFamily="18" charset="0"/>
              </a:rPr>
            </a:br>
            <a:r>
              <a:rPr lang="sr-Cyrl-RS" sz="2800" dirty="0" smtClean="0">
                <a:solidFill>
                  <a:schemeClr val="bg1"/>
                </a:solidFill>
                <a:latin typeface="Times New Roman" pitchFamily="18" charset="0"/>
                <a:cs typeface="Times New Roman" pitchFamily="18" charset="0"/>
              </a:rPr>
              <a:t>3. </a:t>
            </a:r>
            <a:r>
              <a:rPr lang="sr-Cyrl-RS" sz="2800" i="1" u="sng" dirty="0" smtClean="0">
                <a:solidFill>
                  <a:schemeClr val="bg1"/>
                </a:solidFill>
                <a:latin typeface="Times New Roman" pitchFamily="18" charset="0"/>
                <a:cs typeface="Times New Roman" pitchFamily="18" charset="0"/>
              </a:rPr>
              <a:t>Корекција/исправка/повратна информација </a:t>
            </a:r>
            <a:r>
              <a:rPr lang="sr-Cyrl-RS" sz="2800" dirty="0" smtClean="0">
                <a:solidFill>
                  <a:schemeClr val="bg1"/>
                </a:solidFill>
                <a:latin typeface="Times New Roman" pitchFamily="18" charset="0"/>
                <a:cs typeface="Times New Roman" pitchFamily="18" charset="0"/>
              </a:rPr>
              <a:t>(тражити да дијете понови одговор или тражено понашање- не поткрепљивати корекције)</a:t>
            </a:r>
            <a:br>
              <a:rPr lang="sr-Cyrl-RS" sz="2800" dirty="0" smtClean="0">
                <a:solidFill>
                  <a:schemeClr val="bg1"/>
                </a:solidFill>
                <a:latin typeface="Times New Roman" pitchFamily="18" charset="0"/>
                <a:cs typeface="Times New Roman" pitchFamily="18" charset="0"/>
              </a:rPr>
            </a:br>
            <a:r>
              <a:rPr lang="sr-Cyrl-RS" sz="2800" dirty="0" smtClean="0">
                <a:solidFill>
                  <a:schemeClr val="bg1"/>
                </a:solidFill>
                <a:latin typeface="Times New Roman" pitchFamily="18" charset="0"/>
                <a:cs typeface="Times New Roman" pitchFamily="18" charset="0"/>
              </a:rPr>
              <a:t>4. </a:t>
            </a:r>
            <a:r>
              <a:rPr lang="sr-Cyrl-RS" sz="2800" i="1" u="sng" dirty="0" smtClean="0">
                <a:solidFill>
                  <a:schemeClr val="bg1"/>
                </a:solidFill>
                <a:latin typeface="Times New Roman" pitchFamily="18" charset="0"/>
                <a:cs typeface="Times New Roman" pitchFamily="18" charset="0"/>
              </a:rPr>
              <a:t>Условљавање</a:t>
            </a:r>
            <a:r>
              <a:rPr lang="sr-Cyrl-RS" sz="2800" dirty="0" smtClean="0">
                <a:solidFill>
                  <a:schemeClr val="bg1"/>
                </a:solidFill>
                <a:latin typeface="Times New Roman" pitchFamily="18" charset="0"/>
                <a:cs typeface="Times New Roman" pitchFamily="18" charset="0"/>
              </a:rPr>
              <a:t/>
            </a:r>
            <a:br>
              <a:rPr lang="sr-Cyrl-RS" sz="2800" dirty="0" smtClean="0">
                <a:solidFill>
                  <a:schemeClr val="bg1"/>
                </a:solidFill>
                <a:latin typeface="Times New Roman" pitchFamily="18" charset="0"/>
                <a:cs typeface="Times New Roman" pitchFamily="18" charset="0"/>
              </a:rPr>
            </a:br>
            <a:r>
              <a:rPr lang="sr-Cyrl-RS" sz="2800" dirty="0" smtClean="0">
                <a:solidFill>
                  <a:schemeClr val="bg1"/>
                </a:solidFill>
                <a:latin typeface="Times New Roman" pitchFamily="18" charset="0"/>
                <a:cs typeface="Times New Roman" pitchFamily="18" charset="0"/>
              </a:rPr>
              <a:t>5</a:t>
            </a:r>
            <a:r>
              <a:rPr lang="sr-Cyrl-RS" sz="2800" i="1" u="sng" dirty="0" smtClean="0">
                <a:solidFill>
                  <a:schemeClr val="bg1"/>
                </a:solidFill>
                <a:latin typeface="Times New Roman" pitchFamily="18" charset="0"/>
                <a:cs typeface="Times New Roman" pitchFamily="18" charset="0"/>
              </a:rPr>
              <a:t>. Планирано игнорисање</a:t>
            </a:r>
            <a:endParaRPr lang="en-US" sz="2800" i="1" u="sng"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rgbClr val="DDEBCF"/>
            </a:gs>
            <a:gs pos="50000">
              <a:srgbClr val="9CB86E"/>
            </a:gs>
            <a:gs pos="100000">
              <a:srgbClr val="156B13"/>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4572000"/>
          </a:xfrm>
        </p:spPr>
        <p:txBody>
          <a:bodyPr>
            <a:normAutofit fontScale="90000"/>
          </a:bodyPr>
          <a:lstStyle/>
          <a:p>
            <a:r>
              <a:rPr lang="sr-Cyrl-RS" sz="2400" dirty="0" smtClean="0">
                <a:solidFill>
                  <a:schemeClr val="bg1"/>
                </a:solidFill>
                <a:latin typeface="Times New Roman" pitchFamily="18" charset="0"/>
                <a:cs typeface="Times New Roman" pitchFamily="18" charset="0"/>
              </a:rPr>
              <a:t>Токен систем- систем бодовања</a:t>
            </a:r>
            <a:br>
              <a:rPr lang="sr-Cyrl-RS" sz="2400" dirty="0" smtClean="0">
                <a:solidFill>
                  <a:schemeClr val="bg1"/>
                </a:solidFill>
                <a:latin typeface="Times New Roman" pitchFamily="18" charset="0"/>
                <a:cs typeface="Times New Roman" pitchFamily="18" charset="0"/>
              </a:rPr>
            </a:br>
            <a:r>
              <a:rPr lang="sr-Cyrl-RS" sz="2400" dirty="0" smtClean="0">
                <a:solidFill>
                  <a:schemeClr val="bg1"/>
                </a:solidFill>
                <a:latin typeface="Times New Roman" pitchFamily="18" charset="0"/>
                <a:cs typeface="Times New Roman" pitchFamily="18" charset="0"/>
              </a:rPr>
              <a:t/>
            </a:r>
            <a:br>
              <a:rPr lang="sr-Cyrl-RS" sz="2400" dirty="0" smtClean="0">
                <a:solidFill>
                  <a:schemeClr val="bg1"/>
                </a:solidFill>
                <a:latin typeface="Times New Roman" pitchFamily="18" charset="0"/>
                <a:cs typeface="Times New Roman" pitchFamily="18" charset="0"/>
              </a:rPr>
            </a:br>
            <a:r>
              <a:rPr lang="sr-Cyrl-RS" sz="2400" dirty="0" smtClean="0">
                <a:solidFill>
                  <a:schemeClr val="bg1"/>
                </a:solidFill>
                <a:latin typeface="Times New Roman" pitchFamily="18" charset="0"/>
                <a:cs typeface="Times New Roman" pitchFamily="18" charset="0"/>
              </a:rPr>
              <a:t>Креирај “систем бодовања” (</a:t>
            </a:r>
            <a:r>
              <a:rPr lang="sr-Latn-RS" sz="2400" dirty="0" smtClean="0">
                <a:solidFill>
                  <a:schemeClr val="bg1"/>
                </a:solidFill>
                <a:latin typeface="Times New Roman" pitchFamily="18" charset="0"/>
                <a:cs typeface="Times New Roman" pitchFamily="18" charset="0"/>
              </a:rPr>
              <a:t>Token sistem, Kazdin, 1972)</a:t>
            </a:r>
            <a:br>
              <a:rPr lang="sr-Latn-RS" sz="2400" dirty="0" smtClean="0">
                <a:solidFill>
                  <a:schemeClr val="bg1"/>
                </a:solidFill>
                <a:latin typeface="Times New Roman" pitchFamily="18" charset="0"/>
                <a:cs typeface="Times New Roman" pitchFamily="18" charset="0"/>
              </a:rPr>
            </a:br>
            <a:r>
              <a:rPr lang="sr-Cyrl-RS" sz="2400" dirty="0" smtClean="0">
                <a:solidFill>
                  <a:schemeClr val="bg1"/>
                </a:solidFill>
                <a:latin typeface="Times New Roman" pitchFamily="18" charset="0"/>
                <a:cs typeface="Times New Roman" pitchFamily="18" charset="0"/>
              </a:rPr>
              <a:t>Сви ученици током одређеног периода или током часа/дана прикупљају поене/бодове за одређена пожељна понашање.</a:t>
            </a:r>
            <a:br>
              <a:rPr lang="sr-Cyrl-RS" sz="2400" dirty="0" smtClean="0">
                <a:solidFill>
                  <a:schemeClr val="bg1"/>
                </a:solidFill>
                <a:latin typeface="Times New Roman" pitchFamily="18" charset="0"/>
                <a:cs typeface="Times New Roman" pitchFamily="18" charset="0"/>
              </a:rPr>
            </a:br>
            <a:r>
              <a:rPr lang="sr-Cyrl-RS" sz="2400" dirty="0" smtClean="0">
                <a:solidFill>
                  <a:schemeClr val="bg1"/>
                </a:solidFill>
                <a:latin typeface="Times New Roman" pitchFamily="18" charset="0"/>
                <a:cs typeface="Times New Roman" pitchFamily="18" charset="0"/>
              </a:rPr>
              <a:t>Токени-поени потписи, стикери, пластични дискови, ситан новац, звијездице...</a:t>
            </a:r>
            <a:br>
              <a:rPr lang="sr-Cyrl-RS" sz="2400" dirty="0" smtClean="0">
                <a:solidFill>
                  <a:schemeClr val="bg1"/>
                </a:solidFill>
                <a:latin typeface="Times New Roman" pitchFamily="18" charset="0"/>
                <a:cs typeface="Times New Roman" pitchFamily="18" charset="0"/>
              </a:rPr>
            </a:br>
            <a:r>
              <a:rPr lang="sr-Cyrl-RS" sz="2400" dirty="0" smtClean="0">
                <a:solidFill>
                  <a:schemeClr val="bg1"/>
                </a:solidFill>
                <a:latin typeface="Times New Roman" pitchFamily="18" charset="0"/>
                <a:cs typeface="Times New Roman" pitchFamily="18" charset="0"/>
              </a:rPr>
              <a:t>На крају одређеног периода ученици са поенима/бодовима остварују неке бенефиције (поткрепљење</a:t>
            </a:r>
            <a:r>
              <a:rPr lang="sr-Cyrl-RS" sz="2400" dirty="0" smtClean="0">
                <a:solidFill>
                  <a:schemeClr val="bg1"/>
                </a:solidFill>
                <a:latin typeface="Times New Roman" pitchFamily="18" charset="0"/>
                <a:cs typeface="Times New Roman" pitchFamily="18" charset="0"/>
              </a:rPr>
              <a:t>).</a:t>
            </a:r>
            <a:r>
              <a:rPr lang="sr-Cyrl-RS" dirty="0" smtClean="0"/>
              <a:t/>
            </a:r>
            <a:br>
              <a:rPr lang="sr-Cyrl-RS" dirty="0" smtClean="0"/>
            </a:br>
            <a:endParaRPr lang="en-US" dirty="0"/>
          </a:p>
        </p:txBody>
      </p:sp>
      <p:pic>
        <p:nvPicPr>
          <p:cNvPr id="23554" name="Picture 2" descr="C:\Users\dajana.gluvic\Desktop\cd84740ff8c15f2f20b2bd7aa53d2809--reward-ideas-chore-ideas.jpg"/>
          <p:cNvPicPr>
            <a:picLocks noChangeAspect="1" noChangeArrowheads="1"/>
          </p:cNvPicPr>
          <p:nvPr/>
        </p:nvPicPr>
        <p:blipFill>
          <a:blip r:embed="rId2" cstate="print"/>
          <a:srcRect/>
          <a:stretch>
            <a:fillRect/>
          </a:stretch>
        </p:blipFill>
        <p:spPr bwMode="auto">
          <a:xfrm>
            <a:off x="457200" y="3810000"/>
            <a:ext cx="3810000" cy="28575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3555" name="Picture 3" descr="C:\Users\dajana.gluvic\Desktop\6a26d7254227363f112902b82cddab7b--positive-reinforcement-in-the-classroom-preschool-sdi-special-education.jpg"/>
          <p:cNvPicPr>
            <a:picLocks noChangeAspect="1" noChangeArrowheads="1"/>
          </p:cNvPicPr>
          <p:nvPr/>
        </p:nvPicPr>
        <p:blipFill>
          <a:blip r:embed="rId3" cstate="print"/>
          <a:srcRect/>
          <a:stretch>
            <a:fillRect/>
          </a:stretch>
        </p:blipFill>
        <p:spPr bwMode="auto">
          <a:xfrm>
            <a:off x="5287086" y="3810000"/>
            <a:ext cx="3552114" cy="264960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382000" cy="4572000"/>
          </a:xfrm>
        </p:spPr>
        <p:txBody>
          <a:bodyPr>
            <a:normAutofit fontScale="90000"/>
          </a:bodyPr>
          <a:lstStyle/>
          <a:p>
            <a:r>
              <a:rPr lang="sr-Cyrl-RS" sz="3100" dirty="0" smtClean="0">
                <a:solidFill>
                  <a:schemeClr val="bg1"/>
                </a:solidFill>
                <a:latin typeface="Times New Roman" pitchFamily="18" charset="0"/>
                <a:cs typeface="Times New Roman" pitchFamily="18" charset="0"/>
              </a:rPr>
              <a:t>Условни уговор</a:t>
            </a:r>
            <a:br>
              <a:rPr lang="sr-Cyrl-RS" sz="3100" dirty="0" smtClean="0">
                <a:solidFill>
                  <a:schemeClr val="bg1"/>
                </a:solidFill>
                <a:latin typeface="Times New Roman" pitchFamily="18" charset="0"/>
                <a:cs typeface="Times New Roman" pitchFamily="18" charset="0"/>
              </a:rPr>
            </a:br>
            <a:r>
              <a:rPr lang="sr-Cyrl-RS" sz="3100" dirty="0" smtClean="0">
                <a:solidFill>
                  <a:schemeClr val="bg1"/>
                </a:solidFill>
                <a:latin typeface="Times New Roman" pitchFamily="18" charset="0"/>
                <a:cs typeface="Times New Roman" pitchFamily="18" charset="0"/>
              </a:rPr>
              <a:t/>
            </a:r>
            <a:br>
              <a:rPr lang="sr-Cyrl-RS" sz="3100" dirty="0" smtClean="0">
                <a:solidFill>
                  <a:schemeClr val="bg1"/>
                </a:solidFill>
                <a:latin typeface="Times New Roman" pitchFamily="18" charset="0"/>
                <a:cs typeface="Times New Roman" pitchFamily="18" charset="0"/>
              </a:rPr>
            </a:br>
            <a:r>
              <a:rPr lang="sr-Cyrl-RS" sz="3100" dirty="0" smtClean="0">
                <a:solidFill>
                  <a:schemeClr val="bg1"/>
                </a:solidFill>
                <a:latin typeface="Times New Roman" pitchFamily="18" charset="0"/>
                <a:cs typeface="Times New Roman" pitchFamily="18" charset="0"/>
              </a:rPr>
              <a:t> “Званични” документ који представља договор између ученика и </a:t>
            </a:r>
            <a:r>
              <a:rPr lang="sr-Cyrl-RS" sz="3100" dirty="0" smtClean="0">
                <a:solidFill>
                  <a:schemeClr val="bg1"/>
                </a:solidFill>
                <a:latin typeface="Times New Roman" pitchFamily="18" charset="0"/>
                <a:cs typeface="Times New Roman" pitchFamily="18" charset="0"/>
              </a:rPr>
              <a:t>учитељице/родитеља</a:t>
            </a:r>
            <a:r>
              <a:rPr lang="sr-Cyrl-RS" sz="3100" dirty="0" smtClean="0">
                <a:solidFill>
                  <a:schemeClr val="bg1"/>
                </a:solidFill>
                <a:latin typeface="Times New Roman" pitchFamily="18" charset="0"/>
                <a:cs typeface="Times New Roman" pitchFamily="18" charset="0"/>
              </a:rPr>
              <a:t>.</a:t>
            </a:r>
            <a:br>
              <a:rPr lang="sr-Cyrl-RS" sz="3100" dirty="0" smtClean="0">
                <a:solidFill>
                  <a:schemeClr val="bg1"/>
                </a:solidFill>
                <a:latin typeface="Times New Roman" pitchFamily="18" charset="0"/>
                <a:cs typeface="Times New Roman" pitchFamily="18" charset="0"/>
              </a:rPr>
            </a:br>
            <a:r>
              <a:rPr lang="sr-Cyrl-RS" sz="3100" dirty="0" smtClean="0">
                <a:solidFill>
                  <a:schemeClr val="bg1"/>
                </a:solidFill>
                <a:latin typeface="Times New Roman" pitchFamily="18" charset="0"/>
                <a:cs typeface="Times New Roman" pitchFamily="18" charset="0"/>
              </a:rPr>
              <a:t>Јасно је дефинисано циљно понашање које се од ученика очекује и да ће учитељ поткријепити то понашање.</a:t>
            </a:r>
            <a:br>
              <a:rPr lang="sr-Cyrl-RS" sz="3100" dirty="0" smtClean="0">
                <a:solidFill>
                  <a:schemeClr val="bg1"/>
                </a:solidFill>
                <a:latin typeface="Times New Roman" pitchFamily="18" charset="0"/>
                <a:cs typeface="Times New Roman" pitchFamily="18" charset="0"/>
              </a:rPr>
            </a:br>
            <a:r>
              <a:rPr lang="sr-Cyrl-RS" sz="3100" dirty="0" smtClean="0">
                <a:solidFill>
                  <a:schemeClr val="bg1"/>
                </a:solidFill>
                <a:latin typeface="Times New Roman" pitchFamily="18" charset="0"/>
                <a:cs typeface="Times New Roman" pitchFamily="18" charset="0"/>
              </a:rPr>
              <a:t>Уговор се састоји: ко учествује, циљ, услови, критерији, поткрепљивач, потписи свих страна</a:t>
            </a:r>
            <a:r>
              <a:rPr lang="en-US" sz="3100" dirty="0" smtClean="0">
                <a:solidFill>
                  <a:schemeClr val="bg1"/>
                </a:solidFill>
                <a:latin typeface="Times New Roman" pitchFamily="18" charset="0"/>
                <a:cs typeface="Times New Roman" pitchFamily="18" charset="0"/>
              </a:rPr>
              <a:t>.</a:t>
            </a:r>
            <a:r>
              <a:rPr lang="sr-Cyrl-RS" dirty="0" smtClean="0">
                <a:solidFill>
                  <a:schemeClr val="bg1"/>
                </a:solidFill>
              </a:rPr>
              <a:t/>
            </a:r>
            <a:br>
              <a:rPr lang="sr-Cyrl-RS" dirty="0" smtClean="0">
                <a:solidFill>
                  <a:schemeClr val="bg1"/>
                </a:solidFill>
              </a:rPr>
            </a:br>
            <a:endParaRPr lang="en-US" dirty="0">
              <a:solidFill>
                <a:schemeClr val="bg1"/>
              </a:solidFill>
            </a:endParaRPr>
          </a:p>
        </p:txBody>
      </p:sp>
      <p:pic>
        <p:nvPicPr>
          <p:cNvPr id="24578" name="Picture 2" descr="C:\Users\dajana.gluvic\Desktop\DSC00226.jpg"/>
          <p:cNvPicPr>
            <a:picLocks noChangeAspect="1" noChangeArrowheads="1"/>
          </p:cNvPicPr>
          <p:nvPr/>
        </p:nvPicPr>
        <p:blipFill>
          <a:blip r:embed="rId2" cstate="print"/>
          <a:srcRect/>
          <a:stretch>
            <a:fillRect/>
          </a:stretch>
        </p:blipFill>
        <p:spPr bwMode="auto">
          <a:xfrm>
            <a:off x="6400800" y="4800600"/>
            <a:ext cx="2247900" cy="1685925"/>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4678362"/>
          </a:xfrm>
        </p:spPr>
        <p:txBody>
          <a:bodyPr>
            <a:noAutofit/>
          </a:bodyPr>
          <a:lstStyle/>
          <a:p>
            <a:r>
              <a:rPr lang="sr-Cyrl-RS" sz="2400" dirty="0" smtClean="0">
                <a:solidFill>
                  <a:schemeClr val="bg1"/>
                </a:solidFill>
                <a:latin typeface="Times New Roman" pitchFamily="18" charset="0"/>
                <a:cs typeface="Times New Roman" pitchFamily="18" charset="0"/>
              </a:rPr>
              <a:t>Правила, похвале, </a:t>
            </a:r>
            <a:r>
              <a:rPr lang="sr-Cyrl-RS" sz="2400" dirty="0" smtClean="0">
                <a:solidFill>
                  <a:schemeClr val="bg1"/>
                </a:solidFill>
                <a:latin typeface="Times New Roman" pitchFamily="18" charset="0"/>
                <a:cs typeface="Times New Roman" pitchFamily="18" charset="0"/>
              </a:rPr>
              <a:t>игнорисање - ефикасно </a:t>
            </a:r>
            <a:r>
              <a:rPr lang="sr-Cyrl-RS" sz="2400" dirty="0" smtClean="0">
                <a:solidFill>
                  <a:schemeClr val="bg1"/>
                </a:solidFill>
                <a:latin typeface="Times New Roman" pitchFamily="18" charset="0"/>
                <a:cs typeface="Times New Roman" pitchFamily="18" charset="0"/>
              </a:rPr>
              <a:t>регулисање непожељног понашања</a:t>
            </a:r>
            <a:br>
              <a:rPr lang="sr-Cyrl-RS" sz="2400" dirty="0" smtClean="0">
                <a:solidFill>
                  <a:schemeClr val="bg1"/>
                </a:solidFill>
                <a:latin typeface="Times New Roman" pitchFamily="18" charset="0"/>
                <a:cs typeface="Times New Roman" pitchFamily="18" charset="0"/>
              </a:rPr>
            </a:br>
            <a:r>
              <a:rPr lang="sr-Cyrl-RS" sz="2400" dirty="0" smtClean="0">
                <a:solidFill>
                  <a:schemeClr val="bg1"/>
                </a:solidFill>
                <a:latin typeface="Times New Roman" pitchFamily="18" charset="0"/>
                <a:cs typeface="Times New Roman" pitchFamily="18" charset="0"/>
              </a:rPr>
              <a:t/>
            </a:r>
            <a:br>
              <a:rPr lang="sr-Cyrl-RS" sz="2400" dirty="0" smtClean="0">
                <a:solidFill>
                  <a:schemeClr val="bg1"/>
                </a:solidFill>
                <a:latin typeface="Times New Roman" pitchFamily="18" charset="0"/>
                <a:cs typeface="Times New Roman" pitchFamily="18" charset="0"/>
              </a:rPr>
            </a:br>
            <a:r>
              <a:rPr lang="sr-Cyrl-RS" sz="2400" dirty="0" smtClean="0">
                <a:solidFill>
                  <a:schemeClr val="bg1"/>
                </a:solidFill>
                <a:latin typeface="Times New Roman" pitchFamily="18" charset="0"/>
                <a:cs typeface="Times New Roman" pitchFamily="18" charset="0"/>
              </a:rPr>
              <a:t>Резултати научних истраживања показују да је најбоље/најефикасније позитивним поткрепљењем повећати пожељно понашање, а не кажњавати непожељно понашање.</a:t>
            </a:r>
            <a:br>
              <a:rPr lang="sr-Cyrl-RS" sz="2400" dirty="0" smtClean="0">
                <a:solidFill>
                  <a:schemeClr val="bg1"/>
                </a:solidFill>
                <a:latin typeface="Times New Roman" pitchFamily="18" charset="0"/>
                <a:cs typeface="Times New Roman" pitchFamily="18" charset="0"/>
              </a:rPr>
            </a:br>
            <a:r>
              <a:rPr lang="sr-Cyrl-RS" sz="2400" dirty="0" smtClean="0">
                <a:solidFill>
                  <a:schemeClr val="bg1"/>
                </a:solidFill>
                <a:latin typeface="Times New Roman" pitchFamily="18" charset="0"/>
                <a:cs typeface="Times New Roman" pitchFamily="18" charset="0"/>
              </a:rPr>
              <a:t/>
            </a:r>
            <a:br>
              <a:rPr lang="sr-Cyrl-RS" sz="2400" dirty="0" smtClean="0">
                <a:solidFill>
                  <a:schemeClr val="bg1"/>
                </a:solidFill>
                <a:latin typeface="Times New Roman" pitchFamily="18" charset="0"/>
                <a:cs typeface="Times New Roman" pitchFamily="18" charset="0"/>
              </a:rPr>
            </a:br>
            <a:r>
              <a:rPr lang="sr-Cyrl-RS" sz="2400" dirty="0" smtClean="0">
                <a:solidFill>
                  <a:schemeClr val="bg1"/>
                </a:solidFill>
                <a:latin typeface="Times New Roman" pitchFamily="18" charset="0"/>
                <a:cs typeface="Times New Roman" pitchFamily="18" charset="0"/>
              </a:rPr>
              <a:t>Правила имају правила (афирмативна: у школи се хода- </a:t>
            </a:r>
            <a:r>
              <a:rPr lang="sr-Cyrl-RS" sz="2400" strike="sngStrike" dirty="0" smtClean="0">
                <a:solidFill>
                  <a:schemeClr val="bg1"/>
                </a:solidFill>
                <a:latin typeface="Times New Roman" pitchFamily="18" charset="0"/>
                <a:cs typeface="Times New Roman" pitchFamily="18" charset="0"/>
              </a:rPr>
              <a:t>немој трчати по учионици</a:t>
            </a:r>
            <a:r>
              <a:rPr lang="sr-Cyrl-RS" sz="2400" dirty="0" smtClean="0">
                <a:solidFill>
                  <a:schemeClr val="bg1"/>
                </a:solidFill>
                <a:latin typeface="Times New Roman" pitchFamily="18" charset="0"/>
                <a:cs typeface="Times New Roman" pitchFamily="18" charset="0"/>
              </a:rPr>
              <a:t>). Правило број један: Увијек слушамо учитељицу. Похвалити </a:t>
            </a:r>
            <a:r>
              <a:rPr lang="sr-Cyrl-RS" sz="2400" dirty="0" smtClean="0">
                <a:solidFill>
                  <a:schemeClr val="bg1"/>
                </a:solidFill>
                <a:latin typeface="Times New Roman" pitchFamily="18" charset="0"/>
                <a:cs typeface="Times New Roman" pitchFamily="18" charset="0"/>
              </a:rPr>
              <a:t>придржавање правила</a:t>
            </a:r>
            <a:r>
              <a:rPr lang="sr-Cyrl-RS" sz="2400" dirty="0" smtClean="0">
                <a:solidFill>
                  <a:schemeClr val="bg1"/>
                </a:solidFill>
                <a:latin typeface="Times New Roman" pitchFamily="18" charset="0"/>
                <a:cs typeface="Times New Roman" pitchFamily="18" charset="0"/>
              </a:rPr>
              <a:t>.</a:t>
            </a:r>
            <a:endParaRPr lang="en-US" sz="2400" dirty="0">
              <a:solidFill>
                <a:schemeClr val="bg1"/>
              </a:solidFill>
              <a:latin typeface="Times New Roman" pitchFamily="18" charset="0"/>
              <a:cs typeface="Times New Roman" pitchFamily="18" charset="0"/>
            </a:endParaRPr>
          </a:p>
        </p:txBody>
      </p:sp>
      <p:pic>
        <p:nvPicPr>
          <p:cNvPr id="25602" name="Picture 2" descr="C:\Users\dajana.gluvic\Desktop\shutterstock_247119685.jpg"/>
          <p:cNvPicPr>
            <a:picLocks noChangeAspect="1" noChangeArrowheads="1"/>
          </p:cNvPicPr>
          <p:nvPr/>
        </p:nvPicPr>
        <p:blipFill>
          <a:blip r:embed="rId2" cstate="print"/>
          <a:srcRect/>
          <a:stretch>
            <a:fillRect/>
          </a:stretch>
        </p:blipFill>
        <p:spPr bwMode="auto">
          <a:xfrm>
            <a:off x="4876800" y="4876800"/>
            <a:ext cx="3124200" cy="1737007"/>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449762"/>
          </a:xfrm>
        </p:spPr>
        <p:txBody>
          <a:bodyPr>
            <a:noAutofit/>
          </a:bodyPr>
          <a:lstStyle/>
          <a:p>
            <a:r>
              <a:rPr lang="sr-Cyrl-RS" sz="2800" dirty="0" smtClean="0">
                <a:solidFill>
                  <a:schemeClr val="bg1"/>
                </a:solidFill>
                <a:latin typeface="Times New Roman" pitchFamily="18" charset="0"/>
                <a:cs typeface="Times New Roman" pitchFamily="18" charset="0"/>
              </a:rPr>
              <a:t>Економија жетона и укидање добити (мотивациона игра)</a:t>
            </a:r>
            <a:br>
              <a:rPr lang="sr-Cyrl-RS" sz="2800" dirty="0" smtClean="0">
                <a:solidFill>
                  <a:schemeClr val="bg1"/>
                </a:solidFill>
                <a:latin typeface="Times New Roman" pitchFamily="18" charset="0"/>
                <a:cs typeface="Times New Roman" pitchFamily="18" charset="0"/>
              </a:rPr>
            </a:br>
            <a:r>
              <a:rPr lang="sr-Cyrl-RS" sz="2800" dirty="0" smtClean="0">
                <a:solidFill>
                  <a:schemeClr val="bg1"/>
                </a:solidFill>
                <a:latin typeface="Times New Roman" pitchFamily="18" charset="0"/>
                <a:cs typeface="Times New Roman" pitchFamily="18" charset="0"/>
              </a:rPr>
              <a:t/>
            </a:r>
            <a:br>
              <a:rPr lang="sr-Cyrl-RS" sz="2800" dirty="0" smtClean="0">
                <a:solidFill>
                  <a:schemeClr val="bg1"/>
                </a:solidFill>
                <a:latin typeface="Times New Roman" pitchFamily="18" charset="0"/>
                <a:cs typeface="Times New Roman" pitchFamily="18" charset="0"/>
              </a:rPr>
            </a:br>
            <a:r>
              <a:rPr lang="sr-Cyrl-RS" sz="2800" dirty="0" smtClean="0">
                <a:solidFill>
                  <a:schemeClr val="bg1"/>
                </a:solidFill>
                <a:latin typeface="Times New Roman" pitchFamily="18" charset="0"/>
                <a:cs typeface="Times New Roman" pitchFamily="18" charset="0"/>
              </a:rPr>
              <a:t>Мотивациони систем који уз помоћ жетона премошћава период између жељеног понашања и награде за то понашање. </a:t>
            </a:r>
            <a:br>
              <a:rPr lang="sr-Cyrl-RS" sz="2800" dirty="0" smtClean="0">
                <a:solidFill>
                  <a:schemeClr val="bg1"/>
                </a:solidFill>
                <a:latin typeface="Times New Roman" pitchFamily="18" charset="0"/>
                <a:cs typeface="Times New Roman" pitchFamily="18" charset="0"/>
              </a:rPr>
            </a:br>
            <a:r>
              <a:rPr lang="sr-Cyrl-RS" sz="2800" i="1" dirty="0" smtClean="0">
                <a:solidFill>
                  <a:schemeClr val="bg1"/>
                </a:solidFill>
                <a:latin typeface="Times New Roman" pitchFamily="18" charset="0"/>
                <a:cs typeface="Times New Roman" pitchFamily="18" charset="0"/>
              </a:rPr>
              <a:t>Укидање</a:t>
            </a:r>
            <a:r>
              <a:rPr lang="sr-Cyrl-RS" sz="2800" dirty="0" smtClean="0">
                <a:solidFill>
                  <a:schemeClr val="bg1"/>
                </a:solidFill>
                <a:latin typeface="Times New Roman" pitchFamily="18" charset="0"/>
                <a:cs typeface="Times New Roman" pitchFamily="18" charset="0"/>
              </a:rPr>
              <a:t> добити-научна тактика која подразумијева одузимање одређене количине поткрепљења непосредно послије појаве непожељног понашања. </a:t>
            </a:r>
            <a:endParaRPr lang="en-US" sz="2800" dirty="0">
              <a:solidFill>
                <a:schemeClr val="bg1"/>
              </a:solidFill>
              <a:latin typeface="Times New Roman" pitchFamily="18" charset="0"/>
              <a:cs typeface="Times New Roman" pitchFamily="18" charset="0"/>
            </a:endParaRPr>
          </a:p>
        </p:txBody>
      </p:sp>
      <p:pic>
        <p:nvPicPr>
          <p:cNvPr id="26626" name="Picture 2" descr="C:\Users\dajana.gluvic\Desktop\matematicki-zetoni.jpg"/>
          <p:cNvPicPr>
            <a:picLocks noChangeAspect="1" noChangeArrowheads="1"/>
          </p:cNvPicPr>
          <p:nvPr/>
        </p:nvPicPr>
        <p:blipFill>
          <a:blip r:embed="rId2" cstate="print"/>
          <a:srcRect/>
          <a:stretch>
            <a:fillRect/>
          </a:stretch>
        </p:blipFill>
        <p:spPr bwMode="auto">
          <a:xfrm>
            <a:off x="6172200" y="4343400"/>
            <a:ext cx="2209800" cy="22098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04800"/>
            <a:ext cx="8229600" cy="5626291"/>
          </a:xfrm>
        </p:spPr>
        <p:txBody>
          <a:bodyPr/>
          <a:lstStyle/>
          <a:p>
            <a:r>
              <a:rPr lang="sr-Cyrl-RS" dirty="0" smtClean="0">
                <a:effectLst>
                  <a:outerShdw blurRad="38100" dist="38100" dir="2700000" algn="tl">
                    <a:srgbClr val="000000">
                      <a:alpha val="43137"/>
                    </a:srgbClr>
                  </a:outerShdw>
                </a:effectLst>
              </a:rPr>
              <a:t>15% од свјетске популације има неки облик потешкоће </a:t>
            </a:r>
            <a:r>
              <a:rPr lang="sr-Latn-RS" dirty="0" smtClean="0">
                <a:effectLst>
                  <a:outerShdw blurRad="38100" dist="38100" dir="2700000" algn="tl">
                    <a:srgbClr val="000000">
                      <a:alpha val="43137"/>
                    </a:srgbClr>
                  </a:outerShdw>
                </a:effectLst>
              </a:rPr>
              <a:t>-World 	Health Organization (2011).</a:t>
            </a:r>
          </a:p>
          <a:p>
            <a:pPr algn="ctr">
              <a:buNone/>
            </a:pPr>
            <a:endParaRPr lang="en-US" dirty="0" smtClean="0">
              <a:solidFill>
                <a:schemeClr val="bg2">
                  <a:lumMod val="50000"/>
                </a:schemeClr>
              </a:solidFill>
              <a:effectLst>
                <a:outerShdw blurRad="38100" dist="38100" dir="2700000" algn="tl">
                  <a:srgbClr val="000000">
                    <a:alpha val="43137"/>
                  </a:srgbClr>
                </a:outerShdw>
              </a:effectLst>
            </a:endParaRPr>
          </a:p>
          <a:p>
            <a:pPr algn="ctr">
              <a:buNone/>
            </a:pPr>
            <a:r>
              <a:rPr lang="sr-Cyrl-RS" dirty="0" smtClean="0">
                <a:solidFill>
                  <a:schemeClr val="bg2">
                    <a:lumMod val="50000"/>
                  </a:schemeClr>
                </a:solidFill>
                <a:effectLst>
                  <a:outerShdw blurRad="38100" dist="38100" dir="2700000" algn="tl">
                    <a:srgbClr val="000000">
                      <a:alpha val="43137"/>
                    </a:srgbClr>
                  </a:outerShdw>
                </a:effectLst>
              </a:rPr>
              <a:t>РАНА ИНТЕРВЕНЦИЈА</a:t>
            </a:r>
          </a:p>
          <a:p>
            <a:pPr algn="ctr">
              <a:buNone/>
            </a:pPr>
            <a:endParaRPr lang="sr-Cyrl-RS" dirty="0" smtClean="0"/>
          </a:p>
        </p:txBody>
      </p:sp>
      <p:sp>
        <p:nvSpPr>
          <p:cNvPr id="5" name="Right Arrow 4"/>
          <p:cNvSpPr/>
          <p:nvPr/>
        </p:nvSpPr>
        <p:spPr>
          <a:xfrm>
            <a:off x="533400" y="2667000"/>
            <a:ext cx="8382000" cy="3276600"/>
          </a:xfrm>
          <a:prstGeom prst="righ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6" name="Rounded Rectangle 5"/>
          <p:cNvSpPr/>
          <p:nvPr/>
        </p:nvSpPr>
        <p:spPr>
          <a:xfrm>
            <a:off x="838200" y="3733800"/>
            <a:ext cx="1295400" cy="1143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sr-Cyrl-RS" sz="800" dirty="0" smtClean="0">
                <a:effectLst>
                  <a:outerShdw blurRad="38100" dist="38100" dir="2700000" algn="tl">
                    <a:srgbClr val="000000">
                      <a:alpha val="43137"/>
                    </a:srgbClr>
                  </a:outerShdw>
                </a:effectLst>
              </a:rPr>
              <a:t>РАНИЈА ИДЕНТИФИКАЦИЈА ПОРЕМЕЋАЈА У РАЗВОЈУ</a:t>
            </a:r>
            <a:endParaRPr lang="en-US" sz="800" dirty="0">
              <a:effectLst>
                <a:outerShdw blurRad="38100" dist="38100" dir="2700000" algn="tl">
                  <a:srgbClr val="000000">
                    <a:alpha val="43137"/>
                  </a:srgbClr>
                </a:outerShdw>
              </a:effectLst>
            </a:endParaRPr>
          </a:p>
        </p:txBody>
      </p:sp>
      <p:sp>
        <p:nvSpPr>
          <p:cNvPr id="10" name="Rounded Rectangle 9"/>
          <p:cNvSpPr/>
          <p:nvPr/>
        </p:nvSpPr>
        <p:spPr>
          <a:xfrm>
            <a:off x="2667000" y="3733800"/>
            <a:ext cx="1219200" cy="11430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sr-Cyrl-RS" sz="800" dirty="0" smtClean="0">
                <a:effectLst>
                  <a:outerShdw blurRad="38100" dist="38100" dir="2700000" algn="tl">
                    <a:srgbClr val="000000">
                      <a:alpha val="43137"/>
                    </a:srgbClr>
                  </a:outerShdw>
                </a:effectLst>
              </a:rPr>
              <a:t>РАНИЈА ИНТЕРВЕНЦИЈА</a:t>
            </a:r>
            <a:endParaRPr lang="en-US" sz="800" dirty="0">
              <a:effectLst>
                <a:outerShdw blurRad="38100" dist="38100" dir="2700000" algn="tl">
                  <a:srgbClr val="000000">
                    <a:alpha val="43137"/>
                  </a:srgbClr>
                </a:outerShdw>
              </a:effectLst>
            </a:endParaRPr>
          </a:p>
        </p:txBody>
      </p:sp>
      <p:sp>
        <p:nvSpPr>
          <p:cNvPr id="11" name="Rounded Rectangle 10"/>
          <p:cNvSpPr/>
          <p:nvPr/>
        </p:nvSpPr>
        <p:spPr>
          <a:xfrm>
            <a:off x="4343400" y="3733800"/>
            <a:ext cx="1219200" cy="11430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sr-Cyrl-RS" sz="800" dirty="0" smtClean="0">
                <a:effectLst>
                  <a:outerShdw blurRad="38100" dist="38100" dir="2700000" algn="tl">
                    <a:srgbClr val="000000">
                      <a:alpha val="43137"/>
                    </a:srgbClr>
                  </a:outerShdw>
                </a:effectLst>
              </a:rPr>
              <a:t>УМАЊИТИ РАЗВОЈНИ НЕДОСТАТАК РИЗИЧНЕ  ДЈЕЦЕ  ОД ТИПИЧНИХ ВРШЊАКА</a:t>
            </a:r>
            <a:endParaRPr lang="en-US" sz="800" dirty="0">
              <a:effectLst>
                <a:outerShdw blurRad="38100" dist="38100" dir="2700000" algn="tl">
                  <a:srgbClr val="000000">
                    <a:alpha val="43137"/>
                  </a:srgbClr>
                </a:outerShdw>
              </a:effectLst>
            </a:endParaRPr>
          </a:p>
        </p:txBody>
      </p:sp>
      <p:sp>
        <p:nvSpPr>
          <p:cNvPr id="12" name="Rounded Rectangle 11"/>
          <p:cNvSpPr/>
          <p:nvPr/>
        </p:nvSpPr>
        <p:spPr>
          <a:xfrm>
            <a:off x="6019800" y="3733800"/>
            <a:ext cx="1219200" cy="11430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sr-Cyrl-RS" sz="800" dirty="0" smtClean="0">
                <a:effectLst>
                  <a:outerShdw blurRad="38100" dist="38100" dir="2700000" algn="tl">
                    <a:srgbClr val="000000">
                      <a:alpha val="43137"/>
                    </a:srgbClr>
                  </a:outerShdw>
                </a:effectLst>
              </a:rPr>
              <a:t>ПОСПЈЕШИТИ ЊИХОВО УКЉУЧИВАЊЕ У ДРУШТВО</a:t>
            </a:r>
            <a:endParaRPr lang="en-US" sz="8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754562"/>
          </a:xfrm>
        </p:spPr>
        <p:txBody>
          <a:bodyPr/>
          <a:lstStyle/>
          <a:p>
            <a:r>
              <a:rPr lang="sr-Cyrl-RS" smtClean="0"/>
              <a:t>        ХВАЛА НА ПАЖЊИ!</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267200"/>
            <a:ext cx="9144000" cy="2057400"/>
          </a:xfrm>
        </p:spPr>
        <p:txBody>
          <a:bodyPr>
            <a:normAutofit lnSpcReduction="10000"/>
          </a:bodyPr>
          <a:lstStyle/>
          <a:p>
            <a:r>
              <a:rPr lang="sr-Cyrl-RS" sz="2200" b="1" dirty="0" smtClean="0"/>
              <a:t>Поремећај хиперактивности и дефицита пажње- дјеца имају јако селективну пажњу, па се чини да не разумију шта им се каже, или да не реагују на вокалне команде, јако су импулсивни и не могу да задрже пажњу довољно дуго током инструкције или неке активности</a:t>
            </a:r>
            <a:r>
              <a:rPr lang="en-US" sz="2200" b="1" dirty="0" smtClean="0"/>
              <a:t>,</a:t>
            </a:r>
            <a:r>
              <a:rPr lang="sr-Cyrl-RS" sz="2200" b="1" dirty="0" smtClean="0"/>
              <a:t> те се често чини да заостају у развоју. </a:t>
            </a:r>
          </a:p>
          <a:p>
            <a:endParaRPr lang="sr-Cyrl-RS" sz="2200" b="1" dirty="0" smtClean="0"/>
          </a:p>
        </p:txBody>
      </p:sp>
      <p:sp>
        <p:nvSpPr>
          <p:cNvPr id="4" name="Rectangle 3"/>
          <p:cNvSpPr/>
          <p:nvPr/>
        </p:nvSpPr>
        <p:spPr>
          <a:xfrm>
            <a:off x="457200" y="304800"/>
            <a:ext cx="8458200" cy="369332"/>
          </a:xfrm>
          <a:prstGeom prst="rect">
            <a:avLst/>
          </a:prstGeom>
        </p:spPr>
        <p:txBody>
          <a:bodyPr wrap="square">
            <a:spAutoFit/>
          </a:bodyPr>
          <a:lstStyle/>
          <a:p>
            <a:r>
              <a:rPr lang="en-US" b="1" dirty="0" err="1" smtClean="0">
                <a:solidFill>
                  <a:srgbClr val="FF0000"/>
                </a:solidFill>
              </a:rPr>
              <a:t>hy</a:t>
            </a:r>
            <a:r>
              <a:rPr lang="sr-Latn-RS" b="1" dirty="0" smtClean="0">
                <a:solidFill>
                  <a:srgbClr val="FF0000"/>
                </a:solidFill>
              </a:rPr>
              <a:t>per-</a:t>
            </a:r>
            <a:r>
              <a:rPr lang="sr-Cyrl-RS" b="1" dirty="0" smtClean="0"/>
              <a:t>увећано</a:t>
            </a:r>
            <a:r>
              <a:rPr lang="sr-Cyrl-RS" b="1" dirty="0" smtClean="0"/>
              <a:t>, изузетно, претјерано; </a:t>
            </a:r>
            <a:r>
              <a:rPr lang="sr-Latn-RS" b="1" dirty="0" smtClean="0">
                <a:solidFill>
                  <a:srgbClr val="FF0000"/>
                </a:solidFill>
              </a:rPr>
              <a:t>activus-</a:t>
            </a:r>
            <a:r>
              <a:rPr lang="sr-Cyrl-RS" b="1" dirty="0" smtClean="0"/>
              <a:t>активан, радан</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1"/>
            <a:ext cx="8229600" cy="3581400"/>
          </a:xfrm>
        </p:spPr>
        <p:txBody>
          <a:bodyPr/>
          <a:lstStyle/>
          <a:p>
            <a:r>
              <a:rPr lang="sr-Cyrl-RS" dirty="0" smtClean="0"/>
              <a:t>По сувишиним кретњ</a:t>
            </a:r>
            <a:r>
              <a:rPr lang="en-US" dirty="0" smtClean="0"/>
              <a:t>a</a:t>
            </a:r>
            <a:r>
              <a:rPr lang="sr-Cyrl-RS" dirty="0" smtClean="0"/>
              <a:t>ма</a:t>
            </a:r>
          </a:p>
          <a:p>
            <a:r>
              <a:rPr lang="sr-Cyrl-RS" dirty="0" smtClean="0"/>
              <a:t>Смањеној концентрацији</a:t>
            </a:r>
          </a:p>
          <a:p>
            <a:r>
              <a:rPr lang="sr-Cyrl-RS" dirty="0" smtClean="0"/>
              <a:t>Немогућност завршавања започетих обавеза</a:t>
            </a:r>
          </a:p>
          <a:p>
            <a:r>
              <a:rPr lang="sr-Cyrl-RS" dirty="0" smtClean="0"/>
              <a:t>По дезорганизацији</a:t>
            </a:r>
          </a:p>
          <a:p>
            <a:r>
              <a:rPr lang="sr-Cyrl-RS" dirty="0" smtClean="0"/>
              <a:t>Растрзаној игри</a:t>
            </a:r>
          </a:p>
          <a:p>
            <a:endParaRPr lang="en-US" dirty="0"/>
          </a:p>
        </p:txBody>
      </p:sp>
      <p:sp>
        <p:nvSpPr>
          <p:cNvPr id="2" name="Title 1"/>
          <p:cNvSpPr>
            <a:spLocks noGrp="1"/>
          </p:cNvSpPr>
          <p:nvPr>
            <p:ph type="title"/>
          </p:nvPr>
        </p:nvSpPr>
        <p:spPr>
          <a:xfrm>
            <a:off x="152400" y="274638"/>
            <a:ext cx="8991600" cy="1143000"/>
          </a:xfrm>
        </p:spPr>
        <p:txBody>
          <a:bodyPr>
            <a:normAutofit/>
          </a:bodyPr>
          <a:lstStyle/>
          <a:p>
            <a:r>
              <a:rPr lang="sr-Cyrl-RS" sz="3600" dirty="0" smtClean="0"/>
              <a:t>Хиперактивност можемо </a:t>
            </a:r>
            <a:r>
              <a:rPr lang="sr-Cyrl-RS" sz="3600" dirty="0" smtClean="0"/>
              <a:t>препознати</a:t>
            </a:r>
            <a:r>
              <a:rPr lang="sr-Latn-RS" sz="3600" dirty="0" smtClean="0"/>
              <a:t>:</a:t>
            </a:r>
            <a:r>
              <a:rPr lang="sr-Cyrl-RS" sz="3600" dirty="0" smtClean="0"/>
              <a:t> </a:t>
            </a:r>
            <a:endParaRPr lang="en-US" sz="3600" dirty="0"/>
          </a:p>
        </p:txBody>
      </p:sp>
      <p:pic>
        <p:nvPicPr>
          <p:cNvPr id="1026" name="Picture 2" descr="C:\Users\dajana.gluvic\Desktop\images.jpg"/>
          <p:cNvPicPr>
            <a:picLocks noChangeAspect="1" noChangeArrowheads="1"/>
          </p:cNvPicPr>
          <p:nvPr/>
        </p:nvPicPr>
        <p:blipFill>
          <a:blip r:embed="rId2" cstate="print"/>
          <a:srcRect/>
          <a:stretch>
            <a:fillRect/>
          </a:stretch>
        </p:blipFill>
        <p:spPr bwMode="auto">
          <a:xfrm>
            <a:off x="5189641" y="3886200"/>
            <a:ext cx="3353949" cy="26277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152400" y="1060450"/>
            <a:ext cx="8839200" cy="1828800"/>
          </a:xfrm>
        </p:spPr>
        <p:txBody>
          <a:bodyPr>
            <a:noAutofit/>
          </a:bodyPr>
          <a:lstStyle/>
          <a:p>
            <a:pPr algn="l"/>
            <a:r>
              <a:rPr lang="sr-Latn-RS" sz="3600" dirty="0" smtClean="0">
                <a:solidFill>
                  <a:schemeClr val="accent1">
                    <a:lumMod val="75000"/>
                  </a:schemeClr>
                </a:solidFill>
              </a:rPr>
              <a:t>ADHD- Attention –Deficit/Hyperactivy Disorder </a:t>
            </a:r>
            <a:r>
              <a:rPr lang="sr-Latn-RS" sz="3600" dirty="0" smtClean="0"/>
              <a:t>– </a:t>
            </a:r>
            <a:r>
              <a:rPr lang="sr-Cyrl-RS" sz="3600" dirty="0" smtClean="0"/>
              <a:t>дефицит пажње и хиперактивна дезорганизованост.</a:t>
            </a:r>
            <a:endParaRPr lang="en-US" sz="3600" dirty="0"/>
          </a:p>
        </p:txBody>
      </p:sp>
      <p:pic>
        <p:nvPicPr>
          <p:cNvPr id="6" name="Picture 2" descr="C:\Users\dajana.gluvic\Desktop\untitled.png"/>
          <p:cNvPicPr>
            <a:picLocks noChangeAspect="1" noChangeArrowheads="1"/>
          </p:cNvPicPr>
          <p:nvPr/>
        </p:nvPicPr>
        <p:blipFill>
          <a:blip r:embed="rId2" cstate="print"/>
          <a:srcRect/>
          <a:stretch>
            <a:fillRect/>
          </a:stretch>
        </p:blipFill>
        <p:spPr bwMode="auto">
          <a:xfrm>
            <a:off x="2895600" y="3352800"/>
            <a:ext cx="3810000" cy="2853824"/>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rgbClr val="D6B19C"/>
            </a:gs>
            <a:gs pos="30000">
              <a:srgbClr val="D49E6C"/>
            </a:gs>
            <a:gs pos="70000">
              <a:srgbClr val="A65528"/>
            </a:gs>
            <a:gs pos="100000">
              <a:srgbClr val="663012"/>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5364162"/>
          </a:xfrm>
        </p:spPr>
        <p:txBody>
          <a:bodyPr>
            <a:normAutofit/>
          </a:bodyPr>
          <a:lstStyle/>
          <a:p>
            <a:r>
              <a:rPr lang="sr-Cyrl-RS" b="0" i="1" dirty="0" smtClean="0">
                <a:solidFill>
                  <a:schemeClr val="accent1">
                    <a:lumMod val="40000"/>
                    <a:lumOff val="60000"/>
                  </a:schemeClr>
                </a:solidFill>
              </a:rPr>
              <a:t>Постоји неколико узрока хиперактивности:</a:t>
            </a:r>
            <a:r>
              <a:rPr lang="sr-Cyrl-RS" dirty="0" smtClean="0"/>
              <a:t/>
            </a:r>
            <a:br>
              <a:rPr lang="sr-Cyrl-RS" dirty="0" smtClean="0"/>
            </a:br>
            <a:r>
              <a:rPr lang="sr-Cyrl-RS" i="1" dirty="0" smtClean="0"/>
              <a:t/>
            </a:r>
            <a:br>
              <a:rPr lang="sr-Cyrl-RS" i="1" dirty="0" smtClean="0"/>
            </a:br>
            <a:r>
              <a:rPr lang="sr-Cyrl-RS" i="1" dirty="0" smtClean="0"/>
              <a:t>-</a:t>
            </a:r>
            <a:r>
              <a:rPr lang="sr-Cyrl-RS" sz="3100" i="1" dirty="0" smtClean="0">
                <a:solidFill>
                  <a:schemeClr val="accent1">
                    <a:lumMod val="40000"/>
                    <a:lumOff val="60000"/>
                  </a:schemeClr>
                </a:solidFill>
              </a:rPr>
              <a:t>минимална церебрална дисфункција</a:t>
            </a:r>
            <a:br>
              <a:rPr lang="sr-Cyrl-RS" sz="3100" i="1" dirty="0" smtClean="0">
                <a:solidFill>
                  <a:schemeClr val="accent1">
                    <a:lumMod val="40000"/>
                    <a:lumOff val="60000"/>
                  </a:schemeClr>
                </a:solidFill>
              </a:rPr>
            </a:br>
            <a:r>
              <a:rPr lang="sr-Cyrl-RS" sz="3100" i="1" dirty="0" smtClean="0">
                <a:solidFill>
                  <a:schemeClr val="accent1">
                    <a:lumMod val="40000"/>
                    <a:lumOff val="60000"/>
                  </a:schemeClr>
                </a:solidFill>
              </a:rPr>
              <a:t>-емоционални поремећај</a:t>
            </a:r>
            <a:br>
              <a:rPr lang="sr-Cyrl-RS" sz="3100" i="1" dirty="0" smtClean="0">
                <a:solidFill>
                  <a:schemeClr val="accent1">
                    <a:lumMod val="40000"/>
                    <a:lumOff val="60000"/>
                  </a:schemeClr>
                </a:solidFill>
              </a:rPr>
            </a:br>
            <a:r>
              <a:rPr lang="sr-Cyrl-RS" sz="3100" i="1" dirty="0" smtClean="0">
                <a:solidFill>
                  <a:schemeClr val="accent1">
                    <a:lumMod val="40000"/>
                    <a:lumOff val="60000"/>
                  </a:schemeClr>
                </a:solidFill>
              </a:rPr>
              <a:t>-поремећај електричних активности мозга</a:t>
            </a:r>
            <a:br>
              <a:rPr lang="sr-Cyrl-RS" sz="3100" i="1" dirty="0" smtClean="0">
                <a:solidFill>
                  <a:schemeClr val="accent1">
                    <a:lumMod val="40000"/>
                    <a:lumOff val="60000"/>
                  </a:schemeClr>
                </a:solidFill>
              </a:rPr>
            </a:br>
            <a:r>
              <a:rPr lang="sr-Cyrl-RS" sz="3100" i="1" dirty="0" smtClean="0">
                <a:solidFill>
                  <a:schemeClr val="accent1">
                    <a:lumMod val="40000"/>
                    <a:lumOff val="60000"/>
                  </a:schemeClr>
                </a:solidFill>
              </a:rPr>
              <a:t>-психонеуротични поремећаји </a:t>
            </a:r>
            <a:r>
              <a:rPr lang="sr-Cyrl-RS" sz="3100" dirty="0" smtClean="0">
                <a:solidFill>
                  <a:schemeClr val="accent1">
                    <a:lumMod val="40000"/>
                    <a:lumOff val="60000"/>
                  </a:schemeClr>
                </a:solidFill>
              </a:rPr>
              <a:t/>
            </a:r>
            <a:br>
              <a:rPr lang="sr-Cyrl-RS" sz="3100" dirty="0" smtClean="0">
                <a:solidFill>
                  <a:schemeClr val="accent1">
                    <a:lumMod val="40000"/>
                    <a:lumOff val="60000"/>
                  </a:schemeClr>
                </a:solidFill>
              </a:rPr>
            </a:br>
            <a:endParaRPr lang="en-US" sz="3100" dirty="0">
              <a:solidFill>
                <a:schemeClr val="accent1">
                  <a:lumMod val="40000"/>
                  <a:lumOff val="60000"/>
                </a:schemeClr>
              </a:solidFill>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054" name="Picture 6" descr="C:\Users\dajana.gluvic\Desktop\adhd-written-sheet-paper-crayones-attention-deficit-hyperactivity-disorder-54990508.jpg"/>
          <p:cNvPicPr>
            <a:picLocks noChangeAspect="1" noChangeArrowheads="1"/>
          </p:cNvPicPr>
          <p:nvPr/>
        </p:nvPicPr>
        <p:blipFill>
          <a:blip r:embed="rId3" cstate="print"/>
          <a:srcRect/>
          <a:stretch>
            <a:fillRect/>
          </a:stretch>
        </p:blipFill>
        <p:spPr bwMode="auto">
          <a:xfrm>
            <a:off x="838200" y="2057400"/>
            <a:ext cx="7162800" cy="4495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TextBox 2"/>
          <p:cNvSpPr txBox="1"/>
          <p:nvPr/>
        </p:nvSpPr>
        <p:spPr>
          <a:xfrm>
            <a:off x="762000" y="685800"/>
            <a:ext cx="7162800" cy="1323439"/>
          </a:xfrm>
          <a:prstGeom prst="rect">
            <a:avLst/>
          </a:prstGeom>
          <a:noFill/>
        </p:spPr>
        <p:txBody>
          <a:bodyPr wrap="square" rtlCol="0">
            <a:spAutoFit/>
          </a:bodyPr>
          <a:lstStyle/>
          <a:p>
            <a:pPr algn="ctr"/>
            <a:r>
              <a:rPr lang="sr-Cyrl-RS" sz="4000" b="1" i="1" dirty="0" smtClean="0">
                <a:solidFill>
                  <a:schemeClr val="bg1"/>
                </a:solidFill>
              </a:rPr>
              <a:t>Дужност васпитача је да што раније уоче симптоме</a:t>
            </a:r>
            <a:r>
              <a:rPr lang="en-US" sz="4000" b="1" i="1" dirty="0" smtClean="0">
                <a:solidFill>
                  <a:schemeClr val="bg1"/>
                </a:solidFill>
              </a:rPr>
              <a:t>.</a:t>
            </a:r>
            <a:endParaRPr lang="en-US" sz="4000" b="1" i="1" dirty="0">
              <a:solidFill>
                <a:schemeClr val="bg1"/>
              </a:solidFill>
              <a:latin typeface="Algerian" pitchFamily="82" charset="0"/>
            </a:endParaRPr>
          </a:p>
        </p:txBody>
      </p:sp>
      <p:graphicFrame>
        <p:nvGraphicFramePr>
          <p:cNvPr id="5" name="Object 4">
            <a:hlinkClick r:id="rId4" action="ppaction://hlinkfile"/>
          </p:cNvPr>
          <p:cNvGraphicFramePr>
            <a:graphicFrameLocks noChangeAspect="1"/>
          </p:cNvGraphicFramePr>
          <p:nvPr/>
        </p:nvGraphicFramePr>
        <p:xfrm>
          <a:off x="1752600" y="2133600"/>
          <a:ext cx="2057400" cy="1735931"/>
        </p:xfrm>
        <a:graphic>
          <a:graphicData uri="http://schemas.openxmlformats.org/presentationml/2006/ole">
            <p:oleObj spid="_x0000_s2052" name="Document" showAsIcon="1" r:id="rId5" imgW="914400" imgH="771480" progId="Word.Document.12">
              <p:embed/>
            </p:oleObj>
          </a:graphicData>
        </a:graphic>
      </p:graphicFrame>
      <p:graphicFrame>
        <p:nvGraphicFramePr>
          <p:cNvPr id="6" name="Object 5">
            <a:hlinkClick r:id="rId6" action="ppaction://hlinkfile"/>
          </p:cNvPr>
          <p:cNvGraphicFramePr>
            <a:graphicFrameLocks noChangeAspect="1"/>
          </p:cNvGraphicFramePr>
          <p:nvPr/>
        </p:nvGraphicFramePr>
        <p:xfrm>
          <a:off x="5257800" y="2209800"/>
          <a:ext cx="1981200" cy="1671638"/>
        </p:xfrm>
        <a:graphic>
          <a:graphicData uri="http://schemas.openxmlformats.org/presentationml/2006/ole">
            <p:oleObj spid="_x0000_s2053" name="Document" showAsIcon="1" r:id="rId7" imgW="914400" imgH="771480" progId="Word.Document.12">
              <p:embed/>
            </p:oleObj>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D6B19C"/>
            </a:gs>
            <a:gs pos="30000">
              <a:srgbClr val="D49E6C"/>
            </a:gs>
            <a:gs pos="70000">
              <a:srgbClr val="A65528"/>
            </a:gs>
            <a:gs pos="100000">
              <a:srgbClr val="663012"/>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553200"/>
          </a:xfrm>
        </p:spPr>
        <p:txBody>
          <a:bodyPr>
            <a:normAutofit/>
          </a:bodyPr>
          <a:lstStyle/>
          <a:p>
            <a:r>
              <a:rPr lang="sr-Cyrl-RS" sz="2800" dirty="0" smtClean="0"/>
              <a:t>7-10% дјеце узраста 5 до 18 година има дијагнозу </a:t>
            </a:r>
            <a:r>
              <a:rPr lang="sr-Latn-RS" sz="2800" dirty="0" smtClean="0"/>
              <a:t>ADHD</a:t>
            </a: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r>
              <a:rPr lang="sr-Latn-RS" sz="2800" dirty="0" smtClean="0"/>
              <a:t/>
            </a:r>
            <a:br>
              <a:rPr lang="sr-Latn-RS" sz="2800" dirty="0" smtClean="0"/>
            </a:br>
            <a:r>
              <a:rPr lang="sr-Latn-RS" sz="2800" dirty="0" smtClean="0"/>
              <a:t/>
            </a:r>
            <a:br>
              <a:rPr lang="sr-Latn-RS" sz="2800" dirty="0" smtClean="0"/>
            </a:br>
            <a:r>
              <a:rPr lang="sr-Latn-RS" sz="2800" dirty="0" smtClean="0"/>
              <a:t>-</a:t>
            </a:r>
            <a:r>
              <a:rPr lang="sr-Cyrl-RS" sz="2800" dirty="0" smtClean="0"/>
              <a:t>учесталост већа код дјечака од 3:1 до 6:1</a:t>
            </a:r>
            <a:r>
              <a:rPr lang="sr-Latn-RS" sz="2800" dirty="0" smtClean="0"/>
              <a:t/>
            </a:r>
            <a:br>
              <a:rPr lang="sr-Latn-RS" sz="2800" dirty="0" smtClean="0"/>
            </a:br>
            <a:endParaRPr lang="en-US" sz="28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txDef>
      <a:spPr>
        <a:noFill/>
      </a:spPr>
      <a:bodyPr wrap="square" rtlCol="0">
        <a:spAutoFit/>
      </a:bodyPr>
      <a:lstStyle>
        <a:defPPr>
          <a:defRPr dirty="0"/>
        </a:defPPr>
      </a:lstStyle>
    </a:txDef>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2334</TotalTime>
  <Words>1048</Words>
  <Application>Microsoft Office PowerPoint</Application>
  <PresentationFormat>On-screen Show (4:3)</PresentationFormat>
  <Paragraphs>109</Paragraphs>
  <Slides>30</Slides>
  <Notes>0</Notes>
  <HiddenSlides>1</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2" baseType="lpstr">
      <vt:lpstr>Concourse</vt:lpstr>
      <vt:lpstr>Document</vt:lpstr>
      <vt:lpstr>ADHD</vt:lpstr>
      <vt:lpstr>Slide 2</vt:lpstr>
      <vt:lpstr>Slide 3</vt:lpstr>
      <vt:lpstr>Slide 4</vt:lpstr>
      <vt:lpstr>Хиперактивност можемо препознати: </vt:lpstr>
      <vt:lpstr>ADHD- Attention –Deficit/Hyperactivy Disorder – дефицит пажње и хиперактивна дезорганизованост.</vt:lpstr>
      <vt:lpstr>Постоји неколико узрока хиперактивности:  -минимална церебрална дисфункција -емоционални поремећај -поремећај електричних активности мозга -психонеуротични поремећаји  </vt:lpstr>
      <vt:lpstr>Slide 8</vt:lpstr>
      <vt:lpstr>7-10% дјеце узраста 5 до 18 година има дијагнозу ADHD     -учесталост већа код дјечака од 3:1 до 6:1 </vt:lpstr>
      <vt:lpstr>Slide 10</vt:lpstr>
      <vt:lpstr>Slide 11</vt:lpstr>
      <vt:lpstr>Slide 12</vt:lpstr>
      <vt:lpstr>Slide 13</vt:lpstr>
      <vt:lpstr>Slide 14</vt:lpstr>
      <vt:lpstr>Slide 15</vt:lpstr>
      <vt:lpstr>Slide 16</vt:lpstr>
      <vt:lpstr>Slide 17</vt:lpstr>
      <vt:lpstr>Slide 18</vt:lpstr>
      <vt:lpstr>Slide 19</vt:lpstr>
      <vt:lpstr>Slide 20</vt:lpstr>
      <vt:lpstr>-постављати јасна и једноставна правила  -прекидати активности које захтјевају дуготрајно мировање  и замијенити их  активностима које испуњавају  дјететову потребу за кретањем  -прибјегавати награди па чак и за мали успјех  -избјегавати кажњавање  -водити дневник активности</vt:lpstr>
      <vt:lpstr>Помоћ ученику да се уклопи у школске обавезе:   *неопходно је објаснити правила понашања у разреду *правила могу бити изречена усмено или написана *указати на грешку и похвалити ученика ако је све урадио коректно *контролисати агресију ученика и избјегавати критике, исмијавања и задиркивања осталих ученика *неопходно је разликовати оно што ученик не може, од онога што не жели да уради *непожељно понашање игнорисати </vt:lpstr>
      <vt:lpstr>Како поступати са хиперактивним дјететом?  1. НАГРАДА (Основни приступ у примјени награде као средства подстицајног понашања код хиперактивног дјетета јесте да наградимо пожељно, а не наградимо непожељно понашање)  2. ЛУТРИЈА (Техника која подразумијева такмичење међу дјецом. На столу испред сваког ученика стоје листићи који имају симболичко значење лутријских тикета. За свако нежељено понашање уклања се по један листић)  3. ДУГМАД (Награда за жељено понашање. Подразумијева да се хиперактивном дјетету додијели једно дугме за сваки гест или чин жељеног понашања)  4. ПИСМО ШКОЛА-КУЋА (Обезбјеђује  се чвршћа веза између породице и школе, а дијете зна да ће редовно бити праћено)</vt:lpstr>
      <vt:lpstr>Slide 24</vt:lpstr>
      <vt:lpstr>Основне тактике у учионици:  1. Правила, похвала, игнорисање 2. Замјеничко-индиректно поткрепљење  (поткрепљење које дјелује преко другога није директно) 3. Корекција/исправка/повратна информација (тражити да дијете понови одговор или тражено понашање- не поткрепљивати корекције) 4. Условљавање 5. Планирано игнорисање</vt:lpstr>
      <vt:lpstr>Токен систем- систем бодовања  Креирај “систем бодовања” (Token sistem, Kazdin, 1972) Сви ученици током одређеног периода или током часа/дана прикупљају поене/бодове за одређена пожељна понашање. Токени-поени потписи, стикери, пластични дискови, ситан новац, звијездице... На крају одређеног периода ученици са поенима/бодовима остварују неке бенефиције (поткрепљење). </vt:lpstr>
      <vt:lpstr>Условни уговор   “Званични” документ који представља договор између ученика и учитељице/родитеља. Јасно је дефинисано циљно понашање које се од ученика очекује и да ће учитељ поткријепити то понашање. Уговор се састоји: ко учествује, циљ, услови, критерији, поткрепљивач, потписи свих страна. </vt:lpstr>
      <vt:lpstr>Правила, похвале, игнорисање - ефикасно регулисање непожељног понашања  Резултати научних истраживања показују да је најбоље/најефикасније позитивним поткрепљењем повећати пожељно понашање, а не кажњавати непожељно понашање.  Правила имају правила (афирмативна: у школи се хода- немој трчати по учионици). Правило број један: Увијек слушамо учитељицу. Похвалити придржавање правила.</vt:lpstr>
      <vt:lpstr>Економија жетона и укидање добити (мотивациона игра)  Мотивациони систем који уз помоћ жетона премошћава период између жељеног понашања и награде за то понашање.  Укидање добити-научна тактика која подразумијева одузимање одређене количине поткрепљења непосредно послије појаве непожељног понашања. </vt:lpstr>
      <vt:lpstr>        ХВАЛА НА ПАЖЊИ!</vt:lpstr>
    </vt:vector>
  </TitlesOfParts>
  <Company>Republicki pedagoski zavod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ADHD</dc:title>
  <dc:creator>Dajana Gluvic</dc:creator>
  <cp:lastModifiedBy>Dragana Tendzeric</cp:lastModifiedBy>
  <cp:revision>223</cp:revision>
  <dcterms:created xsi:type="dcterms:W3CDTF">2017-07-31T11:53:57Z</dcterms:created>
  <dcterms:modified xsi:type="dcterms:W3CDTF">2017-09-20T10:58:19Z</dcterms:modified>
</cp:coreProperties>
</file>