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3300"/>
    <a:srgbClr val="006600"/>
    <a:srgbClr val="33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>
            <a:alpha val="7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E4B00-5D3C-4AA1-BFCD-137B75644F63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4A53C-1B5C-4EEF-9EDF-8F7104C1B3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FFCC"/>
                </a:solidFill>
              </a:rPr>
              <a:t>ШКОЛСКИ ЧАС</a:t>
            </a:r>
            <a:endParaRPr lang="en-US" dirty="0">
              <a:solidFill>
                <a:srgbClr val="FFFFC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352800"/>
            <a:ext cx="8077200" cy="26670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sr-Cyrl-RS" dirty="0" smtClean="0">
                <a:solidFill>
                  <a:srgbClr val="FFFFCC"/>
                </a:solidFill>
              </a:rPr>
              <a:t>Наставни предмети:</a:t>
            </a:r>
          </a:p>
          <a:p>
            <a:pPr algn="l"/>
            <a:r>
              <a:rPr lang="sr-Cyrl-RS" dirty="0" smtClean="0">
                <a:solidFill>
                  <a:srgbClr val="FFFFCC"/>
                </a:solidFill>
              </a:rPr>
              <a:t>			 Основи информатике</a:t>
            </a:r>
          </a:p>
          <a:p>
            <a:pPr algn="l"/>
            <a:r>
              <a:rPr lang="sr-Cyrl-RS" dirty="0" smtClean="0">
                <a:solidFill>
                  <a:srgbClr val="FFFFCC"/>
                </a:solidFill>
              </a:rPr>
              <a:t>			 Техничко образовање</a:t>
            </a:r>
          </a:p>
          <a:p>
            <a:pPr algn="r"/>
            <a:endParaRPr lang="sr-Cyrl-RS" dirty="0" smtClean="0">
              <a:solidFill>
                <a:srgbClr val="FFFFCC"/>
              </a:solidFill>
            </a:endParaRPr>
          </a:p>
          <a:p>
            <a:pPr algn="r"/>
            <a:endParaRPr lang="sr-Cyrl-RS" dirty="0">
              <a:solidFill>
                <a:srgbClr val="FFFFCC"/>
              </a:solidFill>
            </a:endParaRPr>
          </a:p>
          <a:p>
            <a:pPr algn="r"/>
            <a:r>
              <a:rPr lang="sr-Cyrl-RS" dirty="0" smtClean="0">
                <a:solidFill>
                  <a:srgbClr val="FFFFCC"/>
                </a:solidFill>
              </a:rPr>
              <a:t>Школска 2019/20. год.</a:t>
            </a:r>
            <a:endParaRPr lang="en-US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609600"/>
          <a:ext cx="8686800" cy="33324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13716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4</a:t>
                      </a:r>
                      <a:r>
                        <a:rPr lang="sr-Cyrl-R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-8. мај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Душко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Лолић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Јован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Дучић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Залужани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Наташа Дардић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Милош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Црњански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Бања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 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Техничко образовање: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Алекса Вртунић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Јован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Дучић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Залужани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Невена Протић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„Милош Црњански“ Бања Лука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609600"/>
          <a:ext cx="8686800" cy="33324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13716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11-15. мај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Владимир Радишић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ОШ“Доситеј Обрадовић“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VI, VIII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Слободан Требовац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„Свети Сава“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Техничко образовање: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Горан Марчета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„Свети Сава“ Бањалука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Taтјана Китић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Јован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Јовановић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Змај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609600"/>
          <a:ext cx="8686800" cy="33324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13716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18-22. мај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Наташа Попржен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ОШ“Бранко Радичевић“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VI, VIII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Борјана Вученовић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ОШ“Вук Караџић“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</a:p>
                  </a:txBody>
                  <a:tcPr marL="68580" marR="68580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Техничко образовање: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Осман  Омеровић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Вук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Стефановић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Караџић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Ранко Ковачевић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ОШ“Бранко Радичевић 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609600"/>
          <a:ext cx="8686800" cy="407416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13716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25-30. мај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Сања Бабић</a:t>
                      </a:r>
                      <a:endParaRPr lang="en-US" sz="180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„Иво Андрић“ Бања Лука</a:t>
                      </a:r>
                      <a:endParaRPr lang="en-US" sz="180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Јадранка Кос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„Георги Стојков Раковски“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VII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Наташа Гелић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„Бранко Ћопић“ Бања Лука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Техничко образовање: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Јована </a:t>
                      </a:r>
                      <a:r>
                        <a:rPr lang="sr-Cyrl-CS" sz="1800" b="1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Лукић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„Бранко Ћопић“ Бања Лука</a:t>
                      </a:r>
                      <a:endParaRPr lang="en-US" sz="180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Младен </a:t>
                      </a:r>
                      <a:r>
                        <a:rPr lang="sr-Cyrl-CS" sz="1800" b="1" dirty="0" err="1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Кушљић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Георги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С.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Раковски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Бања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Зоран </a:t>
                      </a:r>
                      <a:r>
                        <a:rPr lang="sr-Cyrl-CS" sz="1800" b="1" dirty="0" err="1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Мармат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„Иво Андрић“ Бања Лука</a:t>
                      </a:r>
                      <a:endParaRPr lang="en-US" sz="180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609600"/>
          <a:ext cx="8686800" cy="407416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14600"/>
                <a:gridCol w="152400"/>
                <a:gridCol w="4131366"/>
                <a:gridCol w="1888434"/>
              </a:tblGrid>
              <a:tr h="137160">
                <a:tc gridSpan="4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1-5. јун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Александар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Бодрожа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ОШ“Иван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Горан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Ковачић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Бања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</a:p>
                  </a:txBody>
                  <a:tcPr marL="68580" marR="68580" marT="0" marB="0"/>
                </a:tc>
              </a:tr>
              <a:tr h="37084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Драгана Грбић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Алекса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Шантић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Бања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Ранко Самарџић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Бора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Станковић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Бања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 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00"/>
                          </a:solidFill>
                        </a:rPr>
                        <a:t>Техничко образовање:</a:t>
                      </a:r>
                      <a:endParaRPr 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kern="1200" dirty="0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Наташа </a:t>
                      </a:r>
                      <a:r>
                        <a:rPr lang="sr-Cyrl-CS" sz="1800" b="1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Чабак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ЈУ ОШ „Борисав Станковић“ Бања Лука</a:t>
                      </a:r>
                      <a:endParaRPr lang="en-US" sz="180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VI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Татајана</a:t>
                      </a:r>
                      <a:r>
                        <a:rPr lang="sr-Cyrl-CS" sz="1800" b="1" kern="1200" dirty="0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sr-Cyrl-CS" sz="1800" b="1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Медаревић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Алекса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Шантић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Бања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VII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b="1" kern="1200" dirty="0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Бошко </a:t>
                      </a:r>
                      <a:r>
                        <a:rPr lang="sr-Cyrl-CS" sz="1800" b="1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Пуришић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ЈУ ОШ „Иван Горан </a:t>
                      </a:r>
                      <a:r>
                        <a:rPr lang="sr-Cyrl-C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Ковачић</a:t>
                      </a:r>
                      <a:r>
                        <a:rPr lang="sr-Cyrl-C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“ Бања 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VIII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609600"/>
          <a:ext cx="8686800" cy="37033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14600"/>
                <a:gridCol w="152400"/>
                <a:gridCol w="4131366"/>
                <a:gridCol w="1888434"/>
              </a:tblGrid>
              <a:tr h="137160">
                <a:tc gridSpan="4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8-12. јун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Душко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Лолић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Јован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Дучић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Залужани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VIII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Јелена Благојевић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ЈУ ОШ „Милош Црњански“ Бања Лука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 VII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00"/>
                          </a:solidFill>
                        </a:rPr>
                        <a:t>Техничко образовање:</a:t>
                      </a:r>
                      <a:endParaRPr 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Невена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Протић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ЈУ ОШ „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Милош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Црњански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“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Бања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VI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Алекса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Вртунић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Јован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Дучић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 smtClean="0">
                          <a:solidFill>
                            <a:srgbClr val="FFFFCC"/>
                          </a:solidFill>
                          <a:latin typeface="+mn-lt"/>
                          <a:ea typeface="Calibri"/>
                          <a:cs typeface="Times New Roman"/>
                        </a:rPr>
                        <a:t>Залужани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VII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Taтјана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Китић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ЈУ ОШ „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Јован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Јовановић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Змај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“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n-lt"/>
                          <a:ea typeface="+mn-ea"/>
                          <a:cs typeface="+mn-cs"/>
                        </a:rPr>
                        <a:t>Бањалука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VIII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1143001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solidFill>
                  <a:srgbClr val="FFFFCC"/>
                </a:solidFill>
              </a:rPr>
              <a:t>Број реализованих часова у основним школама:</a:t>
            </a:r>
          </a:p>
          <a:p>
            <a:endParaRPr lang="sr-Cyrl-RS" sz="2400" dirty="0">
              <a:solidFill>
                <a:srgbClr val="FFFFCC"/>
              </a:solidFill>
            </a:endParaRPr>
          </a:p>
          <a:p>
            <a:endParaRPr lang="sr-Cyrl-RS" sz="2400" dirty="0" smtClean="0">
              <a:solidFill>
                <a:srgbClr val="FFFFCC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1905000"/>
          <a:ext cx="8077200" cy="43434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743200"/>
                <a:gridCol w="2510901"/>
                <a:gridCol w="2823099"/>
              </a:tblGrid>
              <a:tr h="1422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Основи информатике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Техничко образовање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624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Број</a:t>
                      </a:r>
                      <a:r>
                        <a:rPr lang="sr-Cyrl-RS" sz="2400" baseline="0" dirty="0" smtClean="0">
                          <a:solidFill>
                            <a:srgbClr val="FFFFCC"/>
                          </a:solidFill>
                        </a:rPr>
                        <a:t> седмица:</a:t>
                      </a:r>
                      <a:endParaRPr lang="en-US" sz="2400" dirty="0" smtClean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13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10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</a:tr>
              <a:tr h="624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Број часова:</a:t>
                      </a:r>
                      <a:endParaRPr lang="en-US" sz="2400" dirty="0" smtClean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50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38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</a:tr>
              <a:tr h="624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Број наставника: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17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14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Бр.</a:t>
                      </a:r>
                      <a:r>
                        <a:rPr lang="sr-Cyrl-RS" sz="2400" baseline="0" dirty="0" smtClean="0">
                          <a:solidFill>
                            <a:srgbClr val="FFFFCC"/>
                          </a:solidFill>
                        </a:rPr>
                        <a:t> наставника –</a:t>
                      </a:r>
                    </a:p>
                    <a:p>
                      <a:r>
                        <a:rPr lang="sr-Cyrl-BA" sz="2400" baseline="0" dirty="0" smtClean="0">
                          <a:solidFill>
                            <a:srgbClr val="FFFFCC"/>
                          </a:solidFill>
                        </a:rPr>
                        <a:t>д</a:t>
                      </a:r>
                      <a:r>
                        <a:rPr lang="sr-Cyrl-RS" sz="2400" baseline="0" dirty="0" smtClean="0">
                          <a:solidFill>
                            <a:srgbClr val="FFFFCC"/>
                          </a:solidFill>
                        </a:rPr>
                        <a:t>ва часа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7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3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Бр.</a:t>
                      </a:r>
                      <a:r>
                        <a:rPr lang="sr-Cyrl-RS" sz="2400" baseline="0" dirty="0" smtClean="0">
                          <a:solidFill>
                            <a:srgbClr val="FFFFCC"/>
                          </a:solidFill>
                        </a:rPr>
                        <a:t> наставника –</a:t>
                      </a:r>
                    </a:p>
                    <a:p>
                      <a:r>
                        <a:rPr lang="sr-Cyrl-BA" sz="2400" baseline="0" dirty="0" smtClean="0">
                          <a:solidFill>
                            <a:srgbClr val="FFFFCC"/>
                          </a:solidFill>
                        </a:rPr>
                        <a:t>три и више</a:t>
                      </a:r>
                      <a:r>
                        <a:rPr lang="sr-Cyrl-RS" sz="2400" baseline="0" dirty="0" smtClean="0">
                          <a:solidFill>
                            <a:srgbClr val="FFFFCC"/>
                          </a:solidFill>
                        </a:rPr>
                        <a:t> часова</a:t>
                      </a:r>
                      <a:endParaRPr lang="en-US" sz="2400" dirty="0" smtClean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9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FFCC"/>
                          </a:solidFill>
                        </a:rPr>
                        <a:t>7</a:t>
                      </a:r>
                      <a:endParaRPr lang="en-US" sz="2400" dirty="0">
                        <a:solidFill>
                          <a:srgbClr val="FFFFCC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8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1524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4478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solidFill>
                  <a:srgbClr val="FFFFCC"/>
                </a:solidFill>
              </a:rPr>
              <a:t>Користим прилику да изразим огромно дивљење и велику захвалност свим наставницима  основних и средњих школа за успјешно реализовану наставу на даљину.</a:t>
            </a:r>
            <a:endParaRPr lang="en-US" sz="2400" dirty="0">
              <a:solidFill>
                <a:srgbClr val="FFFFCC"/>
              </a:solidFill>
            </a:endParaRPr>
          </a:p>
        </p:txBody>
      </p:sp>
      <p:sp>
        <p:nvSpPr>
          <p:cNvPr id="1028" name="AutoShape 4" descr="How to Curtsy: 13 Steps (with Pictures) - wikiHo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How to Curtsy: 13 Steps (with Pictures) - wikiHo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AutoShape 8" descr="How to Curtsy: 13 Steps (with Pictures) - wikiHo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Bows clipart animated, Bows animated Transparent FREE for download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971800"/>
            <a:ext cx="4038600" cy="40386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371600"/>
            <a:ext cx="8153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itchFamily="34" charset="0"/>
              <a:buChar char="•"/>
            </a:pPr>
            <a:r>
              <a:rPr lang="sr-Cyrl-RS" sz="2400" dirty="0" smtClean="0">
                <a:solidFill>
                  <a:srgbClr val="FFFFCC"/>
                </a:solidFill>
              </a:rPr>
              <a:t> Због пандемије вируса корона настава је у Републици Српској </a:t>
            </a:r>
            <a:r>
              <a:rPr lang="sr-Cyrl-RS" sz="2400" dirty="0" smtClean="0">
                <a:solidFill>
                  <a:srgbClr val="FFFFCC"/>
                </a:solidFill>
              </a:rPr>
              <a:t>обустављена</a:t>
            </a:r>
            <a:r>
              <a:rPr lang="sr-Cyrl-RS" sz="2400" dirty="0" smtClean="0">
                <a:solidFill>
                  <a:srgbClr val="FFFFCC"/>
                </a:solidFill>
              </a:rPr>
              <a:t> 11. марта 2020. године.</a:t>
            </a:r>
          </a:p>
          <a:p>
            <a:pPr marL="231775" indent="-231775">
              <a:buFont typeface="Arial" pitchFamily="34" charset="0"/>
              <a:buChar char="•"/>
            </a:pPr>
            <a:endParaRPr lang="sr-Cyrl-RS" sz="2400" dirty="0">
              <a:solidFill>
                <a:srgbClr val="FFFFCC"/>
              </a:solidFill>
            </a:endParaRPr>
          </a:p>
          <a:p>
            <a:pPr marL="231775" indent="-231775">
              <a:buFont typeface="Arial" pitchFamily="34" charset="0"/>
              <a:buChar char="•"/>
            </a:pPr>
            <a:r>
              <a:rPr lang="sr-Cyrl-RS" sz="2400" dirty="0" smtClean="0">
                <a:solidFill>
                  <a:srgbClr val="FFFFCC"/>
                </a:solidFill>
              </a:rPr>
              <a:t>Емитовање наставе на даљину Републички педагошки завод је у сарадњи са РТРС отпочео 17. марта 2020. године за ученике основних школа.</a:t>
            </a:r>
          </a:p>
          <a:p>
            <a:pPr marL="231775" indent="-231775">
              <a:buFont typeface="Arial" pitchFamily="34" charset="0"/>
              <a:buChar char="•"/>
            </a:pPr>
            <a:endParaRPr lang="sr-Cyrl-RS" sz="2400" dirty="0">
              <a:solidFill>
                <a:srgbClr val="FFFFCC"/>
              </a:solidFill>
            </a:endParaRPr>
          </a:p>
          <a:p>
            <a:pPr marL="231775" indent="-231775">
              <a:buFont typeface="Arial" pitchFamily="34" charset="0"/>
              <a:buChar char="•"/>
            </a:pPr>
            <a:r>
              <a:rPr lang="sr-Cyrl-RS" sz="2400" dirty="0" smtClean="0">
                <a:solidFill>
                  <a:srgbClr val="FFFFCC"/>
                </a:solidFill>
              </a:rPr>
              <a:t>У средњим школама покренута је електронска настава, коју су реализовали предметни наставници за ученике одјељења којима предају.</a:t>
            </a:r>
          </a:p>
          <a:p>
            <a:pPr marL="231775" indent="-231775">
              <a:buFont typeface="Arial" pitchFamily="34" charset="0"/>
              <a:buChar char="•"/>
            </a:pPr>
            <a:endParaRPr lang="sr-Cyrl-RS" sz="2400" dirty="0">
              <a:solidFill>
                <a:srgbClr val="FFFFCC"/>
              </a:solidFill>
            </a:endParaRPr>
          </a:p>
          <a:p>
            <a:pPr marL="231775" indent="-231775">
              <a:buFont typeface="Arial" pitchFamily="34" charset="0"/>
              <a:buChar char="•"/>
            </a:pPr>
            <a:endParaRPr lang="en-US" sz="24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2743200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solidFill>
                  <a:srgbClr val="FFFFCC"/>
                </a:solidFill>
              </a:rPr>
              <a:t>Наставници који су реализовали наставу на даљину</a:t>
            </a:r>
            <a:endParaRPr lang="en-US" sz="24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152400"/>
          <a:ext cx="8686800" cy="29667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17-20. март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Александра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Миленковић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ЈУ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ОШ“Бранко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Радичевић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“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Бања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Лука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VI, VII, VIII, IX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Техничко образовање: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Душко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Гајановић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ЈУ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ОШ“Бранко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Радичевић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“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Бања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Лука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VI, VII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, 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IX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Александра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Миленковић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ЈУ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ОШ“Бранко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Радичевић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“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Бања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</a:rPr>
                        <a:t>Лука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FFFFCC"/>
                          </a:solidFill>
                        </a:rPr>
                        <a:t>VIII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" y="3520440"/>
          <a:ext cx="8686800" cy="320827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sz="1800" dirty="0" smtClean="0">
                          <a:solidFill>
                            <a:srgbClr val="FFFF00"/>
                          </a:solidFill>
                          <a:latin typeface="+mj-lt"/>
                        </a:rPr>
                        <a:t>Седмица: 23-27. март 2020.г.</a:t>
                      </a:r>
                      <a:endParaRPr lang="en-US" sz="1800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00"/>
                          </a:solidFill>
                          <a:latin typeface="+mj-lt"/>
                        </a:rPr>
                        <a:t>Основи инфорамтике</a:t>
                      </a:r>
                      <a:endParaRPr lang="en-US" sz="1800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Наставник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Школа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Разред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Душанка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Томић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ЈУ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ОШ“Иво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Андрић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“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Бања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FFFFCC"/>
                          </a:solidFill>
                          <a:latin typeface="+mj-lt"/>
                          <a:ea typeface="+mn-ea"/>
                          <a:cs typeface="+mn-cs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VI, VII, VIII, IX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00"/>
                          </a:solidFill>
                          <a:latin typeface="+mj-lt"/>
                        </a:rPr>
                        <a:t>Техничко образовање:</a:t>
                      </a:r>
                      <a:endParaRPr lang="en-US" sz="1800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Наставник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Школа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Разред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Цветана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Мачкић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JУ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Доситеј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Обрадовић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Милан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Ракић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VI, 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VII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Драган Ковачевић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Милош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Црњански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VIII</a:t>
                      </a:r>
                      <a:r>
                        <a:rPr lang="sr-Cyrl-R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, 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IX</a:t>
                      </a:r>
                      <a:endParaRPr lang="en-US" sz="1800" dirty="0" smtClean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381000"/>
          <a:ext cx="8686800" cy="359257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14224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39.</a:t>
                      </a:r>
                      <a:r>
                        <a:rPr lang="sr-Cyrl-RS" baseline="0" dirty="0" smtClean="0">
                          <a:solidFill>
                            <a:srgbClr val="FFFF00"/>
                          </a:solidFill>
                        </a:rPr>
                        <a:t> март </a:t>
                      </a:r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-3. април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Душанка Томић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ОШ“Иво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Андрић“Бања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VI, VII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Саша Бијељић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Јован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Јовановић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Змај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Србац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Техничко образовање: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Цветана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Мачкић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JУ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Доситеј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Обрадовић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Милан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Ракић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VI, VII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Драган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Ковачевић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Милош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Црњански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+mj-lt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VIII</a:t>
                      </a:r>
                      <a:r>
                        <a:rPr lang="sr-Cyrl-R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, </a:t>
                      </a:r>
                      <a:r>
                        <a:rPr lang="en-US" sz="1800" kern="1200" dirty="0" smtClean="0">
                          <a:solidFill>
                            <a:srgbClr val="FFFFCC"/>
                          </a:solidFill>
                          <a:latin typeface="+mj-lt"/>
                        </a:rPr>
                        <a:t>IX</a:t>
                      </a:r>
                      <a:endParaRPr lang="en-US" sz="1800" dirty="0" smtClean="0">
                        <a:solidFill>
                          <a:srgbClr val="FFFFCC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685800"/>
          <a:ext cx="8686800" cy="357911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6-10. април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Владимир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Радишић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ОШ“Доситеј Обрадовић“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VI, VIII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Слободан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Требовац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Свети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Сава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Бања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Лука</a:t>
                      </a:r>
                      <a:endParaRPr lang="en-US" sz="1800" dirty="0">
                        <a:solidFill>
                          <a:srgbClr val="FFFF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Техничко образовање: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Горан Марчета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„Свети Сава“ Бањалука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Taтјана Китић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„Јован Јовановић Змај“ Бањалука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685800"/>
          <a:ext cx="8686800" cy="18542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13-16. април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Борјана Вученовић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ОШ“Вук Караџић“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Зоран Јанковић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„Бранко Радичевић“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3276600"/>
          <a:ext cx="8686800" cy="18542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895600"/>
                <a:gridCol w="3902766"/>
                <a:gridCol w="1888434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20-24. април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Јадранка Кос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„Георги Стојков Раковски“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Наташа Гелић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„Бранко Ћопић“ Бања Лука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685800"/>
          <a:ext cx="8686800" cy="22250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90800"/>
                <a:gridCol w="4207566"/>
                <a:gridCol w="1888434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Седмица: 27-30. април 2020.г.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00"/>
                          </a:solidFill>
                        </a:rPr>
                        <a:t>Основи инфорамтике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Наставник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Школа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FFCC"/>
                          </a:solidFill>
                        </a:rPr>
                        <a:t>Разред</a:t>
                      </a:r>
                      <a:endParaRPr lang="en-US" dirty="0">
                        <a:solidFill>
                          <a:srgbClr val="FFFF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Александар Бодрожа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ОШ“иван Горан Ковачић“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Драгана Грбић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„Алекса Шантић“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Ранко Самарџић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Ју ОШ „Бора Станковић“ Бања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VIII</a:t>
                      </a:r>
                      <a:r>
                        <a:rPr lang="sr-Cyrl-R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FFCC"/>
                          </a:solidFill>
                          <a:latin typeface="Calibri"/>
                          <a:ea typeface="Calibri"/>
                          <a:cs typeface="Times New Roman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961</Words>
  <Application>Microsoft Office PowerPoint</Application>
  <PresentationFormat>On-screen Show (4:3)</PresentationFormat>
  <Paragraphs>291</Paragraphs>
  <Slides>17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ШКОЛСКИ ЧАС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ШКОЛСКИ ЧАС</dc:title>
  <dc:creator>Aleksandra Stankovic</dc:creator>
  <cp:lastModifiedBy>Aleksandra Stankovic</cp:lastModifiedBy>
  <cp:revision>25</cp:revision>
  <dcterms:created xsi:type="dcterms:W3CDTF">2020-06-15T06:03:23Z</dcterms:created>
  <dcterms:modified xsi:type="dcterms:W3CDTF">2020-06-15T09:03:23Z</dcterms:modified>
</cp:coreProperties>
</file>