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57" r:id="rId3"/>
    <p:sldId id="350" r:id="rId4"/>
    <p:sldId id="349" r:id="rId5"/>
    <p:sldId id="258" r:id="rId6"/>
    <p:sldId id="301" r:id="rId7"/>
    <p:sldId id="259" r:id="rId8"/>
    <p:sldId id="304" r:id="rId9"/>
    <p:sldId id="306" r:id="rId10"/>
    <p:sldId id="354" r:id="rId11"/>
    <p:sldId id="355" r:id="rId12"/>
    <p:sldId id="356" r:id="rId13"/>
    <p:sldId id="358" r:id="rId14"/>
    <p:sldId id="264" r:id="rId15"/>
    <p:sldId id="313" r:id="rId16"/>
    <p:sldId id="305" r:id="rId17"/>
    <p:sldId id="314" r:id="rId18"/>
    <p:sldId id="315" r:id="rId19"/>
    <p:sldId id="337" r:id="rId20"/>
    <p:sldId id="339" r:id="rId21"/>
    <p:sldId id="340" r:id="rId22"/>
    <p:sldId id="360" r:id="rId23"/>
    <p:sldId id="268" r:id="rId24"/>
    <p:sldId id="289" r:id="rId25"/>
    <p:sldId id="290" r:id="rId26"/>
    <p:sldId id="291" r:id="rId27"/>
    <p:sldId id="344" r:id="rId28"/>
    <p:sldId id="345" r:id="rId29"/>
    <p:sldId id="362" r:id="rId3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466" autoAdjust="0"/>
    <p:restoredTop sz="94660"/>
  </p:normalViewPr>
  <p:slideViewPr>
    <p:cSldViewPr>
      <p:cViewPr varScale="1">
        <p:scale>
          <a:sx n="86" d="100"/>
          <a:sy n="86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0"/>
              <c:layout>
                <c:manualLayout>
                  <c:x val="-4.3859649122807024E-3"/>
                  <c:y val="-2.5254293948050392E-2"/>
                </c:manualLayout>
              </c:layout>
              <c:showVal val="1"/>
            </c:dLbl>
            <c:dLbl>
              <c:idx val="1"/>
              <c:layout>
                <c:manualLayout>
                  <c:x val="-1.1695906432748511E-2"/>
                  <c:y val="-9.5405110470412668E-2"/>
                </c:manualLayout>
              </c:layout>
              <c:showVal val="1"/>
            </c:dLbl>
            <c:dLbl>
              <c:idx val="2"/>
              <c:layout>
                <c:manualLayout>
                  <c:x val="1.4619883040935752E-3"/>
                  <c:y val="-8.4180989341065007E-2"/>
                </c:manualLayout>
              </c:layout>
              <c:showVal val="1"/>
            </c:dLbl>
            <c:dLbl>
              <c:idx val="3"/>
              <c:layout>
                <c:manualLayout>
                  <c:x val="1.4619883040935752E-3"/>
                  <c:y val="-6.73447099560366E-2"/>
                </c:manualLayout>
              </c:layout>
              <c:showVal val="1"/>
            </c:dLbl>
            <c:dLbl>
              <c:idx val="4"/>
              <c:layout>
                <c:manualLayout>
                  <c:x val="1.4619883040935752E-3"/>
                  <c:y val="-8.6987012487729165E-2"/>
                </c:manualLayout>
              </c:layout>
              <c:showVal val="1"/>
            </c:dLbl>
            <c:dLbl>
              <c:idx val="5"/>
              <c:layout>
                <c:manualLayout>
                  <c:x val="1.1695906432748537E-2"/>
                  <c:y val="-6.7344783861467833E-2"/>
                </c:manualLayout>
              </c:layout>
              <c:showVal val="1"/>
            </c:dLbl>
            <c:dLbl>
              <c:idx val="6"/>
              <c:layout>
                <c:manualLayout>
                  <c:x val="6.5789473684210523E-2"/>
                  <c:y val="-3.6478424591628401E-2"/>
                </c:manualLayout>
              </c:layout>
              <c:showVal val="1"/>
            </c:dLbl>
            <c:delete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Семберија</c:v>
                </c:pt>
                <c:pt idx="4">
                  <c:v>Бирач</c:v>
                </c:pt>
                <c:pt idx="5">
                  <c:v>Херцеговина</c:v>
                </c:pt>
                <c:pt idx="6">
                  <c:v>Сарјевско-романијска  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72.069999999999993</c:v>
                </c:pt>
                <c:pt idx="1">
                  <c:v>63.13</c:v>
                </c:pt>
                <c:pt idx="2">
                  <c:v>66.760000000000005</c:v>
                </c:pt>
                <c:pt idx="3">
                  <c:v>66.8</c:v>
                </c:pt>
                <c:pt idx="4">
                  <c:v>64.569999999999993</c:v>
                </c:pt>
                <c:pt idx="5">
                  <c:v>74.45</c:v>
                </c:pt>
                <c:pt idx="6">
                  <c:v>66.56</c:v>
                </c:pt>
              </c:numCache>
            </c:numRef>
          </c:val>
        </c:ser>
        <c:shape val="cylinder"/>
        <c:axId val="85457920"/>
        <c:axId val="75109120"/>
        <c:axId val="0"/>
      </c:bar3DChart>
      <c:catAx>
        <c:axId val="85457920"/>
        <c:scaling>
          <c:orientation val="minMax"/>
        </c:scaling>
        <c:axPos val="b"/>
        <c:tickLblPos val="nextTo"/>
        <c:crossAx val="75109120"/>
        <c:crosses val="autoZero"/>
        <c:auto val="1"/>
        <c:lblAlgn val="ctr"/>
        <c:lblOffset val="100"/>
      </c:catAx>
      <c:valAx>
        <c:axId val="75109120"/>
        <c:scaling>
          <c:orientation val="minMax"/>
        </c:scaling>
        <c:axPos val="l"/>
        <c:majorGridlines/>
        <c:numFmt formatCode="General" sourceLinked="1"/>
        <c:tickLblPos val="nextTo"/>
        <c:crossAx val="854579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оцјена пол.г.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Семберија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4.0199999999999996</c:v>
                </c:pt>
                <c:pt idx="1">
                  <c:v>4</c:v>
                </c:pt>
                <c:pt idx="2">
                  <c:v>3.86</c:v>
                </c:pt>
                <c:pt idx="3">
                  <c:v>4.08</c:v>
                </c:pt>
                <c:pt idx="4">
                  <c:v>3.95</c:v>
                </c:pt>
                <c:pt idx="5">
                  <c:v>3.77</c:v>
                </c:pt>
                <c:pt idx="6">
                  <c:v>3.89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оцјена на з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3.0864197530864296E-2"/>
                  <c:y val="-7.4188555373578321E-3"/>
                </c:manualLayout>
              </c:layout>
              <c:showVal val="1"/>
            </c:dLbl>
            <c:dLbl>
              <c:idx val="2"/>
              <c:layout>
                <c:manualLayout>
                  <c:x val="2.6234567901234612E-2"/>
                  <c:y val="-7.4188555373578321E-3"/>
                </c:manualLayout>
              </c:layout>
              <c:showVal val="1"/>
            </c:dLbl>
            <c:dLbl>
              <c:idx val="3"/>
              <c:layout>
                <c:manualLayout>
                  <c:x val="3.2407407407407669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7777777777778099E-2"/>
                  <c:y val="-7.4188555373578564E-3"/>
                </c:manualLayout>
              </c:layout>
              <c:showVal val="1"/>
            </c:dLbl>
            <c:dLbl>
              <c:idx val="5"/>
              <c:layout>
                <c:manualLayout>
                  <c:x val="2.3148148148148147E-2"/>
                  <c:y val="2.4729518457859692E-3"/>
                </c:manualLayout>
              </c:layout>
              <c:showVal val="1"/>
            </c:dLbl>
            <c:dLbl>
              <c:idx val="6"/>
              <c:layout>
                <c:manualLayout>
                  <c:x val="2.9320987654320996E-2"/>
                  <c:y val="0"/>
                </c:manualLayout>
              </c:layout>
              <c:showVal val="1"/>
            </c:dLbl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Семберија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3.4</c:v>
                </c:pt>
                <c:pt idx="1">
                  <c:v>3.03</c:v>
                </c:pt>
                <c:pt idx="2">
                  <c:v>3.13</c:v>
                </c:pt>
                <c:pt idx="3">
                  <c:v>3.08</c:v>
                </c:pt>
                <c:pt idx="4">
                  <c:v>3.02</c:v>
                </c:pt>
                <c:pt idx="5">
                  <c:v>3.21</c:v>
                </c:pt>
                <c:pt idx="6">
                  <c:v>3.41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разлика</c:v>
                </c:pt>
              </c:strCache>
            </c:strRef>
          </c:tx>
          <c:dLbls>
            <c:showVal val="1"/>
          </c:dLbls>
          <c:cat>
            <c:strRef>
              <c:f>Sheet1!$A$2:$A$8</c:f>
              <c:strCache>
                <c:ptCount val="7"/>
                <c:pt idx="0">
                  <c:v>Бањалука</c:v>
                </c:pt>
                <c:pt idx="1">
                  <c:v>Добој</c:v>
                </c:pt>
                <c:pt idx="2">
                  <c:v>Приједор</c:v>
                </c:pt>
                <c:pt idx="3">
                  <c:v>Семберија</c:v>
                </c:pt>
                <c:pt idx="4">
                  <c:v>Бирач</c:v>
                </c:pt>
                <c:pt idx="5">
                  <c:v>Сарајевско-ром</c:v>
                </c:pt>
                <c:pt idx="6">
                  <c:v>Херцеговина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0.62</c:v>
                </c:pt>
                <c:pt idx="1">
                  <c:v>0.97</c:v>
                </c:pt>
                <c:pt idx="2">
                  <c:v>0.73</c:v>
                </c:pt>
                <c:pt idx="3">
                  <c:v>1</c:v>
                </c:pt>
                <c:pt idx="4">
                  <c:v>0.93</c:v>
                </c:pt>
                <c:pt idx="5">
                  <c:v>0.56000000000000005</c:v>
                </c:pt>
                <c:pt idx="6">
                  <c:v>0.48</c:v>
                </c:pt>
              </c:numCache>
            </c:numRef>
          </c:val>
        </c:ser>
        <c:shape val="cylinder"/>
        <c:axId val="85445248"/>
        <c:axId val="51270016"/>
        <c:axId val="0"/>
      </c:bar3DChart>
      <c:catAx>
        <c:axId val="85445248"/>
        <c:scaling>
          <c:orientation val="minMax"/>
        </c:scaling>
        <c:axPos val="b"/>
        <c:tickLblPos val="nextTo"/>
        <c:crossAx val="51270016"/>
        <c:crosses val="autoZero"/>
        <c:auto val="1"/>
        <c:lblAlgn val="ctr"/>
        <c:lblOffset val="100"/>
      </c:catAx>
      <c:valAx>
        <c:axId val="51270016"/>
        <c:scaling>
          <c:orientation val="minMax"/>
        </c:scaling>
        <c:axPos val="l"/>
        <c:majorGridlines/>
        <c:numFmt formatCode="General" sourceLinked="1"/>
        <c:tickLblPos val="nextTo"/>
        <c:crossAx val="8544524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4BD290B-EB4D-4B8F-B137-2F2FD9A10344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6AF6724-E7C5-4B87-A54C-F369CECEBBC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E9ABB2-6A3E-4658-A0AA-C0A3E7B4560E}" type="slidenum">
              <a:rPr lang="en-US" smtClean="0"/>
              <a:pPr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F1B468-8B9E-4248-9DF6-5EC70C018B1F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00E656-CDD4-4775-BC72-7550AE31ADF1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6724-E7C5-4B87-A54C-F369CECEBBC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23862-E70A-4574-BD68-C342432DDB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ZOT_zadaci_jun%20%2018%20.docx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Document4.docx"/><Relationship Id="rId4" Type="http://schemas.openxmlformats.org/officeDocument/2006/relationships/package" Target="../embeddings/Microsoft_Office_Word_Document3.docx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1524000"/>
            <a:ext cx="6781800" cy="2079625"/>
          </a:xfrm>
        </p:spPr>
        <p:txBody>
          <a:bodyPr>
            <a:normAutofit fontScale="90000"/>
          </a:bodyPr>
          <a:lstStyle/>
          <a:p>
            <a:r>
              <a:rPr lang="sr-Cyrl-RS" sz="3600" b="1" i="1" dirty="0" smtClean="0"/>
              <a:t>ПРОВЈЕРА  </a:t>
            </a:r>
            <a:r>
              <a:rPr lang="sr-Cyrl-CS" sz="3600" b="1" i="1" dirty="0" smtClean="0"/>
              <a:t>ПОСТИГНУЋА УЧЕНИКА</a:t>
            </a:r>
            <a:r>
              <a:rPr lang="sr-Latn-CS" sz="3600" b="1" i="1" dirty="0" smtClean="0"/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3600" i="1" dirty="0" smtClean="0"/>
              <a:t>5.</a:t>
            </a:r>
            <a:r>
              <a:rPr lang="sr-Cyrl-CS" sz="3600" i="1" dirty="0" smtClean="0"/>
              <a:t>  РАЗРЕДА </a:t>
            </a:r>
            <a:r>
              <a:rPr lang="sr-Cyrl-RS" sz="3600" i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sr-Cyrl-CS" sz="3600" b="1" i="1" dirty="0" smtClean="0"/>
              <a:t>СРПСКОГ  ЈЕЗИКА</a:t>
            </a:r>
            <a:endParaRPr lang="en-US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8913"/>
            <a:ext cx="8229600" cy="5730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dirty="0" smtClean="0">
                <a:latin typeface="Arial Black" pitchFamily="34" charset="0"/>
              </a:rPr>
              <a:t>Регије Б</a:t>
            </a:r>
            <a:r>
              <a:rPr lang="sr-Cyrl-CS" sz="2400" dirty="0" smtClean="0">
                <a:latin typeface="Arial Black" pitchFamily="34" charset="0"/>
              </a:rPr>
              <a:t>ањалука</a:t>
            </a:r>
            <a:r>
              <a:rPr lang="ru-RU" sz="2400" dirty="0" smtClean="0">
                <a:latin typeface="Arial Black" pitchFamily="34" charset="0"/>
              </a:rPr>
              <a:t> и Приједор- преглед резултата на нивоу школа</a:t>
            </a:r>
            <a:endParaRPr lang="en-US" sz="2400" dirty="0" smtClean="0">
              <a:latin typeface="Arial Black" pitchFamily="34" charset="0"/>
            </a:endParaRPr>
          </a:p>
        </p:txBody>
      </p:sp>
      <p:graphicFrame>
        <p:nvGraphicFramePr>
          <p:cNvPr id="79069" name="Group 221"/>
          <p:cNvGraphicFramePr>
            <a:graphicFrameLocks noGrp="1"/>
          </p:cNvGraphicFramePr>
          <p:nvPr>
            <p:ph/>
          </p:nvPr>
        </p:nvGraphicFramePr>
        <p:xfrm>
          <a:off x="457200" y="836613"/>
          <a:ext cx="8151813" cy="5646744"/>
        </p:xfrm>
        <a:graphic>
          <a:graphicData uri="http://schemas.openxmlformats.org/drawingml/2006/table">
            <a:tbl>
              <a:tblPr/>
              <a:tblGrid>
                <a:gridCol w="514350"/>
                <a:gridCol w="4032250"/>
                <a:gridCol w="1081088"/>
                <a:gridCol w="863600"/>
                <a:gridCol w="846137"/>
                <a:gridCol w="814388"/>
              </a:tblGrid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Рб.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Основна школа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Оцј.из ср.јез.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Оц.задат.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разлика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1.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“И. Г. Ковачић” Бањалука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86,91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4,36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4,35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0,01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2.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“Змај 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Јова” Бањалука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81,58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4,07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4,08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0,01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3.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“Јован Цвијић”</a:t>
                      </a:r>
                      <a:r>
                        <a:rPr lang="sr-Latn-RS" sz="1600" dirty="0" smtClean="0">
                          <a:latin typeface="Arial Black" pitchFamily="34" charset="0"/>
                        </a:rPr>
                        <a:t> </a:t>
                      </a:r>
                      <a:r>
                        <a:rPr lang="sr-Cyrl-RS" sz="1600" dirty="0" smtClean="0">
                          <a:latin typeface="Arial Black" pitchFamily="34" charset="0"/>
                        </a:rPr>
                        <a:t>Бањалука 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baseline="0" dirty="0" smtClean="0">
                          <a:latin typeface="Arial Black" pitchFamily="34" charset="0"/>
                        </a:rPr>
                        <a:t>   81,16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 4,36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 4,04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0,32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2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4.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“Петар Кочић” Ситница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80,60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4,25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3,27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0,98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5.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“Петар Кочић” Нова Топола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79,69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4,31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3,98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0,33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6.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“Б. Нушић” Бањалука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   76,73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 4,13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 3,54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0,59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7.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“Милош Црњански” Бањалука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 76,15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600" dirty="0" smtClean="0">
                          <a:latin typeface="Arial Black" pitchFamily="34" charset="0"/>
                        </a:rPr>
                        <a:t> 4,28</a:t>
                      </a:r>
                      <a:endParaRPr lang="en-US" sz="16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0,60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8.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“Д.</a:t>
                      </a: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Борковић” Градишка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Cyrl-RS" sz="16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75,71</a:t>
                      </a:r>
                      <a:endParaRPr lang="en-US" sz="16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4,18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3,78</a:t>
                      </a:r>
                      <a:endParaRPr lang="en-US" sz="16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0,40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9.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“Никола Тесла” Прњавор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75,46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0,03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10.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“Станко Ракита” Бањалука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74,98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0,01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8913"/>
            <a:ext cx="8229600" cy="460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>
                <a:latin typeface="Times New Roman" pitchFamily="18" charset="0"/>
              </a:rPr>
              <a:t> </a:t>
            </a:r>
            <a:endParaRPr lang="en-US" sz="2400" dirty="0" smtClean="0">
              <a:latin typeface="Arial Black" pitchFamily="34" charset="0"/>
            </a:endParaRPr>
          </a:p>
        </p:txBody>
      </p:sp>
      <p:graphicFrame>
        <p:nvGraphicFramePr>
          <p:cNvPr id="79069" name="Group 221"/>
          <p:cNvGraphicFramePr>
            <a:graphicFrameLocks noGrp="1"/>
          </p:cNvGraphicFramePr>
          <p:nvPr>
            <p:ph/>
          </p:nvPr>
        </p:nvGraphicFramePr>
        <p:xfrm>
          <a:off x="381000" y="304800"/>
          <a:ext cx="8151813" cy="6365878"/>
        </p:xfrm>
        <a:graphic>
          <a:graphicData uri="http://schemas.openxmlformats.org/drawingml/2006/table">
            <a:tbl>
              <a:tblPr/>
              <a:tblGrid>
                <a:gridCol w="514350"/>
                <a:gridCol w="3744466"/>
                <a:gridCol w="1008112"/>
                <a:gridCol w="1008112"/>
                <a:gridCol w="1080120"/>
                <a:gridCol w="796653"/>
              </a:tblGrid>
              <a:tr h="534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Рб.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Основна школа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Оцј.из ср.јез.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Оц.зад.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разлика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“Бранко Ћопић” Д. Агићи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74,47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3,39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0,38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12.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“Д. Максимовић” Приједор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74,13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4,20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0,51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13.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“Милан Ракић” Карановац БЛ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73,94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4,14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3,48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0,66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14.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“Алекса Шантић” Бањалука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73,88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3,94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3,48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0,46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15.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“Ђура Јакшић” Бањалука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73,66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  4,12</a:t>
                      </a:r>
                      <a:endParaRPr lang="en-US" sz="16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3,68</a:t>
                      </a:r>
                      <a:endParaRPr lang="en-US" sz="16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0,44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“Никола Мачкић” Рибник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73,13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0,07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“Д. Максимовић” Драгочај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72,10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3,89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0,29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“Васа Чубриловић” Градишка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71,60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4,06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3,58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0,48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“Д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 Максимовић” Трн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71,05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4,08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3,54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0,54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“М. Стојановић” Лакташи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70.96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4,07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3,54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0,53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21.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“П.П. Његош” Буснови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69,29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3,43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0,24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22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“М. Стојановић” Јошавка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68,65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3,82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3,32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0,50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“Новак Пивашевић” Дубрава Стара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68,43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4,26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0,61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8913"/>
            <a:ext cx="8229600" cy="460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>
                <a:latin typeface="Times New Roman" pitchFamily="18" charset="0"/>
              </a:rPr>
              <a:t> </a:t>
            </a:r>
            <a:endParaRPr lang="en-US" sz="2400" dirty="0" smtClean="0">
              <a:latin typeface="Arial Black" pitchFamily="34" charset="0"/>
            </a:endParaRPr>
          </a:p>
        </p:txBody>
      </p:sp>
      <p:graphicFrame>
        <p:nvGraphicFramePr>
          <p:cNvPr id="79069" name="Group 221"/>
          <p:cNvGraphicFramePr>
            <a:graphicFrameLocks noGrp="1"/>
          </p:cNvGraphicFramePr>
          <p:nvPr>
            <p:ph/>
          </p:nvPr>
        </p:nvGraphicFramePr>
        <p:xfrm>
          <a:off x="304800" y="228600"/>
          <a:ext cx="8151813" cy="7154863"/>
        </p:xfrm>
        <a:graphic>
          <a:graphicData uri="http://schemas.openxmlformats.org/drawingml/2006/table">
            <a:tbl>
              <a:tblPr/>
              <a:tblGrid>
                <a:gridCol w="514350"/>
                <a:gridCol w="4032250"/>
                <a:gridCol w="1081088"/>
                <a:gridCol w="863600"/>
                <a:gridCol w="846137"/>
                <a:gridCol w="814388"/>
              </a:tblGrid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Основна школа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Оцј. ср.јез.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Оц.задат.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разлика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24.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Ћирило и Методије” Трнопоље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67.63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4,13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3,35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0,78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Милутин Бојић” Бањалука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65,66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3,98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3,29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0,69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“Д.</a:t>
                      </a: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Обрадовић” Лијевче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65,44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4,27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3,35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0,92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“Б.Ћопић” Прњавор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64,87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4,24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3,22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1,02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28.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“Д. Вујановић” Сводна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64,64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3,94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3,32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0,62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“Немања Влатковић” Шипово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63,37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3,88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2,98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Петар Кочић” Мркоњић Град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62,48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4,33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3,11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1,22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282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31.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Свети Сава” Козарска Дубица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62,15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3,65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3,19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0,46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32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“М.Стојановић” Бронзани Мајдан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61,46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3,54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3,07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0,47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33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“Д.Обрадовић” Кнежево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60,11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4,08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3,12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0,96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34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“Свети Сава” Котор Варош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60,11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4,16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2,67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1,49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35.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Б. Радичевић” Петрово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59, 89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4,31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3,13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1,17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36.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Јосиф Панчић” Козица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59,50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3,50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2,96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 Black" pitchFamily="34" charset="0"/>
                          <a:ea typeface="Times New Roman"/>
                          <a:cs typeface="Times New Roman"/>
                        </a:rPr>
                        <a:t>0,54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37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“Ћирило и Методије” Пискавица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57.20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3,92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3,13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0,79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0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38.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“Милош Црњански”</a:t>
                      </a:r>
                      <a:r>
                        <a:rPr kumimoji="0" lang="sr-Latn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Cyrl-R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Поточани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57,02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3,82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3,04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0,78</a:t>
                      </a:r>
                      <a:endParaRPr lang="en-US" sz="16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5" marB="4572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8913"/>
            <a:ext cx="8229600" cy="460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>
                <a:latin typeface="Times New Roman" pitchFamily="18" charset="0"/>
              </a:rPr>
              <a:t> </a:t>
            </a:r>
            <a:endParaRPr lang="en-US" sz="2400" dirty="0" smtClean="0">
              <a:latin typeface="Arial Black" pitchFamily="34" charset="0"/>
            </a:endParaRPr>
          </a:p>
        </p:txBody>
      </p:sp>
      <p:graphicFrame>
        <p:nvGraphicFramePr>
          <p:cNvPr id="83194" name="Group 250"/>
          <p:cNvGraphicFramePr>
            <a:graphicFrameLocks noGrp="1"/>
          </p:cNvGraphicFramePr>
          <p:nvPr>
            <p:ph/>
          </p:nvPr>
        </p:nvGraphicFramePr>
        <p:xfrm>
          <a:off x="468313" y="836613"/>
          <a:ext cx="8281170" cy="6045940"/>
        </p:xfrm>
        <a:graphic>
          <a:graphicData uri="http://schemas.openxmlformats.org/drawingml/2006/table">
            <a:tbl>
              <a:tblPr/>
              <a:tblGrid>
                <a:gridCol w="659803"/>
                <a:gridCol w="4163964"/>
                <a:gridCol w="864096"/>
                <a:gridCol w="936104"/>
                <a:gridCol w="864096"/>
                <a:gridCol w="793107"/>
              </a:tblGrid>
              <a:tr h="786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Рб.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Основна школа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Arial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%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Оцј. ср.ј.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Оц.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зад.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Разлика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“Вук Караџић” Ситнеши 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56,68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 Black" pitchFamily="34" charset="0"/>
                        </a:rPr>
                        <a:t> 3,74</a:t>
                      </a:r>
                      <a:endParaRPr lang="en-US" sz="18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 Black" pitchFamily="34" charset="0"/>
                        </a:rPr>
                        <a:t>3,04</a:t>
                      </a:r>
                      <a:endParaRPr lang="en-US" sz="18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0,70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40.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“Јован Дучић” Ламовита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56,46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 Black" pitchFamily="34" charset="0"/>
                        </a:rPr>
                        <a:t> 4,27</a:t>
                      </a:r>
                      <a:endParaRPr lang="en-US" sz="18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 smtClean="0">
                          <a:latin typeface="Arial Black" pitchFamily="34" charset="0"/>
                        </a:rPr>
                        <a:t>2,95</a:t>
                      </a:r>
                      <a:endParaRPr lang="en-US" sz="1800" dirty="0">
                        <a:latin typeface="Arial Black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1,32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4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41.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“Иво Андрић” Кулаши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56,44</a:t>
                      </a:r>
                      <a:endParaRPr lang="en-US" sz="1800" dirty="0" smtClean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4,25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2,89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1,36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4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42.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“Вук Караџић” Бараћи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54,25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3,75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2,88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0,87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9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43.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“П. </a:t>
                      </a: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Шкундрић</a:t>
                      </a: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” Будимлић Јапра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51,50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3,50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2,27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1,23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22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44.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“Вук Караџић” Доњи Вијачани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50,86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3,25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2,36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0,89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45.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“Младен Стојановић” Љубија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49,56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3,73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2,56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Arial Black" pitchFamily="34" charset="0"/>
                          <a:ea typeface="Times New Roman"/>
                          <a:cs typeface="Times New Roman"/>
                        </a:rPr>
                        <a:t>1,17</a:t>
                      </a:r>
                      <a:endParaRPr lang="en-US" sz="1800" dirty="0"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4315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20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0501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020762"/>
          </a:xfrm>
        </p:spPr>
        <p:txBody>
          <a:bodyPr>
            <a:normAutofit/>
          </a:bodyPr>
          <a:lstStyle/>
          <a:p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Број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нивоима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постигнућа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на нивоу Републике Срспке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228600" y="1600199"/>
          <a:ext cx="8305800" cy="4480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3124200"/>
                <a:gridCol w="2743200"/>
              </a:tblGrid>
              <a:tr h="6096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Ниво постигнућа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Проценат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РС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РС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 задовољава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(мање од 45 %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585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13,52</a:t>
                      </a:r>
                    </a:p>
                  </a:txBody>
                  <a:tcPr marL="68580" marR="68580" marT="0" marB="0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низак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(45 % - 54 %)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396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9,15</a:t>
                      </a:r>
                    </a:p>
                  </a:txBody>
                  <a:tcPr marL="68580" marR="68580" marT="0" marB="0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средњи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(55 % - 74 %)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1345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31,09</a:t>
                      </a:r>
                    </a:p>
                  </a:txBody>
                  <a:tcPr marL="68580" marR="68580" marT="0" marB="0"/>
                </a:tc>
              </a:tr>
              <a:tr h="695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висок ниво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(75 % - 100 %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46,23</a:t>
                      </a:r>
                    </a:p>
                  </a:txBody>
                  <a:tcPr marL="68580" marR="68580" marT="0" marB="0"/>
                </a:tc>
              </a:tr>
              <a:tr h="3840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Укупно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4326</a:t>
                      </a:r>
                      <a:endParaRPr lang="en-US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69,18</a:t>
                      </a:r>
                      <a:endParaRPr lang="en-US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86800" cy="792162"/>
          </a:xfrm>
        </p:spPr>
        <p:txBody>
          <a:bodyPr>
            <a:normAutofit fontScale="90000"/>
          </a:bodyPr>
          <a:lstStyle/>
          <a:p>
            <a:r>
              <a:rPr lang="sr-Cyrl-RS" sz="3600" dirty="0" smtClean="0"/>
              <a:t>Укупна </a:t>
            </a:r>
            <a:r>
              <a:rPr lang="sr-Cyrl-RS" sz="3600" dirty="0" smtClean="0"/>
              <a:t>постигнућа- </a:t>
            </a:r>
            <a:r>
              <a:rPr lang="sr-Cyrl-RS" sz="3600" dirty="0" smtClean="0"/>
              <a:t>Републике Српске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533400" y="121920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  <a:gridCol w="2133600"/>
              </a:tblGrid>
              <a:tr h="548640">
                <a:tc>
                  <a:txBody>
                    <a:bodyPr/>
                    <a:lstStyle/>
                    <a:p>
                      <a:r>
                        <a:rPr lang="sr-Cyrl-RS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Број</a:t>
                      </a:r>
                      <a:r>
                        <a:rPr lang="sr-Cyrl-RS" sz="24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школа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93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Број  одјељења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346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4493 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Радило задатке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%  ученика</a:t>
                      </a:r>
                      <a:r>
                        <a:rPr lang="sr-Cyrl-CS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који су радили задатке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96,30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Ниво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постигнућа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СНП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69,18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Оцјена из српског језика 1. полугодиште 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3,93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Оцјена на провјери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постигнућа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3,18</a:t>
                      </a:r>
                      <a:endParaRPr lang="en-US" sz="2400" dirty="0"/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Разлика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/>
                        <a:t>0,75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152400" y="457201"/>
          <a:ext cx="8763000" cy="5557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685800"/>
                <a:gridCol w="533400"/>
                <a:gridCol w="838200"/>
                <a:gridCol w="609600"/>
                <a:gridCol w="990600"/>
                <a:gridCol w="685800"/>
                <a:gridCol w="838200"/>
                <a:gridCol w="1143000"/>
                <a:gridCol w="762000"/>
              </a:tblGrid>
              <a:tr h="834097"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Регија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Број школа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Бр.одјељ.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sr-Cyrl-CS" sz="1200" dirty="0">
                          <a:latin typeface="Times New Roman"/>
                          <a:ea typeface="Times New Roman"/>
                          <a:cs typeface="Times New Roman"/>
                        </a:rPr>
                        <a:t>Радило зад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sr-Cyrl-C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sr-Cyrl-C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r-Cyrl-CS" sz="1200" dirty="0">
                          <a:latin typeface="Times New Roman"/>
                          <a:ea typeface="Times New Roman"/>
                          <a:cs typeface="Times New Roman"/>
                        </a:rPr>
                        <a:t>Ниво </a:t>
                      </a:r>
                      <a:r>
                        <a:rPr lang="sr-Cyrl-C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постигнућа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%.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Сред </a:t>
                      </a: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њаоцје на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полуг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Средња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оцјена</a:t>
                      </a:r>
                      <a:r>
                        <a:rPr lang="sr-Cyrl-CS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задацима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R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Разлика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7614">
                <a:tc>
                  <a:txBody>
                    <a:bodyPr/>
                    <a:lstStyle/>
                    <a:p>
                      <a:r>
                        <a:rPr lang="sr-Cyrl-RS" dirty="0" smtClean="0"/>
                        <a:t>Бањалука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1783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98,18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72,07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4,02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0,62</a:t>
                      </a:r>
                      <a:endParaRPr lang="en-US" sz="1600" dirty="0"/>
                    </a:p>
                  </a:txBody>
                  <a:tcPr/>
                </a:tc>
              </a:tr>
              <a:tr h="410888">
                <a:tc>
                  <a:txBody>
                    <a:bodyPr/>
                    <a:lstStyle/>
                    <a:p>
                      <a:r>
                        <a:rPr lang="sr-Cyrl-RS" dirty="0" smtClean="0"/>
                        <a:t>Добој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609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63,13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4,00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0,97</a:t>
                      </a:r>
                      <a:endParaRPr lang="en-US" sz="1600" dirty="0"/>
                    </a:p>
                  </a:txBody>
                  <a:tcPr/>
                </a:tc>
              </a:tr>
              <a:tr h="58589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Приједор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264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СНП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66.74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3,86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3,13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sr-Cyrl-RS" sz="1600" dirty="0" smtClean="0"/>
                    </a:p>
                    <a:p>
                      <a:r>
                        <a:rPr lang="sr-Cyrl-RS" sz="1600" dirty="0" smtClean="0"/>
                        <a:t>0,73</a:t>
                      </a:r>
                      <a:endParaRPr lang="en-US" sz="16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Семберија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517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  <a:endParaRPr lang="en-US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66,80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4,08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3,08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1</a:t>
                      </a:r>
                      <a:endParaRPr lang="en-US" sz="16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7026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Бирач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Times New Roman"/>
                          <a:ea typeface="Times New Roman"/>
                          <a:cs typeface="Times New Roman"/>
                        </a:rPr>
                        <a:t>357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98,38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64,57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3,95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0,93</a:t>
                      </a:r>
                      <a:endParaRPr lang="en-US" sz="1600" dirty="0"/>
                    </a:p>
                  </a:txBody>
                  <a:tcPr/>
                </a:tc>
              </a:tr>
              <a:tr h="704398"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Сарајевско- романијска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Times New Roman"/>
                          <a:ea typeface="Times New Roman"/>
                          <a:cs typeface="Times New Roman"/>
                        </a:rPr>
                        <a:t>437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87,57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66,56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3,77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0,56</a:t>
                      </a:r>
                      <a:endParaRPr lang="en-US" sz="1600" dirty="0"/>
                    </a:p>
                  </a:txBody>
                  <a:tcPr/>
                </a:tc>
              </a:tr>
              <a:tr h="652331">
                <a:tc>
                  <a:txBody>
                    <a:bodyPr/>
                    <a:lstStyle/>
                    <a:p>
                      <a:r>
                        <a:rPr lang="sr-Cyrl-RS" dirty="0" smtClean="0"/>
                        <a:t>Херцеговина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Times New Roman"/>
                          <a:ea typeface="Times New Roman"/>
                          <a:cs typeface="Times New Roman"/>
                        </a:rPr>
                        <a:t>359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98,90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Calibri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Times New Roman"/>
                          <a:cs typeface="Times New Roman"/>
                        </a:rPr>
                        <a:t>74,45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3,89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3,41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0,48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7026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Укупно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96,30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sr-Cyrl-RS" sz="1600" b="1" dirty="0" smtClean="0"/>
                    </a:p>
                    <a:p>
                      <a:r>
                        <a:rPr lang="sr-Cyrl-RS" sz="1600" b="1" dirty="0" smtClean="0"/>
                        <a:t>0,75</a:t>
                      </a:r>
                      <a:endParaRPr lang="en-US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sr-Cyrl-RS" dirty="0" smtClean="0"/>
              <a:t>Укупна постигнућа по регијама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6868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762000"/>
          <a:ext cx="8382000" cy="5364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772399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0406"/>
                <a:gridCol w="1532585"/>
                <a:gridCol w="2189408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Ниво постигнућа</a:t>
                      </a:r>
                      <a:endParaRPr lang="en-US" dirty="0"/>
                    </a:p>
                  </a:txBody>
                  <a:tcPr marL="82973" marR="82973"/>
                </a:tc>
                <a:tc gridSpan="2">
                  <a:txBody>
                    <a:bodyPr/>
                    <a:lstStyle/>
                    <a:p>
                      <a:r>
                        <a:rPr lang="sr-Cyrl-RS" dirty="0" smtClean="0"/>
                        <a:t>Узорак</a:t>
                      </a:r>
                      <a:endParaRPr lang="en-US" dirty="0"/>
                    </a:p>
                  </a:txBody>
                  <a:tcPr marL="82973" marR="8297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Број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задовољава (мање од 45 %)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2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9,53</a:t>
                      </a:r>
                      <a:endParaRPr lang="en-US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низак ниво (45 % - 54 %)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2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9,53</a:t>
                      </a:r>
                      <a:endParaRPr lang="en-US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средњи ниво (55 % - 74 %)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82973" marR="82973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9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42,85</a:t>
                      </a:r>
                      <a:endParaRPr lang="en-US" dirty="0"/>
                    </a:p>
                  </a:txBody>
                  <a:tcPr marL="82973" marR="82973"/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 ниво 75 % - 100 %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8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38,09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Укупно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21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100%</a:t>
                      </a:r>
                      <a:endParaRPr lang="en-US" dirty="0"/>
                    </a:p>
                  </a:txBody>
                  <a:tcPr marL="82973" marR="8297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sr-Latn-CS" sz="2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утврђивање степена остварености очекиваних исхода дефинисаних наставним програмом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предмета српског језика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sr-Cyrl-C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нави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кавање ученика на рјешавање низа задатака објективног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типа,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поштовање правила и прописаних процедура, 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утврђивање способности ученика за рјешавање одређених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типова задатака,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повећање објективности вредновања постигнућа ученика,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упоређивање постигнућа на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oвом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вредновању са оцјеном из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српског језика на крају првог полугодишта,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провјера постигнућа ученика вршена је низом задатака објективног типа који су формулисани у складу са захтјевима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наставног програма,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захтјеви у задацима се односе на исходе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 настави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српског  језика у 5. разреду и  кључна знања из српског језика која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ученик петог разреда треба да има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457200" y="1061173"/>
          <a:ext cx="8229600" cy="4374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2590800"/>
                <a:gridCol w="3048000"/>
                <a:gridCol w="990600"/>
              </a:tblGrid>
              <a:tr h="531008"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Редни број задатака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Тип задатка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Ниво постугнућа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/>
                        <a:t>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rgbClr val="FF0000"/>
                          </a:solidFill>
                        </a:rPr>
                        <a:t> избор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75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/>
                        <a:t>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rgbClr val="FF0000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88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/>
                        <a:t>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Отвореног типа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  <a:tr h="442507">
                <a:tc>
                  <a:txBody>
                    <a:bodyPr/>
                    <a:lstStyle/>
                    <a:p>
                      <a:r>
                        <a:rPr lang="sr-Cyrl-RS" dirty="0" smtClean="0"/>
                        <a:t>4.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rgbClr val="00B050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64</a:t>
                      </a:r>
                      <a:endParaRPr lang="en-US" dirty="0"/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/>
                        <a:t>5.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rgbClr val="00B050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  <a:tr h="324505">
                <a:tc>
                  <a:txBody>
                    <a:bodyPr/>
                    <a:lstStyle/>
                    <a:p>
                      <a:r>
                        <a:rPr lang="sr-Cyrl-RS" dirty="0" smtClean="0"/>
                        <a:t>6.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chemeClr val="tx1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Н3П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43</a:t>
                      </a:r>
                      <a:endParaRPr lang="en-US" dirty="0" smtClean="0"/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baseline="0" dirty="0" smtClean="0">
                          <a:solidFill>
                            <a:srgbClr val="00B050"/>
                          </a:solidFill>
                        </a:rPr>
                        <a:t>К</a:t>
                      </a:r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ратак одговор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70</a:t>
                      </a:r>
                      <a:endParaRPr lang="en-US" dirty="0"/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/>
                        <a:t>8.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64</a:t>
                      </a:r>
                      <a:endParaRPr lang="en-US" dirty="0"/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/>
                        <a:t>9.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rgbClr val="FF0000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76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07648">
                <a:tc>
                  <a:txBody>
                    <a:bodyPr/>
                    <a:lstStyle/>
                    <a:p>
                      <a:r>
                        <a:rPr lang="sr-Cyrl-RS" dirty="0" smtClean="0"/>
                        <a:t>10.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Вишеструки</a:t>
                      </a:r>
                      <a:r>
                        <a:rPr lang="sr-Cyrl-RS" baseline="0" dirty="0" smtClean="0">
                          <a:solidFill>
                            <a:srgbClr val="00B050"/>
                          </a:solidFill>
                        </a:rPr>
                        <a:t> избор</a:t>
                      </a:r>
                      <a:endParaRPr lang="en-US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73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066800" y="3810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Приказ ријешености задатака одређеног типа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81000" y="228600"/>
          <a:ext cx="8229600" cy="6442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13652"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Редни број задатак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Тип задатка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Ниво постигнућа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%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11.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78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12.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Отворени тип (допуњавање)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76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13.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Отворени тип (допуњавање)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ННП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54</a:t>
                      </a:r>
                      <a:endParaRPr lang="en-US" dirty="0" smtClean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14.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Разврставање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76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15.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Вишеструки избор (повезивање)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НЗП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33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16.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82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17.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59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18.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59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19.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разврставање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ВНП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FF0000"/>
                          </a:solidFill>
                        </a:rPr>
                        <a:t>84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/>
                        <a:t>20.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Вишеструки избор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68</a:t>
                      </a:r>
                      <a:endParaRPr lang="en-US" dirty="0"/>
                    </a:p>
                  </a:txBody>
                  <a:tcPr/>
                </a:tc>
              </a:tr>
              <a:tr h="413465"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chemeClr val="tx1"/>
                          </a:solidFill>
                        </a:rPr>
                        <a:t>21.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Кратак одговор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solidFill>
                            <a:srgbClr val="00B050"/>
                          </a:solidFill>
                        </a:rPr>
                        <a:t>СНП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69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у 8 или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38,09%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остварен је високи ниво постигнућа;</a:t>
            </a:r>
          </a:p>
          <a:p>
            <a:pPr>
              <a:buFont typeface="Wingdings" pitchFamily="2" charset="2"/>
              <a:buChar char="v"/>
            </a:pP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у 9 или 42,85% задатака остварен је средњи ниво постигнућа; </a:t>
            </a:r>
          </a:p>
          <a:p>
            <a:pPr>
              <a:buFont typeface="Wingdings" pitchFamily="2" charset="2"/>
              <a:buChar char="v"/>
            </a:pP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 и у 2 или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9,53%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задатка остварен је ниски ниво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постигнућа; </a:t>
            </a: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у 2 задатка или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9,53%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остварен је ниво не </a:t>
            </a:r>
            <a:r>
              <a:rPr lang="sr-Cyrl-CS" sz="2800" dirty="0" smtClean="0">
                <a:latin typeface="Arial Black" pitchFamily="34" charset="0"/>
                <a:cs typeface="Times New Roman" pitchFamily="18" charset="0"/>
              </a:rPr>
              <a:t>задовољава.</a:t>
            </a:r>
            <a:endParaRPr lang="sr-Cyrl-CS" sz="2800" dirty="0" smtClean="0">
              <a:latin typeface="Arial Black" pitchFamily="34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>
            <a:hlinkClick r:id="rId3" action="ppaction://hlinkfile"/>
          </p:cNvPr>
          <p:cNvGraphicFramePr>
            <a:graphicFrameLocks noChangeAspect="1"/>
          </p:cNvGraphicFramePr>
          <p:nvPr/>
        </p:nvGraphicFramePr>
        <p:xfrm>
          <a:off x="2590800" y="1828800"/>
          <a:ext cx="914400" cy="771525"/>
        </p:xfrm>
        <a:graphic>
          <a:graphicData uri="http://schemas.openxmlformats.org/presentationml/2006/ole">
            <p:oleObj spid="_x0000_s1028" name="Document" showAsIcon="1" r:id="rId4" imgW="914400" imgH="771480" progId="Word.Document.12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410200" y="1828800"/>
          <a:ext cx="914400" cy="771525"/>
        </p:xfrm>
        <a:graphic>
          <a:graphicData uri="http://schemas.openxmlformats.org/presentationml/2006/ole">
            <p:oleObj spid="_x0000_s1031" name="Document" showAsIcon="1" r:id="rId5" imgW="914400" imgH="771480" progId="Word.Document.12">
              <p:embed/>
            </p:oleObj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b="1" i="1" u="sng" dirty="0" smtClean="0"/>
              <a:t>Задаци </a:t>
            </a:r>
            <a:endParaRPr lang="en-US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Задаци рјешени на високом нивоу постигнућа  </a:t>
            </a:r>
            <a:br>
              <a:rPr lang="sr-Cyrl-CS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219200"/>
          <a:ext cx="8001000" cy="2600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1286786"/>
                <a:gridCol w="2447014"/>
                <a:gridCol w="3200400"/>
              </a:tblGrid>
              <a:tr h="39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Редни број задатка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Исход учења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</a:tr>
              <a:tr h="589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Књижевне врсте 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38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19.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азврставање именица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892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sr-Cyrl-R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16.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Писање </a:t>
                      </a:r>
                      <a:r>
                        <a:rPr lang="sr-Cyrl-C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ријечце </a:t>
                      </a:r>
                      <a:r>
                        <a:rPr lang="sr-Cyrl-CS" sz="2400" dirty="0">
                          <a:latin typeface="Times New Roman"/>
                          <a:ea typeface="Times New Roman"/>
                          <a:cs typeface="Times New Roman"/>
                        </a:rPr>
                        <a:t>не уз глаголе и придјеве 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8229600" cy="533399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sr-Cyrl-CS" sz="1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1200" dirty="0" smtClean="0">
                <a:latin typeface="Times New Roman" pitchFamily="18" charset="0"/>
                <a:cs typeface="Times New Roman" pitchFamily="18" charset="0"/>
              </a:rPr>
              <a:t>Најслабије ријешени задаци</a:t>
            </a:r>
            <a:endParaRPr lang="sr-Cyrl-CS" sz="1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199" y="1295399"/>
          <a:ext cx="8229601" cy="4429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0651"/>
                <a:gridCol w="1227222"/>
                <a:gridCol w="1299411"/>
                <a:gridCol w="4692317"/>
              </a:tblGrid>
              <a:tr h="828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Редни број задатка</a:t>
                      </a:r>
                      <a:endParaRPr lang="en-US" dirty="0"/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Исход учења</a:t>
                      </a:r>
                      <a:endParaRPr lang="en-US" dirty="0"/>
                    </a:p>
                  </a:txBody>
                  <a:tcPr marT="45710" marB="45710" anchor="ctr" horzOverflow="overflow"/>
                </a:tc>
              </a:tr>
              <a:tr h="1321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15.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Уочавање глагола у садашњем времену и правилно писање у одређеном лицу у прошлом и будућем времену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945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</a:t>
                      </a:r>
                      <a:endParaRPr lang="en-US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Значење </a:t>
                      </a:r>
                      <a:r>
                        <a:rPr lang="ru-RU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ријечи  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77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 anchor="ctr" horzOverflow="overflow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sr-Cyrl-RS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Особине лика и поука басне 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ЗАКЉУЧАК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14400"/>
            <a:ext cx="8915400" cy="571500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Српски језик као кључна основа писмености и истовремено фундаментална основа успјешности у свим другим предметима заслужује посебну пажњу свих релевантних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фактора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васпитно-образовног рада.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Спољашњом провјером постигнућа ученика из српског језика у Републици Српској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обухваћено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је 4326  ученика петог разреда распоређених у 346 одјељења/група из 93 основне школе. </a:t>
            </a: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На републичком нивоу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остварен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је средњи ниво постигнућа (69,18%).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dirty="0" smtClean="0"/>
          </a:p>
          <a:p>
            <a:pPr marL="609600" indent="-609600" algn="just">
              <a:lnSpc>
                <a:spcPct val="80000"/>
              </a:lnSpc>
              <a:buFont typeface="Symbol" pitchFamily="18" charset="2"/>
              <a:buChar char=""/>
              <a:defRPr/>
            </a:pPr>
            <a:endParaRPr lang="sr-Cyrl-C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Просјечна оцјена, коју су ученици остварили на спошљаној провјери мања је за 0,75 од просјечне оцјене из српског језика коју су ученици остварили  на крају првог полугодишта школске 2017/18. године.</a:t>
            </a:r>
          </a:p>
          <a:p>
            <a:pPr lvl="0">
              <a:buFont typeface="Wingdings" pitchFamily="2" charset="2"/>
              <a:buChar char="v"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Просјечна оцјена на задацима је 3,18 а на крају првог полугодишта била је 3,93.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533400"/>
            <a:ext cx="8839200" cy="55927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Поређењем оцјена које су ученици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остварили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спољашњем вредновању с оцјеном из српског језика (закључном) на крају првог полугодишта уочили смо највећу разлику оцјена на регији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Семберија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она износи 1.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Ученици су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успјешније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рјешавали задатаке препознавања и чињеничног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знања.</a:t>
            </a:r>
            <a:endParaRPr lang="sr-Cyrl-C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 Мање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успјешно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су рјешавали задатке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 којима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се тражило разумијевање, схватање, логичко закључивање и примјена наученог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610600" cy="6172199"/>
          </a:xfrm>
        </p:spPr>
        <p:txBody>
          <a:bodyPr>
            <a:normAutofit/>
          </a:bodyPr>
          <a:lstStyle/>
          <a:p>
            <a:pPr lvl="0"/>
            <a:endParaRPr lang="sr-Latn-RS" dirty="0" smtClean="0">
              <a:latin typeface="Arial Black" pitchFamily="34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Незадовољавајући и ниски ниво постигнућа нам указује да нису остварени сљедећи исходи учења:</a:t>
            </a:r>
            <a:r>
              <a:rPr lang="bs-Cyrl-BA" dirty="0" smtClean="0">
                <a:latin typeface="Times New Roman" pitchFamily="18" charset="0"/>
                <a:cs typeface="Times New Roman" pitchFamily="18" charset="0"/>
              </a:rPr>
              <a:t> уочавање и правилно писање глагола у садашњем, прошлом и будућем времену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, значење ријечи, особине лика и поука басне.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Развој способности анализе, синтезе, уопштавања, логичког и критичког мишљења, закључивања и примјене,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остаје трајан задатак у настави свих предмета и посебно у настави српског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језика.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endParaRPr lang="bs-Cyrl-BA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endParaRPr lang="bs-Cyrl-BA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endParaRPr lang="bs-Cyrl-BA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bs-Cyrl-BA" sz="2800" dirty="0" smtClean="0">
                <a:latin typeface="Times New Roman" pitchFamily="18" charset="0"/>
                <a:cs typeface="Times New Roman" pitchFamily="18" charset="0"/>
              </a:rPr>
              <a:t>Екстерна 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ровјера постигнућа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ученика петог разреда у настави српског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језика 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реализована је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.0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sr-Cyrl-C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године. </a:t>
            </a: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Три школе чији ученици су у вријеме провјере били у школи у природи провеле су екстерну провјеру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4.06.2018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. године.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НАСТАВНЕ ТЕМЕ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ЈЕЗИК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КЊИЖЕВНОСТ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sz="2800" b="1" i="1" dirty="0" smtClean="0">
                <a:latin typeface="Times New Roman" pitchFamily="18" charset="0"/>
                <a:cs typeface="Times New Roman" pitchFamily="18" charset="0"/>
              </a:rPr>
              <a:t>ЈЕЗИЧКА КУЛТУРА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52400"/>
            <a:ext cx="8229600" cy="64770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sr-Cyrl-CS" sz="4000" b="1" dirty="0" smtClean="0">
                <a:latin typeface="Times New Roman" pitchFamily="18" charset="0"/>
                <a:cs typeface="Times New Roman" pitchFamily="18" charset="0"/>
              </a:rPr>
              <a:t>исходи учења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C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4000" dirty="0" smtClean="0"/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CS" sz="3100" dirty="0" smtClean="0">
                <a:latin typeface="Times New Roman" pitchFamily="18" charset="0"/>
                <a:cs typeface="Times New Roman" pitchFamily="18" charset="0"/>
              </a:rPr>
              <a:t>разумију прочитано; </a:t>
            </a:r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Latn-RS" sz="3100" dirty="0" smtClean="0">
                <a:latin typeface="Times New Roman" pitchFamily="18" charset="0"/>
                <a:cs typeface="Times New Roman" pitchFamily="18" charset="0"/>
              </a:rPr>
              <a:t>позна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ју</a:t>
            </a:r>
            <a:r>
              <a:rPr lang="sr-Latn-RS" sz="3100" dirty="0" smtClean="0">
                <a:latin typeface="Times New Roman" pitchFamily="18" charset="0"/>
                <a:cs typeface="Times New Roman" pitchFamily="18" charset="0"/>
              </a:rPr>
              <a:t> књижевне врсте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CS" sz="3100" dirty="0" smtClean="0">
                <a:latin typeface="Times New Roman" pitchFamily="18" charset="0"/>
                <a:cs typeface="Times New Roman" pitchFamily="18" charset="0"/>
              </a:rPr>
              <a:t>анализирају, уочавају и одређују особине лик</a:t>
            </a:r>
            <a:r>
              <a:rPr lang="sr-Latn-RS" sz="3100" dirty="0" smtClean="0">
                <a:latin typeface="Times New Roman" pitchFamily="18" charset="0"/>
                <a:cs typeface="Times New Roman" pitchFamily="18" charset="0"/>
              </a:rPr>
              <a:t>a у 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басни</a:t>
            </a:r>
            <a:r>
              <a:rPr lang="sr-Latn-R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и поуку басне</a:t>
            </a:r>
            <a:r>
              <a:rPr lang="sr-Cyrl-CS" sz="31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sr-Cyrl-R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разумију прочитано; </a:t>
            </a: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уочавају врсту текста; </a:t>
            </a: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разумију значење ријечи у реченици;</a:t>
            </a: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препознају и употребљавају ријечи супротног значења;</a:t>
            </a: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пишу одговарајући знак интерпункције на крају датих реченица и одреде значење и облик реченица;</a:t>
            </a: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CS" sz="3100" dirty="0" smtClean="0">
                <a:latin typeface="Times New Roman" pitchFamily="18" charset="0"/>
                <a:cs typeface="Times New Roman" pitchFamily="18" charset="0"/>
              </a:rPr>
              <a:t> уочавају реченицу у којој је исправно написан управни говор;</a:t>
            </a:r>
            <a:endParaRPr lang="sr-Cyrl-R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примјењују правописна правила: правилно употребљавају знаке интерпункције, правилно 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пиш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dirty="0" smtClean="0">
                <a:latin typeface="Times New Roman" pitchFamily="18" charset="0"/>
                <a:cs typeface="Times New Roman" pitchFamily="18" charset="0"/>
              </a:rPr>
              <a:t>велико слово (празник, улица, географски појмови, град, име животиње);</a:t>
            </a: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CS" sz="3100" dirty="0" smtClean="0">
                <a:latin typeface="Times New Roman" pitchFamily="18" charset="0"/>
                <a:cs typeface="Times New Roman" pitchFamily="18" charset="0"/>
              </a:rPr>
              <a:t>правилно пишу двоцифрене и троцифрене бројеве; </a:t>
            </a:r>
            <a:endParaRPr lang="sr-Cyrl-RS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>
              <a:lnSpc>
                <a:spcPct val="9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sr-Cyrl-CS" sz="3100" dirty="0" smtClean="0">
                <a:latin typeface="Times New Roman" pitchFamily="18" charset="0"/>
                <a:cs typeface="Times New Roman" pitchFamily="18" charset="0"/>
              </a:rPr>
              <a:t>уочавају дијелове реченице;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en-US" dirty="0" smtClean="0"/>
          </a:p>
          <a:p>
            <a:pPr>
              <a:lnSpc>
                <a:spcPct val="90000"/>
              </a:lnSpc>
              <a:buNone/>
            </a:pPr>
            <a:endParaRPr lang="sr-Latn-C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609600"/>
            <a:ext cx="8229600" cy="5440363"/>
          </a:xfrm>
        </p:spPr>
        <p:txBody>
          <a:bodyPr>
            <a:normAutofit fontScale="92500"/>
          </a:bodyPr>
          <a:lstStyle/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изводе (творе)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придјеве од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глагола и именица;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дате ријечи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разврставају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на именице, придјеве, бројеве, глаголе и замјенице;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bs-Cyrl-BA" dirty="0" smtClean="0">
                <a:latin typeface="Times New Roman" pitchFamily="18" charset="0"/>
                <a:cs typeface="Times New Roman" pitchFamily="18" charset="0"/>
              </a:rPr>
              <a:t>у датом низу ријечи уочавају  глаголе у садашњем времену и пишу их у одређеном лицу у прошлом и будућем времену;</a:t>
            </a: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правилно пишу ријечцу 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(писаним словима)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уз придјеве и глаголе;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дате ријечи пишу у ијекавском изговору; </a:t>
            </a: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правилно пишу значење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скраћеница;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дате именице разврставају на заједничке, збирне, градивне и властите; 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дате ријечи разврставају на присвојне, описне и градивне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придјеве;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уочавају погрешно написане ријечи (писање сугласника ј).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КРИТЕРИЈИ 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ПОСТИГНУЋА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001000" cy="365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  <a:gridCol w="2667000"/>
                <a:gridCol w="2667000"/>
              </a:tblGrid>
              <a:tr h="1102530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Ниво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Ознака нивоа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освојених бодова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638767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Не задовољава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НЗП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Мање од 45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638767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Низак ниво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ННП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45%-54%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638767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Средњи ниво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СНП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55% -74%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638767"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Висок ниво постигнућа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ВНП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75% -100%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На основу добијених резултата одређени су нивои постигнућа за: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сваку школу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сваког ученика, </a:t>
            </a: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сваки 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Подаци о узорку - Република Српска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1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5834"/>
                <a:gridCol w="2281767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школа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одјељења или група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4493 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 који су радили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задатке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C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96,30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Број ученика који нису радили</a:t>
                      </a:r>
                      <a:r>
                        <a:rPr lang="sr-Cyrl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задатке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3,70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973" marR="8297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1991</TotalTime>
  <Words>1890</Words>
  <Application>Microsoft Office PowerPoint</Application>
  <PresentationFormat>On-screen Show (4:3)</PresentationFormat>
  <Paragraphs>713</Paragraphs>
  <Slides>29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Oriel</vt:lpstr>
      <vt:lpstr>Microsoft Office Word Document</vt:lpstr>
      <vt:lpstr>ПРОВЈЕРА  ПОСТИГНУЋА УЧЕНИКА  5.  РАЗРЕДА ИЗ СРПСКОГ  ЈЕЗИКА</vt:lpstr>
      <vt:lpstr>Slide 2</vt:lpstr>
      <vt:lpstr>Slide 3</vt:lpstr>
      <vt:lpstr>НАСТАВНЕ ТЕМЕ</vt:lpstr>
      <vt:lpstr>Slide 5</vt:lpstr>
      <vt:lpstr>Slide 6</vt:lpstr>
      <vt:lpstr>КРИТЕРИЈИ  ПОСТИГНУЋА</vt:lpstr>
      <vt:lpstr>Slide 8</vt:lpstr>
      <vt:lpstr>Подаци о узорку - Република Српска</vt:lpstr>
      <vt:lpstr>Регије Бањалука и Приједор- преглед резултата на нивоу школа</vt:lpstr>
      <vt:lpstr> </vt:lpstr>
      <vt:lpstr> </vt:lpstr>
      <vt:lpstr> </vt:lpstr>
      <vt:lpstr>Број ученика по нивоима постигнућа  на нивоу Републике Срспке</vt:lpstr>
      <vt:lpstr>Укупна постигнућа- Републике Српске</vt:lpstr>
      <vt:lpstr>Slide 16</vt:lpstr>
      <vt:lpstr>Укупна постигнућа по регијама</vt:lpstr>
      <vt:lpstr>Slide 18</vt:lpstr>
      <vt:lpstr>Slide 19</vt:lpstr>
      <vt:lpstr>Slide 20</vt:lpstr>
      <vt:lpstr>Slide 21</vt:lpstr>
      <vt:lpstr>Slide 22</vt:lpstr>
      <vt:lpstr>Задаци </vt:lpstr>
      <vt:lpstr>Задаци рјешени на високом нивоу постигнућа   </vt:lpstr>
      <vt:lpstr>Slide 25</vt:lpstr>
      <vt:lpstr>ЗАКЉУЧАК</vt:lpstr>
      <vt:lpstr>Slide 27</vt:lpstr>
      <vt:lpstr>Slide 28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38. Slavica Vidakovic</dc:creator>
  <cp:lastModifiedBy>Dajana Gluvic</cp:lastModifiedBy>
  <cp:revision>323</cp:revision>
  <dcterms:created xsi:type="dcterms:W3CDTF">2006-08-16T00:00:00Z</dcterms:created>
  <dcterms:modified xsi:type="dcterms:W3CDTF">2018-09-13T12:35:04Z</dcterms:modified>
</cp:coreProperties>
</file>