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350" r:id="rId4"/>
    <p:sldId id="349" r:id="rId5"/>
    <p:sldId id="258" r:id="rId6"/>
    <p:sldId id="301" r:id="rId7"/>
    <p:sldId id="259" r:id="rId8"/>
    <p:sldId id="304" r:id="rId9"/>
    <p:sldId id="306" r:id="rId10"/>
    <p:sldId id="298" r:id="rId11"/>
    <p:sldId id="382" r:id="rId12"/>
    <p:sldId id="368" r:id="rId13"/>
    <p:sldId id="354" r:id="rId14"/>
    <p:sldId id="313" r:id="rId15"/>
    <p:sldId id="305" r:id="rId16"/>
    <p:sldId id="314" r:id="rId17"/>
    <p:sldId id="315" r:id="rId18"/>
    <p:sldId id="363" r:id="rId19"/>
    <p:sldId id="373" r:id="rId20"/>
    <p:sldId id="375" r:id="rId21"/>
    <p:sldId id="377" r:id="rId22"/>
    <p:sldId id="379" r:id="rId23"/>
    <p:sldId id="289" r:id="rId24"/>
    <p:sldId id="290" r:id="rId25"/>
    <p:sldId id="291" r:id="rId26"/>
    <p:sldId id="344" r:id="rId27"/>
    <p:sldId id="345" r:id="rId28"/>
    <p:sldId id="293" r:id="rId29"/>
    <p:sldId id="38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466" autoAdjust="0"/>
    <p:restoredTop sz="9466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0"/>
              <c:layout>
                <c:manualLayout>
                  <c:x val="-4.3859649122807024E-3"/>
                  <c:y val="-2.5254293948050392E-2"/>
                </c:manualLayout>
              </c:layout>
              <c:showVal val="1"/>
            </c:dLbl>
            <c:dLbl>
              <c:idx val="1"/>
              <c:layout>
                <c:manualLayout>
                  <c:x val="-1.1695906432748511E-2"/>
                  <c:y val="-9.5405110470412668E-2"/>
                </c:manualLayout>
              </c:layout>
              <c:showVal val="1"/>
            </c:dLbl>
            <c:dLbl>
              <c:idx val="2"/>
              <c:layout>
                <c:manualLayout>
                  <c:x val="1.4619883040935784E-3"/>
                  <c:y val="-8.4180989341065007E-2"/>
                </c:manualLayout>
              </c:layout>
              <c:showVal val="1"/>
            </c:dLbl>
            <c:dLbl>
              <c:idx val="3"/>
              <c:layout>
                <c:manualLayout>
                  <c:x val="1.4619883040935784E-3"/>
                  <c:y val="-6.7344709956036891E-2"/>
                </c:manualLayout>
              </c:layout>
              <c:showVal val="1"/>
            </c:dLbl>
            <c:dLbl>
              <c:idx val="4"/>
              <c:layout>
                <c:manualLayout>
                  <c:x val="1.4619883040935784E-3"/>
                  <c:y val="-8.6987012487729165E-2"/>
                </c:manualLayout>
              </c:layout>
              <c:showVal val="1"/>
            </c:dLbl>
            <c:dLbl>
              <c:idx val="5"/>
              <c:layout>
                <c:manualLayout>
                  <c:x val="1.1695906432748537E-2"/>
                  <c:y val="-6.7344783861467833E-2"/>
                </c:manualLayout>
              </c:layout>
              <c:showVal val="1"/>
            </c:dLbl>
            <c:dLbl>
              <c:idx val="6"/>
              <c:layout>
                <c:manualLayout>
                  <c:x val="6.5789473684210523E-2"/>
                  <c:y val="-3.6478424591628401E-2"/>
                </c:manualLayout>
              </c:layout>
              <c:showVal val="1"/>
            </c:dLbl>
            <c:delete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Херцеговина</c:v>
                </c:pt>
                <c:pt idx="6">
                  <c:v>Сарјевско-романијска  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72.069999999999993</c:v>
                </c:pt>
                <c:pt idx="1">
                  <c:v>63.13</c:v>
                </c:pt>
                <c:pt idx="2">
                  <c:v>66.760000000000005</c:v>
                </c:pt>
                <c:pt idx="3">
                  <c:v>66.8</c:v>
                </c:pt>
                <c:pt idx="4">
                  <c:v>64.569999999999993</c:v>
                </c:pt>
                <c:pt idx="5">
                  <c:v>74.45</c:v>
                </c:pt>
                <c:pt idx="6">
                  <c:v>66.56</c:v>
                </c:pt>
              </c:numCache>
            </c:numRef>
          </c:val>
        </c:ser>
        <c:shape val="cylinder"/>
        <c:axId val="33340800"/>
        <c:axId val="33354880"/>
        <c:axId val="0"/>
      </c:bar3DChart>
      <c:catAx>
        <c:axId val="33340800"/>
        <c:scaling>
          <c:orientation val="minMax"/>
        </c:scaling>
        <c:axPos val="b"/>
        <c:tickLblPos val="nextTo"/>
        <c:crossAx val="33354880"/>
        <c:crosses val="autoZero"/>
        <c:auto val="1"/>
        <c:lblAlgn val="ctr"/>
        <c:lblOffset val="100"/>
      </c:catAx>
      <c:valAx>
        <c:axId val="33354880"/>
        <c:scaling>
          <c:orientation val="minMax"/>
        </c:scaling>
        <c:axPos val="l"/>
        <c:majorGridlines/>
        <c:numFmt formatCode="General" sourceLinked="1"/>
        <c:tickLblPos val="nextTo"/>
        <c:crossAx val="333408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оцјена пол.г.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4.0199999999999996</c:v>
                </c:pt>
                <c:pt idx="1">
                  <c:v>4</c:v>
                </c:pt>
                <c:pt idx="2">
                  <c:v>3.86</c:v>
                </c:pt>
                <c:pt idx="3">
                  <c:v>4.08</c:v>
                </c:pt>
                <c:pt idx="4">
                  <c:v>3.9499999999999997</c:v>
                </c:pt>
                <c:pt idx="5">
                  <c:v>3.77</c:v>
                </c:pt>
                <c:pt idx="6">
                  <c:v>3.8899999999999997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оцјена на з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3.0864197530864296E-2"/>
                  <c:y val="-7.4188555373578321E-3"/>
                </c:manualLayout>
              </c:layout>
              <c:showVal val="1"/>
            </c:dLbl>
            <c:dLbl>
              <c:idx val="2"/>
              <c:layout>
                <c:manualLayout>
                  <c:x val="2.6234567901234612E-2"/>
                  <c:y val="-7.4188555373578321E-3"/>
                </c:manualLayout>
              </c:layout>
              <c:showVal val="1"/>
            </c:dLbl>
            <c:dLbl>
              <c:idx val="3"/>
              <c:layout>
                <c:manualLayout>
                  <c:x val="3.2407407407407753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7777777777778213E-2"/>
                  <c:y val="-7.4188555373578564E-3"/>
                </c:manualLayout>
              </c:layout>
              <c:showVal val="1"/>
            </c:dLbl>
            <c:dLbl>
              <c:idx val="5"/>
              <c:layout>
                <c:manualLayout>
                  <c:x val="2.3148148148148147E-2"/>
                  <c:y val="2.4729518457859692E-3"/>
                </c:manualLayout>
              </c:layout>
              <c:showVal val="1"/>
            </c:dLbl>
            <c:dLbl>
              <c:idx val="6"/>
              <c:layout>
                <c:manualLayout>
                  <c:x val="2.9320987654320996E-2"/>
                  <c:y val="0"/>
                </c:manualLayout>
              </c:layout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3.4</c:v>
                </c:pt>
                <c:pt idx="1">
                  <c:v>3.03</c:v>
                </c:pt>
                <c:pt idx="2">
                  <c:v>3.13</c:v>
                </c:pt>
                <c:pt idx="3">
                  <c:v>3.08</c:v>
                </c:pt>
                <c:pt idx="4">
                  <c:v>3.02</c:v>
                </c:pt>
                <c:pt idx="5">
                  <c:v>3.21</c:v>
                </c:pt>
                <c:pt idx="6">
                  <c:v>3.4099999999999997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разлика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Бијељина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0.6200000000000041</c:v>
                </c:pt>
                <c:pt idx="1">
                  <c:v>0.97000000000000064</c:v>
                </c:pt>
                <c:pt idx="2">
                  <c:v>0.73000000000000065</c:v>
                </c:pt>
                <c:pt idx="3">
                  <c:v>1</c:v>
                </c:pt>
                <c:pt idx="4">
                  <c:v>0.93</c:v>
                </c:pt>
                <c:pt idx="5">
                  <c:v>0.56000000000000005</c:v>
                </c:pt>
                <c:pt idx="6">
                  <c:v>0.48000000000000032</c:v>
                </c:pt>
              </c:numCache>
            </c:numRef>
          </c:val>
        </c:ser>
        <c:shape val="cylinder"/>
        <c:axId val="32939008"/>
        <c:axId val="33751808"/>
        <c:axId val="0"/>
      </c:bar3DChart>
      <c:catAx>
        <c:axId val="32939008"/>
        <c:scaling>
          <c:orientation val="minMax"/>
        </c:scaling>
        <c:axPos val="b"/>
        <c:tickLblPos val="nextTo"/>
        <c:crossAx val="33751808"/>
        <c:crosses val="autoZero"/>
        <c:auto val="1"/>
        <c:lblAlgn val="ctr"/>
        <c:lblOffset val="100"/>
      </c:catAx>
      <c:valAx>
        <c:axId val="33751808"/>
        <c:scaling>
          <c:orientation val="minMax"/>
        </c:scaling>
        <c:axPos val="l"/>
        <c:majorGridlines/>
        <c:numFmt formatCode="General" sourceLinked="1"/>
        <c:tickLblPos val="nextTo"/>
        <c:crossAx val="329390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B80F8-2691-4CBF-B968-2EC1F6FC3D94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BD634-2810-499B-8AC5-EB96CB8769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E9ABB2-6A3E-4658-A0AA-C0A3E7B4560E}" type="slidenum">
              <a:rPr lang="en-US" smtClean="0"/>
              <a:pPr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23862-E70A-4574-BD68-C342432DD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3600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latin typeface="Arial Black" pitchFamily="34" charset="0"/>
              </a:rPr>
              <a:t>ЕКСТЕРНА ПРОВЈЕРА  </a:t>
            </a:r>
            <a:r>
              <a:rPr lang="sr-Cyrl-CS" sz="3600" b="1" dirty="0" smtClean="0">
                <a:latin typeface="Arial Black" pitchFamily="34" charset="0"/>
              </a:rPr>
              <a:t>ПОСТИГНУЋА </a:t>
            </a:r>
            <a:r>
              <a:rPr lang="sr-Cyrl-RS" sz="3600" b="1" dirty="0" smtClean="0">
                <a:latin typeface="Arial Black" pitchFamily="34" charset="0"/>
                <a:cs typeface="Times New Roman" pitchFamily="18" charset="0"/>
              </a:rPr>
              <a:t>ИЗ СРПСКОГ ЈЕЗИКА </a:t>
            </a:r>
            <a:r>
              <a:rPr lang="sr-Cyrl-CS" sz="3600" b="1" dirty="0" smtClean="0">
                <a:latin typeface="Arial Black" pitchFamily="34" charset="0"/>
              </a:rPr>
              <a:t>СРПСКОГ  ЈЕЗИКА  </a:t>
            </a:r>
            <a:r>
              <a:rPr lang="sr-Latn-CS" sz="3600" b="1" dirty="0" smtClean="0">
                <a:latin typeface="Arial Black" pitchFamily="34" charset="0"/>
              </a:rPr>
              <a:t>5.</a:t>
            </a:r>
            <a:r>
              <a:rPr lang="sr-Cyrl-CS" sz="3600" b="1" dirty="0" smtClean="0">
                <a:latin typeface="Arial Black" pitchFamily="34" charset="0"/>
              </a:rPr>
              <a:t>  РАЗРЕД</a:t>
            </a:r>
            <a:r>
              <a:rPr lang="en-US" sz="3600" b="1" dirty="0" smtClean="0">
                <a:latin typeface="Arial Black" pitchFamily="34" charset="0"/>
              </a:rPr>
              <a:t/>
            </a:r>
            <a:br>
              <a:rPr lang="en-US" sz="3600" b="1" dirty="0" smtClean="0">
                <a:latin typeface="Arial Black" pitchFamily="34" charset="0"/>
              </a:rPr>
            </a:br>
            <a:r>
              <a:rPr lang="en-US" sz="3600" b="1" dirty="0" smtClean="0">
                <a:latin typeface="Arial Black" pitchFamily="34" charset="0"/>
              </a:rPr>
              <a:t>20</a:t>
            </a:r>
            <a:r>
              <a:rPr lang="sr-Latn-RS" sz="3600" b="1" dirty="0" smtClean="0">
                <a:latin typeface="Arial Black" pitchFamily="34" charset="0"/>
              </a:rPr>
              <a:t>17/18.</a:t>
            </a:r>
            <a:endParaRPr lang="en-US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533400"/>
          </a:xfrm>
        </p:spPr>
        <p:txBody>
          <a:bodyPr>
            <a:no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Укупна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постигнућа – регија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Бијељина</a:t>
            </a: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838198"/>
          <a:ext cx="8229600" cy="6352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2743200"/>
              </a:tblGrid>
              <a:tr h="515227">
                <a:tc>
                  <a:txBody>
                    <a:bodyPr/>
                    <a:lstStyle/>
                    <a:p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000" b="1" baseline="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школа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551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b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  одјељења/група</a:t>
                      </a:r>
                      <a:endParaRPr lang="en-US" sz="2000" b="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b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54</a:t>
                      </a:r>
                      <a:endParaRPr lang="en-US" sz="2000" b="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588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533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51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517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64438">
                <a:tc>
                  <a:txBody>
                    <a:bodyPr/>
                    <a:lstStyle/>
                    <a:p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% ученика</a:t>
                      </a:r>
                      <a:r>
                        <a:rPr lang="sr-Cyrl-CS" sz="2000" baseline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96,99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6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0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66,80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64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Оцјена из српског језика на првом полугодишту 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4,08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438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0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3,08</a:t>
                      </a:r>
                      <a:endParaRPr lang="en-US" sz="20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0243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Разлика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533400"/>
          </a:xfrm>
        </p:spPr>
        <p:txBody>
          <a:bodyPr>
            <a:no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Укупна постигнућа–регија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Бирач</a:t>
            </a:r>
            <a:endParaRPr 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838198"/>
          <a:ext cx="8229600" cy="650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2743200"/>
              </a:tblGrid>
              <a:tr h="515227">
                <a:tc>
                  <a:txBody>
                    <a:bodyPr/>
                    <a:lstStyle/>
                    <a:p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000" b="1" baseline="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школа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551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b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  одјељења/група</a:t>
                      </a:r>
                      <a:endParaRPr lang="en-US" sz="2000" b="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en-US" sz="2000" b="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588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363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513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357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64438">
                <a:tc>
                  <a:txBody>
                    <a:bodyPr/>
                    <a:lstStyle/>
                    <a:p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% ученика</a:t>
                      </a:r>
                      <a:r>
                        <a:rPr lang="sr-Cyrl-CS" sz="2000" baseline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98,34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6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0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0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64,57</a:t>
                      </a:r>
                      <a:endParaRPr lang="en-US" sz="20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864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Оцјена из српског језика на првом полугодишту 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3,95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64438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0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3.02</a:t>
                      </a:r>
                      <a:endParaRPr lang="en-US" sz="20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0243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Разлика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0,93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229600" cy="460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400" dirty="0" smtClean="0">
                <a:latin typeface="Arial Black" pitchFamily="34" charset="0"/>
              </a:rPr>
              <a:t>Регија Б</a:t>
            </a:r>
            <a:r>
              <a:rPr lang="sr-Cyrl-RS" sz="2400" dirty="0" smtClean="0">
                <a:latin typeface="Arial Black" pitchFamily="34" charset="0"/>
              </a:rPr>
              <a:t>ИРАЧ</a:t>
            </a:r>
            <a:r>
              <a:rPr lang="sr-Cyrl-CS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latin typeface="Arial Black" pitchFamily="34" charset="0"/>
              </a:rPr>
              <a:t> - преглед резултата на нивоу школа</a:t>
            </a:r>
            <a:endParaRPr lang="en-US" sz="2400" dirty="0" smtClean="0">
              <a:latin typeface="Arial Black" pitchFamily="34" charset="0"/>
            </a:endParaRPr>
          </a:p>
        </p:txBody>
      </p:sp>
      <p:graphicFrame>
        <p:nvGraphicFramePr>
          <p:cNvPr id="79069" name="Group 221"/>
          <p:cNvGraphicFramePr>
            <a:graphicFrameLocks noGrp="1"/>
          </p:cNvGraphicFramePr>
          <p:nvPr>
            <p:ph/>
          </p:nvPr>
        </p:nvGraphicFramePr>
        <p:xfrm>
          <a:off x="457200" y="836613"/>
          <a:ext cx="8151813" cy="4869187"/>
        </p:xfrm>
        <a:graphic>
          <a:graphicData uri="http://schemas.openxmlformats.org/drawingml/2006/table">
            <a:tbl>
              <a:tblPr/>
              <a:tblGrid>
                <a:gridCol w="514350"/>
                <a:gridCol w="4032250"/>
                <a:gridCol w="1081088"/>
                <a:gridCol w="863600"/>
                <a:gridCol w="846137"/>
                <a:gridCol w="814388"/>
              </a:tblGrid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Рб.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Основна школа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Оцј.из ср.јез.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Оц.задат.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разлика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Десанка 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Максимовић” Челопек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“Јован Цвијић” Дрињача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3,42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2,38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1,04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“Коста</a:t>
                      </a:r>
                      <a:r>
                        <a:rPr lang="sr-Cyrl-RS" sz="1400" baseline="0" dirty="0" smtClean="0">
                          <a:latin typeface="Arial Black" pitchFamily="34" charset="0"/>
                        </a:rPr>
                        <a:t> Тодоровић</a:t>
                      </a:r>
                      <a:r>
                        <a:rPr lang="sr-Cyrl-RS" sz="1400" dirty="0" smtClean="0">
                          <a:latin typeface="Arial Black" pitchFamily="34" charset="0"/>
                        </a:rPr>
                        <a:t>” Скелани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latin typeface="Arial Black" pitchFamily="34" charset="0"/>
                        </a:rPr>
                        <a:t>  64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 4,13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3,21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0,92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“Алекса Шантић” Осмаци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6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3,5</a:t>
                      </a:r>
                      <a:endParaRPr lang="en-US" sz="16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2,24</a:t>
                      </a:r>
                      <a:endParaRPr lang="en-US" sz="16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1,26</a:t>
                      </a:r>
                      <a:endParaRPr lang="en-US" sz="1600" dirty="0">
                        <a:solidFill>
                          <a:srgbClr val="FF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“Јован Дучић” Шековићи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65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3,29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“Никола Тесла” Пилица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latin typeface="Arial Black" pitchFamily="34" charset="0"/>
                        </a:rPr>
                        <a:t> 68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4,08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3,37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0,71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“Прва основна 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школа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” Сребреница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 80</a:t>
                      </a:r>
                      <a:endParaRPr lang="en-US" sz="1600" dirty="0">
                        <a:solidFill>
                          <a:srgbClr val="7030A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solidFill>
                            <a:srgbClr val="7030A0"/>
                          </a:solidFill>
                          <a:latin typeface="Arial Black" pitchFamily="34" charset="0"/>
                        </a:rPr>
                        <a:t>3,02</a:t>
                      </a:r>
                      <a:endParaRPr lang="en-US" sz="1600" dirty="0">
                        <a:solidFill>
                          <a:srgbClr val="7030A0"/>
                        </a:solidFill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3,48</a:t>
                      </a:r>
                      <a:endParaRPr lang="en-US" sz="1600" dirty="0">
                        <a:solidFill>
                          <a:srgbClr val="7030A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-0,46</a:t>
                      </a:r>
                      <a:endParaRPr lang="en-US" sz="1600" dirty="0">
                        <a:solidFill>
                          <a:srgbClr val="7030A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“Бранко Радичевић” Братунац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Укупно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66,80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3,01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020762"/>
          </a:xfrm>
        </p:spPr>
        <p:txBody>
          <a:bodyPr>
            <a:noAutofit/>
          </a:bodyPr>
          <a:lstStyle/>
          <a:p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Број ученика </a:t>
            </a:r>
            <a:r>
              <a:rPr lang="en-US" sz="2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Arial Black" pitchFamily="34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Arial Black" pitchFamily="34" charset="0"/>
                <a:cs typeface="Times New Roman" pitchFamily="18" charset="0"/>
              </a:rPr>
              <a:t>нивоима</a:t>
            </a:r>
            <a:r>
              <a:rPr lang="en-US" sz="2400" dirty="0" smtClean="0">
                <a:latin typeface="Arial Black" pitchFamily="34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Arial Black" pitchFamily="34" charset="0"/>
                <a:cs typeface="Times New Roman" pitchFamily="18" charset="0"/>
              </a:rPr>
              <a:t>постигнућа</a:t>
            </a:r>
            <a:r>
              <a:rPr lang="sr-Cyrl-RS" sz="2400" dirty="0" smtClean="0">
                <a:latin typeface="Arial Black" pitchFamily="34" charset="0"/>
                <a:cs typeface="Times New Roman" pitchFamily="18" charset="0"/>
              </a:rPr>
              <a:t> на нивоу</a:t>
            </a:r>
            <a:br>
              <a:rPr lang="sr-Cyrl-RS" sz="2400" dirty="0" smtClean="0">
                <a:latin typeface="Arial Black" pitchFamily="34" charset="0"/>
                <a:cs typeface="Times New Roman" pitchFamily="18" charset="0"/>
              </a:rPr>
            </a:br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регије Бијељина</a:t>
            </a:r>
            <a:r>
              <a:rPr lang="en-US" sz="2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Arial Black" pitchFamily="34" charset="0"/>
                <a:cs typeface="Times New Roman" pitchFamily="18" charset="0"/>
              </a:rPr>
              <a:t>и укупно на нивоу Републике Српске</a:t>
            </a:r>
            <a:endParaRPr lang="en-US" sz="2400" dirty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371601"/>
          <a:ext cx="8610601" cy="6324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470"/>
                <a:gridCol w="1706606"/>
                <a:gridCol w="1861751"/>
                <a:gridCol w="1706606"/>
                <a:gridCol w="1241168"/>
              </a:tblGrid>
              <a:tr h="8081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Ниво постигнућа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Број ученика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Проценат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456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Бијељина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Бијељина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22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не задовољава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(до 45 %)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69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13,34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13,52</a:t>
                      </a:r>
                    </a:p>
                  </a:txBody>
                  <a:tcPr marL="68580" marR="68580" marT="0" marB="0"/>
                </a:tc>
              </a:tr>
              <a:tr h="878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низак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(45 % - 54 %)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57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11,02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9,15</a:t>
                      </a:r>
                    </a:p>
                  </a:txBody>
                  <a:tcPr marL="68580" marR="68580" marT="0" marB="0"/>
                </a:tc>
              </a:tr>
              <a:tr h="122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средњи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(55 % - 74 %)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179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1345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34,63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31,09</a:t>
                      </a:r>
                    </a:p>
                  </a:txBody>
                  <a:tcPr marL="68580" marR="68580" marT="0" marB="0"/>
                </a:tc>
              </a:tr>
              <a:tr h="122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висок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(75 % - 100 %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8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212</a:t>
                      </a: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2800" b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41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46,23</a:t>
                      </a:r>
                    </a:p>
                  </a:txBody>
                  <a:tcPr marL="68580" marR="68580" marT="0" marB="0"/>
                </a:tc>
              </a:tr>
              <a:tr h="491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Black" pitchFamily="34" charset="0"/>
                          <a:cs typeface="Times New Roman" pitchFamily="18" charset="0"/>
                        </a:rPr>
                        <a:t>Укупно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4326</a:t>
                      </a:r>
                      <a:endParaRPr lang="en-US" sz="2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Cyrl-RS" sz="28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69,18</a:t>
                      </a:r>
                      <a:endParaRPr lang="en-US" sz="2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639762"/>
          </a:xfrm>
        </p:spPr>
        <p:txBody>
          <a:bodyPr>
            <a:noAutofit/>
          </a:bodyPr>
          <a:lstStyle/>
          <a:p>
            <a:r>
              <a:rPr lang="sr-Cyrl-RS" sz="2800" dirty="0" smtClean="0">
                <a:latin typeface="Arial Black" pitchFamily="34" charset="0"/>
              </a:rPr>
              <a:t>Укупна постигнућа на нивоу Републике  Српске</a:t>
            </a:r>
            <a:endParaRPr lang="en-US" sz="28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1"/>
          <a:ext cx="8382000" cy="5179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8889"/>
                <a:gridCol w="2173111"/>
              </a:tblGrid>
              <a:tr h="607952">
                <a:tc>
                  <a:txBody>
                    <a:bodyPr/>
                    <a:lstStyle/>
                    <a:p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000" b="1" baseline="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школа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94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58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b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  одјељења/група</a:t>
                      </a:r>
                      <a:endParaRPr lang="en-US" sz="2000" b="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346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842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 Black" pitchFamily="34" charset="0"/>
                        </a:rPr>
                        <a:t>4493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07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4326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07952">
                <a:tc>
                  <a:txBody>
                    <a:bodyPr/>
                    <a:lstStyle/>
                    <a:p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%  ученика</a:t>
                      </a:r>
                      <a:r>
                        <a:rPr lang="sr-Cyrl-CS" sz="2000" baseline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0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 Black" pitchFamily="34" charset="0"/>
                        </a:rPr>
                        <a:t>96,30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654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000" baseline="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СНП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608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endParaRPr lang="en-US" sz="20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 Black" pitchFamily="34" charset="0"/>
                        </a:rPr>
                        <a:t>69,18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5741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Оцјена из српског језика 1. полугодиште </a:t>
                      </a:r>
                      <a:endParaRPr lang="en-US" sz="2000" dirty="0" smtClean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3,93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latin typeface="Arial Black" pitchFamily="34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0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постигнућа</a:t>
                      </a:r>
                      <a:endParaRPr lang="en-US" sz="20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latin typeface="Arial Black" pitchFamily="34" charset="0"/>
                        </a:rPr>
                        <a:t>3,18</a:t>
                      </a:r>
                      <a:endParaRPr lang="en-US" sz="20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607952">
                <a:tc>
                  <a:txBody>
                    <a:bodyPr/>
                    <a:lstStyle/>
                    <a:p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Разлика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0,75</a:t>
                      </a:r>
                      <a:endParaRPr lang="en-US" sz="2000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>
            <a:normAutofit/>
          </a:bodyPr>
          <a:lstStyle/>
          <a:p>
            <a:pPr algn="l"/>
            <a:r>
              <a:rPr lang="sr-Cyrl-RS" sz="2000" dirty="0" smtClean="0">
                <a:latin typeface="Arial Black" pitchFamily="34" charset="0"/>
              </a:rPr>
              <a:t>ПРИКАЗ ПОСТИГНУЋА УЧЕНИКА ПО РЕГИЈАМА </a:t>
            </a:r>
            <a:endParaRPr lang="en-US" sz="20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1"/>
          <a:ext cx="8305800" cy="5366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007"/>
                <a:gridCol w="638503"/>
                <a:gridCol w="780393"/>
                <a:gridCol w="709448"/>
                <a:gridCol w="780393"/>
                <a:gridCol w="638503"/>
                <a:gridCol w="738353"/>
                <a:gridCol w="893378"/>
                <a:gridCol w="1064172"/>
                <a:gridCol w="785650"/>
              </a:tblGrid>
              <a:tr h="1658620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Регија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Број школа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Број одјељења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vert="vert270" anchor="ctr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Радило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задатке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sr-Cyrl-C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%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sr-Cyrl-C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Ниво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постигнућа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%.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Сре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дња оцјена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на полуг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Средња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оцјена</a:t>
                      </a:r>
                      <a:r>
                        <a:rPr lang="sr-Cyrl-CS" sz="1400" baseline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на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Задаци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ма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Разли ка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 anchor="ctr"/>
                </a:tc>
              </a:tr>
              <a:tr h="398779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Бањалука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1783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98,18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72,07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4,02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3,4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0,62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  <a:tr h="348365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Добој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609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63,13</a:t>
                      </a:r>
                    </a:p>
                  </a:txBody>
                  <a:tcPr marL="63850" marR="6385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4,00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3,03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0,97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  <a:tr h="413635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Приједор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264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66</a:t>
                      </a:r>
                      <a:r>
                        <a:rPr lang="sr-Cyrl-R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74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3,86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3,13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0,73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  <a:tr h="367915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Бијељина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517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97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66,80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4,08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3,08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1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>
                    <a:solidFill>
                      <a:srgbClr val="FFFF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Бирач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357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98,38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64,57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3,95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0,93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Сарајевск- </a:t>
                      </a: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романи</a:t>
                      </a:r>
                      <a:r>
                        <a:rPr lang="sr-Latn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j.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35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437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87,57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66,56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3,77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3,21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0,56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latin typeface="Arial Black" pitchFamily="34" charset="0"/>
                        </a:rPr>
                        <a:t>Херцеговина</a:t>
                      </a:r>
                      <a:endParaRPr lang="en-US" sz="1400" dirty="0"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>
                          <a:latin typeface="Arial Black" pitchFamily="34" charset="0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4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359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98,90</a:t>
                      </a:r>
                    </a:p>
                  </a:txBody>
                  <a:tcPr marL="63850" marR="6385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74,45</a:t>
                      </a:r>
                    </a:p>
                  </a:txBody>
                  <a:tcPr marL="63850" marR="6385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3,89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3,41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b="1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0,48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 marL="85134" marR="85134">
                    <a:solidFill>
                      <a:srgbClr val="FFC000"/>
                    </a:solidFill>
                  </a:tcPr>
                </a:tc>
              </a:tr>
              <a:tr h="702640">
                <a:tc>
                  <a:txBody>
                    <a:bodyPr/>
                    <a:lstStyle/>
                    <a:p>
                      <a:r>
                        <a:rPr lang="sr-Cyrl-RS" sz="1400" dirty="0" smtClean="0">
                          <a:solidFill>
                            <a:srgbClr val="00B0F0"/>
                          </a:solidFill>
                          <a:latin typeface="Arial Black" pitchFamily="34" charset="0"/>
                        </a:rPr>
                        <a:t>Укупно</a:t>
                      </a:r>
                      <a:endParaRPr lang="en-US" sz="1400" dirty="0">
                        <a:solidFill>
                          <a:srgbClr val="00B0F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93</a:t>
                      </a:r>
                      <a:endParaRPr lang="en-US" sz="1400" b="1" dirty="0">
                        <a:solidFill>
                          <a:srgbClr val="00B0F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346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4326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96,30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69,18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3,93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3,18</a:t>
                      </a:r>
                    </a:p>
                  </a:txBody>
                  <a:tcPr marL="63850" marR="63850" marT="0" marB="0"/>
                </a:tc>
                <a:tc>
                  <a:txBody>
                    <a:bodyPr/>
                    <a:lstStyle/>
                    <a:p>
                      <a:r>
                        <a:rPr lang="sr-Cyrl-RS" sz="1400" b="1" dirty="0" smtClean="0">
                          <a:solidFill>
                            <a:srgbClr val="00B0F0"/>
                          </a:solidFill>
                          <a:latin typeface="Arial Black" pitchFamily="34" charset="0"/>
                        </a:rPr>
                        <a:t>0,75</a:t>
                      </a:r>
                      <a:endParaRPr lang="en-US" sz="1400" b="1" dirty="0">
                        <a:solidFill>
                          <a:srgbClr val="00B0F0"/>
                        </a:solidFill>
                        <a:latin typeface="Arial Black" pitchFamily="34" charset="0"/>
                      </a:endParaRPr>
                    </a:p>
                  </a:txBody>
                  <a:tcPr marL="85134" marR="8513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sr-Cyrl-RS" sz="3200" dirty="0" smtClean="0">
                <a:latin typeface="Arial Black" pitchFamily="34" charset="0"/>
              </a:rPr>
              <a:t>Укупна постигнућа по регијама</a:t>
            </a:r>
            <a:endParaRPr lang="en-US" sz="3200" dirty="0">
              <a:latin typeface="Arial Black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6868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762000"/>
          <a:ext cx="8382000" cy="5364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147050" cy="765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Постигнућа ученика по задацима </a:t>
            </a:r>
            <a:endParaRPr 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9585" name="Group 369"/>
          <p:cNvGraphicFramePr>
            <a:graphicFrameLocks noGrp="1"/>
          </p:cNvGraphicFramePr>
          <p:nvPr>
            <p:ph type="body" idx="4294967295"/>
          </p:nvPr>
        </p:nvGraphicFramePr>
        <p:xfrm>
          <a:off x="1476375" y="692150"/>
          <a:ext cx="3382963" cy="6029633"/>
        </p:xfrm>
        <a:graphic>
          <a:graphicData uri="http://schemas.openxmlformats.org/drawingml/2006/table">
            <a:tbl>
              <a:tblPr/>
              <a:tblGrid>
                <a:gridCol w="935038"/>
                <a:gridCol w="936451"/>
                <a:gridCol w="1511474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Редни број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задатка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Ниво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постигнућа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93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400" dirty="0">
                        <a:solidFill>
                          <a:srgbClr val="00B0F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ННП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66,5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F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400" dirty="0">
                        <a:solidFill>
                          <a:srgbClr val="00B0F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ННП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72,5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66,5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     9.</a:t>
                      </a: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             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            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77,5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10.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74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11.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81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  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12.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77,5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13.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56,5</a:t>
                      </a:r>
                      <a:endParaRPr lang="en-US" sz="1400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14.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77,5</a:t>
                      </a:r>
                      <a:endParaRPr lang="en-US" sz="1400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15.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35,5</a:t>
                      </a:r>
                      <a:endParaRPr lang="en-US" sz="1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НЗ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598" name="Group 382"/>
          <p:cNvGraphicFramePr>
            <a:graphicFrameLocks noGrp="1"/>
          </p:cNvGraphicFramePr>
          <p:nvPr/>
        </p:nvGraphicFramePr>
        <p:xfrm>
          <a:off x="5257800" y="877782"/>
          <a:ext cx="2376488" cy="3505200"/>
        </p:xfrm>
        <a:graphic>
          <a:graphicData uri="http://schemas.openxmlformats.org/drawingml/2006/table">
            <a:tbl>
              <a:tblPr/>
              <a:tblGrid>
                <a:gridCol w="792163"/>
                <a:gridCol w="792162"/>
                <a:gridCol w="792163"/>
              </a:tblGrid>
              <a:tr h="600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Ниво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постигнућа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16.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80,5</a:t>
                      </a:r>
                      <a:endParaRPr lang="en-US" sz="1400" b="1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17.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59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18.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67,5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19.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C0000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84,5</a:t>
                      </a:r>
                      <a:endParaRPr lang="en-US" sz="1400" b="1" dirty="0">
                        <a:solidFill>
                          <a:srgbClr val="C0000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69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400" b="1" dirty="0" smtClean="0">
                          <a:solidFill>
                            <a:srgbClr val="00B050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69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44" name="TextBox 4"/>
          <p:cNvSpPr txBox="1">
            <a:spLocks noChangeArrowheads="1"/>
          </p:cNvSpPr>
          <p:nvPr/>
        </p:nvSpPr>
        <p:spPr bwMode="auto">
          <a:xfrm>
            <a:off x="5148263" y="4221163"/>
            <a:ext cx="362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Arial Black" pitchFamily="34" charset="0"/>
              </a:rPr>
              <a:t>   </a:t>
            </a:r>
          </a:p>
        </p:txBody>
      </p:sp>
      <p:sp>
        <p:nvSpPr>
          <p:cNvPr id="10345" name="TextBox 5"/>
          <p:cNvSpPr txBox="1">
            <a:spLocks noChangeArrowheads="1"/>
          </p:cNvSpPr>
          <p:nvPr/>
        </p:nvSpPr>
        <p:spPr bwMode="auto">
          <a:xfrm>
            <a:off x="5410200" y="4648200"/>
            <a:ext cx="10390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sr-Cyrl-RS" sz="1400" dirty="0" smtClean="0">
                <a:solidFill>
                  <a:srgbClr val="C00000"/>
                </a:solidFill>
                <a:latin typeface="Arial Black" pitchFamily="34" charset="0"/>
              </a:rPr>
              <a:t>ВНП-   8</a:t>
            </a:r>
            <a:endParaRPr lang="en-US" sz="1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347" name="TextBox 8"/>
          <p:cNvSpPr txBox="1">
            <a:spLocks noChangeArrowheads="1"/>
          </p:cNvSpPr>
          <p:nvPr/>
        </p:nvSpPr>
        <p:spPr bwMode="auto">
          <a:xfrm>
            <a:off x="5562600" y="5105400"/>
            <a:ext cx="18891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Cyrl-RS" sz="1400" dirty="0" smtClean="0">
                <a:solidFill>
                  <a:srgbClr val="00B050"/>
                </a:solidFill>
                <a:latin typeface="Arial Black" pitchFamily="34" charset="0"/>
              </a:rPr>
              <a:t>СНП- 10</a:t>
            </a:r>
            <a:endParaRPr lang="en-US" sz="14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8 или 38,1% остварен је високи ниво постигнућа;</a:t>
            </a: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9 или 42,85% задатака остварен је средњи ниво постигнућа; </a:t>
            </a: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 и у 2 или 9,25% задатка остварен је ниски ниво постигнућа. </a:t>
            </a: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2 задатка или 9,52% остварен је ниво не задовољава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ru-RU" dirty="0" smtClean="0">
                <a:latin typeface="Arial Black" pitchFamily="34" charset="0"/>
                <a:cs typeface="Times New Roman" pitchFamily="18" charset="0"/>
              </a:rPr>
              <a:t>Циљ</a:t>
            </a:r>
            <a:r>
              <a:rPr lang="sr-Latn-CS" dirty="0" smtClean="0">
                <a:latin typeface="Arial Black" pitchFamily="34" charset="0"/>
                <a:cs typeface="Times New Roman" pitchFamily="18" charset="0"/>
              </a:rPr>
              <a:t>:</a:t>
            </a:r>
            <a:r>
              <a:rPr lang="ru-RU" dirty="0" smtClean="0"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CS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утврђивање  остварености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очекиваних исхода дефинисаних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наставним  програмом </a:t>
            </a: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предмета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српски језик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;</a:t>
            </a: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нави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кавање ученика на рјешавање 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низа задатака објективног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типа;</a:t>
            </a:r>
            <a:endParaRPr lang="en-U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поштовање правила и прописане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процедуре;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утврђивање способности ученика за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рјешавање одређених</a:t>
            </a:r>
            <a:r>
              <a:rPr lang="en-U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типова задатака;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повећање објективности вредновања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постигнућа ученика и </a:t>
            </a: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endParaRPr lang="sr-Cyrl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упоређивање постигнућа на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екстерној </a:t>
            </a:r>
          </a:p>
          <a:p>
            <a:pPr>
              <a:lnSpc>
                <a:spcPct val="80000"/>
              </a:lnSpc>
              <a:buNone/>
            </a:pP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  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провјери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са оцјеном из </a:t>
            </a:r>
            <a:r>
              <a:rPr lang="en-U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српског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језика</a:t>
            </a:r>
            <a:r>
              <a:rPr lang="ru-RU" dirty="0" smtClean="0">
                <a:latin typeface="Arial Black" pitchFamily="34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r>
              <a:rPr lang="sr-Latn-CS" dirty="0" smtClean="0">
                <a:latin typeface="Arial Black" pitchFamily="34" charset="0"/>
                <a:cs typeface="Times New Roman" pitchFamily="18" charset="0"/>
              </a:rPr>
              <a:t> </a:t>
            </a:r>
            <a:endParaRPr lang="en-US" sz="4000" dirty="0" smtClean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sr-Cyrl-RS" sz="3000" b="1" dirty="0" smtClean="0">
                <a:latin typeface="Arial Black" pitchFamily="34" charset="0"/>
                <a:cs typeface="Times New Roman" pitchFamily="18" charset="0"/>
              </a:rPr>
              <a:t>Ниски ниво постигнућа </a:t>
            </a:r>
          </a:p>
          <a:p>
            <a:pPr>
              <a:buNone/>
            </a:pPr>
            <a:endParaRPr lang="sr-Cyrl-RS" sz="3000" b="1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3000" b="1" dirty="0" smtClean="0">
                <a:latin typeface="Arial Black" pitchFamily="34" charset="0"/>
                <a:cs typeface="Times New Roman" pitchFamily="18" charset="0"/>
              </a:rPr>
              <a:t> 3. особине лика и поука басне;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 13. творба придјева од глагола и именица;</a:t>
            </a:r>
            <a:endParaRPr lang="en-U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endParaRPr lang="sr-Cyrl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000" b="1" dirty="0" smtClean="0">
                <a:latin typeface="Arial Black" pitchFamily="34" charset="0"/>
                <a:cs typeface="Times New Roman" pitchFamily="18" charset="0"/>
              </a:rPr>
              <a:t>Ниво не задовољава  </a:t>
            </a:r>
          </a:p>
          <a:p>
            <a:pPr>
              <a:buNone/>
            </a:pPr>
            <a:endParaRPr lang="sr-Cyrl-RS" sz="3000" b="1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6. значење ријечи и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15. </a:t>
            </a:r>
            <a:r>
              <a:rPr lang="bs-Cyrl-BA" sz="3000" dirty="0" smtClean="0">
                <a:latin typeface="Arial Black" pitchFamily="34" charset="0"/>
                <a:cs typeface="Times New Roman" pitchFamily="18" charset="0"/>
              </a:rPr>
              <a:t>препознавање глагола у садашњем времену</a:t>
            </a:r>
            <a:r>
              <a:rPr lang="bs-Cyrl-BA" sz="3000" dirty="0" smtClean="0">
                <a:latin typeface="Arial Black" pitchFamily="34" charset="0"/>
                <a:cs typeface="Times New Roman" pitchFamily="18" charset="0"/>
              </a:rPr>
              <a:t>, </a:t>
            </a:r>
            <a:r>
              <a:rPr lang="bs-Cyrl-BA" sz="3000" dirty="0" smtClean="0">
                <a:latin typeface="Arial Black" pitchFamily="34" charset="0"/>
                <a:cs typeface="Times New Roman" pitchFamily="18" charset="0"/>
              </a:rPr>
              <a:t>писање у одређеном лицу у прошлом и будућем времену</a:t>
            </a:r>
            <a:endParaRPr lang="en-US" sz="3000" dirty="0" smtClean="0">
              <a:latin typeface="Arial Black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sz="3000" b="1" dirty="0" smtClean="0">
                <a:latin typeface="Arial Black" pitchFamily="34" charset="0"/>
                <a:cs typeface="Times New Roman" pitchFamily="18" charset="0"/>
              </a:rPr>
              <a:t>Средњи ниво постигнућа остварен је </a:t>
            </a:r>
            <a:endParaRPr lang="sr-Cyrl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4. препознавање описа;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5. врст</a:t>
            </a: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a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 текста;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7. ријечи супротног значења;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 8. значење и облик реченица;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10. правопис;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17. ијекавски изговор;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18. значење скраћеница; 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20. врсте придјева и</a:t>
            </a:r>
          </a:p>
          <a:p>
            <a:pPr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21. писање слова ј </a:t>
            </a:r>
            <a:endParaRPr lang="en-US" sz="3000" dirty="0" smtClean="0">
              <a:latin typeface="Arial Black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1"/>
            <a:ext cx="8686800" cy="4800600"/>
          </a:xfrm>
        </p:spPr>
        <p:txBody>
          <a:bodyPr>
            <a:normAutofit fontScale="92500" lnSpcReduction="20000"/>
          </a:bodyPr>
          <a:lstStyle/>
          <a:p>
            <a:pPr marL="360363" indent="-360363" algn="just"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latin typeface="Arial Black" pitchFamily="34" charset="0"/>
                <a:cs typeface="Times New Roman" pitchFamily="18" charset="0"/>
              </a:rPr>
              <a:t>Високи ниво постигнућа остварен  је у :</a:t>
            </a:r>
          </a:p>
          <a:p>
            <a:pPr marL="360363" indent="-360363" algn="just">
              <a:lnSpc>
                <a:spcPct val="80000"/>
              </a:lnSpc>
              <a:buNone/>
              <a:defRPr/>
            </a:pPr>
            <a:endParaRPr lang="sr-Cyrl-CS" sz="2400" b="1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1. разумијевање прочитаног текста;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2. књижевне врсте ;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9. управни говор; 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11. писање бројева;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12. реченични дијелови;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14. врсте ријечи;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16. писање </a:t>
            </a: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ријечце </a:t>
            </a: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не уз придјеве и глаголе; </a:t>
            </a: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19. врсте именица.</a:t>
            </a:r>
            <a:endParaRPr lang="en-US" sz="2400" dirty="0" smtClean="0">
              <a:latin typeface="Arial Black" pitchFamily="34" charset="0"/>
              <a:cs typeface="Times New Roman" pitchFamily="18" charset="0"/>
            </a:endParaRPr>
          </a:p>
          <a:p>
            <a:pPr marL="360363" indent="-360363" algn="just">
              <a:lnSpc>
                <a:spcPct val="80000"/>
              </a:lnSpc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Autofit/>
          </a:bodyPr>
          <a:lstStyle/>
          <a:p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НАЈУСПЈЕШНИЈЕ Р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И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ЈЕШЕНИ ЗАДАЦИ</a:t>
            </a:r>
            <a:br>
              <a:rPr lang="sr-Cyrl-CS" sz="2800" dirty="0" smtClean="0">
                <a:latin typeface="Arial Black" pitchFamily="34" charset="0"/>
                <a:cs typeface="Times New Roman" pitchFamily="18" charset="0"/>
              </a:rPr>
            </a:br>
            <a:endParaRPr lang="en-US" sz="2800" dirty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676400"/>
          <a:ext cx="8229601" cy="3271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968"/>
                <a:gridCol w="1186249"/>
                <a:gridCol w="2298357"/>
                <a:gridCol w="3707027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РАНГ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Редни број задатка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Исход учења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8,02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sr-Cyrl-CS" sz="2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.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Књижевне врсте 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3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>
                          <a:latin typeface="Arial Black" pitchFamily="34" charset="0"/>
                          <a:ea typeface="Times New Roman"/>
                          <a:cs typeface="Times New Roman"/>
                        </a:rPr>
                        <a:t>83,67</a:t>
                      </a:r>
                      <a:endParaRPr lang="en-US" sz="24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19.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врсте именица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>
                          <a:latin typeface="Arial Black" pitchFamily="34" charset="0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>
                          <a:latin typeface="Arial Black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sr-Latn-CS" sz="2400">
                          <a:latin typeface="Arial Black" pitchFamily="34" charset="0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sr-Cyrl-RS" sz="2400">
                          <a:latin typeface="Arial Black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en-US" sz="240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16.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Писање </a:t>
                      </a:r>
                      <a:r>
                        <a:rPr lang="sr-Cyrl-CS" sz="24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ријечце </a:t>
                      </a: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не уз глаголе и придјеве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33399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sr-Cyrl-CS" sz="8600" dirty="0" smtClean="0">
                <a:latin typeface="Arial Black" pitchFamily="34" charset="0"/>
                <a:cs typeface="Times New Roman" pitchFamily="18" charset="0"/>
              </a:rPr>
              <a:t>Најслабије рјешени задаци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2" y="1295399"/>
          <a:ext cx="8686797" cy="479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/>
                <a:gridCol w="1143000"/>
                <a:gridCol w="1524000"/>
                <a:gridCol w="4952999"/>
              </a:tblGrid>
              <a:tr h="828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Ранг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</a:rPr>
                        <a:t>Редни број задатка</a:t>
                      </a:r>
                      <a:endParaRPr lang="en-US" dirty="0">
                        <a:latin typeface="Arial Black" pitchFamily="34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</a:rPr>
                        <a:t>Исход учења</a:t>
                      </a:r>
                      <a:endParaRPr lang="en-US" dirty="0">
                        <a:latin typeface="Arial Black" pitchFamily="34" charset="0"/>
                      </a:endParaRPr>
                    </a:p>
                  </a:txBody>
                  <a:tcPr marT="45710" marB="45710" anchor="ctr" horzOverflow="overflow"/>
                </a:tc>
              </a:tr>
              <a:tr h="1321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33,16</a:t>
                      </a:r>
                      <a:endParaRPr lang="en-US" sz="240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15.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Уочавање глагола у садашњем времену и правилно писање у одређеном лицу у прошлом и будућем времену</a:t>
                      </a:r>
                      <a:r>
                        <a:rPr lang="ru-RU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94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42,56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en-US" sz="240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Значење ријечи 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7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sr-Cyrl-RS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6,05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Black" pitchFamily="34" charset="0"/>
                          <a:ea typeface="Times New Roman"/>
                          <a:cs typeface="Times New Roman" pitchFamily="18" charset="0"/>
                        </a:rPr>
                        <a:t>Особине лика и поука басне </a:t>
                      </a:r>
                      <a:endParaRPr lang="en-US" sz="2400" dirty="0">
                        <a:latin typeface="Arial Black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ЗАКЉУЧАК</a:t>
            </a:r>
            <a:endParaRPr lang="en-US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7150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sr-Cyrl-C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Спољашњом провјером постигнућа ученика из српског језика обухваћено  је 4326  ( 96,30% од 4493)  ученика петог разреда распоређених у 346 одјељења/група из 93 основне школе. 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Екстрној провјери није присупило 176 или 3,7 ученика петог разреда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На републичком нивоу стварен је средњи ниво постигнућа (69,18%). </a:t>
            </a:r>
          </a:p>
          <a:p>
            <a:pPr lvl="0"/>
            <a:endParaRPr lang="en-US" dirty="0" smtClean="0"/>
          </a:p>
          <a:p>
            <a:pPr marL="609600" indent="-609600" algn="just">
              <a:lnSpc>
                <a:spcPct val="80000"/>
              </a:lnSpc>
              <a:buFont typeface="Symbol" pitchFamily="18" charset="2"/>
              <a:buChar char=""/>
              <a:defRPr/>
            </a:pPr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v"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На нивоу свих регија остварен је средњи ниво постигнућа;</a:t>
            </a:r>
          </a:p>
          <a:p>
            <a:pPr lvl="0">
              <a:buNone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Најбољи резултат остварили су ученици херцеговачке регије 74,45% гдје је и најмања разлика средњих оцјена  на полугодишту из српског језика и оцјена на екстерној провјери     и износи 0,48;</a:t>
            </a:r>
            <a:endParaRPr lang="en-US" sz="2400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endParaRPr lang="sr-Cyrl-CS" sz="2400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Просјечна оцјена на нивоу узорка, коју су ученици остварили на </a:t>
            </a: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екстерној</a:t>
            </a: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провјери мања је за 0,75 од просјечне оцјене из српског језика  на крају првог полугодишта школске 2017/18. године.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400" dirty="0" smtClean="0">
                <a:latin typeface="Arial Black" pitchFamily="34" charset="0"/>
                <a:cs typeface="Times New Roman" pitchFamily="18" charset="0"/>
              </a:rPr>
              <a:t>Просјечна оцјена на задацима је 3,18 а на крају првог полугодишта била је 3,93.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839200" cy="55927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Поређењем оцјена које су ученици остварили  на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екстерној провјери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с оцјеном из српског језика (закључном) на крају првог полугодишта уочили смо највећу разлику оцјена на регији Бијељина и она износи 1;</a:t>
            </a:r>
          </a:p>
          <a:p>
            <a:pPr>
              <a:defRPr/>
            </a:pPr>
            <a:r>
              <a:rPr lang="sr-Cyrl-CS" sz="2800" dirty="0" smtClean="0">
                <a:latin typeface="Arial Black" pitchFamily="34" charset="0"/>
              </a:rPr>
              <a:t>Ученици су успјешније  рјешавали задатаке препознавања и чињеничног знања;</a:t>
            </a:r>
          </a:p>
          <a:p>
            <a:pPr>
              <a:defRPr/>
            </a:pPr>
            <a:r>
              <a:rPr lang="sr-Cyrl-CS" sz="2800" dirty="0" smtClean="0">
                <a:latin typeface="Arial Black" pitchFamily="34" charset="0"/>
              </a:rPr>
              <a:t> Мање успјешно  су рјешавали задатке којим се тражило разумијевање, схватање, логичко закључивање и примјена наученог.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1"/>
            <a:ext cx="8610600" cy="4114800"/>
          </a:xfrm>
        </p:spPr>
        <p:txBody>
          <a:bodyPr>
            <a:normAutofit/>
          </a:bodyPr>
          <a:lstStyle/>
          <a:p>
            <a:pPr lvl="0"/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Развој способности анализе, синтезе, уопштавања, логичког и критичког мишљења, закључивања и примјене, </a:t>
            </a: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остаје трајан задатак у настави свих предмета и посбно у настави српског језика </a:t>
            </a:r>
            <a:endParaRPr lang="en-US" dirty="0" smtClean="0">
              <a:latin typeface="Arial Black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sr-Cyrl-RS" sz="4000" dirty="0" smtClean="0">
              <a:latin typeface="Arial Black" pitchFamily="34" charset="0"/>
            </a:endParaRPr>
          </a:p>
          <a:p>
            <a:pPr algn="ctr"/>
            <a:endParaRPr lang="sr-Cyrl-RS" sz="4000" dirty="0" smtClean="0">
              <a:latin typeface="Arial Black" pitchFamily="34" charset="0"/>
            </a:endParaRPr>
          </a:p>
          <a:p>
            <a:pPr algn="ctr"/>
            <a:endParaRPr lang="sr-Cyrl-RS" sz="40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sr-Cyrl-RS" sz="4000" smtClean="0">
                <a:latin typeface="Arial Black" pitchFamily="34" charset="0"/>
              </a:rPr>
              <a:t>ХВАЛА НА ПАЖЊИ</a:t>
            </a:r>
            <a:endParaRPr lang="en-US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Провјера постигнућа ученика вршена је низом задатака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објективног типа који су формулисани у складу са захтјевима </a:t>
            </a:r>
            <a:r>
              <a:rPr lang="en-U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наставног програма. </a:t>
            </a:r>
            <a:endParaRPr lang="sr-Latn-R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 Захтјевима у задацима провјеравани су исходи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програма</a:t>
            </a: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 српског  језика у 5. разреду и  кључна знања из српског језика која </a:t>
            </a:r>
            <a:r>
              <a:rPr lang="sr-Latn-C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Arial Black" pitchFamily="34" charset="0"/>
                <a:cs typeface="Times New Roman" pitchFamily="18" charset="0"/>
              </a:rPr>
              <a:t>ученик  петог разреда треба да има</a:t>
            </a:r>
            <a:r>
              <a:rPr lang="en-US" sz="2800" dirty="0" smtClean="0">
                <a:latin typeface="Arial Black" pitchFamily="34" charset="0"/>
                <a:cs typeface="Times New Roman" pitchFamily="18" charset="0"/>
              </a:rPr>
              <a:t>. </a:t>
            </a:r>
          </a:p>
          <a:p>
            <a:endParaRPr lang="en-US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Arial Black" pitchFamily="34" charset="0"/>
                <a:cs typeface="Times New Roman" pitchFamily="18" charset="0"/>
              </a:rPr>
              <a:t>НАСТАВНЕ ТЕМЕ</a:t>
            </a:r>
            <a:endParaRPr lang="en-US" sz="36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ЈЕЗИК</a:t>
            </a:r>
          </a:p>
          <a:p>
            <a:pPr marL="514350" indent="-514350">
              <a:buFont typeface="+mj-lt"/>
              <a:buAutoNum type="arabicPeriod"/>
            </a:pPr>
            <a:endParaRPr lang="sr-Cyrl-RS" sz="2800" dirty="0" smtClean="0">
              <a:latin typeface="Arial Black" pitchFamily="34" charset="0"/>
              <a:cs typeface="Times New Roman" pitchFamily="18" charset="0"/>
            </a:endParaRPr>
          </a:p>
          <a:p>
            <a:pPr marL="514350" indent="-514350"/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КЊИЖЕВНОСТ</a:t>
            </a:r>
          </a:p>
          <a:p>
            <a:pPr marL="514350" indent="-514350">
              <a:buNone/>
            </a:pPr>
            <a:endParaRPr lang="sr-Cyrl-RS" sz="2800" dirty="0" smtClean="0">
              <a:latin typeface="Arial Black" pitchFamily="34" charset="0"/>
              <a:cs typeface="Times New Roman" pitchFamily="18" charset="0"/>
            </a:endParaRPr>
          </a:p>
          <a:p>
            <a:pPr marL="514350" indent="-514350"/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ЈЕЗИЧКА КУЛТУРА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</a:t>
            </a:r>
            <a:endParaRPr lang="sr-Cyrl-RS" sz="2800" dirty="0" smtClean="0">
              <a:latin typeface="Arial Black" pitchFamily="34" charset="0"/>
              <a:cs typeface="Times New Roman" pitchFamily="18" charset="0"/>
            </a:endParaRPr>
          </a:p>
          <a:p>
            <a:endParaRPr lang="en-US" sz="2800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5668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sr-Cyrl-CS" b="1" dirty="0" smtClean="0">
                <a:latin typeface="Arial Black" pitchFamily="34" charset="0"/>
                <a:cs typeface="Times New Roman" pitchFamily="18" charset="0"/>
              </a:rPr>
              <a:t>Провјеравани исходи учења</a:t>
            </a:r>
            <a:r>
              <a:rPr lang="en-US" b="1" dirty="0" smtClean="0">
                <a:latin typeface="Arial Black" pitchFamily="34" charset="0"/>
                <a:cs typeface="Times New Roman" pitchFamily="18" charset="0"/>
              </a:rPr>
              <a:t>:</a:t>
            </a:r>
            <a:r>
              <a:rPr lang="sr-Cyrl-CS" b="1" dirty="0" smtClean="0"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endParaRPr lang="sr-Latn-RS" dirty="0" smtClean="0">
              <a:latin typeface="Arial Black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разумије прочитано; </a:t>
            </a:r>
            <a:endParaRPr lang="sr-Latn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позна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је</a:t>
            </a: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 књижевне врсте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;</a:t>
            </a:r>
            <a:endParaRPr lang="sr-Latn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анализира, уочава и одређује особине лик</a:t>
            </a: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a </a:t>
            </a: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у 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басни</a:t>
            </a:r>
            <a:r>
              <a:rPr lang="sr-Latn-RS" sz="30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и поуку басне</a:t>
            </a: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;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уочава врсту текста; 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разумије значење ријечи у реченици;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препознаје и употребљава ријечи супротног значења;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пише одговарајући знак 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интерпункције </a:t>
            </a: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и одређује значење и облик реченица;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 уочава реченицу у којој је исправно написан управни говор;</a:t>
            </a:r>
            <a:endParaRPr lang="sr-Cyrl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RS" sz="3000" dirty="0" smtClean="0">
                <a:latin typeface="Arial Black" pitchFamily="34" charset="0"/>
                <a:cs typeface="Times New Roman" pitchFamily="18" charset="0"/>
              </a:rPr>
              <a:t>примјењује правописна правила: правилно употребљава знаке интерпункције, правилно пише велико слово (празник, улица, географски појмови, град, име животиње);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правилно пише двоцифрене и троцифрене бројеве; </a:t>
            </a:r>
            <a:endParaRPr lang="sr-Cyrl-R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sr-Cyrl-CS" sz="3000" dirty="0" smtClean="0">
                <a:latin typeface="Arial Black" pitchFamily="34" charset="0"/>
                <a:cs typeface="Times New Roman" pitchFamily="18" charset="0"/>
              </a:rPr>
              <a:t>уочава  и одређује реченичке дијелове;</a:t>
            </a:r>
            <a:endParaRPr lang="en-US" sz="30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sr-Latn-C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5440363"/>
          </a:xfrm>
        </p:spPr>
        <p:txBody>
          <a:bodyPr>
            <a:normAutofit fontScale="700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изводи (твори</a:t>
            </a:r>
            <a:r>
              <a:rPr lang="sr-Latn-RS" dirty="0" smtClean="0">
                <a:latin typeface="Arial Black" pitchFamily="34" charset="0"/>
                <a:cs typeface="Times New Roman" pitchFamily="18" charset="0"/>
              </a:rPr>
              <a:t>) </a:t>
            </a: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придјеве од глагола и именица;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дате ријечи разврстава на именице, придјеве, бројеве, глаголе и 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замјенице;</a:t>
            </a:r>
            <a:endParaRPr lang="sr-Cyrl-CS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bs-Cyrl-BA" dirty="0" smtClean="0">
                <a:latin typeface="Arial Black" pitchFamily="34" charset="0"/>
                <a:cs typeface="Times New Roman" pitchFamily="18" charset="0"/>
              </a:rPr>
              <a:t>у датом низу ријечи уочава  глаголе у садашњем времену и пише их у одређеном лицу у прошлом и будућем времену;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правилно пише рј</a:t>
            </a:r>
            <a:r>
              <a:rPr lang="sr-Latn-RS" dirty="0" smtClean="0">
                <a:latin typeface="Arial Black" pitchFamily="34" charset="0"/>
                <a:cs typeface="Times New Roman" pitchFamily="18" charset="0"/>
              </a:rPr>
              <a:t>e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чцу (писаним словима) не уз придјеве и глаголе;</a:t>
            </a:r>
            <a:endParaRPr lang="sr-Cyrl-RS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дате ријечи пише у ијекавском изговору; </a:t>
            </a: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правилно пише значење скраћенице;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дате именице разврстава на 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заједничке, збирне, градивне 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и 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властите;</a:t>
            </a:r>
            <a:endParaRPr lang="sr-Cyrl-RS" dirty="0" smtClean="0">
              <a:latin typeface="Arial Black" pitchFamily="34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дате ријечи разврстава на присвојне, описне и градивне </a:t>
            </a: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придјеве</a:t>
            </a: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),</a:t>
            </a: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Arial Black" pitchFamily="34" charset="0"/>
                <a:cs typeface="Times New Roman" pitchFamily="18" charset="0"/>
              </a:rPr>
              <a:t>уочава погрешно написане ријечи (писање слова ј).</a:t>
            </a:r>
            <a:endParaRPr lang="en-US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715962"/>
          </a:xfrm>
        </p:spPr>
        <p:txBody>
          <a:bodyPr>
            <a:normAutofit fontScale="90000"/>
          </a:bodyPr>
          <a:lstStyle/>
          <a:p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КРИТЕРИЈИ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>     </a:t>
            </a:r>
            <a:r>
              <a:rPr lang="sr-Cyrl-RS" sz="2800" dirty="0" smtClean="0">
                <a:latin typeface="Arial Black" pitchFamily="34" charset="0"/>
                <a:cs typeface="Times New Roman" pitchFamily="18" charset="0"/>
              </a:rPr>
              <a:t> ПОСТИГНУЋА</a:t>
            </a:r>
            <a:r>
              <a:rPr lang="sr-Latn-RS" sz="2800" dirty="0" smtClean="0">
                <a:latin typeface="Arial Black" pitchFamily="34" charset="0"/>
                <a:cs typeface="Times New Roman" pitchFamily="18" charset="0"/>
              </a:rPr>
              <a:t/>
            </a:r>
            <a:br>
              <a:rPr lang="sr-Latn-RS" sz="2800" dirty="0" smtClean="0">
                <a:latin typeface="Arial Black" pitchFamily="34" charset="0"/>
                <a:cs typeface="Times New Roman" pitchFamily="18" charset="0"/>
              </a:rPr>
            </a:br>
            <a:endParaRPr lang="en-US" sz="2800" dirty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600200"/>
          <a:ext cx="8153400" cy="4429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7800"/>
                <a:gridCol w="2717800"/>
                <a:gridCol w="2717800"/>
              </a:tblGrid>
              <a:tr h="851084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Ниво постигнућа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Ознака нивоа постигнућа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Број освојених бодова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1084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Не задовољава</a:t>
                      </a:r>
                      <a:endParaRPr lang="sr-Latn-RS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НЗ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Мање од 45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1084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Низак ниво постигнућа</a:t>
                      </a:r>
                      <a:endParaRPr lang="sr-Latn-RS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ННП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45%-54%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1084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Средњи ниво постигнућа</a:t>
                      </a:r>
                      <a:endParaRPr lang="sr-Latn-RS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endParaRPr lang="sr-Latn-RS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СНП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55% -74%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98601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Висок ниво постигнућа</a:t>
                      </a:r>
                      <a:endParaRPr lang="sr-Latn-RS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ВНП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Arial Black" pitchFamily="34" charset="0"/>
                          <a:cs typeface="Times New Roman" pitchFamily="18" charset="0"/>
                        </a:rPr>
                        <a:t>75% -100%</a:t>
                      </a:r>
                      <a:endParaRPr lang="en-US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На основу добијених резултата одређени су нивои постигнућа за</a:t>
            </a:r>
          </a:p>
          <a:p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сваку школу</a:t>
            </a:r>
            <a:r>
              <a:rPr lang="en-US" dirty="0" smtClean="0">
                <a:latin typeface="Arial Black" pitchFamily="34" charset="0"/>
                <a:cs typeface="Times New Roman" pitchFamily="18" charset="0"/>
              </a:rPr>
              <a:t>,</a:t>
            </a:r>
          </a:p>
          <a:p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сваког </a:t>
            </a:r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ученика, </a:t>
            </a:r>
          </a:p>
          <a:p>
            <a:r>
              <a:rPr lang="sr-Cyrl-CS" dirty="0" smtClean="0">
                <a:latin typeface="Arial Black" pitchFamily="34" charset="0"/>
                <a:cs typeface="Times New Roman" pitchFamily="18" charset="0"/>
              </a:rPr>
              <a:t>за сваки задатак.</a:t>
            </a:r>
            <a:endParaRPr lang="en-US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 Black" pitchFamily="34" charset="0"/>
                <a:cs typeface="Times New Roman" pitchFamily="18" charset="0"/>
              </a:rPr>
              <a:t>Подаци о узорку- Република Српска</a:t>
            </a:r>
            <a:endParaRPr lang="en-US" sz="3200" dirty="0">
              <a:latin typeface="Arial Black" pitchFamily="34" charset="0"/>
              <a:cs typeface="Times New Roman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0"/>
                <a:gridCol w="2514600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Број школа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9</a:t>
                      </a:r>
                      <a:r>
                        <a:rPr lang="sr-Latn-RS" sz="24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Број одјељења </a:t>
                      </a:r>
                      <a:r>
                        <a:rPr lang="sr-Latn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 /</a:t>
                      </a:r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група</a:t>
                      </a:r>
                      <a:r>
                        <a:rPr lang="sr-Latn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/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346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 у узорку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sr-Cyrl-CS" sz="2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  <a:r>
                        <a:rPr lang="sr-Latn-RS" sz="2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sr-Cyrl-CS" sz="2400" dirty="0" smtClean="0">
                          <a:solidFill>
                            <a:srgbClr val="C0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493 </a:t>
                      </a:r>
                      <a:endParaRPr lang="en-US" sz="2400" dirty="0">
                        <a:solidFill>
                          <a:srgbClr val="C0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 који су радили</a:t>
                      </a:r>
                      <a:r>
                        <a:rPr lang="sr-Cyrl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4 </a:t>
                      </a:r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326</a:t>
                      </a:r>
                      <a:r>
                        <a:rPr lang="sr-Cyrl-CS" sz="2400" dirty="0" smtClean="0"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r>
                        <a:rPr lang="sr-Latn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ученика који су радили</a:t>
                      </a:r>
                      <a:r>
                        <a:rPr lang="sr-Cyrl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sr-Latn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lang="sr-Cyrl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задатке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Arial Black" pitchFamily="34" charset="0"/>
                          <a:cs typeface="Times New Roman" pitchFamily="18" charset="0"/>
                        </a:rPr>
                        <a:t>96,30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Број ученика који нису радили</a:t>
                      </a:r>
                      <a:r>
                        <a:rPr lang="sr-Cyrl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 smtClean="0"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167</a:t>
                      </a:r>
                      <a:endParaRPr lang="en-US" sz="2400" dirty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%</a:t>
                      </a:r>
                      <a:r>
                        <a:rPr lang="sr-Latn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lang="sr-Cyrl-RS" sz="2400" dirty="0" smtClean="0">
                          <a:latin typeface="Arial Black" pitchFamily="34" charset="0"/>
                          <a:cs typeface="Times New Roman" pitchFamily="18" charset="0"/>
                        </a:rPr>
                        <a:t>ученика који нису радили</a:t>
                      </a:r>
                      <a:r>
                        <a:rPr lang="sr-Cyrl-RS" sz="2400" baseline="0" dirty="0" smtClean="0">
                          <a:latin typeface="Arial Black" pitchFamily="34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solidFill>
                            <a:srgbClr val="FF0000"/>
                          </a:solidFill>
                          <a:latin typeface="Arial Black" pitchFamily="34" charset="0"/>
                          <a:cs typeface="Times New Roman" pitchFamily="18" charset="0"/>
                        </a:rPr>
                        <a:t>3,70</a:t>
                      </a:r>
                      <a:endParaRPr lang="en-US" sz="2400" dirty="0">
                        <a:solidFill>
                          <a:srgbClr val="FF0000"/>
                        </a:solidFill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2726</TotalTime>
  <Words>1536</Words>
  <Application>Microsoft Office PowerPoint</Application>
  <PresentationFormat>On-screen Show (4:3)</PresentationFormat>
  <Paragraphs>536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ЕКСТЕРНА ПРОВЈЕРА  ПОСТИГНУЋА ИЗ СРПСКОГ ЈЕЗИКА СРПСКОГ  ЈЕЗИКА  5.  РАЗРЕД 2017/18.</vt:lpstr>
      <vt:lpstr>Slide 2</vt:lpstr>
      <vt:lpstr>Slide 3</vt:lpstr>
      <vt:lpstr>НАСТАВНЕ ТЕМЕ</vt:lpstr>
      <vt:lpstr>Slide 5</vt:lpstr>
      <vt:lpstr>Slide 6</vt:lpstr>
      <vt:lpstr> КРИТЕРИЈИ      ПОСТИГНУЋА </vt:lpstr>
      <vt:lpstr>Slide 8</vt:lpstr>
      <vt:lpstr>Подаци о узорку- Република Српска</vt:lpstr>
      <vt:lpstr> Укупна постигнућа – регија Бијељина</vt:lpstr>
      <vt:lpstr> Укупна постигнућа–регија Бирач</vt:lpstr>
      <vt:lpstr> Регија БИРАЧ  - преглед резултата на нивоу школа</vt:lpstr>
      <vt:lpstr>Број ученика  по нивоима  постигнућа на нивоу регије Бијељина и укупно на нивоу Републике Српске</vt:lpstr>
      <vt:lpstr>Укупна постигнућа на нивоу Републике  Српске</vt:lpstr>
      <vt:lpstr>ПРИКАЗ ПОСТИГНУЋА УЧЕНИКА ПО РЕГИЈАМА </vt:lpstr>
      <vt:lpstr>Укупна постигнућа по регијама</vt:lpstr>
      <vt:lpstr>Slide 17</vt:lpstr>
      <vt:lpstr> Постигнућа ученика по задацима </vt:lpstr>
      <vt:lpstr>Slide 19</vt:lpstr>
      <vt:lpstr>Slide 20</vt:lpstr>
      <vt:lpstr>Slide 21</vt:lpstr>
      <vt:lpstr>Slide 22</vt:lpstr>
      <vt:lpstr>НАЈУСПЈЕШНИЈЕ РИЈЕШЕНИ ЗАДАЦИ </vt:lpstr>
      <vt:lpstr>Slide 24</vt:lpstr>
      <vt:lpstr>ЗАКЉУЧАК</vt:lpstr>
      <vt:lpstr>Slide 26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38. Slavica Vidakovic</dc:creator>
  <cp:lastModifiedBy>Marinko Savic</cp:lastModifiedBy>
  <cp:revision>406</cp:revision>
  <dcterms:created xsi:type="dcterms:W3CDTF">2006-08-16T00:00:00Z</dcterms:created>
  <dcterms:modified xsi:type="dcterms:W3CDTF">2018-09-11T08:39:41Z</dcterms:modified>
</cp:coreProperties>
</file>