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85" r:id="rId3"/>
    <p:sldId id="286" r:id="rId4"/>
    <p:sldId id="257" r:id="rId5"/>
    <p:sldId id="258" r:id="rId6"/>
    <p:sldId id="259" r:id="rId7"/>
    <p:sldId id="287" r:id="rId8"/>
    <p:sldId id="288" r:id="rId9"/>
    <p:sldId id="289" r:id="rId10"/>
    <p:sldId id="264" r:id="rId11"/>
    <p:sldId id="303" r:id="rId12"/>
    <p:sldId id="304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2" r:id="rId24"/>
    <p:sldId id="307" r:id="rId25"/>
    <p:sldId id="308" r:id="rId26"/>
    <p:sldId id="306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>
        <c:manualLayout>
          <c:layoutTarget val="inner"/>
          <c:xMode val="edge"/>
          <c:yMode val="edge"/>
          <c:x val="9.1989844727353026E-2"/>
          <c:y val="0.11639487998782783"/>
          <c:w val="0.89087619888635416"/>
          <c:h val="0.73588382973867394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cat>
            <c:numRef>
              <c:f>Sheet1!$A$2:$A$15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</c:numCache>
            </c:num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96</c:v>
                </c:pt>
                <c:pt idx="1">
                  <c:v>88</c:v>
                </c:pt>
                <c:pt idx="2">
                  <c:v>44</c:v>
                </c:pt>
                <c:pt idx="3">
                  <c:v>89</c:v>
                </c:pt>
                <c:pt idx="4">
                  <c:v>61</c:v>
                </c:pt>
                <c:pt idx="5">
                  <c:v>70</c:v>
                </c:pt>
                <c:pt idx="6">
                  <c:v>81</c:v>
                </c:pt>
                <c:pt idx="7">
                  <c:v>44</c:v>
                </c:pt>
                <c:pt idx="8">
                  <c:v>61</c:v>
                </c:pt>
                <c:pt idx="9">
                  <c:v>83</c:v>
                </c:pt>
                <c:pt idx="10">
                  <c:v>69</c:v>
                </c:pt>
                <c:pt idx="11">
                  <c:v>83</c:v>
                </c:pt>
                <c:pt idx="12">
                  <c:v>40</c:v>
                </c:pt>
                <c:pt idx="13">
                  <c:v>55</c:v>
                </c:pt>
              </c:numCache>
            </c:numRef>
          </c:val>
        </c:ser>
        <c:overlap val="100"/>
        <c:axId val="107476864"/>
        <c:axId val="107478400"/>
      </c:barChart>
      <c:catAx>
        <c:axId val="107476864"/>
        <c:scaling>
          <c:orientation val="minMax"/>
        </c:scaling>
        <c:axPos val="b"/>
        <c:numFmt formatCode="General" sourceLinked="1"/>
        <c:majorTickMark val="none"/>
        <c:tickLblPos val="nextTo"/>
        <c:crossAx val="107478400"/>
        <c:crosses val="autoZero"/>
        <c:auto val="1"/>
        <c:lblAlgn val="ctr"/>
        <c:lblOffset val="100"/>
      </c:catAx>
      <c:valAx>
        <c:axId val="1074784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74768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A1937A7-0C21-4CCF-9D07-08A3690D9793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4959374-8A9C-4D54-8300-B4328C7E82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266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791200"/>
            <a:ext cx="8229600" cy="838200"/>
          </a:xfrm>
        </p:spPr>
        <p:txBody>
          <a:bodyPr>
            <a:normAutofit fontScale="92500" lnSpcReduction="10000"/>
          </a:bodyPr>
          <a:lstStyle/>
          <a:p>
            <a:r>
              <a:rPr lang="sr-Cyrl-BA" dirty="0" smtClean="0"/>
              <a:t>август 201</a:t>
            </a:r>
            <a:r>
              <a:rPr lang="en-US" dirty="0" smtClean="0"/>
              <a:t>8</a:t>
            </a:r>
            <a:r>
              <a:rPr lang="sr-Cyrl-BA" dirty="0" smtClean="0"/>
              <a:t>.</a:t>
            </a:r>
            <a:r>
              <a:rPr lang="en-US" dirty="0" smtClean="0"/>
              <a:t> </a:t>
            </a:r>
            <a:r>
              <a:rPr lang="sr-Cyrl-BA" dirty="0" smtClean="0"/>
              <a:t>године</a:t>
            </a:r>
            <a:endParaRPr lang="sr-Cyrl-BA" dirty="0" smtClean="0"/>
          </a:p>
          <a:p>
            <a:r>
              <a:rPr lang="sr-Cyrl-BA" dirty="0" smtClean="0"/>
              <a:t>Мр Славица Видаковић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2551837"/>
            <a:ext cx="85343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sr-Cyrl-R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Анализа спољашње провјера </a:t>
            </a:r>
            <a:r>
              <a:rPr lang="sr-Cyrl-BA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постигнућа </a:t>
            </a:r>
          </a:p>
          <a:p>
            <a:pPr algn="ctr"/>
            <a:r>
              <a:rPr lang="sr-Cyrl-BA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ученика 5. разреда </a:t>
            </a:r>
            <a:r>
              <a:rPr lang="sr-Cyrl-BA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настави математике</a:t>
            </a:r>
            <a:endParaRPr lang="en-US" sz="36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55715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36713" y="29416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24013002"/>
              </p:ext>
            </p:extLst>
          </p:nvPr>
        </p:nvGraphicFramePr>
        <p:xfrm>
          <a:off x="152401" y="1142999"/>
          <a:ext cx="9067799" cy="4227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671"/>
                <a:gridCol w="1892410"/>
                <a:gridCol w="1340457"/>
                <a:gridCol w="946205"/>
                <a:gridCol w="1025056"/>
              </a:tblGrid>
              <a:tr h="693371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Наставне теме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Први </a:t>
                      </a:r>
                    </a:p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 </a:t>
                      </a:r>
                    </a:p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Трећи </a:t>
                      </a:r>
                    </a:p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3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Природни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бројеви</a:t>
                      </a:r>
                      <a:endParaRPr lang="en-US" sz="1800" i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25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Множење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дијељење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природних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бројева</a:t>
                      </a:r>
                      <a:endParaRPr lang="en-US" sz="1800" i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447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Математички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изрази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више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операција</a:t>
                      </a:r>
                      <a:endParaRPr lang="en-US" sz="1800" i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3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Јединице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</a:t>
                      </a:r>
                      <a:r>
                        <a:rPr lang="en-US" sz="1800" i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i="0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мјеру</a:t>
                      </a:r>
                      <a:endParaRPr lang="en-US" sz="1800" i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02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Бројевна</a:t>
                      </a:r>
                      <a:r>
                        <a:rPr kumimoji="0" lang="en-US" sz="18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полуправа</a:t>
                      </a:r>
                      <a:r>
                        <a:rPr kumimoji="0" lang="en-US" sz="18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18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уређеност</a:t>
                      </a:r>
                      <a:r>
                        <a:rPr kumimoji="0" lang="en-US" sz="18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скупа</a:t>
                      </a:r>
                      <a:r>
                        <a:rPr kumimoji="0" lang="en-US" sz="18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N и </a:t>
                      </a:r>
                      <a:r>
                        <a:rPr kumimoji="0" lang="en-US" sz="18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скупа</a:t>
                      </a:r>
                      <a:r>
                        <a:rPr kumimoji="0" lang="en-US" sz="18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N</a:t>
                      </a:r>
                      <a:r>
                        <a:rPr kumimoji="0" lang="en-US" sz="1800" b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  <a:endParaRPr kumimoji="0" lang="en-US" sz="1800" b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1715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66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 err="1">
                <a:latin typeface="Times" pitchFamily="18" charset="0"/>
              </a:rPr>
              <a:t>Табеларни</a:t>
            </a:r>
            <a:r>
              <a:rPr lang="en-US" sz="3100" dirty="0">
                <a:latin typeface="Times" pitchFamily="18" charset="0"/>
              </a:rPr>
              <a:t> </a:t>
            </a:r>
            <a:r>
              <a:rPr lang="en-US" sz="3100" dirty="0" err="1">
                <a:latin typeface="Times" pitchFamily="18" charset="0"/>
              </a:rPr>
              <a:t>приказ</a:t>
            </a:r>
            <a:r>
              <a:rPr lang="en-US" sz="3100" dirty="0">
                <a:latin typeface="Times" pitchFamily="18" charset="0"/>
              </a:rPr>
              <a:t>  </a:t>
            </a:r>
            <a:r>
              <a:rPr lang="en-US" sz="3100" dirty="0" err="1">
                <a:latin typeface="Times" pitchFamily="18" charset="0"/>
              </a:rPr>
              <a:t>постигнућа</a:t>
            </a:r>
            <a:r>
              <a:rPr lang="en-US" sz="3100" dirty="0">
                <a:latin typeface="Times" pitchFamily="18" charset="0"/>
              </a:rPr>
              <a:t> (%) </a:t>
            </a:r>
            <a:r>
              <a:rPr lang="en-US" sz="3100" dirty="0" err="1">
                <a:latin typeface="Times" pitchFamily="18" charset="0"/>
              </a:rPr>
              <a:t>по</a:t>
            </a:r>
            <a:r>
              <a:rPr lang="en-US" sz="3100" dirty="0">
                <a:latin typeface="Times" pitchFamily="18" charset="0"/>
              </a:rPr>
              <a:t> </a:t>
            </a:r>
            <a:r>
              <a:rPr lang="en-US" sz="3100" dirty="0" err="1">
                <a:latin typeface="Times" pitchFamily="18" charset="0"/>
              </a:rPr>
              <a:t>наставним</a:t>
            </a:r>
            <a:r>
              <a:rPr lang="en-US" sz="3100" dirty="0">
                <a:latin typeface="Times" pitchFamily="18" charset="0"/>
              </a:rPr>
              <a:t> </a:t>
            </a:r>
            <a:r>
              <a:rPr lang="en-US" sz="3100" dirty="0" err="1">
                <a:latin typeface="Times" pitchFamily="18" charset="0"/>
              </a:rPr>
              <a:t>темама</a:t>
            </a:r>
            <a:r>
              <a:rPr lang="en-US" sz="3100" dirty="0">
                <a:latin typeface="Times" pitchFamily="18" charset="0"/>
              </a:rPr>
              <a:t> и  </a:t>
            </a:r>
            <a:r>
              <a:rPr lang="en-US" sz="3100" dirty="0" err="1">
                <a:latin typeface="Times" pitchFamily="18" charset="0"/>
              </a:rPr>
              <a:t>ниво</a:t>
            </a:r>
            <a:r>
              <a:rPr lang="sr-Cyrl-RS" sz="3100" dirty="0"/>
              <a:t>има</a:t>
            </a:r>
            <a:r>
              <a:rPr lang="en-US" sz="3100" dirty="0">
                <a:latin typeface="Times" pitchFamily="18" charset="0"/>
              </a:rPr>
              <a:t> </a:t>
            </a:r>
            <a:r>
              <a:rPr lang="en-US" dirty="0">
                <a:latin typeface="Times" pitchFamily="18" charset="0"/>
              </a:rPr>
              <a:t/>
            </a:r>
            <a:br>
              <a:rPr lang="en-US" dirty="0">
                <a:latin typeface="Times" pitchFamily="18" charset="0"/>
              </a:rPr>
            </a:br>
            <a:endParaRPr lang="en-US" dirty="0">
              <a:latin typeface="Times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606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51219515"/>
              </p:ext>
            </p:extLst>
          </p:nvPr>
        </p:nvGraphicFramePr>
        <p:xfrm>
          <a:off x="34636" y="506004"/>
          <a:ext cx="9220200" cy="6824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5164"/>
                <a:gridCol w="3805506"/>
                <a:gridCol w="1495168"/>
                <a:gridCol w="1744362"/>
              </a:tblGrid>
              <a:tr h="713196"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Ниво</a:t>
                      </a:r>
                      <a:r>
                        <a:rPr lang="sr-Cyrl-B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постигнућа</a:t>
                      </a:r>
                      <a:endPara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задатака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6212">
                <a:tc rowSpan="3"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Бројеви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Одреди мјесну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вриједност десетица у датом  троцифреном броју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 -  9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Вишеструки избор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359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Пише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највећи троцифрени број коме је цифра десетица 5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 -88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одговор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31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Писање бројева  у облику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•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З-44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одговор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0430">
                <a:tc rowSpan="3"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Множење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дијељење природних бројева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Изводи рачунску операцију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множење 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ВНП-89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одговор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621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Изводи рачунску операцију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дијељења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СНП-61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 одговор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188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Рачуна израз са двије рачунксе операције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раз. приоритета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Вишеструки избор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84247">
                <a:tc rowSpan="3"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Математички изрази</a:t>
                      </a:r>
                    </a:p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 више опреација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Рачуна израз са двије рачунксе операције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раз. приоритета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ВНП-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Дужи одговор</a:t>
                      </a:r>
                    </a:p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188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основу сложенијег текста поставља израз са двије операције различитог приоритета</a:t>
                      </a: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З- 44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Дужи одговор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188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сложеном</a:t>
                      </a:r>
                      <a:r>
                        <a:rPr lang="sr-Cyrl-BA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математичком изразу са више операција примјењује заграде тако да написана једнкаост буде тачна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СНП- 66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Дужи одговор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959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74655025"/>
              </p:ext>
            </p:extLst>
          </p:nvPr>
        </p:nvGraphicFramePr>
        <p:xfrm>
          <a:off x="152400" y="762000"/>
          <a:ext cx="8991600" cy="5446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3581400"/>
                <a:gridCol w="1447800"/>
                <a:gridCol w="1981200"/>
              </a:tblGrid>
              <a:tr h="899652"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Ниво</a:t>
                      </a:r>
                      <a:r>
                        <a:rPr lang="sr-Cyrl-B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sr-Cyrl-B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</a:t>
                      </a:r>
                    </a:p>
                    <a:p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одговора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1227">
                <a:tc rowSpan="3"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Јединице за мјеру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 јединице за дужину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ВНП- 83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 одговор</a:t>
                      </a:r>
                      <a:endParaRPr lang="en-US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172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 јединице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запремине 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СНП- 69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Вишеструки избор</a:t>
                      </a:r>
                      <a:endParaRPr lang="en-US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122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Претвара мјерене јединице за површину и врши дату рачунску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операцију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 З- 35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Дужи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одговор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2608">
                <a:tc rowSpan="3">
                  <a:txBody>
                    <a:bodyPr/>
                    <a:lstStyle/>
                    <a:p>
                      <a:pPr>
                        <a:buFont typeface="Arial" charset="0"/>
                        <a:buNone/>
                        <a:defRPr/>
                      </a:pP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Бројевна</a:t>
                      </a:r>
                      <a:r>
                        <a:rPr lang="sr-Cyrl-B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полуправа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Приказује бројеве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бројевној полуправој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ВНП- 83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 одговор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9965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Црта бројену попуправу задане јединичне дужине и означи дате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бројеве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-69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 одговор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260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charset="0"/>
                        <a:buNone/>
                        <a:defRPr/>
                      </a:pP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Примјеном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витичастих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заграда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пише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скуп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природних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бројева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BA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таквих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sr-Cyrl-BA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 </a:t>
                      </a:r>
                      <a:r>
                        <a:rPr lang="sr-Cyrl-R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x &lt; 1001  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sr-Cyrl-BA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-35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 одговор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498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1905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ПРОЦЕНАТ РИЈЕШЕНОСТИ </a:t>
            </a:r>
            <a:r>
              <a:rPr lang="sr-Cyrl-RS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ЗАДАТАКА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228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0292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Мјесна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вриједност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десетица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броју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568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8, 6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5                                                       </a:t>
            </a:r>
          </a:p>
          <a:p>
            <a:pPr marL="514350" indent="-51435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r>
              <a:rPr lang="sr-Cyrl-BA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(95%)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</a:pPr>
            <a:endParaRPr lang="sr-Cyrl-B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највећи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троцифрени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цифра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десетица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5.                                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88%)</a:t>
            </a:r>
          </a:p>
          <a:p>
            <a:pPr marL="514350" indent="-514350">
              <a:buFont typeface="Arial" charset="0"/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</a:pPr>
            <a:endParaRPr lang="sr-Cyrl-B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9 000 000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облику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10n ,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двоцифрен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                     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44%)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Прирoдни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бројеви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5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5486400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  <a:defRPr/>
            </a:pPr>
            <a:r>
              <a:rPr lang="sr-Cyrl-RS" sz="9600" dirty="0"/>
              <a:t>1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Израчунај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6 и 8; 4 и 7; 8 и 9.</a:t>
            </a:r>
            <a:endParaRPr lang="sr-Cyrl-R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sr-Cyrl-RS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</a:t>
            </a:r>
            <a:endParaRPr lang="en-US" sz="7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en-US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sr-Cyrl-RS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		</a:t>
            </a:r>
            <a:r>
              <a:rPr lang="sr-Cyrl-R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 </a:t>
            </a:r>
          </a:p>
          <a:p>
            <a:pPr marL="514350" indent="-514350">
              <a:buFont typeface="Arial" charset="0"/>
              <a:buNone/>
              <a:defRPr/>
            </a:pPr>
            <a:r>
              <a:rPr lang="sr-Cyrl-RS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Подијели и одреди </a:t>
            </a:r>
            <a:r>
              <a:rPr lang="sr-Cyrl-BA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остатак.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305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 : 5 =  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>
              <a:buFont typeface="Arial" charset="0"/>
              <a:buNone/>
              <a:defRPr/>
            </a:pP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sr-Cyrl-R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(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61%)</a:t>
            </a:r>
          </a:p>
          <a:p>
            <a:pPr>
              <a:buFont typeface="Arial" charset="0"/>
              <a:buNone/>
              <a:defRPr/>
            </a:pPr>
            <a:endParaRPr lang="sr-Cyrl-RS" sz="7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Вриједност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израза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53 182 – (85 + а) • m,   </a:t>
            </a:r>
            <a:endParaRPr lang="sr-Cyrl-R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 = 165, 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= 8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а) 51128;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51 382; 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51 182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 51 309</a:t>
            </a:r>
            <a:r>
              <a:rPr lang="sr-Cyrl-R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  <a:defRPr/>
            </a:pP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51 216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заокружи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тачан</a:t>
            </a:r>
            <a:r>
              <a:rPr lang="sr-Cyrl-R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BA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en-US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endParaRPr lang="sr-Cyrl-R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sr-Cyrl-R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  <a:endParaRPr lang="en-US" sz="9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9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Множење</a:t>
            </a:r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дијељење</a:t>
            </a:r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548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Израчунај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 + 8 • 2 =                                 </a:t>
            </a:r>
          </a:p>
          <a:p>
            <a:pPr marL="514350" indent="-51435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(81%)</a:t>
            </a:r>
          </a:p>
          <a:p>
            <a:pPr marL="514350" indent="-51435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Одреди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164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пута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већи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количника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1248 и 48.                </a:t>
            </a:r>
          </a:p>
          <a:p>
            <a:pPr marL="514350" indent="-51435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(44%)</a:t>
            </a:r>
          </a:p>
          <a:p>
            <a:pPr marL="514350" indent="-51435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заграде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једнакост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тачна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32 : 8 – 4 + 2 • 6 = 20          </a:t>
            </a:r>
          </a:p>
          <a:p>
            <a:pPr marL="514350" indent="-51435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(61%)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Математички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изрази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операција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576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None/>
              <a:defRPr/>
            </a:pPr>
            <a:r>
              <a:rPr lang="en-US" dirty="0"/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________mm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buNone/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Заокружи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испред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тачног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 8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                                    </a:t>
            </a:r>
          </a:p>
          <a:p>
            <a:pPr>
              <a:buFont typeface="Arial" charset="0"/>
              <a:buNone/>
              <a:defRPr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38 </a:t>
            </a:r>
            <a:r>
              <a:rPr lang="sr-Cyrl-B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38 dl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308 dl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38 l</a:t>
            </a:r>
            <a:r>
              <a:rPr lang="sr-Cyrl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sr-Cyrl-B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sr-Cyrl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  </a:t>
            </a:r>
          </a:p>
          <a:p>
            <a:pPr>
              <a:buFont typeface="Arial" charset="0"/>
              <a:buNone/>
              <a:defRPr/>
            </a:pPr>
            <a:endParaRPr lang="sr-Cyrl-R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Израчунај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dm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5 dm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cm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62 cm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Јединице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мјеру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00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915400" cy="48768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  <a:defRPr/>
            </a:pPr>
            <a:r>
              <a:rPr lang="en-US" dirty="0"/>
              <a:t>1.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бројевној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полуправој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прикажи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 5 и 8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Нацртај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бројевну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полуправу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чија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јединична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дуж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износи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cm.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Означи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полуправој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тачке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којима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ћеш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придружити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0, 1, 2 и 6. </a:t>
            </a:r>
          </a:p>
          <a:p>
            <a:pPr marL="514350" indent="-514350">
              <a:buNone/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помоћу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витичастих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заграда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скуп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таквих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buFont typeface="Arial" charset="0"/>
              <a:buNone/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999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&lt; 1001  </a:t>
            </a:r>
          </a:p>
          <a:p>
            <a:pPr>
              <a:buFont typeface="Arial" charset="0"/>
              <a:buNone/>
              <a:defRPr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(55%)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Бројевна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полуправа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уређеност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скупа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и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скупа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350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0632434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r>
              <a:rPr lang="sr-Cyrl-BA" dirty="0" smtClean="0"/>
              <a:t>Графички приказ постотка </a:t>
            </a:r>
            <a:r>
              <a:rPr lang="sr-Cyrl-RS" dirty="0" smtClean="0"/>
              <a:t>%  ријешености по </a:t>
            </a:r>
            <a:r>
              <a:rPr lang="sr-Cyrl-RS" dirty="0"/>
              <a:t>задацима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767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1600199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Утврдити ниво остварених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исхода учењ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дефинисаних  </a:t>
            </a:r>
            <a:endParaRPr lang="sr-Cyrl-B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None/>
            </a:pPr>
            <a:endParaRPr lang="sr-Cyrl-BA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наставним програмом у настави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атематик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е у петом разреду.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b="1" dirty="0" smtClean="0"/>
              <a:t> </a:t>
            </a:r>
            <a:r>
              <a:rPr lang="sr-Cyrl-CS" sz="3600" b="1" dirty="0" smtClean="0">
                <a:latin typeface="Times New Roman" pitchFamily="18" charset="0"/>
                <a:cs typeface="Times New Roman" pitchFamily="18" charset="0"/>
              </a:rPr>
              <a:t>Основни циљ</a:t>
            </a:r>
            <a:br>
              <a:rPr lang="sr-Cyrl-CS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Wingdings" pitchFamily="2" charset="2"/>
              <a:buChar char="Ø"/>
              <a:defRPr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Спољашња провјера постигнућа ученика петог разреда из математике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проведена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29.маја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2108.године и то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94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школе 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седам регија тј. на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територији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Републике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Српске.</a:t>
            </a:r>
          </a:p>
          <a:p>
            <a:pPr marL="514350" indent="-514350">
              <a:buFont typeface="Wingdings" pitchFamily="2" charset="2"/>
              <a:buChar char="Ø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Провјери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приступило 4855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97,2% ученика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петог разреда.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Ø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нивоу узорка остварен је  средњи ниво постигнућа или 66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pPr marL="514350" indent="-514350">
              <a:buFont typeface="Wingdings" pitchFamily="2" charset="2"/>
              <a:buChar char="Ø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Анализирајући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резултате уочено је   уједначеност по регијама. Све регије су оствариле средњи ниво постигнућа и проценат остварености исхода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креће се 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распону 62-72 %. </a:t>
            </a:r>
          </a:p>
          <a:p>
            <a:pPr marL="514350" indent="-514350">
              <a:buFont typeface="Arial" charset="0"/>
              <a:buAutoNum type="arabicPeriod"/>
              <a:defRPr/>
            </a:pPr>
            <a:endParaRPr lang="sr-Cyrl-R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ЗАКЉУЧЦИ</a:t>
            </a:r>
          </a:p>
        </p:txBody>
      </p:sp>
    </p:spTree>
    <p:extLst>
      <p:ext uri="{BB962C8B-B14F-4D97-AF65-F5344CB8AC3E}">
        <p14:creationId xmlns="" xmlns:p14="http://schemas.microsoft.com/office/powerpoint/2010/main" val="202633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382000" cy="5867400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Провјера је показала да су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ученици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5. разреда све захтјеве  првог нивоа урадили 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на високом нивоу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постигнућа или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Захтјеве наставне теме Множење и дијељење природних бројева ученици су урадили  на средњем  ниво постигнућа или 73 %.</a:t>
            </a:r>
          </a:p>
          <a:p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Уочено је,  да су ученици  захтјеве наставне теме Математички изрази са више операција  ( трећи ниво) урадили на средњем ниво постигнућа, док су  захтјеве  другог нивоа  урадили на нивоу не задовољава.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349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1"/>
            <a:ext cx="8610600" cy="472440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Char char="Ø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Највећи распон   у проценту ријешености  је уочен у наставеној теми Јединице за мјеру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35%- 83%) </a:t>
            </a:r>
          </a:p>
          <a:p>
            <a:pPr marL="0" indent="0">
              <a:buFont typeface="Wingdings" pitchFamily="2" charset="2"/>
              <a:buChar char="Ø"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су показали најбоље знање у задатку у коме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  требали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одреде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мјесн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вриједност</a:t>
            </a: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 десетица у троцифреном броју.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95%).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Char char="Ø"/>
              <a:defRPr/>
            </a:pPr>
            <a:r>
              <a:rPr lang="sr-Cyrl-BA" dirty="0" smtClean="0">
                <a:latin typeface="Times New Roman" pitchFamily="18" charset="0"/>
                <a:cs typeface="Times New Roman" pitchFamily="18" charset="0"/>
              </a:rPr>
              <a:t>Ученици не знају да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претварају </a:t>
            </a:r>
            <a:r>
              <a:rPr lang="sr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мјерене јединице за површину </a:t>
            </a:r>
            <a:r>
              <a:rPr lang="sr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ријеше  рачунску операцију.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 из узорка зна да претвара мјерне јединице за површину и примијени рачунску операцију.</a:t>
            </a:r>
            <a:endParaRPr lang="sr-Cyrl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298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458200" cy="5440363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нивоу не задовољава ученици су урадили  задатак који се односи на  писање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скуп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таквих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999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&lt; 1001  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примјеном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витичастих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заграда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 је показала да ученици  петог разреда рјешавају задатке  различитог типа (  кратки одговор, дужи одговор и вишеструки избор).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Најуспјешније рјешавају задатке вишеструког избора. </a:t>
            </a: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задатка  су   ријешили у распону од 69% до 96%</a:t>
            </a:r>
          </a:p>
          <a:p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Мање успјешности су показали  рјешавајући тип задатака који захтијева дужи одговор ( 35%, 44%, 66%)</a:t>
            </a:r>
          </a:p>
        </p:txBody>
      </p:sp>
      <p:sp>
        <p:nvSpPr>
          <p:cNvPr id="2" name="Rectangle 1"/>
          <p:cNvSpPr/>
          <p:nvPr/>
        </p:nvSpPr>
        <p:spPr>
          <a:xfrm>
            <a:off x="838200" y="3105835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19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169091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Arial" charset="0"/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екстерној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препоручује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иако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наградити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ураде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задатке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разлога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Праћење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вредновање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ову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радио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другачије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конципирају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задатака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провјеру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покаже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усвојили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знање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вјештине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ставове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... А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пружи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информацију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РПЗ-у.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покаже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усвојили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знање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вјештине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ставове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... А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пружи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информацију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РПЗ-у.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6465" y="2967335"/>
            <a:ext cx="7191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r-Cyrl-R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ХВАЛА НА ПАЖЊИ!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49831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авикавање ученика на рјешавање низа задатака објективног типа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оштовање правила и прописане процедуре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тврђивање способности ученика за рјешавање одређених типова задатака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sr-Cyrl-CS" sz="3600" b="1" dirty="0" smtClean="0">
                <a:latin typeface="Times New Roman" pitchFamily="18" charset="0"/>
                <a:cs typeface="Times New Roman" pitchFamily="18" charset="0"/>
              </a:rPr>
              <a:t>Посебни циљеви</a:t>
            </a:r>
            <a:r>
              <a:rPr lang="sr-Cyrl-CS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УЗОРАК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3796113"/>
              </p:ext>
            </p:extLst>
          </p:nvPr>
        </p:nvGraphicFramePr>
        <p:xfrm>
          <a:off x="381000" y="990600"/>
          <a:ext cx="8382000" cy="486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8468"/>
                <a:gridCol w="2140085"/>
                <a:gridCol w="2853447"/>
              </a:tblGrid>
              <a:tr h="609600"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РЕГИЈА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Број</a:t>
                      </a:r>
                      <a:r>
                        <a:rPr lang="sr-Cyrl-RS" sz="2400" baseline="0" dirty="0" smtClean="0"/>
                        <a:t> </a:t>
                      </a:r>
                      <a:r>
                        <a:rPr lang="sr-Cyrl-RS" sz="2400" dirty="0" smtClean="0"/>
                        <a:t>школа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2400" dirty="0" smtClean="0"/>
                        <a:t>Број ученика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Бања Лука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1304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Приједор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Добој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953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Бијељина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530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Бирач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507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Сарајевско-романијска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337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Херцеговина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212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4855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527959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lvl="0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Природни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бројеви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Множење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дијељење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природних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бројева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Математички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изрази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операција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Јединице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мјеру</a:t>
            </a:r>
            <a:endParaRPr lang="sr-Cyrl-R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Бројевна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полуправа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уређеност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скупа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 и </a:t>
            </a:r>
            <a:r>
              <a:rPr lang="en-US" sz="3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скупа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</a:t>
            </a:r>
            <a:r>
              <a:rPr lang="en-US" sz="3200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lang="sr-Cyrl-R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аставн</a:t>
            </a:r>
            <a:r>
              <a:rPr lang="sr-Cyrl-B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</a:t>
            </a:r>
            <a:r>
              <a:rPr lang="sr-Cyrl-B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8098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10780470"/>
              </p:ext>
            </p:extLst>
          </p:nvPr>
        </p:nvGraphicFramePr>
        <p:xfrm>
          <a:off x="1066800" y="1828800"/>
          <a:ext cx="7010400" cy="3253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7110"/>
                <a:gridCol w="2793290"/>
              </a:tblGrid>
              <a:tr h="6507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r>
                        <a:rPr lang="en-US" sz="2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постигнућа</a:t>
                      </a:r>
                      <a:endParaRPr lang="en-US" sz="2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0" dirty="0" err="1" smtClean="0">
                          <a:effectLst/>
                        </a:rPr>
                        <a:t>П</a:t>
                      </a:r>
                      <a:r>
                        <a:rPr lang="en-US" sz="24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роценат</a:t>
                      </a:r>
                      <a:endParaRPr lang="en-US" sz="2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071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</a:t>
                      </a:r>
                      <a:r>
                        <a:rPr lang="sr-Cyrl-BA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en-US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endParaRPr lang="en-US" sz="2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75% и </a:t>
                      </a:r>
                      <a:r>
                        <a:rPr lang="en-US" sz="2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више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071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средњи</a:t>
                      </a:r>
                      <a:r>
                        <a:rPr lang="en-US" sz="2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endParaRPr lang="en-US" sz="2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55% - 74%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071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низак</a:t>
                      </a:r>
                      <a:r>
                        <a:rPr lang="en-US" sz="2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endParaRPr lang="en-US" sz="2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45% - 54%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071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sr-Cyrl-BA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ниво н</a:t>
                      </a:r>
                      <a:r>
                        <a:rPr lang="en-US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sr-Cyrl-BA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задовољав</a:t>
                      </a:r>
                      <a:r>
                        <a:rPr lang="sr-Cyrl-BA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en-US" sz="28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мање</a:t>
                      </a: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</a:t>
                      </a: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45%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Критерији за одређивање </a:t>
            </a:r>
            <a:r>
              <a:rPr lang="sr-Cyrl-BA" sz="3200" dirty="0" smtClean="0">
                <a:latin typeface="Times New Roman" pitchFamily="18" charset="0"/>
                <a:cs typeface="Times New Roman" pitchFamily="18" charset="0"/>
              </a:rPr>
              <a:t>нивоа постигнућа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475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54973716"/>
              </p:ext>
            </p:extLst>
          </p:nvPr>
        </p:nvGraphicFramePr>
        <p:xfrm>
          <a:off x="0" y="838201"/>
          <a:ext cx="9220200" cy="5269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031"/>
                <a:gridCol w="1987312"/>
                <a:gridCol w="959973"/>
                <a:gridCol w="1420179"/>
                <a:gridCol w="1571362"/>
                <a:gridCol w="855008"/>
                <a:gridCol w="1779335"/>
              </a:tblGrid>
              <a:tr h="838199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Редни</a:t>
                      </a:r>
                      <a:r>
                        <a:rPr lang="sr-Cyrl-R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број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 gridSpan="2"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Освојено бодова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1.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Иво</a:t>
                      </a: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Андрић</a:t>
                      </a: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859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2.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Г.С.Раковски</a:t>
                      </a: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102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1163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3.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„Б. Станковић“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679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4.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„Свети Сава“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152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1337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5.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„Б. Радичевић“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196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2085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6.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„П.П.Његош“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786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7.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„Б. Ћопић“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978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„Јован Дучић“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1208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„Петар Кочић“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Кола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153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„Војислав Илић“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Крупа на Врбасу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241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„В. С. Караџић“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807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8198">
                <a:tc>
                  <a:txBody>
                    <a:bodyPr/>
                    <a:lstStyle/>
                    <a:p>
                      <a:r>
                        <a:rPr lang="sr-Cyrl-RS" sz="1400" dirty="0" smtClean="0"/>
                        <a:t>12.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ЈУ ОШ „Д. Обрадовић“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527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Табеларни приказ постигнућа –регија Бањалука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15745004"/>
              </p:ext>
            </p:extLst>
          </p:nvPr>
        </p:nvGraphicFramePr>
        <p:xfrm>
          <a:off x="304800" y="-5"/>
          <a:ext cx="8229598" cy="5811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953"/>
                <a:gridCol w="2486247"/>
                <a:gridCol w="1219200"/>
                <a:gridCol w="838200"/>
                <a:gridCol w="1219200"/>
                <a:gridCol w="838200"/>
                <a:gridCol w="990598"/>
              </a:tblGrid>
              <a:tr h="503404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Редни број</a:t>
                      </a:r>
                      <a:endParaRPr lang="en-US" dirty="0"/>
                    </a:p>
                  </a:txBody>
                  <a:tcPr vert="vert270"/>
                </a:tc>
                <a:tc gridSpan="2">
                  <a:txBody>
                    <a:bodyPr/>
                    <a:lstStyle/>
                    <a:p>
                      <a:r>
                        <a:rPr lang="sr-Cyrl-R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Школа-град 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Освојено бодова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постигнућа</a:t>
                      </a:r>
                      <a:endParaRPr lang="en-US" dirty="0"/>
                    </a:p>
                  </a:txBody>
                  <a:tcPr vert="vert27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ЈУ ОШ „</a:t>
                      </a: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Мирослав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Антић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Бистрица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267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„Вук Караџић“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Језеро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113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15.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„Вук Караџић“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Живинице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168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16.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„Петар Кочић“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Имљани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17.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„Петар Кочић“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Шипраге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154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18.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„П.П.Његош“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Масловаре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214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19.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„Бранко Ћопић“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Бјелајце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20.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„И.Г.КОвачић“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М Град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559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21.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„Дринић“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Дринић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22.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„Д. Максимовић“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Рибник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23.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„М.Дујић“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Челинац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773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24.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ЈУ ОШ „Раде Марјанац“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Стројнице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100" dirty="0" smtClean="0">
                          <a:latin typeface="Calibri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1304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/>
                          <a:ea typeface="Calibri"/>
                          <a:cs typeface="Times New Roman"/>
                        </a:rPr>
                        <a:t>69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/>
                          <a:ea typeface="Calibri"/>
                          <a:cs typeface="Times New Roman"/>
                        </a:rPr>
                        <a:t>СН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64124193"/>
              </p:ext>
            </p:extLst>
          </p:nvPr>
        </p:nvGraphicFramePr>
        <p:xfrm>
          <a:off x="0" y="1142997"/>
          <a:ext cx="9067797" cy="490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689"/>
                <a:gridCol w="1919111"/>
                <a:gridCol w="914400"/>
                <a:gridCol w="1219200"/>
                <a:gridCol w="990600"/>
                <a:gridCol w="838200"/>
                <a:gridCol w="914400"/>
                <a:gridCol w="838200"/>
                <a:gridCol w="761997"/>
              </a:tblGrid>
              <a:tr h="685803"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Ред. Бр.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Регија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Број школа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Број ученика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Ниво постигнућа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6128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ВНП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НЗ</a:t>
                      </a:r>
                      <a:endParaRPr lang="en-US" dirty="0"/>
                    </a:p>
                  </a:txBody>
                  <a:tcPr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1.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1304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2.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3305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3.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Добој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4.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Бијељина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5.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Бирач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6.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Сарајевско-романијска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7.</a:t>
                      </a:r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en-US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sr-Cyrl-RS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61289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en-US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4855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en-US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sr-Cyrl-RS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sr-Cyrl-RS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991600" cy="792162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Приказ резулта на нивоу узорка,Републике Српске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1470</TotalTime>
  <Words>1495</Words>
  <Application>Microsoft Office PowerPoint</Application>
  <PresentationFormat>On-screen Show (4:3)</PresentationFormat>
  <Paragraphs>504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Concourse</vt:lpstr>
      <vt:lpstr>Slide 1</vt:lpstr>
      <vt:lpstr> Основни циљ </vt:lpstr>
      <vt:lpstr>Посебни циљеви: </vt:lpstr>
      <vt:lpstr>УЗОРАК</vt:lpstr>
      <vt:lpstr>Наставне теме</vt:lpstr>
      <vt:lpstr>Критерији за одређивање нивоа постигнућа</vt:lpstr>
      <vt:lpstr>Табеларни приказ постигнућа –регија Бањалука</vt:lpstr>
      <vt:lpstr>Slide 8</vt:lpstr>
      <vt:lpstr>Приказ резулта на нивоу узорка,Републике Српске</vt:lpstr>
      <vt:lpstr>Табеларни приказ  постигнућа (%) по наставним темама и  нивоима  </vt:lpstr>
      <vt:lpstr>Slide 11</vt:lpstr>
      <vt:lpstr>Slide 12</vt:lpstr>
      <vt:lpstr>Slide 13</vt:lpstr>
      <vt:lpstr>Прирoдни бројеви</vt:lpstr>
      <vt:lpstr>Множење и дијељење природних бројева</vt:lpstr>
      <vt:lpstr>Математички изрази са више операција</vt:lpstr>
      <vt:lpstr>Јединице за мјеру</vt:lpstr>
      <vt:lpstr>Бројевна полуправа, уређеност скупа N и скупа N0</vt:lpstr>
      <vt:lpstr>Графички приказ постотка %  ријешености по задацима</vt:lpstr>
      <vt:lpstr>ЗАКЉУЧЦИ</vt:lpstr>
      <vt:lpstr>Slide 21</vt:lpstr>
      <vt:lpstr>Slide 22</vt:lpstr>
      <vt:lpstr>Slide 23</vt:lpstr>
      <vt:lpstr>Slide 24</vt:lpstr>
      <vt:lpstr>Slide 25</vt:lpstr>
      <vt:lpstr>Slide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Екстерна провјера постигнућа из математике у 5. разреду</dc:title>
  <dc:creator>Slavica</dc:creator>
  <cp:lastModifiedBy>Slavica Vidakovic</cp:lastModifiedBy>
  <cp:revision>186</cp:revision>
  <dcterms:created xsi:type="dcterms:W3CDTF">2006-08-16T00:00:00Z</dcterms:created>
  <dcterms:modified xsi:type="dcterms:W3CDTF">2018-09-13T09:37:37Z</dcterms:modified>
</cp:coreProperties>
</file>