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1" r:id="rId6"/>
    <p:sldId id="262" r:id="rId7"/>
    <p:sldId id="264" r:id="rId8"/>
    <p:sldId id="263" r:id="rId9"/>
    <p:sldId id="265" r:id="rId10"/>
    <p:sldId id="266" r:id="rId11"/>
    <p:sldId id="267" r:id="rId12"/>
    <p:sldId id="268" r:id="rId13"/>
    <p:sldId id="269" r:id="rId14"/>
    <p:sldId id="260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206" y="-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B429AE-1B36-4350-956D-901E75CD59AF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EF1900-CD42-43C3-A94C-329FA67777D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F1900-CD42-43C3-A94C-329FA67777DC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524000"/>
            <a:ext cx="7391400" cy="147218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just"/>
            <a:r>
              <a:rPr lang="sr-Cyrl-RS" sz="3200" b="1" dirty="0" smtClean="0">
                <a:effectLst/>
                <a:latin typeface="Times New Roman" pitchFamily="18" charset="0"/>
                <a:cs typeface="Times New Roman" pitchFamily="18" charset="0"/>
              </a:rPr>
              <a:t>САВЈЕТОВАЊЕ ЗА НАСТАВНИКЕ МАШИНСКЕ ГРУПЕ ПРЕДМЕТА</a:t>
            </a:r>
            <a:endParaRPr lang="en-US" sz="32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962400"/>
            <a:ext cx="7620000" cy="914400"/>
          </a:xfrm>
        </p:spPr>
        <p:txBody>
          <a:bodyPr>
            <a:normAutofit/>
          </a:bodyPr>
          <a:lstStyle/>
          <a:p>
            <a:pPr algn="just"/>
            <a:r>
              <a:rPr lang="sr-Cyrl-RS" sz="2800" b="1" dirty="0" smtClean="0">
                <a:latin typeface="Times New Roman" pitchFamily="18" charset="0"/>
                <a:cs typeface="Times New Roman" pitchFamily="18" charset="0"/>
              </a:rPr>
              <a:t>Креирање НЗОТ-а </a:t>
            </a:r>
            <a:r>
              <a:rPr lang="sr-Cyrl-RS" sz="2800" b="1" dirty="0" smtClean="0">
                <a:latin typeface="Times New Roman" pitchFamily="18" charset="0"/>
                <a:cs typeface="Times New Roman" pitchFamily="18" charset="0"/>
              </a:rPr>
              <a:t>за провјеру ученичких постигнућа?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67400" y="5638800"/>
            <a:ext cx="27594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RS" b="1" dirty="0" smtClean="0">
                <a:latin typeface="Times New Roman" pitchFamily="18" charset="0"/>
                <a:cs typeface="Times New Roman" pitchFamily="18" charset="0"/>
              </a:rPr>
              <a:t>АВГУСТ 2018. ГОДИНЕ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92162"/>
          </a:xfrm>
        </p:spPr>
        <p:txBody>
          <a:bodyPr>
            <a:normAutofit/>
          </a:bodyPr>
          <a:lstStyle/>
          <a:p>
            <a:r>
              <a:rPr lang="sr-Cyrl-BA" sz="3200" b="1" dirty="0" smtClean="0">
                <a:effectLst/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sr-Cyrl-RS" sz="3200" b="1" dirty="0" smtClean="0">
                <a:effectLst/>
                <a:latin typeface="Times New Roman" pitchFamily="18" charset="0"/>
                <a:cs typeface="Times New Roman" pitchFamily="18" charset="0"/>
              </a:rPr>
              <a:t>адаци повезивања</a:t>
            </a:r>
            <a:endParaRPr lang="en-US" sz="32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990600"/>
            <a:ext cx="7498080" cy="4800600"/>
          </a:xfrm>
        </p:spPr>
        <p:txBody>
          <a:bodyPr>
            <a:normAutofit/>
          </a:bodyPr>
          <a:lstStyle/>
          <a:p>
            <a:pPr marL="60325" indent="22225">
              <a:buNone/>
            </a:pP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Два скупа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појмова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треба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међусобно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тачно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повезати. Овај тип задатака може да буде: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pl-PL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уравнотежен</a:t>
            </a:r>
            <a:r>
              <a:rPr lang="pl-PL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pl-PL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оба</a:t>
            </a:r>
            <a:r>
              <a:rPr lang="pl-PL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скупа је једнак</a:t>
            </a:r>
            <a:r>
              <a:rPr lang="pl-PL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број</a:t>
            </a:r>
            <a:r>
              <a:rPr lang="pl-PL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елемената и</a:t>
            </a:r>
            <a:endParaRPr lang="pl-PL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неуравнотежен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једном скупу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има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више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елемената.</a:t>
            </a:r>
          </a:p>
          <a:p>
            <a:endParaRPr lang="sr-Cyrl-BA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Примјер 1: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Повезати симбол метала и њему припадајућу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гистину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sym typeface="Symbol"/>
              </a:rPr>
              <a:t></a:t>
            </a: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g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cm</a:t>
            </a:r>
            <a:r>
              <a:rPr lang="hr-HR" sz="2000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sym typeface="Symbol"/>
              </a:rPr>
              <a:t>.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Al                                               8,94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Cu                                             11,34 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Fe                                              2,7 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Pb                                             7,87  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2057400" y="3733800"/>
            <a:ext cx="2819400" cy="76200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2133600" y="4572000"/>
            <a:ext cx="2667000" cy="38100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2133600" y="4191000"/>
            <a:ext cx="2743200" cy="76200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2133600" y="3810000"/>
            <a:ext cx="2819400" cy="38100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BA" sz="3200" b="1" dirty="0" smtClean="0">
                <a:effectLst/>
                <a:latin typeface="Times New Roman" pitchFamily="18" charset="0"/>
                <a:cs typeface="Times New Roman" pitchFamily="18" charset="0"/>
              </a:rPr>
              <a:t>Задаци повезивања</a:t>
            </a:r>
            <a:endParaRPr lang="en-US" sz="32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3886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Примјер 2:</a:t>
            </a: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Повезати симбол метала и њему припадајућу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гистину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sym typeface="Symbol"/>
              </a:rPr>
              <a:t></a:t>
            </a: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g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hr-HR" sz="2000" dirty="0" smtClean="0">
                <a:latin typeface="Times New Roman" pitchFamily="18" charset="0"/>
                <a:cs typeface="Times New Roman" pitchFamily="18" charset="0"/>
              </a:rPr>
              <a:t>cm</a:t>
            </a:r>
            <a:r>
              <a:rPr lang="hr-HR" sz="2000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sym typeface="Symbol"/>
              </a:rPr>
              <a:t>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Al                                               8,94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		            10,42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Cu                                             11,34 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		              3,65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Fe                                                2,7 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Pb                                                7,87 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		</a:t>
            </a:r>
          </a:p>
          <a:p>
            <a:pPr lvl="7"/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2209800" y="2819400"/>
            <a:ext cx="2819400" cy="144780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2209800" y="3581400"/>
            <a:ext cx="2819400" cy="114300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286000" y="4343400"/>
            <a:ext cx="2819400" cy="38100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2286000" y="2819400"/>
            <a:ext cx="2819400" cy="76200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0"/>
            <a:ext cx="7498080" cy="563562"/>
          </a:xfrm>
        </p:spPr>
        <p:txBody>
          <a:bodyPr>
            <a:noAutofit/>
          </a:bodyPr>
          <a:lstStyle/>
          <a:p>
            <a:r>
              <a:rPr lang="sr-Cyrl-BA" sz="3200" b="1" dirty="0" smtClean="0">
                <a:effectLst/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sr-Cyrl-RS" sz="3200" b="1" dirty="0" smtClean="0">
                <a:effectLst/>
                <a:latin typeface="Times New Roman" pitchFamily="18" charset="0"/>
                <a:cs typeface="Times New Roman" pitchFamily="18" charset="0"/>
              </a:rPr>
              <a:t>адаци сређивања</a:t>
            </a:r>
            <a:endParaRPr lang="en-US" sz="32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533400"/>
            <a:ext cx="7562088" cy="6096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Податке</a:t>
            </a:r>
            <a:r>
              <a:rPr lang="pl-PL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који</a:t>
            </a:r>
            <a:r>
              <a:rPr lang="pl-PL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pl-PL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наводе</a:t>
            </a:r>
            <a:r>
              <a:rPr lang="pl-PL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задатку треба средити по</a:t>
            </a:r>
            <a:r>
              <a:rPr lang="pl-PL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неком</a:t>
            </a:r>
            <a:r>
              <a:rPr lang="pl-PL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начелу.</a:t>
            </a:r>
          </a:p>
          <a:p>
            <a:pPr>
              <a:buNone/>
            </a:pPr>
            <a:r>
              <a:rPr lang="sr-Cyrl-BA" sz="2000" b="1" dirty="0" smtClean="0">
                <a:latin typeface="Times New Roman" pitchFamily="18" charset="0"/>
                <a:cs typeface="Times New Roman" pitchFamily="18" charset="0"/>
              </a:rPr>
              <a:t>Примјер 1:</a:t>
            </a:r>
          </a:p>
          <a:p>
            <a:pPr marL="119063" indent="-36513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Дато је неколико механичких, технолошких и физичких својстава материјала. Изврши њихово груписање. </a:t>
            </a:r>
          </a:p>
          <a:p>
            <a:pPr>
              <a:buNone/>
            </a:pPr>
            <a:r>
              <a:rPr lang="sr-Cyrl-BA" sz="1600" dirty="0" smtClean="0">
                <a:latin typeface="Times New Roman" pitchFamily="18" charset="0"/>
                <a:cs typeface="Times New Roman" pitchFamily="18" charset="0"/>
              </a:rPr>
              <a:t>а) обрадивост ливењем, </a:t>
            </a:r>
          </a:p>
          <a:p>
            <a:pPr>
              <a:buNone/>
            </a:pPr>
            <a:r>
              <a:rPr lang="sr-Cyrl-BA" sz="1600" dirty="0" smtClean="0">
                <a:latin typeface="Times New Roman" pitchFamily="18" charset="0"/>
                <a:cs typeface="Times New Roman" pitchFamily="18" charset="0"/>
              </a:rPr>
              <a:t>б) тврдоћа, </a:t>
            </a:r>
          </a:p>
          <a:p>
            <a:pPr>
              <a:buNone/>
            </a:pPr>
            <a:r>
              <a:rPr lang="sr-Cyrl-BA" sz="1600" dirty="0" smtClean="0">
                <a:latin typeface="Times New Roman" pitchFamily="18" charset="0"/>
                <a:cs typeface="Times New Roman" pitchFamily="18" charset="0"/>
              </a:rPr>
              <a:t>в) термичка обрадивост, </a:t>
            </a:r>
          </a:p>
          <a:p>
            <a:pPr>
              <a:buNone/>
            </a:pPr>
            <a:r>
              <a:rPr lang="sr-Cyrl-BA" sz="1600" dirty="0" smtClean="0">
                <a:latin typeface="Times New Roman" pitchFamily="18" charset="0"/>
                <a:cs typeface="Times New Roman" pitchFamily="18" charset="0"/>
              </a:rPr>
              <a:t>г) специфична топлота, </a:t>
            </a:r>
          </a:p>
          <a:p>
            <a:pPr>
              <a:buNone/>
            </a:pPr>
            <a:r>
              <a:rPr lang="sr-Cyrl-BA" sz="1600" dirty="0" smtClean="0">
                <a:latin typeface="Times New Roman" pitchFamily="18" charset="0"/>
                <a:cs typeface="Times New Roman" pitchFamily="18" charset="0"/>
              </a:rPr>
              <a:t>д) обрадивост деформисањем, </a:t>
            </a:r>
          </a:p>
          <a:p>
            <a:pPr>
              <a:buNone/>
            </a:pPr>
            <a:r>
              <a:rPr lang="sr-Cyrl-BA" sz="1600" dirty="0" smtClean="0">
                <a:latin typeface="Times New Roman" pitchFamily="18" charset="0"/>
                <a:cs typeface="Times New Roman" pitchFamily="18" charset="0"/>
              </a:rPr>
              <a:t>ђ) густина, </a:t>
            </a:r>
          </a:p>
          <a:p>
            <a:pPr>
              <a:buNone/>
            </a:pPr>
            <a:r>
              <a:rPr lang="sr-Cyrl-BA" sz="1600" dirty="0" smtClean="0">
                <a:latin typeface="Times New Roman" pitchFamily="18" charset="0"/>
                <a:cs typeface="Times New Roman" pitchFamily="18" charset="0"/>
              </a:rPr>
              <a:t>е) чврстоћа, </a:t>
            </a:r>
          </a:p>
          <a:p>
            <a:pPr>
              <a:buNone/>
            </a:pPr>
            <a:r>
              <a:rPr lang="sr-Cyrl-BA" sz="1600" dirty="0" smtClean="0">
                <a:latin typeface="Times New Roman" pitchFamily="18" charset="0"/>
                <a:cs typeface="Times New Roman" pitchFamily="18" charset="0"/>
              </a:rPr>
              <a:t>ж) еластичност, </a:t>
            </a:r>
          </a:p>
          <a:p>
            <a:pPr>
              <a:buNone/>
            </a:pPr>
            <a:r>
              <a:rPr lang="sr-Cyrl-BA" sz="1600" dirty="0" smtClean="0">
                <a:latin typeface="Times New Roman" pitchFamily="18" charset="0"/>
                <a:cs typeface="Times New Roman" pitchFamily="18" charset="0"/>
              </a:rPr>
              <a:t>з) температура топљења. 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Механичка својства </a:t>
            </a:r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б) тврдоћа; е) чврстоћа; ж) еластичност; </a:t>
            </a:r>
          </a:p>
          <a:p>
            <a:pPr marL="60325" indent="22225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Технолошка својства </a:t>
            </a:r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а) обрадивост ливењем; в) термичка обрадивост; д) обрадивост деформисањем; 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Физичка својства </a:t>
            </a:r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г) специфична топлота; ђ) густина; </a:t>
            </a:r>
          </a:p>
          <a:p>
            <a:pPr>
              <a:buNone/>
            </a:pPr>
            <a:r>
              <a:rPr lang="sr-Cyrl-BA" sz="1600" b="1" u="sng" dirty="0" smtClean="0">
                <a:latin typeface="Times New Roman" pitchFamily="18" charset="0"/>
                <a:cs typeface="Times New Roman" pitchFamily="18" charset="0"/>
              </a:rPr>
              <a:t>з) температура топљења. </a:t>
            </a:r>
            <a:r>
              <a:rPr lang="sr-Cyrl-BA" sz="1600" b="1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>
              <a:buNone/>
            </a:pP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15962"/>
          </a:xfrm>
        </p:spPr>
        <p:txBody>
          <a:bodyPr>
            <a:normAutofit/>
          </a:bodyPr>
          <a:lstStyle/>
          <a:p>
            <a:r>
              <a:rPr lang="sr-Cyrl-BA" sz="3200" b="1" dirty="0" smtClean="0">
                <a:effectLst/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sr-Cyrl-RS" sz="3200" b="1" dirty="0" smtClean="0">
                <a:effectLst/>
                <a:latin typeface="Times New Roman" pitchFamily="18" charset="0"/>
                <a:cs typeface="Times New Roman" pitchFamily="18" charset="0"/>
              </a:rPr>
              <a:t>адаци вишеструког избора</a:t>
            </a:r>
            <a:endParaRPr lang="en-US" sz="32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990600"/>
            <a:ext cx="7498080" cy="5257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одатке треба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разврстати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према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два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критеријима</a:t>
            </a:r>
          </a:p>
          <a:p>
            <a:pPr marL="119063" indent="-36513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119063" indent="-36513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Примјер 1:</a:t>
            </a:r>
          </a:p>
          <a:p>
            <a:pPr marL="119063" indent="-36513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119063" indent="-36513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Подцртај механичка и прецртај физичка својстава материјала.</a:t>
            </a:r>
          </a:p>
          <a:p>
            <a:pPr>
              <a:buNone/>
            </a:pP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тврдоћа</a:t>
            </a:r>
          </a:p>
          <a:p>
            <a:pPr>
              <a:buNone/>
            </a:pP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специфична топлота,  </a:t>
            </a:r>
          </a:p>
          <a:p>
            <a:pPr>
              <a:buNone/>
            </a:pP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густина, </a:t>
            </a:r>
          </a:p>
          <a:p>
            <a:pPr>
              <a:buNone/>
            </a:pP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чврстоћа, </a:t>
            </a:r>
          </a:p>
          <a:p>
            <a:pPr>
              <a:buNone/>
            </a:pP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еластичност, </a:t>
            </a:r>
          </a:p>
          <a:p>
            <a:pPr>
              <a:buNone/>
            </a:pP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температура топљења. 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1600200" y="3276600"/>
            <a:ext cx="99060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00200" y="4419600"/>
            <a:ext cx="99060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600200" y="4800600"/>
            <a:ext cx="137160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1981200" y="4876800"/>
            <a:ext cx="1752600" cy="22860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1676400" y="3352800"/>
            <a:ext cx="1905000" cy="22860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1676400" y="3810000"/>
            <a:ext cx="762000" cy="22860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639762"/>
          </a:xfrm>
        </p:spPr>
        <p:txBody>
          <a:bodyPr>
            <a:noAutofit/>
          </a:bodyPr>
          <a:lstStyle/>
          <a:p>
            <a:r>
              <a:rPr lang="sr-Cyrl-BA" sz="3200" b="1" dirty="0" smtClean="0">
                <a:effectLst/>
                <a:latin typeface="Times New Roman" pitchFamily="18" charset="0"/>
                <a:cs typeface="Times New Roman" pitchFamily="18" charset="0"/>
              </a:rPr>
              <a:t>Задаци</a:t>
            </a:r>
            <a:r>
              <a:rPr lang="en-US" sz="3200" b="1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200" b="1" dirty="0" smtClean="0">
                <a:effectLst/>
                <a:latin typeface="Times New Roman" pitchFamily="18" charset="0"/>
                <a:cs typeface="Times New Roman" pitchFamily="18" charset="0"/>
              </a:rPr>
              <a:t>цртања</a:t>
            </a:r>
            <a:endParaRPr lang="en-US" sz="32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990600"/>
            <a:ext cx="6781800" cy="4495800"/>
          </a:xfrm>
        </p:spPr>
        <p:txBody>
          <a:bodyPr>
            <a:normAutofit/>
          </a:bodyPr>
          <a:lstStyle/>
          <a:p>
            <a:pPr marL="60325" indent="-60325">
              <a:buNone/>
            </a:pP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Ученик треба да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нацрта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папиру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довршити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започету слику.</a:t>
            </a:r>
          </a:p>
          <a:p>
            <a:pPr>
              <a:buNone/>
            </a:pPr>
            <a:r>
              <a:rPr lang="sr-Cyrl-BA" sz="2000" b="1" dirty="0" smtClean="0">
                <a:latin typeface="Times New Roman" pitchFamily="18" charset="0"/>
                <a:cs typeface="Times New Roman" pitchFamily="18" charset="0"/>
              </a:rPr>
              <a:t>Примјер 1:</a:t>
            </a:r>
          </a:p>
          <a:p>
            <a:pPr marL="119063" indent="-36513">
              <a:buNone/>
            </a:pP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Дату силу разложи на компоненте које дејствују у правцу 1 и 2.</a:t>
            </a:r>
          </a:p>
          <a:p>
            <a:pPr marL="119063" indent="-36513">
              <a:buNone/>
            </a:pPr>
            <a:endParaRPr lang="sr-Cyrl-B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119063" indent="-36513">
              <a:buNone/>
            </a:pPr>
            <a:endParaRPr lang="sr-Cyrl-B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119063" indent="-36513">
              <a:buNone/>
            </a:pPr>
            <a:endParaRPr lang="sr-Cyrl-B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119063" indent="-36513">
              <a:buNone/>
            </a:pP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(1)</a:t>
            </a:r>
          </a:p>
          <a:p>
            <a:pPr marL="119063" indent="-36513">
              <a:buNone/>
            </a:pP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r>
              <a:rPr lang="sr-Latn-RS" sz="2000" i="1" dirty="0" smtClean="0">
                <a:latin typeface="Times New Roman" pitchFamily="18" charset="0"/>
                <a:cs typeface="Times New Roman" pitchFamily="18" charset="0"/>
              </a:rPr>
              <a:t>F</a:t>
            </a:r>
            <a:endParaRPr lang="sr-Cyrl-BA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marL="119063" indent="-36513">
              <a:buNone/>
            </a:pPr>
            <a:endParaRPr lang="sr-Cyrl-B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119063" indent="-36513">
              <a:buNone/>
            </a:pP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     О                                                     (2)</a:t>
            </a:r>
          </a:p>
          <a:p>
            <a:pPr marL="119063" indent="-36513">
              <a:buNone/>
            </a:pPr>
            <a:endParaRPr lang="sr-Cyrl-B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119063" indent="-36513">
              <a:buNone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2286000" y="4114800"/>
            <a:ext cx="1676400" cy="1143000"/>
          </a:xfrm>
          <a:prstGeom prst="straightConnector1">
            <a:avLst/>
          </a:prstGeom>
          <a:ln w="28575">
            <a:headEnd type="oval" w="med" len="med"/>
            <a:tailEnd type="triangle" w="med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2286000" y="5257800"/>
            <a:ext cx="3048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 flipV="1">
            <a:off x="1905000" y="3352800"/>
            <a:ext cx="381000" cy="1905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4038600" y="4267200"/>
            <a:ext cx="3048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74638"/>
            <a:ext cx="7714488" cy="1143000"/>
          </a:xfrm>
        </p:spPr>
        <p:txBody>
          <a:bodyPr>
            <a:normAutofit/>
          </a:bodyPr>
          <a:lstStyle/>
          <a:p>
            <a:r>
              <a:rPr lang="sr-Cyrl-BA" sz="3200" b="1" dirty="0" smtClean="0">
                <a:effectLst/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sr-Cyrl-RS" sz="3200" b="1" dirty="0" smtClean="0">
                <a:effectLst/>
                <a:latin typeface="Times New Roman" pitchFamily="18" charset="0"/>
                <a:cs typeface="Times New Roman" pitchFamily="18" charset="0"/>
              </a:rPr>
              <a:t>рсте задатака објективног типа</a:t>
            </a:r>
            <a:endParaRPr lang="en-US" sz="32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1676400"/>
            <a:ext cx="6324600" cy="4038600"/>
          </a:xfrm>
          <a:solidFill>
            <a:schemeClr val="bg1"/>
          </a:solidFill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>
              <a:buNone/>
            </a:pPr>
            <a:r>
              <a:rPr lang="sr-Cyrl-BA" sz="2400" b="1" dirty="0" smtClean="0">
                <a:latin typeface="Times New Roman" pitchFamily="18" charset="0"/>
                <a:cs typeface="Times New Roman" pitchFamily="18" charset="0"/>
              </a:rPr>
              <a:t>Задаци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400" b="1" dirty="0" smtClean="0">
                <a:latin typeface="Times New Roman" pitchFamily="18" charset="0"/>
                <a:cs typeface="Times New Roman" pitchFamily="18" charset="0"/>
              </a:rPr>
              <a:t>досјећања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Cyrl-BA" sz="2400" b="1" dirty="0" smtClean="0">
                <a:latin typeface="Times New Roman" pitchFamily="18" charset="0"/>
                <a:cs typeface="Times New Roman" pitchFamily="18" charset="0"/>
              </a:rPr>
              <a:t>Задаци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400" b="1" dirty="0" smtClean="0">
                <a:latin typeface="Times New Roman" pitchFamily="18" charset="0"/>
                <a:cs typeface="Times New Roman" pitchFamily="18" charset="0"/>
              </a:rPr>
              <a:t>допуњавања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Cyrl-BA" sz="2400" b="1" dirty="0" smtClean="0">
                <a:latin typeface="Times New Roman" pitchFamily="18" charset="0"/>
                <a:cs typeface="Times New Roman" pitchFamily="18" charset="0"/>
              </a:rPr>
              <a:t>Задаци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400" b="1" dirty="0" smtClean="0">
                <a:latin typeface="Times New Roman" pitchFamily="18" charset="0"/>
                <a:cs typeface="Times New Roman" pitchFamily="18" charset="0"/>
              </a:rPr>
              <a:t>алтернативног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400" b="1" dirty="0" smtClean="0">
                <a:latin typeface="Times New Roman" pitchFamily="18" charset="0"/>
                <a:cs typeface="Times New Roman" pitchFamily="18" charset="0"/>
              </a:rPr>
              <a:t>избора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Cyrl-BA" sz="2400" b="1" dirty="0" smtClean="0">
                <a:latin typeface="Times New Roman" pitchFamily="18" charset="0"/>
                <a:cs typeface="Times New Roman" pitchFamily="18" charset="0"/>
              </a:rPr>
              <a:t>Задаци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400" b="1" dirty="0" smtClean="0">
                <a:latin typeface="Times New Roman" pitchFamily="18" charset="0"/>
                <a:cs typeface="Times New Roman" pitchFamily="18" charset="0"/>
              </a:rPr>
              <a:t>вишеструког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400" b="1" dirty="0" smtClean="0">
                <a:latin typeface="Times New Roman" pitchFamily="18" charset="0"/>
                <a:cs typeface="Times New Roman" pitchFamily="18" charset="0"/>
              </a:rPr>
              <a:t>избора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Cyrl-BA" sz="2400" b="1" dirty="0" smtClean="0">
                <a:latin typeface="Times New Roman" pitchFamily="18" charset="0"/>
                <a:cs typeface="Times New Roman" pitchFamily="18" charset="0"/>
              </a:rPr>
              <a:t>Задаци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400" b="1" dirty="0" smtClean="0">
                <a:latin typeface="Times New Roman" pitchFamily="18" charset="0"/>
                <a:cs typeface="Times New Roman" pitchFamily="18" charset="0"/>
              </a:rPr>
              <a:t>повезивања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Cyrl-BA" sz="2400" b="1" dirty="0" smtClean="0">
                <a:latin typeface="Times New Roman" pitchFamily="18" charset="0"/>
                <a:cs typeface="Times New Roman" pitchFamily="18" charset="0"/>
              </a:rPr>
              <a:t>Задаци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400" b="1" dirty="0" smtClean="0">
                <a:latin typeface="Times New Roman" pitchFamily="18" charset="0"/>
                <a:cs typeface="Times New Roman" pitchFamily="18" charset="0"/>
              </a:rPr>
              <a:t>сређиванја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Cyrl-BA" sz="2400" b="1" dirty="0" smtClean="0">
                <a:latin typeface="Times New Roman" pitchFamily="18" charset="0"/>
                <a:cs typeface="Times New Roman" pitchFamily="18" charset="0"/>
              </a:rPr>
              <a:t>Задаци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400" b="1" dirty="0" smtClean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400" b="1" dirty="0" smtClean="0">
                <a:latin typeface="Times New Roman" pitchFamily="18" charset="0"/>
                <a:cs typeface="Times New Roman" pitchFamily="18" charset="0"/>
              </a:rPr>
              <a:t>два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400" b="1" dirty="0" smtClean="0">
                <a:latin typeface="Times New Roman" pitchFamily="18" charset="0"/>
                <a:cs typeface="Times New Roman" pitchFamily="18" charset="0"/>
              </a:rPr>
              <a:t>критеријума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400" b="1" dirty="0" smtClean="0">
                <a:latin typeface="Times New Roman" pitchFamily="18" charset="0"/>
                <a:cs typeface="Times New Roman" pitchFamily="18" charset="0"/>
              </a:rPr>
              <a:t>избора</a:t>
            </a:r>
            <a:endParaRPr lang="sr-Latn-R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Cyrl-BA" sz="2400" b="1" dirty="0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sr-Cyrl-RS" sz="2400" b="1" dirty="0" smtClean="0">
                <a:latin typeface="Times New Roman" pitchFamily="18" charset="0"/>
                <a:cs typeface="Times New Roman" pitchFamily="18" charset="0"/>
              </a:rPr>
              <a:t>адаци цртања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639762"/>
          </a:xfrm>
        </p:spPr>
        <p:txBody>
          <a:bodyPr>
            <a:noAutofit/>
          </a:bodyPr>
          <a:lstStyle/>
          <a:p>
            <a:r>
              <a:rPr lang="sr-Cyrl-BA" sz="3200" b="1" dirty="0" smtClean="0">
                <a:effectLst/>
                <a:latin typeface="Times New Roman" pitchFamily="18" charset="0"/>
                <a:cs typeface="Times New Roman" pitchFamily="18" charset="0"/>
              </a:rPr>
              <a:t>Задаци</a:t>
            </a:r>
            <a:r>
              <a:rPr lang="en-US" sz="3200" b="1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3200" b="1" dirty="0" smtClean="0">
                <a:effectLst/>
                <a:latin typeface="Times New Roman" pitchFamily="18" charset="0"/>
                <a:cs typeface="Times New Roman" pitchFamily="18" charset="0"/>
              </a:rPr>
              <a:t>досјећања</a:t>
            </a:r>
            <a:endParaRPr lang="en-US" sz="32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990600"/>
            <a:ext cx="7638288" cy="5486400"/>
          </a:xfrm>
        </p:spPr>
        <p:txBody>
          <a:bodyPr>
            <a:normAutofit fontScale="62500" lnSpcReduction="20000"/>
          </a:bodyPr>
          <a:lstStyle/>
          <a:p>
            <a:pPr marL="63500" indent="-1588" algn="just">
              <a:buNone/>
            </a:pPr>
            <a:r>
              <a:rPr lang="sr-Cyrl-BA" dirty="0" smtClean="0">
                <a:latin typeface="Times New Roman" pitchFamily="18" charset="0"/>
                <a:cs typeface="Times New Roman" pitchFamily="18" charset="0"/>
              </a:rPr>
              <a:t>Код ових задатака </a:t>
            </a:r>
            <a:r>
              <a:rPr lang="sr-Cyrl-BA" dirty="0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sr-Cyrl-BA" dirty="0" smtClean="0">
                <a:latin typeface="Times New Roman" pitchFamily="18" charset="0"/>
                <a:cs typeface="Times New Roman" pitchFamily="18" charset="0"/>
              </a:rPr>
              <a:t>ражи кратак </a:t>
            </a:r>
            <a:r>
              <a:rPr lang="sr-Cyrl-BA" dirty="0" smtClean="0">
                <a:latin typeface="Times New Roman" pitchFamily="18" charset="0"/>
                <a:cs typeface="Times New Roman" pitchFamily="18" charset="0"/>
              </a:rPr>
              <a:t>одговор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sr-Cyrl-BA" dirty="0" smtClean="0">
                <a:latin typeface="Times New Roman" pitchFamily="18" charset="0"/>
                <a:cs typeface="Times New Roman" pitchFamily="18" charset="0"/>
              </a:rPr>
              <a:t>напиши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dirty="0" smtClean="0">
                <a:latin typeface="Times New Roman" pitchFamily="18" charset="0"/>
                <a:cs typeface="Times New Roman" pitchFamily="18" charset="0"/>
              </a:rPr>
              <a:t>дефиницију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BA" dirty="0" smtClean="0">
                <a:latin typeface="Times New Roman" pitchFamily="18" charset="0"/>
                <a:cs typeface="Times New Roman" pitchFamily="18" charset="0"/>
              </a:rPr>
              <a:t>како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dirty="0" smtClean="0">
                <a:latin typeface="Times New Roman" pitchFamily="18" charset="0"/>
                <a:cs typeface="Times New Roman" pitchFamily="18" charset="0"/>
              </a:rPr>
              <a:t>гласи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dirty="0" smtClean="0">
                <a:latin typeface="Times New Roman" pitchFamily="18" charset="0"/>
                <a:cs typeface="Times New Roman" pitchFamily="18" charset="0"/>
              </a:rPr>
              <a:t>теорема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..., </a:t>
            </a:r>
            <a:r>
              <a:rPr lang="sr-Cyrl-BA" dirty="0" smtClean="0">
                <a:latin typeface="Times New Roman" pitchFamily="18" charset="0"/>
                <a:cs typeface="Times New Roman" pitchFamily="18" charset="0"/>
              </a:rPr>
              <a:t>образложи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dirty="0" smtClean="0">
                <a:latin typeface="Times New Roman" pitchFamily="18" charset="0"/>
                <a:cs typeface="Times New Roman" pitchFamily="18" charset="0"/>
              </a:rPr>
              <a:t>тврдњу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dirty="0" smtClean="0">
                <a:latin typeface="Times New Roman" pitchFamily="18" charset="0"/>
                <a:cs typeface="Times New Roman" pitchFamily="18" charset="0"/>
              </a:rPr>
              <a:t>наведи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dirty="0" smtClean="0">
                <a:latin typeface="Times New Roman" pitchFamily="18" charset="0"/>
                <a:cs typeface="Times New Roman" pitchFamily="18" charset="0"/>
              </a:rPr>
              <a:t>примјер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sr-Cyrl-BA" dirty="0" smtClean="0">
                <a:latin typeface="Times New Roman" pitchFamily="18" charset="0"/>
                <a:cs typeface="Times New Roman" pitchFamily="18" charset="0"/>
              </a:rPr>
              <a:t>апиши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dirty="0" smtClean="0">
                <a:latin typeface="Times New Roman" pitchFamily="18" charset="0"/>
                <a:cs typeface="Times New Roman" pitchFamily="18" charset="0"/>
              </a:rPr>
              <a:t>симболима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dirty="0" smtClean="0">
                <a:latin typeface="Times New Roman" pitchFamily="18" charset="0"/>
                <a:cs typeface="Times New Roman" pitchFamily="18" charset="0"/>
              </a:rPr>
              <a:t>сл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63500" indent="-1588" algn="just">
              <a:buNone/>
            </a:pPr>
            <a:endParaRPr lang="it-IT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sr-Cyrl-BA" b="1" dirty="0" smtClean="0">
                <a:latin typeface="Times New Roman" pitchFamily="18" charset="0"/>
                <a:cs typeface="Times New Roman" pitchFamily="18" charset="0"/>
              </a:rPr>
              <a:t>Примјер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1:</a:t>
            </a:r>
          </a:p>
          <a:p>
            <a:pPr algn="just">
              <a:buNone/>
            </a:pPr>
            <a:r>
              <a:rPr lang="sr-Cyrl-BA" dirty="0" smtClean="0">
                <a:latin typeface="Times New Roman" pitchFamily="18" charset="0"/>
                <a:cs typeface="Times New Roman" pitchFamily="18" charset="0"/>
              </a:rPr>
              <a:t>Како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dirty="0" smtClean="0">
                <a:latin typeface="Times New Roman" pitchFamily="18" charset="0"/>
                <a:cs typeface="Times New Roman" pitchFamily="18" charset="0"/>
              </a:rPr>
              <a:t>гласи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графички услов равнотеже раванског система </a:t>
            </a:r>
          </a:p>
          <a:p>
            <a:pPr algn="just">
              <a:buNone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сучељених сила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_________________________________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_______________________</a:t>
            </a:r>
          </a:p>
          <a:p>
            <a:pPr algn="just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sr-Cyrl-BA" b="1" dirty="0" smtClean="0">
                <a:latin typeface="Times New Roman" pitchFamily="18" charset="0"/>
                <a:cs typeface="Times New Roman" pitchFamily="18" charset="0"/>
              </a:rPr>
              <a:t>Примјер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2:</a:t>
            </a:r>
          </a:p>
          <a:p>
            <a:pPr algn="just">
              <a:buNone/>
            </a:pPr>
            <a:r>
              <a:rPr lang="sr-Cyrl-BA" dirty="0" smtClean="0">
                <a:latin typeface="Times New Roman" pitchFamily="18" charset="0"/>
                <a:cs typeface="Times New Roman" pitchFamily="18" charset="0"/>
              </a:rPr>
              <a:t>Како гласи аналитички услов равнотеже система сучељених сила? </a:t>
            </a:r>
          </a:p>
          <a:p>
            <a:pPr algn="just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_________________________________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_______________________</a:t>
            </a:r>
          </a:p>
          <a:p>
            <a:pPr algn="just">
              <a:buNone/>
            </a:pPr>
            <a:endParaRPr lang="sr-Cyrl-BA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sr-Cyrl-BA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аписати математички облик аналитичког услова равнотеже </a:t>
            </a:r>
          </a:p>
          <a:p>
            <a:pPr algn="just">
              <a:buNone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система сучељених сила.</a:t>
            </a:r>
          </a:p>
          <a:p>
            <a:pPr algn="just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_________________________________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_______________________</a:t>
            </a:r>
          </a:p>
          <a:p>
            <a:pPr algn="just">
              <a:buNone/>
            </a:pPr>
            <a:endParaRPr lang="en-US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152400"/>
            <a:ext cx="7498080" cy="731838"/>
          </a:xfrm>
        </p:spPr>
        <p:txBody>
          <a:bodyPr>
            <a:normAutofit/>
          </a:bodyPr>
          <a:lstStyle/>
          <a:p>
            <a:r>
              <a:rPr lang="sr-Cyrl-BA" sz="3600" b="1" dirty="0" smtClean="0">
                <a:effectLst/>
                <a:latin typeface="Times New Roman" pitchFamily="18" charset="0"/>
                <a:cs typeface="Times New Roman" pitchFamily="18" charset="0"/>
              </a:rPr>
              <a:t>Задаци</a:t>
            </a:r>
            <a:r>
              <a:rPr lang="en-US" sz="3600" b="1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3600" b="1" dirty="0" smtClean="0">
                <a:effectLst/>
                <a:latin typeface="Times New Roman" pitchFamily="18" charset="0"/>
                <a:cs typeface="Times New Roman" pitchFamily="18" charset="0"/>
              </a:rPr>
              <a:t>допуњавања</a:t>
            </a:r>
            <a:endParaRPr lang="en-US" sz="36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838200"/>
            <a:ext cx="7848600" cy="58674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едостаје</a:t>
            </a:r>
            <a:r>
              <a:rPr lang="pl-PL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једна</a:t>
            </a:r>
            <a:r>
              <a:rPr lang="pl-PL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pl-PL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више</a:t>
            </a:r>
            <a:r>
              <a:rPr lang="pl-PL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ријечи</a:t>
            </a:r>
            <a:r>
              <a:rPr lang="pl-PL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које</a:t>
            </a:r>
            <a:r>
              <a:rPr lang="pl-PL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треба</a:t>
            </a:r>
            <a:r>
              <a:rPr lang="pl-PL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дописати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могу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sr-Cyrl-R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комбиновати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задацима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досјећања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осталим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задацима.</a:t>
            </a:r>
            <a:endParaRPr lang="sr-Cyrl-BA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sr-Cyrl-BA" sz="2000" b="1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sr-Cyrl-RS" sz="2000" b="1" dirty="0" smtClean="0">
                <a:latin typeface="Times New Roman" pitchFamily="18" charset="0"/>
                <a:cs typeface="Times New Roman" pitchFamily="18" charset="0"/>
              </a:rPr>
              <a:t>римјер 1:</a:t>
            </a:r>
          </a:p>
          <a:p>
            <a:pPr algn="just">
              <a:buNone/>
            </a:pP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вако везано тијело може се посматрати као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_______________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ако</a:t>
            </a:r>
          </a:p>
          <a:p>
            <a:pPr algn="just">
              <a:buNone/>
            </a:pP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 се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__________________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везе а њихов утицај на тијело се замијени </a:t>
            </a:r>
          </a:p>
          <a:p>
            <a:pPr algn="just">
              <a:buNone/>
            </a:pP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дејством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_________________________________________________. </a:t>
            </a:r>
            <a:endParaRPr lang="sr-Cyrl-R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sr-Cyrl-BA" sz="2000" b="1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sr-Cyrl-RS" sz="2000" b="1" dirty="0" smtClean="0">
                <a:latin typeface="Times New Roman" pitchFamily="18" charset="0"/>
                <a:cs typeface="Times New Roman" pitchFamily="18" charset="0"/>
              </a:rPr>
              <a:t>римјер 2:</a:t>
            </a:r>
          </a:p>
          <a:p>
            <a:pPr marL="57150" indent="-19050" algn="just">
              <a:buNone/>
            </a:pP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о облику оптерећења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носача могу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бити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_________________ и _________________________.</a:t>
            </a:r>
            <a:endParaRPr lang="sr-Cyrl-R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sr-Cyrl-BA" sz="2000" b="1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sr-Cyrl-RS" sz="2000" b="1" dirty="0" smtClean="0">
                <a:latin typeface="Times New Roman" pitchFamily="18" charset="0"/>
                <a:cs typeface="Times New Roman" pitchFamily="18" charset="0"/>
              </a:rPr>
              <a:t>римјер 3:</a:t>
            </a:r>
          </a:p>
          <a:p>
            <a:pPr marL="119063" indent="-36513" algn="just">
              <a:buNone/>
            </a:pP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 наредној табели уписати карактеристичне вриједности ортогоналне пројекције силе на х и у осу у зависности од величине угла.</a:t>
            </a:r>
          </a:p>
          <a:p>
            <a:pPr algn="just">
              <a:buNone/>
            </a:pPr>
            <a:endParaRPr lang="sr-Cyrl-RS" sz="2000" i="1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061859" y="5562600"/>
          <a:ext cx="8082141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6572"/>
                <a:gridCol w="628061"/>
                <a:gridCol w="946467"/>
                <a:gridCol w="690880"/>
                <a:gridCol w="1124267"/>
                <a:gridCol w="779780"/>
                <a:gridCol w="1213167"/>
                <a:gridCol w="779780"/>
                <a:gridCol w="121316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r>
                        <a:rPr lang="sr-Cyrl-R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гао 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400" dirty="0" smtClean="0"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=0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lang="sr-Cyrl-RS" sz="1400" dirty="0" smtClean="0"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90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400" dirty="0" smtClean="0"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=90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r>
                        <a:rPr lang="sr-Cyrl-RS" sz="1400" dirty="0" smtClean="0"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180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400" dirty="0" smtClean="0"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=180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180</a:t>
                      </a:r>
                      <a:r>
                        <a:rPr lang="sr-Cyrl-RS" sz="1400" dirty="0" smtClean="0"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270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400" dirty="0" smtClean="0"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=180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270</a:t>
                      </a:r>
                      <a:r>
                        <a:rPr lang="sr-Cyrl-RS" sz="1400" dirty="0" smtClean="0"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360</a:t>
                      </a:r>
                      <a:endParaRPr lang="en-US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r>
                        <a:rPr lang="sr-Cyrl-RS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оса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r>
                        <a:rPr lang="sr-Cyrl-R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оса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b="1" dirty="0" smtClean="0">
                <a:effectLst/>
                <a:latin typeface="Times New Roman" pitchFamily="18" charset="0"/>
                <a:cs typeface="Times New Roman" pitchFamily="18" charset="0"/>
              </a:rPr>
              <a:t>Задаци алтернативног избора</a:t>
            </a:r>
            <a:endParaRPr lang="en-US" sz="32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143000"/>
            <a:ext cx="7620000" cy="5334000"/>
          </a:xfrm>
        </p:spPr>
        <p:txBody>
          <a:bodyPr>
            <a:normAutofit/>
          </a:bodyPr>
          <a:lstStyle/>
          <a:p>
            <a:pPr marL="119063" indent="-36513">
              <a:buNone/>
            </a:pP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Код ових задатака је наведено низ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тврдњи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у којим је потребно препознати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тачно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нетачно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; постављено је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питање</a:t>
            </a:r>
            <a:r>
              <a:rPr lang="pl-PL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са датим</a:t>
            </a:r>
            <a:r>
              <a:rPr lang="pl-PL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одговором/има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па се одређује да ли је одговор добар са</a:t>
            </a:r>
            <a:r>
              <a:rPr lang="pl-PL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pl-PL" sz="20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19063" indent="-36513">
              <a:buNone/>
            </a:pP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од ових задатака треба избјегавати сложене реченице.</a:t>
            </a:r>
          </a:p>
          <a:p>
            <a:pPr marL="119063" indent="-36513">
              <a:buNone/>
            </a:pPr>
            <a:endParaRPr lang="sr-Cyrl-R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Cyrl-BA" sz="2000" b="1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sr-Cyrl-RS" sz="2000" b="1" dirty="0" smtClean="0">
                <a:latin typeface="Times New Roman" pitchFamily="18" charset="0"/>
                <a:cs typeface="Times New Roman" pitchFamily="18" charset="0"/>
              </a:rPr>
              <a:t>римјер 1:</a:t>
            </a: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60325" indent="22225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Алатни челици морају да имају добру топлотну стабилност? 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Cyrl-BA" sz="2000" b="1" dirty="0" smtClean="0"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а) Да                                 б) Не </a:t>
            </a:r>
          </a:p>
          <a:p>
            <a:pPr algn="r">
              <a:buNone/>
            </a:pPr>
            <a:endParaRPr lang="sr-Cyrl-BA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(заокружи тачан одговор) 	</a:t>
            </a:r>
          </a:p>
          <a:p>
            <a:pPr marL="119063" indent="-36513">
              <a:buNone/>
            </a:pPr>
            <a:endParaRPr lang="sr-Cyrl-R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sr-Cyrl-BA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b="1" dirty="0" smtClean="0">
                <a:effectLst/>
                <a:latin typeface="Times New Roman" pitchFamily="18" charset="0"/>
                <a:cs typeface="Times New Roman" pitchFamily="18" charset="0"/>
              </a:rPr>
              <a:t>Задаци алтернативног избора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143000"/>
            <a:ext cx="7498080" cy="4419600"/>
          </a:xfrm>
        </p:spPr>
        <p:txBody>
          <a:bodyPr>
            <a:normAutofit/>
          </a:bodyPr>
          <a:lstStyle/>
          <a:p>
            <a:pPr>
              <a:buNone/>
            </a:pPr>
            <a:endParaRPr lang="sr-Cyrl-BA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Cyrl-BA" sz="2000" b="1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sr-Cyrl-RS" sz="2000" b="1" dirty="0" smtClean="0">
                <a:latin typeface="Times New Roman" pitchFamily="18" charset="0"/>
                <a:cs typeface="Times New Roman" pitchFamily="18" charset="0"/>
              </a:rPr>
              <a:t>римјер 2:</a:t>
            </a:r>
          </a:p>
          <a:p>
            <a:pPr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Која су добра својства сивог лива? </a:t>
            </a: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Добра својства сивог лива су: </a:t>
            </a:r>
          </a:p>
          <a:p>
            <a:pPr>
              <a:buNone/>
            </a:pP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а) добро се лије. 				Т/Н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б) лако се пластично деформише. 		Т/Н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в) добро се обрађује скидањем струготине. 	Т/Н</a:t>
            </a: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(заокружи тачне/нетачан одговоре/одговор)</a:t>
            </a:r>
            <a:endParaRPr lang="en-US" sz="2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92162"/>
          </a:xfrm>
        </p:spPr>
        <p:txBody>
          <a:bodyPr>
            <a:normAutofit/>
          </a:bodyPr>
          <a:lstStyle/>
          <a:p>
            <a:r>
              <a:rPr lang="sr-Cyrl-RS" sz="3200" b="1" dirty="0" smtClean="0">
                <a:effectLst/>
                <a:latin typeface="Times New Roman" pitchFamily="18" charset="0"/>
                <a:cs typeface="Times New Roman" pitchFamily="18" charset="0"/>
              </a:rPr>
              <a:t>Задаци алтернативног избора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990600"/>
            <a:ext cx="7391400" cy="5486400"/>
          </a:xfrm>
        </p:spPr>
        <p:txBody>
          <a:bodyPr>
            <a:noAutofit/>
          </a:bodyPr>
          <a:lstStyle/>
          <a:p>
            <a:pPr marL="60325" lvl="0" indent="22225" algn="just">
              <a:buNone/>
            </a:pP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Пасивне силе које дејствују на круто тијело изазивају кретање тијела.     			</a:t>
            </a:r>
            <a:endParaRPr lang="sr-Cyrl-C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60325" lvl="0" indent="22225" algn="r">
              <a:buNone/>
            </a:pP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Да/Не</a:t>
            </a:r>
            <a:endParaRPr lang="sr-Cyrl-C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60325" lvl="0" indent="22225" algn="just">
              <a:buNone/>
            </a:pP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Активне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силе које дејствују на круто тијело могу изазвати кретање тијела.       			</a:t>
            </a:r>
            <a:endParaRPr lang="sr-Cyrl-C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60325" lvl="0" indent="22225" algn="r">
              <a:buNone/>
            </a:pP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Да/Не</a:t>
            </a:r>
            <a:endParaRPr lang="sr-Cyrl-C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119063" lvl="0" indent="-36513" algn="just">
              <a:buNone/>
            </a:pP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Пасивне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силе су посљедица дејства активних сила на круто тијело и спречавају његово кретање.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 	</a:t>
            </a:r>
            <a:endParaRPr lang="sr-Cyrl-R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119063" lvl="0" indent="-36513" algn="r">
              <a:buNone/>
            </a:pP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Да/Не</a:t>
            </a:r>
            <a:endParaRPr lang="sr-Cyrl-C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60325" lvl="0" indent="22225" algn="just">
              <a:buNone/>
            </a:pP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Оптерећено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тијело је изложено дејству спољашњих површинских сила. 			</a:t>
            </a:r>
            <a:endParaRPr lang="sr-Cyrl-C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60325" lvl="0" indent="22225" algn="r">
              <a:buNone/>
            </a:pP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Да/Не</a:t>
            </a:r>
            <a:endParaRPr lang="sr-Cyrl-C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60325" lvl="0" indent="22225" algn="just">
              <a:buNone/>
            </a:pP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Дејство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сила на круто тијело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се мијења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уколико се сила помјера дуж своје нападне линије.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sr-Cyrl-R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60325" lvl="0" indent="22225" algn="r">
              <a:buNone/>
            </a:pP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Да/Не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92162"/>
          </a:xfrm>
        </p:spPr>
        <p:txBody>
          <a:bodyPr>
            <a:normAutofit/>
          </a:bodyPr>
          <a:lstStyle/>
          <a:p>
            <a:r>
              <a:rPr lang="sr-Cyrl-BA" sz="3200" b="1" dirty="0" smtClean="0">
                <a:effectLst/>
                <a:latin typeface="Times New Roman" pitchFamily="18" charset="0"/>
                <a:cs typeface="Times New Roman" pitchFamily="18" charset="0"/>
              </a:rPr>
              <a:t>Задаци</a:t>
            </a:r>
            <a:r>
              <a:rPr lang="en-US" sz="3200" b="1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3200" b="1" dirty="0" smtClean="0">
                <a:effectLst/>
                <a:latin typeface="Times New Roman" pitchFamily="18" charset="0"/>
                <a:cs typeface="Times New Roman" pitchFamily="18" charset="0"/>
              </a:rPr>
              <a:t>вишеструког</a:t>
            </a:r>
            <a:r>
              <a:rPr lang="en-US" sz="3200" b="1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3200" b="1" dirty="0" smtClean="0">
                <a:effectLst/>
                <a:latin typeface="Times New Roman" pitchFamily="18" charset="0"/>
                <a:cs typeface="Times New Roman" pitchFamily="18" charset="0"/>
              </a:rPr>
              <a:t>избора</a:t>
            </a:r>
            <a:endParaRPr lang="en-US" sz="3200" dirty="0"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990600"/>
            <a:ext cx="7498080" cy="4800600"/>
          </a:xfrm>
        </p:spPr>
        <p:txBody>
          <a:bodyPr>
            <a:normAutofit lnSpcReduction="10000"/>
          </a:bodyPr>
          <a:lstStyle/>
          <a:p>
            <a:pPr marL="60325" indent="22225">
              <a:buNone/>
            </a:pP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Дато је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питање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4-5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одговора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 од којих је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само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један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тачан; </a:t>
            </a:r>
            <a:endParaRPr lang="sr-Cyrl-B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60325" indent="22225">
              <a:buNone/>
            </a:pP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дато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је више тачних одговора; </a:t>
            </a:r>
            <a:endParaRPr lang="sr-Cyrl-B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60325" indent="22225">
              <a:buNone/>
            </a:pP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може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се тражити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тачан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одговор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мену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нетачнима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нетачан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међу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000" dirty="0" smtClean="0">
                <a:latin typeface="Times New Roman" pitchFamily="18" charset="0"/>
                <a:cs typeface="Times New Roman" pitchFamily="18" charset="0"/>
              </a:rPr>
              <a:t>точнима. </a:t>
            </a:r>
          </a:p>
          <a:p>
            <a:pPr marL="60325" indent="22225">
              <a:buNone/>
            </a:pPr>
            <a:endParaRPr lang="sr-Cyrl-B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60325" indent="22225">
              <a:buNone/>
            </a:pPr>
            <a:r>
              <a:rPr lang="sr-Cyrl-BA" sz="2000" b="1" dirty="0" smtClean="0">
                <a:latin typeface="Times New Roman" pitchFamily="18" charset="0"/>
                <a:cs typeface="Times New Roman" pitchFamily="18" charset="0"/>
              </a:rPr>
              <a:t>Примјер 1:</a:t>
            </a:r>
          </a:p>
          <a:p>
            <a:pPr marL="60325" lvl="0" indent="22225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Механичка својства материјала су:</a:t>
            </a:r>
          </a:p>
          <a:p>
            <a:pPr marL="60325" lvl="0" indent="22225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а) гистина</a:t>
            </a:r>
          </a:p>
          <a:p>
            <a:pPr marL="60325" lvl="0" indent="22225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б) чврстоћа </a:t>
            </a:r>
          </a:p>
          <a:p>
            <a:pPr marL="60325" lvl="0" indent="22225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в) еластичност</a:t>
            </a:r>
          </a:p>
          <a:p>
            <a:pPr marL="60325" lvl="0" indent="22225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г) специфична топлота</a:t>
            </a:r>
          </a:p>
          <a:p>
            <a:pPr marL="60325" lvl="0" indent="22225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ђ) тврдоћа</a:t>
            </a:r>
            <a:endParaRPr lang="sr-Cyrl-B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60325" indent="22225" algn="r">
              <a:buNone/>
            </a:pP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(заокружи тачне одговоре)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BA" sz="3200" b="1" dirty="0" smtClean="0">
                <a:effectLst/>
                <a:latin typeface="Times New Roman" pitchFamily="18" charset="0"/>
                <a:cs typeface="Times New Roman" pitchFamily="18" charset="0"/>
              </a:rPr>
              <a:t>Задаци вишеструког избора</a:t>
            </a:r>
            <a:endParaRPr lang="en-US" sz="32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905000"/>
            <a:ext cx="7543800" cy="3124200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Примјер 2:</a:t>
            </a:r>
          </a:p>
          <a:p>
            <a:pPr lvl="0"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Хуков закон важи до:</a:t>
            </a:r>
          </a:p>
          <a:p>
            <a:pPr lvl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а) границе еластичности</a:t>
            </a:r>
          </a:p>
          <a:p>
            <a:pPr lvl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б) границе течења (великих издужења)</a:t>
            </a:r>
          </a:p>
          <a:p>
            <a:pPr lvl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в) границе пропорционалности</a:t>
            </a:r>
          </a:p>
          <a:p>
            <a:pPr lvl="0"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(заокружи тачан одговор)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347</TotalTime>
  <Words>733</Words>
  <Application>Microsoft Office PowerPoint</Application>
  <PresentationFormat>On-screen Show (4:3)</PresentationFormat>
  <Paragraphs>167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Solstice</vt:lpstr>
      <vt:lpstr>САВЈЕТОВАЊЕ ЗА НАСТАВНИКЕ МАШИНСКЕ ГРУПЕ ПРЕДМЕТА</vt:lpstr>
      <vt:lpstr>Врсте задатака објективног типа</vt:lpstr>
      <vt:lpstr>Задаци досјећања</vt:lpstr>
      <vt:lpstr>Задаци допуњавања</vt:lpstr>
      <vt:lpstr>Задаци алтернативног избора</vt:lpstr>
      <vt:lpstr>Задаци алтернативног избора</vt:lpstr>
      <vt:lpstr>Задаци алтернативног избора</vt:lpstr>
      <vt:lpstr>Задаци вишеструког избора</vt:lpstr>
      <vt:lpstr>Задаци вишеструког избора</vt:lpstr>
      <vt:lpstr>Задаци повезивања</vt:lpstr>
      <vt:lpstr>Задаци повезивања</vt:lpstr>
      <vt:lpstr>Задаци сређивања</vt:lpstr>
      <vt:lpstr>Задаци вишеструког избора</vt:lpstr>
      <vt:lpstr>Задаци цртања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САВЈЕТОВАЊЕ ЗА НАСТАВНИКЕ МАШИНСКЕ ГРУПЕ ПРЕДМЕТА</dc:title>
  <dc:creator>43. Zoran Bogdanovic</dc:creator>
  <cp:lastModifiedBy>Zoran Bogdanovic</cp:lastModifiedBy>
  <cp:revision>40</cp:revision>
  <dcterms:created xsi:type="dcterms:W3CDTF">2006-08-16T00:00:00Z</dcterms:created>
  <dcterms:modified xsi:type="dcterms:W3CDTF">2018-09-11T08:29:42Z</dcterms:modified>
</cp:coreProperties>
</file>