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3" r:id="rId3"/>
    <p:sldId id="275" r:id="rId4"/>
    <p:sldId id="27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9" r:id="rId15"/>
    <p:sldId id="270" r:id="rId16"/>
    <p:sldId id="279" r:id="rId17"/>
    <p:sldId id="280" r:id="rId18"/>
    <p:sldId id="281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lobodan Stanojlovic" initials="S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8-07T16:33:01.549" idx="10">
    <p:pos x="5286" y="2090"/>
    <p:text>Prijedlozi:
- skratiti tekst
- istaći slova na isti način (boja, veličina...)
- NB ponuditi primjere dobrih odjeljenskih pravila i/ili način realizacije oboveze VROZ u vezi definisanjem školskih pravila
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89E918-39CE-42E3-9D92-A467AAFFF948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A72680-A137-4A7C-98A9-445852FD736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 smtClean="0"/>
              <a:t>Гупни савјетодавно-инструктивни рад са наставницима разредне наставе</a:t>
            </a:r>
            <a:br>
              <a:rPr lang="sr-Cyrl-RS" sz="2400" dirty="0" smtClean="0"/>
            </a:br>
            <a:r>
              <a:rPr lang="sr-Cyrl-RS" sz="2400" dirty="0" smtClean="0"/>
              <a:t> август, 2018. године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sr-Cyrl-RS" dirty="0" smtClean="0"/>
          </a:p>
          <a:p>
            <a:pPr algn="ctr">
              <a:buNone/>
            </a:pPr>
            <a:r>
              <a:rPr lang="sr-Cyrl-RS" b="1" i="1" dirty="0" smtClean="0"/>
              <a:t>ТЕМА</a:t>
            </a:r>
          </a:p>
          <a:p>
            <a:pPr algn="ctr">
              <a:buNone/>
            </a:pPr>
            <a:endParaRPr lang="sr-Cyrl-RS" b="1" i="1" dirty="0" smtClean="0"/>
          </a:p>
          <a:p>
            <a:pPr algn="ctr">
              <a:buNone/>
            </a:pPr>
            <a:r>
              <a:rPr lang="sr-Cyrl-RS" b="1" i="1" dirty="0" smtClean="0"/>
              <a:t>Школска правила у циљу побољшање кавалитета в/о рада</a:t>
            </a:r>
          </a:p>
          <a:p>
            <a:pPr algn="ctr">
              <a:buNone/>
            </a:pPr>
            <a:endParaRPr lang="sr-Cyrl-RS" dirty="0" smtClean="0"/>
          </a:p>
          <a:p>
            <a:pPr algn="ctr">
              <a:buNone/>
            </a:pPr>
            <a:endParaRPr lang="sr-Cyrl-RS" dirty="0" smtClean="0"/>
          </a:p>
          <a:p>
            <a:pPr algn="ctr">
              <a:buNone/>
            </a:pPr>
            <a:r>
              <a:rPr lang="sr-Cyrl-RS" dirty="0" smtClean="0"/>
              <a:t>Бијељина и Бирач</a:t>
            </a:r>
            <a:endParaRPr lang="en-US" dirty="0" smtClean="0"/>
          </a:p>
          <a:p>
            <a:pPr algn="ctr">
              <a:buNone/>
            </a:pPr>
            <a:r>
              <a:rPr lang="sr-Cyrl-RS" sz="1600" dirty="0" smtClean="0"/>
              <a:t>Др Маринко Савић, просвјетни савјетник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Доношење правила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sr-Cyrl-RS" dirty="0" smtClean="0"/>
              <a:t>Правила се доносе </a:t>
            </a:r>
            <a:r>
              <a:rPr lang="sr-Cyrl-RS" dirty="0" smtClean="0">
                <a:solidFill>
                  <a:srgbClr val="FF0000"/>
                </a:solidFill>
              </a:rPr>
              <a:t>заједно</a:t>
            </a:r>
            <a:r>
              <a:rPr lang="sr-Cyrl-RS" dirty="0" smtClean="0"/>
              <a:t>,</a:t>
            </a:r>
          </a:p>
          <a:p>
            <a:pPr>
              <a:buFontTx/>
              <a:buChar char="-"/>
            </a:pPr>
            <a:r>
              <a:rPr lang="sr-Cyrl-RS" dirty="0" smtClean="0"/>
              <a:t>Одређује им се </a:t>
            </a:r>
            <a:r>
              <a:rPr lang="sr-Cyrl-RS" dirty="0" smtClean="0">
                <a:solidFill>
                  <a:srgbClr val="FF0000"/>
                </a:solidFill>
              </a:rPr>
              <a:t>рок трајања</a:t>
            </a:r>
            <a:r>
              <a:rPr lang="sr-Cyrl-RS" dirty="0" smtClean="0"/>
              <a:t>,</a:t>
            </a:r>
          </a:p>
          <a:p>
            <a:pPr>
              <a:buFontTx/>
              <a:buChar char="-"/>
            </a:pPr>
            <a:r>
              <a:rPr lang="sr-Cyrl-RS" dirty="0" smtClean="0"/>
              <a:t>Наглашава се када почињу када се </a:t>
            </a:r>
            <a:r>
              <a:rPr lang="sr-Cyrl-RS" dirty="0" smtClean="0">
                <a:solidFill>
                  <a:srgbClr val="FF0000"/>
                </a:solidFill>
              </a:rPr>
              <a:t>завршавају</a:t>
            </a:r>
            <a:r>
              <a:rPr lang="sr-Cyrl-RS" dirty="0" smtClean="0"/>
              <a:t>,</a:t>
            </a:r>
          </a:p>
          <a:p>
            <a:pPr>
              <a:buFontTx/>
              <a:buChar char="-"/>
            </a:pPr>
            <a:r>
              <a:rPr lang="sr-Cyrl-RS" dirty="0" smtClean="0"/>
              <a:t>Односе се на </a:t>
            </a:r>
            <a:r>
              <a:rPr lang="sr-Cyrl-RS" u="sng" dirty="0" smtClean="0"/>
              <a:t>све ученике а не на појединце</a:t>
            </a:r>
            <a:r>
              <a:rPr lang="sr-Cyrl-RS" dirty="0" smtClean="0"/>
              <a:t>,</a:t>
            </a:r>
          </a:p>
          <a:p>
            <a:pPr>
              <a:buFontTx/>
              <a:buChar char="-"/>
            </a:pPr>
            <a:r>
              <a:rPr lang="sr-Cyrl-RS" dirty="0" smtClean="0"/>
              <a:t>Кршење правила повлачи мјере </a:t>
            </a:r>
            <a:r>
              <a:rPr lang="sr-Cyrl-RS" u="sng" dirty="0" smtClean="0"/>
              <a:t>за све ученике а не на појединце.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Карте ученика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Cyrl-RS" dirty="0" smtClean="0"/>
              <a:t>Повећање активности ученика се може остварити увођењем </a:t>
            </a:r>
            <a:r>
              <a:rPr lang="sr-Cyrl-RS" u="sng" dirty="0" smtClean="0">
                <a:solidFill>
                  <a:srgbClr val="FF0000"/>
                </a:solidFill>
              </a:rPr>
              <a:t>карти за сваког ученика </a:t>
            </a:r>
            <a:r>
              <a:rPr lang="sr-Cyrl-RS" dirty="0" smtClean="0"/>
              <a:t>(за сваког ученика направити карту димензије око 6 х 10 </a:t>
            </a:r>
            <a:r>
              <a:rPr lang="en-US" dirty="0" smtClean="0"/>
              <a:t>cm</a:t>
            </a:r>
            <a:r>
              <a:rPr lang="sr-Cyrl-RS" dirty="0" smtClean="0"/>
              <a:t> са именом ученика. </a:t>
            </a:r>
          </a:p>
          <a:p>
            <a:pPr>
              <a:buNone/>
            </a:pPr>
            <a:r>
              <a:rPr lang="sr-Cyrl-RS" dirty="0" smtClean="0"/>
              <a:t>Разговор, испитивање, провјеравање... са ученицима се не врши подизањем руку. Када поставимо питање дамо ученицима мало времена да размисле док мијешамо карте. На питање одговара ученик чија је </a:t>
            </a:r>
            <a:r>
              <a:rPr lang="sr-Cyrl-RS" u="sng" dirty="0" smtClean="0">
                <a:solidFill>
                  <a:srgbClr val="FF0000"/>
                </a:solidFill>
              </a:rPr>
              <a:t>карта на врху</a:t>
            </a:r>
            <a:r>
              <a:rPr lang="sr-Cyrl-RS" dirty="0" smtClean="0"/>
              <a:t>. Тиме стварамо тензију код сваког ученика да може бити прозван.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Карте ученика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sr-Cyrl-RS" dirty="0" smtClean="0"/>
              <a:t>Прозвани ученик мора да </a:t>
            </a:r>
            <a:r>
              <a:rPr lang="sr-Cyrl-RS" dirty="0" smtClean="0">
                <a:solidFill>
                  <a:srgbClr val="FF0000"/>
                </a:solidFill>
              </a:rPr>
              <a:t>одговори</a:t>
            </a:r>
            <a:r>
              <a:rPr lang="sr-Cyrl-RS" dirty="0" smtClean="0"/>
              <a:t> на питање. Не прозивамо другог ученика док он не одговори. Зато се даје </a:t>
            </a:r>
            <a:r>
              <a:rPr lang="sr-Cyrl-RS" dirty="0" smtClean="0">
                <a:solidFill>
                  <a:srgbClr val="FF0000"/>
                </a:solidFill>
              </a:rPr>
              <a:t>времена да размисле</a:t>
            </a:r>
            <a:r>
              <a:rPr lang="sr-Cyrl-RS" dirty="0" smtClean="0"/>
              <a:t>, пружи им се прилика да се </a:t>
            </a:r>
            <a:r>
              <a:rPr lang="sr-Cyrl-RS" dirty="0" smtClean="0">
                <a:solidFill>
                  <a:srgbClr val="FF0000"/>
                </a:solidFill>
              </a:rPr>
              <a:t>и косултују</a:t>
            </a:r>
            <a:r>
              <a:rPr lang="sr-Cyrl-RS" dirty="0" smtClean="0"/>
              <a:t>. Питање се </a:t>
            </a:r>
            <a:r>
              <a:rPr lang="sr-Cyrl-RS" dirty="0" smtClean="0">
                <a:solidFill>
                  <a:srgbClr val="FF0000"/>
                </a:solidFill>
              </a:rPr>
              <a:t>поједностављује </a:t>
            </a:r>
            <a:r>
              <a:rPr lang="sr-Cyrl-RS" dirty="0" smtClean="0"/>
              <a:t>док ученик сам не одговори.</a:t>
            </a:r>
          </a:p>
          <a:p>
            <a:pPr>
              <a:buNone/>
            </a:pPr>
            <a:r>
              <a:rPr lang="sr-Cyrl-RS" dirty="0" smtClean="0"/>
              <a:t>Карте се користе </a:t>
            </a:r>
            <a:r>
              <a:rPr lang="sr-Cyrl-RS" dirty="0" smtClean="0">
                <a:solidFill>
                  <a:srgbClr val="FF0000"/>
                </a:solidFill>
              </a:rPr>
              <a:t>у свакој прилици</a:t>
            </a:r>
            <a:r>
              <a:rPr lang="sr-Cyrl-RS" dirty="0" smtClean="0"/>
              <a:t>: понављања, обраде, систематизације, на различитим часовима (с-ј, мат, пид)</a:t>
            </a:r>
          </a:p>
          <a:p>
            <a:pPr>
              <a:buNone/>
            </a:pPr>
            <a:r>
              <a:rPr lang="sr-Cyrl-RS" dirty="0" smtClean="0"/>
              <a:t>На картама се може написати нека карактеристика за ученика (како реагује на прозивку, када је први пут нешто успио...)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Излазница и школе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Cyrl-RS" dirty="0" smtClean="0"/>
              <a:t> Значајан проблем у нижим разредима ОШ је недовољна </a:t>
            </a:r>
            <a:r>
              <a:rPr lang="sr-Cyrl-RS" u="sng" dirty="0" smtClean="0">
                <a:solidFill>
                  <a:srgbClr val="FF0000"/>
                </a:solidFill>
              </a:rPr>
              <a:t>пажња ученика</a:t>
            </a:r>
            <a:r>
              <a:rPr lang="sr-Cyrl-RS" dirty="0" smtClean="0"/>
              <a:t>, неразумијевање сврхе учења, неспособност самопроцјене успјеха и напредовања. Недовољна </a:t>
            </a:r>
            <a:r>
              <a:rPr lang="sr-Cyrl-RS" u="sng" dirty="0" smtClean="0">
                <a:solidFill>
                  <a:srgbClr val="FF0000"/>
                </a:solidFill>
              </a:rPr>
              <a:t>ангажованост</a:t>
            </a:r>
            <a:r>
              <a:rPr lang="sr-Cyrl-RS" dirty="0" smtClean="0"/>
              <a:t> ученика је основни проблем и недисциплине. Један број ученика, при завршетку радног дана, чак не зна шта је тај дан радио, да ли је шта научио, шта му је остало нејасно, што временом доводи до формализма у учењу, неуспјеха, губитка самопоуздања и </a:t>
            </a:r>
            <a:r>
              <a:rPr lang="sr-Cyrl-RS" dirty="0" smtClean="0">
                <a:solidFill>
                  <a:srgbClr val="FF0000"/>
                </a:solidFill>
              </a:rPr>
              <a:t>отпора</a:t>
            </a:r>
            <a:r>
              <a:rPr lang="sr-Cyrl-RS" dirty="0" smtClean="0"/>
              <a:t> према учењу и школи.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Излазница и школе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Излазница из школе представља правило да ученик прије завршетка посљедњег часа </a:t>
            </a:r>
            <a:r>
              <a:rPr lang="sr-Cyrl-RS" dirty="0" smtClean="0">
                <a:solidFill>
                  <a:srgbClr val="FF0000"/>
                </a:solidFill>
              </a:rPr>
              <a:t>напише излазницу.</a:t>
            </a:r>
            <a:r>
              <a:rPr lang="sr-Cyrl-RS" dirty="0" smtClean="0"/>
              <a:t> Излазницу на основу које излази из школе прије поласка кући предаје учитељу/ици. Излазница садржи два основна податка:</a:t>
            </a:r>
          </a:p>
          <a:p>
            <a:pPr>
              <a:buFontTx/>
              <a:buChar char="-"/>
            </a:pPr>
            <a:r>
              <a:rPr lang="sr-Cyrl-RS" dirty="0" smtClean="0"/>
              <a:t>Шта сам данас </a:t>
            </a:r>
            <a:r>
              <a:rPr lang="sr-Cyrl-RS" b="1" dirty="0" smtClean="0">
                <a:solidFill>
                  <a:srgbClr val="FF0000"/>
                </a:solidFill>
              </a:rPr>
              <a:t>научио</a:t>
            </a:r>
            <a:r>
              <a:rPr lang="sr-Cyrl-RS" dirty="0" smtClean="0"/>
              <a:t>?</a:t>
            </a:r>
          </a:p>
          <a:p>
            <a:pPr>
              <a:buFontTx/>
              <a:buChar char="-"/>
            </a:pPr>
            <a:r>
              <a:rPr lang="sr-Cyrl-RS" dirty="0" smtClean="0"/>
              <a:t>Шта ми је данас остало </a:t>
            </a:r>
            <a:r>
              <a:rPr lang="sr-Cyrl-RS" b="1" dirty="0" smtClean="0">
                <a:solidFill>
                  <a:srgbClr val="FF0000"/>
                </a:solidFill>
              </a:rPr>
              <a:t>нејасно</a:t>
            </a:r>
            <a:r>
              <a:rPr lang="sr-Cyrl-R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Излазница и школе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sr-Cyrl-RS" dirty="0" smtClean="0"/>
              <a:t>Учитељ/ица, </a:t>
            </a:r>
            <a:r>
              <a:rPr lang="sr-Cyrl-RS" dirty="0" smtClean="0">
                <a:solidFill>
                  <a:srgbClr val="FF0000"/>
                </a:solidFill>
              </a:rPr>
              <a:t>прегледа</a:t>
            </a:r>
            <a:r>
              <a:rPr lang="sr-Cyrl-RS" dirty="0" smtClean="0"/>
              <a:t> излазнице прије почетка припремања за сљедећи дан.</a:t>
            </a:r>
          </a:p>
          <a:p>
            <a:pPr>
              <a:buNone/>
            </a:pPr>
            <a:r>
              <a:rPr lang="sr-Cyrl-RS" dirty="0" smtClean="0"/>
              <a:t>Излазница не смије да се претвори у рутинску и формалну активност, него </a:t>
            </a:r>
            <a:r>
              <a:rPr lang="sr-Cyrl-RS" u="sng" dirty="0" smtClean="0"/>
              <a:t>инсистирати на јасним порукама.</a:t>
            </a:r>
          </a:p>
          <a:p>
            <a:pPr>
              <a:buNone/>
            </a:pPr>
            <a:r>
              <a:rPr lang="sr-Cyrl-RS" dirty="0" smtClean="0"/>
              <a:t>Излазница не мора увијек да буде формално попуњена. Ученик може да напише “</a:t>
            </a:r>
            <a:r>
              <a:rPr lang="sr-Cyrl-RS" i="1" dirty="0" smtClean="0"/>
              <a:t>не знам</a:t>
            </a:r>
            <a:r>
              <a:rPr lang="sr-Cyrl-RS" dirty="0" smtClean="0"/>
              <a:t>”, “</a:t>
            </a:r>
            <a:r>
              <a:rPr lang="sr-Cyrl-RS" i="1" dirty="0" smtClean="0"/>
              <a:t>не сјаћам се</a:t>
            </a:r>
            <a:r>
              <a:rPr lang="sr-Cyrl-RS" dirty="0" smtClean="0"/>
              <a:t>”, “</a:t>
            </a:r>
            <a:r>
              <a:rPr lang="sr-Cyrl-RS" i="1" dirty="0" smtClean="0"/>
              <a:t>ништа</a:t>
            </a:r>
            <a:r>
              <a:rPr lang="sr-Cyrl-RS" dirty="0" smtClean="0"/>
              <a:t>”, али се повремено анализирају одговори ученика што улази у општу </a:t>
            </a:r>
            <a:r>
              <a:rPr lang="sr-Cyrl-RS" dirty="0" smtClean="0">
                <a:solidFill>
                  <a:srgbClr val="FF0000"/>
                </a:solidFill>
              </a:rPr>
              <a:t>процјену ученика</a:t>
            </a:r>
            <a:r>
              <a:rPr lang="sr-Cyrl-RS" dirty="0" smtClean="0"/>
              <a:t>, али и могућност функционалног </a:t>
            </a:r>
            <a:r>
              <a:rPr lang="sr-Cyrl-RS" dirty="0" smtClean="0">
                <a:solidFill>
                  <a:srgbClr val="FF0000"/>
                </a:solidFill>
              </a:rPr>
              <a:t>планирања рада </a:t>
            </a:r>
            <a:r>
              <a:rPr lang="sr-Cyrl-RS" dirty="0" smtClean="0"/>
              <a:t>са учеником и </a:t>
            </a:r>
            <a:r>
              <a:rPr lang="sr-Cyrl-RS" dirty="0" smtClean="0">
                <a:solidFill>
                  <a:srgbClr val="FF0000"/>
                </a:solidFill>
              </a:rPr>
              <a:t>разговора </a:t>
            </a:r>
            <a:r>
              <a:rPr lang="sr-Cyrl-RS" dirty="0" smtClean="0"/>
              <a:t>са родитељима.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/>
              <a:t>Закључак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1. Методика у разреној настави је педагошка дисциплина, јер њену основу не чине садржаји (који су свима познати), него однос према ученицима, подршка и правилно вођење ученика, настава заснована на познавању карактеристика ученика, осјетљивост на потребе и могућности ученика, оспособљеност за формирање успјешних, самосталних, самоувјерених и креативних ученика.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Закључак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2. Најчешћи узроци недисциплине и поремећаја у учењу и владању су настава у којој, сем физичког,  ученици нису и мисаоно укључени.</a:t>
            </a:r>
          </a:p>
          <a:p>
            <a:pPr>
              <a:buNone/>
            </a:pPr>
            <a:r>
              <a:rPr lang="sr-Cyrl-RS" dirty="0" smtClean="0"/>
              <a:t>3. Од наставника се очекује да, уз одговарајућа педагошка правила понашања и рада обезбиједи погодне услове за учење (активан однос према настави, угодно окружење, самосталност ученика...).  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Закључак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4. Задатак наставника је да све ученике, у што дужем времену, придобије у активном односу према учењу, што подразумијева мисаону активност у складу са могућностима појединих ученика. Идеје које могу послужити у том циљу су: “карте ученика” и “исписница из школе”.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620512"/>
          </a:xfrm>
        </p:spPr>
        <p:txBody>
          <a:bodyPr/>
          <a:lstStyle/>
          <a:p>
            <a:pPr algn="ctr"/>
            <a:r>
              <a:rPr lang="sr-Cyrl-RS" smtClean="0"/>
              <a:t>ХВАЛА</a:t>
            </a:r>
            <a:br>
              <a:rPr lang="sr-Cyrl-RS" smtClean="0"/>
            </a:br>
            <a:r>
              <a:rPr lang="sr-Cyrl-RS" smtClean="0"/>
              <a:t/>
            </a:r>
            <a:br>
              <a:rPr lang="sr-Cyrl-RS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pPr algn="l"/>
            <a:r>
              <a:rPr lang="sr-Cyrl-RS" sz="3200" dirty="0" smtClean="0"/>
              <a:t>Наставници разредне наставе у васпитно-образовном раду са ученицима се сусрећу са разним изазовима које спадају у сферу </a:t>
            </a:r>
            <a:r>
              <a:rPr lang="sr-Cyrl-RS" sz="3200" i="1" dirty="0" smtClean="0"/>
              <a:t>васпитног развоја и утицаја</a:t>
            </a:r>
            <a:r>
              <a:rPr lang="sr-Cyrl-RS" sz="3200" dirty="0" smtClean="0"/>
              <a:t>. То захтјева </a:t>
            </a:r>
            <a:r>
              <a:rPr lang="sr-Cyrl-RS" sz="3200" dirty="0" smtClean="0"/>
              <a:t>одговарајућу</a:t>
            </a:r>
            <a:r>
              <a:rPr lang="sr-Cyrl-RS" sz="3200" dirty="0" smtClean="0"/>
              <a:t> </a:t>
            </a:r>
            <a:r>
              <a:rPr lang="sr-Cyrl-RS" sz="3200" dirty="0" smtClean="0"/>
              <a:t>оспособљеност за превентивно дјеловање, али и</a:t>
            </a:r>
            <a:r>
              <a:rPr lang="en-US" sz="3200" dirty="0" smtClean="0"/>
              <a:t> </a:t>
            </a:r>
            <a:r>
              <a:rPr lang="sr-Cyrl-RS" sz="3200" dirty="0" smtClean="0"/>
              <a:t>за корективне поступке. </a:t>
            </a:r>
            <a:r>
              <a:rPr lang="sr-Cyrl-RS" sz="3200" dirty="0" smtClean="0"/>
              <a:t>Као подршка наставницима разредне наставе припремили смо презентацију са одређеним идејама, предлозима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ПРАВИЛА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Никада</a:t>
            </a:r>
            <a:r>
              <a:rPr lang="en-US" dirty="0" smtClean="0"/>
              <a:t> </a:t>
            </a:r>
            <a:r>
              <a:rPr lang="en-US" dirty="0" err="1" smtClean="0"/>
              <a:t>немојте</a:t>
            </a:r>
            <a:r>
              <a:rPr lang="en-US" dirty="0" smtClean="0"/>
              <a:t> </a:t>
            </a:r>
            <a:r>
              <a:rPr lang="en-US" dirty="0" err="1" smtClean="0"/>
              <a:t>помислити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дјеца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знају</a:t>
            </a:r>
            <a:r>
              <a:rPr lang="en-US" dirty="0" smtClean="0"/>
              <a:t> </a:t>
            </a:r>
            <a:r>
              <a:rPr lang="en-US" dirty="0" err="1" smtClean="0"/>
              <a:t>како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понашају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правилан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начин</a:t>
            </a:r>
            <a:r>
              <a:rPr lang="en-US" dirty="0" smtClean="0"/>
              <a:t>.</a:t>
            </a:r>
            <a:endParaRPr lang="sr-Cyrl-RS" dirty="0" smtClean="0"/>
          </a:p>
          <a:p>
            <a:r>
              <a:rPr lang="sr-Cyrl-RS" dirty="0" smtClean="0"/>
              <a:t>Правила понашања, рада, поступања се уче досљедним и упорним придржавањима договорених поступака.</a:t>
            </a:r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Не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осуђујте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дијете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неадекватним</a:t>
            </a:r>
            <a:r>
              <a:rPr lang="en-US" dirty="0" smtClean="0"/>
              <a:t> </a:t>
            </a:r>
            <a:r>
              <a:rPr lang="en-US" dirty="0" err="1" smtClean="0"/>
              <a:t>понашањем</a:t>
            </a:r>
            <a:r>
              <a:rPr lang="en-US" dirty="0" smtClean="0"/>
              <a:t>, </a:t>
            </a:r>
            <a:r>
              <a:rPr lang="en-US" dirty="0" err="1" smtClean="0"/>
              <a:t>јер</a:t>
            </a:r>
            <a:r>
              <a:rPr lang="en-US" dirty="0" smtClean="0"/>
              <a:t> </a:t>
            </a:r>
            <a:r>
              <a:rPr lang="en-US" dirty="0" err="1" smtClean="0"/>
              <a:t>тако</a:t>
            </a:r>
            <a:r>
              <a:rPr lang="en-US" dirty="0" smtClean="0"/>
              <a:t> </a:t>
            </a:r>
            <a:r>
              <a:rPr lang="en-US" dirty="0" err="1" smtClean="0"/>
              <a:t>пружате</a:t>
            </a:r>
            <a:r>
              <a:rPr lang="en-US" dirty="0" smtClean="0"/>
              <a:t> </a:t>
            </a:r>
            <a:r>
              <a:rPr lang="en-US" dirty="0" err="1" smtClean="0"/>
              <a:t>подршку</a:t>
            </a:r>
            <a:r>
              <a:rPr lang="en-US" dirty="0" smtClean="0"/>
              <a:t> </a:t>
            </a:r>
            <a:r>
              <a:rPr lang="en-US" dirty="0" err="1" smtClean="0"/>
              <a:t>осталим</a:t>
            </a:r>
            <a:r>
              <a:rPr lang="en-US" dirty="0" smtClean="0"/>
              <a:t> </a:t>
            </a:r>
            <a:r>
              <a:rPr lang="en-US" dirty="0" err="1" smtClean="0"/>
              <a:t>ђацима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</a:t>
            </a:r>
            <a:r>
              <a:rPr lang="en-US" dirty="0" err="1" smtClean="0"/>
              <a:t>дозвољено</a:t>
            </a:r>
            <a:r>
              <a:rPr lang="en-US" dirty="0" smtClean="0"/>
              <a:t> и </a:t>
            </a:r>
            <a:r>
              <a:rPr lang="en-US" dirty="0" err="1" smtClean="0">
                <a:solidFill>
                  <a:srgbClr val="FF0000"/>
                </a:solidFill>
              </a:rPr>
              <a:t>они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ће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се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према</a:t>
            </a:r>
            <a:r>
              <a:rPr lang="en-US" dirty="0" smtClean="0"/>
              <a:t> </a:t>
            </a:r>
            <a:r>
              <a:rPr lang="en-US" dirty="0" err="1" smtClean="0"/>
              <a:t>њему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тако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понашати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Правила за наставу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Правила за наставу имају за циљ:</a:t>
            </a:r>
          </a:p>
          <a:p>
            <a:pPr>
              <a:buFontTx/>
              <a:buChar char="-"/>
            </a:pPr>
            <a:r>
              <a:rPr lang="sr-Cyrl-RS" dirty="0" smtClean="0"/>
              <a:t>повећање </a:t>
            </a:r>
            <a:r>
              <a:rPr lang="sr-Cyrl-RS" b="1" dirty="0" smtClean="0"/>
              <a:t>активности</a:t>
            </a:r>
            <a:r>
              <a:rPr lang="sr-Cyrl-RS" dirty="0" smtClean="0"/>
              <a:t> ученика у учењу,</a:t>
            </a:r>
          </a:p>
          <a:p>
            <a:pPr>
              <a:buFontTx/>
              <a:buChar char="-"/>
            </a:pPr>
            <a:r>
              <a:rPr lang="sr-Cyrl-RS" dirty="0" smtClean="0"/>
              <a:t>развој </a:t>
            </a:r>
            <a:r>
              <a:rPr lang="sr-Cyrl-RS" b="1" dirty="0" smtClean="0"/>
              <a:t>самосталност</a:t>
            </a:r>
            <a:r>
              <a:rPr lang="sr-Cyrl-RS" dirty="0" smtClean="0"/>
              <a:t> и самопоуздања,</a:t>
            </a:r>
          </a:p>
          <a:p>
            <a:pPr>
              <a:buFontTx/>
              <a:buChar char="-"/>
            </a:pPr>
            <a:r>
              <a:rPr lang="sr-Cyrl-RS" dirty="0"/>
              <a:t>у</a:t>
            </a:r>
            <a:r>
              <a:rPr lang="sr-Cyrl-RS" dirty="0" smtClean="0"/>
              <a:t>чења како се учи и </a:t>
            </a:r>
            <a:r>
              <a:rPr lang="sr-Cyrl-RS" b="1" dirty="0" smtClean="0"/>
              <a:t>заједничког учења</a:t>
            </a:r>
            <a:r>
              <a:rPr lang="sr-Cyrl-RS" dirty="0" smtClean="0"/>
              <a:t>,</a:t>
            </a:r>
          </a:p>
          <a:p>
            <a:pPr>
              <a:buFontTx/>
              <a:buChar char="-"/>
            </a:pPr>
            <a:r>
              <a:rPr lang="sr-Cyrl-RS" dirty="0"/>
              <a:t>с</a:t>
            </a:r>
            <a:r>
              <a:rPr lang="sr-Cyrl-RS" dirty="0" smtClean="0"/>
              <a:t>тварање сигурног и </a:t>
            </a:r>
            <a:r>
              <a:rPr lang="sr-Cyrl-RS" b="1" dirty="0" smtClean="0"/>
              <a:t>угодног окружења </a:t>
            </a:r>
            <a:r>
              <a:rPr lang="sr-Cyrl-RS" dirty="0" smtClean="0"/>
              <a:t>за учење,</a:t>
            </a:r>
          </a:p>
          <a:p>
            <a:pPr>
              <a:buFontTx/>
              <a:buChar char="-"/>
            </a:pPr>
            <a:r>
              <a:rPr lang="sr-Cyrl-RS" dirty="0"/>
              <a:t>с</a:t>
            </a:r>
            <a:r>
              <a:rPr lang="sr-Cyrl-RS" dirty="0" smtClean="0"/>
              <a:t>тварање веселе климе и </a:t>
            </a:r>
            <a:r>
              <a:rPr lang="sr-Cyrl-RS" b="1" dirty="0" smtClean="0"/>
              <a:t>лијепог расположења </a:t>
            </a:r>
            <a:r>
              <a:rPr lang="sr-Cyrl-RS" dirty="0" smtClean="0"/>
              <a:t>за учење 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/>
              <a:t/>
            </a:r>
            <a:br>
              <a:rPr lang="en-US" sz="3100" dirty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/>
            </a:r>
            <a:br>
              <a:rPr lang="sr-Cyrl-RS" sz="3100" dirty="0" smtClean="0"/>
            </a:br>
            <a:r>
              <a:rPr lang="sr-Cyrl-RS" sz="3100" dirty="0" smtClean="0"/>
              <a:t>ПРАВИЛА НЕВЕРБАЛНЕ КОМУНИКАЦИЈЕ</a:t>
            </a:r>
            <a:br>
              <a:rPr lang="sr-Cyrl-RS" sz="3100" dirty="0" smtClean="0"/>
            </a:br>
            <a:r>
              <a:rPr lang="en-US" sz="3100" b="1" dirty="0" err="1" smtClean="0"/>
              <a:t>Договорите</a:t>
            </a:r>
            <a:r>
              <a:rPr lang="en-US" sz="3100" b="1" dirty="0" smtClean="0"/>
              <a:t> </a:t>
            </a:r>
            <a:r>
              <a:rPr lang="en-US" sz="3100" b="1" dirty="0" err="1"/>
              <a:t>невербалне</a:t>
            </a:r>
            <a:r>
              <a:rPr lang="en-US" sz="3100" b="1" dirty="0"/>
              <a:t> </a:t>
            </a:r>
            <a:r>
              <a:rPr lang="en-US" sz="3100" b="1" dirty="0" err="1"/>
              <a:t>знаке</a:t>
            </a:r>
            <a:r>
              <a:rPr lang="en-US" sz="3100" b="1" dirty="0"/>
              <a:t> </a:t>
            </a:r>
            <a:r>
              <a:rPr lang="en-US" sz="3100" b="1" dirty="0" err="1"/>
              <a:t>које</a:t>
            </a:r>
            <a:r>
              <a:rPr lang="en-US" sz="3100" b="1" dirty="0"/>
              <a:t> </a:t>
            </a:r>
            <a:r>
              <a:rPr lang="en-US" sz="3100" b="1" dirty="0" err="1"/>
              <a:t>ћете</a:t>
            </a:r>
            <a:r>
              <a:rPr lang="en-US" sz="3100" b="1" dirty="0"/>
              <a:t> </a:t>
            </a:r>
            <a:r>
              <a:rPr lang="en-US" sz="3100" b="1" dirty="0" err="1"/>
              <a:t>користити</a:t>
            </a:r>
            <a:r>
              <a:rPr lang="en-US" sz="3100" b="1" dirty="0"/>
              <a:t> </a:t>
            </a:r>
            <a:r>
              <a:rPr lang="en-US" sz="3100" b="1" dirty="0" err="1" smtClean="0"/>
              <a:t>када</a:t>
            </a:r>
            <a:r>
              <a:rPr lang="en-US" sz="3100" b="1" dirty="0" smtClean="0"/>
              <a:t> </a:t>
            </a:r>
            <a:r>
              <a:rPr lang="en-US" sz="3100" b="1" dirty="0" err="1"/>
              <a:t>нешто</a:t>
            </a:r>
            <a:r>
              <a:rPr lang="en-US" sz="3100" b="1" dirty="0"/>
              <a:t> </a:t>
            </a:r>
            <a:r>
              <a:rPr lang="en-US" sz="3100" b="1" dirty="0" err="1"/>
              <a:t>одобравате</a:t>
            </a:r>
            <a:r>
              <a:rPr lang="en-US" sz="3100" b="1" dirty="0"/>
              <a:t> </a:t>
            </a:r>
            <a:r>
              <a:rPr lang="en-US" sz="3100" b="1" dirty="0" err="1"/>
              <a:t>или</a:t>
            </a:r>
            <a:r>
              <a:rPr lang="en-US" sz="3100" b="1" dirty="0"/>
              <a:t> </a:t>
            </a:r>
            <a:r>
              <a:rPr lang="en-US" sz="3100" b="1" dirty="0" err="1"/>
              <a:t>неодобравате</a:t>
            </a:r>
            <a:r>
              <a:rPr lang="en-US" sz="3100" b="1" dirty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sr-Cyrl-RS" dirty="0" smtClean="0"/>
              <a:t>Када климнем главом подржавам то што радиш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FontTx/>
              <a:buChar char="-"/>
            </a:pPr>
            <a:r>
              <a:rPr lang="sr-Cyrl-RS" dirty="0" smtClean="0"/>
              <a:t>Када помјерам глави лијево – десно не одобравам то што радиш</a:t>
            </a:r>
            <a:r>
              <a:rPr lang="en-US" dirty="0" smtClean="0"/>
              <a:t>.</a:t>
            </a:r>
            <a:endParaRPr lang="sr-Cyrl-RS" dirty="0" smtClean="0"/>
          </a:p>
          <a:p>
            <a:pPr>
              <a:buFontTx/>
              <a:buChar char="-"/>
            </a:pPr>
            <a:r>
              <a:rPr lang="sr-Cyrl-RS" dirty="0" smtClean="0"/>
              <a:t>Када те дотакнем руком, мораш одмах да престанеш да то радиш. </a:t>
            </a:r>
            <a:endParaRPr lang="en-US" dirty="0" smtClean="0"/>
          </a:p>
          <a:p>
            <a:pPr>
              <a:buFontTx/>
              <a:buChar char="-"/>
            </a:pPr>
            <a:r>
              <a:rPr lang="sr-Cyrl-RS" dirty="0" smtClean="0"/>
              <a:t>Подигните руку са испруженим </a:t>
            </a:r>
            <a:r>
              <a:rPr lang="sr-Cyrl-RS" dirty="0" smtClean="0">
                <a:solidFill>
                  <a:srgbClr val="FF0000"/>
                </a:solidFill>
              </a:rPr>
              <a:t>једним прстом </a:t>
            </a:r>
            <a:r>
              <a:rPr lang="sr-Cyrl-RS" dirty="0" smtClean="0"/>
              <a:t>и држите пет секунди, испружите </a:t>
            </a:r>
            <a:r>
              <a:rPr lang="sr-Cyrl-RS" dirty="0" smtClean="0">
                <a:solidFill>
                  <a:srgbClr val="FF0000"/>
                </a:solidFill>
              </a:rPr>
              <a:t>други прст </a:t>
            </a:r>
            <a:r>
              <a:rPr lang="sr-Cyrl-RS" dirty="0" smtClean="0"/>
              <a:t>пет секунди, испружите </a:t>
            </a:r>
            <a:r>
              <a:rPr lang="sr-Cyrl-RS" dirty="0" smtClean="0">
                <a:solidFill>
                  <a:srgbClr val="FF0000"/>
                </a:solidFill>
              </a:rPr>
              <a:t>трећи прст </a:t>
            </a:r>
            <a:r>
              <a:rPr lang="sr-Cyrl-RS" dirty="0" smtClean="0"/>
              <a:t>пет секунди. Ако није престало недолично понашање </a:t>
            </a:r>
            <a:r>
              <a:rPr lang="sr-Cyrl-RS" b="1" dirty="0" smtClean="0">
                <a:solidFill>
                  <a:srgbClr val="FF0000"/>
                </a:solidFill>
              </a:rPr>
              <a:t>реагујте</a:t>
            </a:r>
            <a:r>
              <a:rPr lang="sr-Cyrl-RS" dirty="0" smtClean="0"/>
              <a:t>.</a:t>
            </a:r>
          </a:p>
          <a:p>
            <a:pPr>
              <a:buFontTx/>
              <a:buChar char="-"/>
            </a:pPr>
            <a:r>
              <a:rPr lang="sr-Cyrl-RS" dirty="0" smtClean="0">
                <a:solidFill>
                  <a:srgbClr val="FF0000"/>
                </a:solidFill>
              </a:rPr>
              <a:t>Похвалите</a:t>
            </a:r>
            <a:r>
              <a:rPr lang="sr-Cyrl-RS" dirty="0" smtClean="0"/>
              <a:t> понашање ученика пружањем </a:t>
            </a:r>
            <a:r>
              <a:rPr lang="sr-Cyrl-RS" dirty="0" smtClean="0">
                <a:solidFill>
                  <a:srgbClr val="FF0000"/>
                </a:solidFill>
              </a:rPr>
              <a:t>палца увис.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Договорите</a:t>
            </a:r>
            <a:r>
              <a:rPr lang="en-US" dirty="0"/>
              <a:t> </a:t>
            </a:r>
            <a:r>
              <a:rPr lang="en-US" dirty="0" err="1"/>
              <a:t>правила</a:t>
            </a:r>
            <a:r>
              <a:rPr lang="en-US" dirty="0"/>
              <a:t> </a:t>
            </a:r>
            <a:r>
              <a:rPr lang="en-US" dirty="0" err="1"/>
              <a:t>понашања</a:t>
            </a:r>
            <a:r>
              <a:rPr lang="en-US" dirty="0"/>
              <a:t> </a:t>
            </a:r>
            <a:r>
              <a:rPr lang="en-US" dirty="0" err="1"/>
              <a:t>током</a:t>
            </a:r>
            <a:r>
              <a:rPr lang="en-US" dirty="0"/>
              <a:t> </a:t>
            </a:r>
            <a:r>
              <a:rPr lang="en-US" dirty="0" err="1"/>
              <a:t>наставе</a:t>
            </a:r>
            <a:r>
              <a:rPr lang="en-US" dirty="0"/>
              <a:t> и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одмору</a:t>
            </a:r>
            <a:r>
              <a:rPr lang="en-US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r-Cyrl-RS" dirty="0" smtClean="0">
                <a:solidFill>
                  <a:srgbClr val="00B0F0"/>
                </a:solidFill>
              </a:rPr>
              <a:t>Правила не треба да буде много, али да су јасна, прецизна и досљедна.</a:t>
            </a:r>
          </a:p>
          <a:p>
            <a:pPr>
              <a:buFontTx/>
              <a:buChar char="-"/>
            </a:pPr>
            <a:r>
              <a:rPr lang="sr-Cyrl-RS" dirty="0" smtClean="0"/>
              <a:t>Правила могу бити </a:t>
            </a:r>
            <a:r>
              <a:rPr lang="sr-Cyrl-RS" dirty="0" smtClean="0">
                <a:solidFill>
                  <a:srgbClr val="FF0000"/>
                </a:solidFill>
              </a:rPr>
              <a:t>трајна</a:t>
            </a:r>
            <a:r>
              <a:rPr lang="sr-Cyrl-RS" dirty="0" smtClean="0"/>
              <a:t>, </a:t>
            </a:r>
            <a:r>
              <a:rPr lang="sr-Cyrl-RS" dirty="0" smtClean="0">
                <a:solidFill>
                  <a:srgbClr val="FF0000"/>
                </a:solidFill>
              </a:rPr>
              <a:t>дугорочна</a:t>
            </a:r>
            <a:r>
              <a:rPr lang="sr-Cyrl-RS" dirty="0" smtClean="0"/>
              <a:t> и </a:t>
            </a:r>
            <a:r>
              <a:rPr lang="sr-Cyrl-RS" dirty="0" smtClean="0">
                <a:solidFill>
                  <a:srgbClr val="FF0000"/>
                </a:solidFill>
              </a:rPr>
              <a:t>краткорочна</a:t>
            </a:r>
            <a:r>
              <a:rPr lang="sr-Cyrl-RS" dirty="0" smtClean="0"/>
              <a:t>.</a:t>
            </a:r>
          </a:p>
          <a:p>
            <a:pPr>
              <a:buFontTx/>
              <a:buChar char="-"/>
            </a:pPr>
            <a:r>
              <a:rPr lang="sr-Cyrl-RS" dirty="0" smtClean="0"/>
              <a:t>Могу да се односе на </a:t>
            </a:r>
            <a:r>
              <a:rPr lang="sr-Cyrl-RS" dirty="0" smtClean="0">
                <a:solidFill>
                  <a:srgbClr val="FF0000"/>
                </a:solidFill>
              </a:rPr>
              <a:t>вријеме наставе </a:t>
            </a:r>
            <a:r>
              <a:rPr lang="sr-Cyrl-RS" dirty="0" smtClean="0"/>
              <a:t>и </a:t>
            </a:r>
            <a:r>
              <a:rPr lang="sr-Cyrl-RS" dirty="0" smtClean="0">
                <a:solidFill>
                  <a:srgbClr val="0070C0"/>
                </a:solidFill>
              </a:rPr>
              <a:t>вријеме одмора.</a:t>
            </a:r>
          </a:p>
          <a:p>
            <a:pPr>
              <a:buFontTx/>
              <a:buChar char="-"/>
            </a:pPr>
            <a:r>
              <a:rPr lang="sr-Cyrl-RS" dirty="0" smtClean="0"/>
              <a:t>Доносе се заједно и непрестано </a:t>
            </a:r>
            <a:r>
              <a:rPr lang="sr-Cyrl-RS" dirty="0" smtClean="0">
                <a:solidFill>
                  <a:srgbClr val="FF0000"/>
                </a:solidFill>
              </a:rPr>
              <a:t>се провјерава </a:t>
            </a:r>
            <a:r>
              <a:rPr lang="sr-Cyrl-RS" dirty="0" smtClean="0"/>
              <a:t>њихово поштовање.</a:t>
            </a:r>
          </a:p>
          <a:p>
            <a:pPr>
              <a:buFontTx/>
              <a:buChar char="-"/>
            </a:pPr>
            <a:r>
              <a:rPr lang="sr-Cyrl-RS" dirty="0" smtClean="0"/>
              <a:t>На свако кршење обавезно </a:t>
            </a:r>
            <a:r>
              <a:rPr lang="sr-Cyrl-RS" dirty="0" smtClean="0">
                <a:solidFill>
                  <a:srgbClr val="FF0000"/>
                </a:solidFill>
              </a:rPr>
              <a:t>се реагује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000" dirty="0" smtClean="0"/>
              <a:t/>
            </a:r>
            <a:br>
              <a:rPr lang="sr-Cyrl-RS" sz="4000" dirty="0" smtClean="0"/>
            </a:br>
            <a:r>
              <a:rPr lang="sr-Cyrl-RS" sz="3600" dirty="0" smtClean="0"/>
              <a:t> Трајна правила су општа школска правила </a:t>
            </a: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• </a:t>
            </a:r>
            <a:r>
              <a:rPr lang="sr-Cyrl-RS" u="sng" dirty="0" smtClean="0"/>
              <a:t>долазити на вријеме </a:t>
            </a:r>
            <a:r>
              <a:rPr lang="sr-Cyrl-RS" dirty="0" smtClean="0"/>
              <a:t>у школу и доносити опрему, прибор...</a:t>
            </a:r>
          </a:p>
          <a:p>
            <a:pPr>
              <a:buNone/>
            </a:pPr>
            <a:r>
              <a:rPr lang="sr-Cyrl-RS" dirty="0" smtClean="0"/>
              <a:t>• </a:t>
            </a:r>
            <a:r>
              <a:rPr lang="sr-Cyrl-RS" u="sng" dirty="0" smtClean="0"/>
              <a:t>у учионицу се улази прије наставника </a:t>
            </a:r>
            <a:r>
              <a:rPr lang="sr-Cyrl-RS" dirty="0" smtClean="0"/>
              <a:t>а излази послије наставника,</a:t>
            </a:r>
          </a:p>
          <a:p>
            <a:pPr>
              <a:buNone/>
            </a:pPr>
            <a:r>
              <a:rPr lang="sr-Cyrl-RS" dirty="0" smtClean="0"/>
              <a:t>• из школе се </a:t>
            </a:r>
            <a:r>
              <a:rPr lang="sr-Cyrl-RS" u="sng" dirty="0" smtClean="0"/>
              <a:t>изостаје само у изузетним</a:t>
            </a:r>
            <a:r>
              <a:rPr lang="sr-Cyrl-RS" dirty="0" smtClean="0"/>
              <a:t> случајевима,</a:t>
            </a:r>
          </a:p>
          <a:p>
            <a:pPr>
              <a:buNone/>
            </a:pPr>
            <a:r>
              <a:rPr lang="sr-Cyrl-RS" dirty="0" smtClean="0"/>
              <a:t>•</a:t>
            </a:r>
            <a:r>
              <a:rPr lang="sr-Cyrl-RS" u="sng" dirty="0" smtClean="0"/>
              <a:t>задаћа је обавезна </a:t>
            </a:r>
            <a:r>
              <a:rPr lang="sr-Cyrl-RS" dirty="0" smtClean="0"/>
              <a:t>да се ради и доноси у школу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Дугорочна правила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Cyrl-RS" dirty="0"/>
              <a:t>С</a:t>
            </a:r>
            <a:r>
              <a:rPr lang="sr-Cyrl-RS" dirty="0" smtClean="0"/>
              <a:t>е односе на дужи временски период – </a:t>
            </a:r>
            <a:r>
              <a:rPr lang="sr-Cyrl-RS" dirty="0" smtClean="0">
                <a:solidFill>
                  <a:srgbClr val="FF0000"/>
                </a:solidFill>
              </a:rPr>
              <a:t>више мјесеци</a:t>
            </a:r>
            <a:r>
              <a:rPr lang="sr-Cyrl-RS" dirty="0" smtClean="0"/>
              <a:t>. </a:t>
            </a:r>
          </a:p>
          <a:p>
            <a:pPr>
              <a:buNone/>
            </a:pPr>
            <a:r>
              <a:rPr lang="sr-Cyrl-RS" dirty="0" smtClean="0"/>
              <a:t>Нпр. трајање годишњег доба (док траје зима и загријавање учионице прозори се не отварају без присуства </a:t>
            </a:r>
            <a:r>
              <a:rPr lang="sr-Cyrl-RS" dirty="0" smtClean="0"/>
              <a:t>учитеља/ице</a:t>
            </a:r>
            <a:r>
              <a:rPr lang="sr-Latn-RS" dirty="0" smtClean="0"/>
              <a:t>)</a:t>
            </a:r>
            <a:r>
              <a:rPr lang="sr-Cyrl-RS" dirty="0" smtClean="0"/>
              <a:t>;</a:t>
            </a:r>
            <a:endParaRPr lang="sr-Cyrl-RS" dirty="0" smtClean="0"/>
          </a:p>
          <a:p>
            <a:pPr>
              <a:buNone/>
            </a:pPr>
            <a:r>
              <a:rPr lang="sr-Cyrl-RS" dirty="0" smtClean="0"/>
              <a:t>Нпр. док је постављена изложба у учионици (изложбени елементи се не дирају рукама);</a:t>
            </a:r>
          </a:p>
          <a:p>
            <a:pPr>
              <a:buNone/>
            </a:pPr>
            <a:r>
              <a:rPr lang="sr-Cyrl-RS" dirty="0" smtClean="0"/>
              <a:t>Нпр. ученик је повријеђен и носи гипс (док ученик не оздрави са њим се поступа опрезно, пружамо му помоћ у ношењу торбе...)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Краткорочна правила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Се односе на један до пет дана </a:t>
            </a:r>
            <a:r>
              <a:rPr lang="sr-Cyrl-RS" dirty="0" smtClean="0">
                <a:solidFill>
                  <a:srgbClr val="FF0000"/>
                </a:solidFill>
              </a:rPr>
              <a:t>(седмицу)</a:t>
            </a:r>
            <a:r>
              <a:rPr lang="sr-Cyrl-RS" dirty="0" smtClean="0"/>
              <a:t>,</a:t>
            </a:r>
          </a:p>
          <a:p>
            <a:pPr>
              <a:buNone/>
            </a:pPr>
            <a:r>
              <a:rPr lang="sr-Cyrl-RS" dirty="0" smtClean="0"/>
              <a:t>Нпр. обрада наставе теме (док не научимо сви таблицу множења прије почетка часа ћемо имати провјеру знања).</a:t>
            </a:r>
          </a:p>
          <a:p>
            <a:pPr>
              <a:buNone/>
            </a:pPr>
            <a:r>
              <a:rPr lang="sr-Cyrl-RS" dirty="0" smtClean="0"/>
              <a:t>Нпр. радови у школи (док се не заврше радови не трчати ходником, не улазити на одређена врата...)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369</TotalTime>
  <Words>1074</Words>
  <Application>Microsoft Office PowerPoint</Application>
  <PresentationFormat>On-screen Show (4:3)</PresentationFormat>
  <Paragraphs>78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Гупни савјетодавно-инструктивни рад са наставницима разредне наставе  август, 2018. године</vt:lpstr>
      <vt:lpstr>Наставници разредне наставе у васпитно-образовном раду са ученицима се сусрећу са разним изазовима које спадају у сферу васпитног развоја и утицаја. То захтјева одговарајућу оспособљеност за превентивно дјеловање, али и за корективне поступке. Као подршка наставницима разредне наставе припремили смо презентацију са одређеним идејама, предлозима </vt:lpstr>
      <vt:lpstr>ПРАВИЛА</vt:lpstr>
      <vt:lpstr>Правила за наставу</vt:lpstr>
      <vt:lpstr>         ПРАВИЛА НЕВЕРБАЛНЕ КОМУНИКАЦИЈЕ Договорите невербалне знаке које ћете користити када нешто одобравате или неодобравате. </vt:lpstr>
      <vt:lpstr>Договорите правила понашања током наставе и на одмору. </vt:lpstr>
      <vt:lpstr>  Трајна правила су општа школска правила  </vt:lpstr>
      <vt:lpstr>Дугорочна правила</vt:lpstr>
      <vt:lpstr>Краткорочна правила</vt:lpstr>
      <vt:lpstr>Доношење правила</vt:lpstr>
      <vt:lpstr>Карте ученика</vt:lpstr>
      <vt:lpstr>Карте ученика</vt:lpstr>
      <vt:lpstr>Излазница и школе</vt:lpstr>
      <vt:lpstr>Излазница и школе</vt:lpstr>
      <vt:lpstr>Излазница и школе</vt:lpstr>
      <vt:lpstr>Закључак </vt:lpstr>
      <vt:lpstr>Закључак</vt:lpstr>
      <vt:lpstr>Закључак</vt:lpstr>
      <vt:lpstr>ХВАЛА    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Marinko Savic</dc:creator>
  <cp:lastModifiedBy>Marinko Savic</cp:lastModifiedBy>
  <cp:revision>45</cp:revision>
  <dcterms:created xsi:type="dcterms:W3CDTF">2018-08-06T12:31:56Z</dcterms:created>
  <dcterms:modified xsi:type="dcterms:W3CDTF">2018-09-11T13:13:25Z</dcterms:modified>
</cp:coreProperties>
</file>