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50" r:id="rId4"/>
    <p:sldId id="349" r:id="rId5"/>
    <p:sldId id="258" r:id="rId6"/>
    <p:sldId id="301" r:id="rId7"/>
    <p:sldId id="259" r:id="rId8"/>
    <p:sldId id="306" r:id="rId9"/>
    <p:sldId id="298" r:id="rId10"/>
    <p:sldId id="264" r:id="rId11"/>
    <p:sldId id="313" r:id="rId12"/>
    <p:sldId id="305" r:id="rId13"/>
    <p:sldId id="315" r:id="rId14"/>
    <p:sldId id="337" r:id="rId15"/>
    <p:sldId id="351" r:id="rId16"/>
    <p:sldId id="339" r:id="rId17"/>
    <p:sldId id="340" r:id="rId18"/>
    <p:sldId id="342" r:id="rId19"/>
    <p:sldId id="268" r:id="rId20"/>
    <p:sldId id="289" r:id="rId21"/>
    <p:sldId id="290" r:id="rId22"/>
    <p:sldId id="291" r:id="rId23"/>
    <p:sldId id="344" r:id="rId24"/>
    <p:sldId id="345" r:id="rId25"/>
    <p:sldId id="353" r:id="rId26"/>
    <p:sldId id="293" r:id="rId27"/>
    <p:sldId id="352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466" autoAdjust="0"/>
    <p:restoredTop sz="94660"/>
  </p:normalViewPr>
  <p:slideViewPr>
    <p:cSldViewPr>
      <p:cViewPr>
        <p:scale>
          <a:sx n="100" d="100"/>
          <a:sy n="100" d="100"/>
        </p:scale>
        <p:origin x="38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оцјена пол.г.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4.0199999999999996</c:v>
                </c:pt>
                <c:pt idx="1">
                  <c:v>4</c:v>
                </c:pt>
                <c:pt idx="2">
                  <c:v>3.86</c:v>
                </c:pt>
                <c:pt idx="3">
                  <c:v>4.08</c:v>
                </c:pt>
                <c:pt idx="4">
                  <c:v>3.9499999999999997</c:v>
                </c:pt>
                <c:pt idx="5">
                  <c:v>3.77</c:v>
                </c:pt>
                <c:pt idx="6">
                  <c:v>3.8899999999999997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оцјена на з</c:v>
                </c:pt>
              </c:strCache>
            </c:strRef>
          </c:tx>
          <c:dLbls>
            <c:dLbl>
              <c:idx val="0"/>
              <c:layout>
                <c:manualLayout>
                  <c:x val="1.8518518518518608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3.0864197530864348E-2"/>
                  <c:y val="-7.4188555373578382E-3"/>
                </c:manualLayout>
              </c:layout>
              <c:showVal val="1"/>
            </c:dLbl>
            <c:dLbl>
              <c:idx val="2"/>
              <c:layout>
                <c:manualLayout>
                  <c:x val="2.6234567901234639E-2"/>
                  <c:y val="-7.4188555373578382E-3"/>
                </c:manualLayout>
              </c:layout>
              <c:showVal val="1"/>
            </c:dLbl>
            <c:dLbl>
              <c:idx val="3"/>
              <c:layout>
                <c:manualLayout>
                  <c:x val="3.240740740740771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7777777777778141E-2"/>
                  <c:y val="-7.4188555373578564E-3"/>
                </c:manualLayout>
              </c:layout>
              <c:showVal val="1"/>
            </c:dLbl>
            <c:dLbl>
              <c:idx val="5"/>
              <c:layout>
                <c:manualLayout>
                  <c:x val="2.314814814814815E-2"/>
                  <c:y val="2.472951845785974E-3"/>
                </c:manualLayout>
              </c:layout>
              <c:showVal val="1"/>
            </c:dLbl>
            <c:dLbl>
              <c:idx val="6"/>
              <c:layout>
                <c:manualLayout>
                  <c:x val="2.9320987654321021E-2"/>
                  <c:y val="0"/>
                </c:manualLayout>
              </c:layout>
              <c:showVal val="1"/>
            </c:dLbl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3.4</c:v>
                </c:pt>
                <c:pt idx="1">
                  <c:v>3.03</c:v>
                </c:pt>
                <c:pt idx="2">
                  <c:v>3.13</c:v>
                </c:pt>
                <c:pt idx="3">
                  <c:v>3.08</c:v>
                </c:pt>
                <c:pt idx="4">
                  <c:v>3.02</c:v>
                </c:pt>
                <c:pt idx="5">
                  <c:v>3.21</c:v>
                </c:pt>
                <c:pt idx="6">
                  <c:v>3.4099999999999997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разлика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0.62000000000000333</c:v>
                </c:pt>
                <c:pt idx="1">
                  <c:v>0.97000000000000053</c:v>
                </c:pt>
                <c:pt idx="2">
                  <c:v>0.73000000000000065</c:v>
                </c:pt>
                <c:pt idx="3">
                  <c:v>1</c:v>
                </c:pt>
                <c:pt idx="4">
                  <c:v>0.93</c:v>
                </c:pt>
                <c:pt idx="5">
                  <c:v>0.56000000000000005</c:v>
                </c:pt>
                <c:pt idx="6">
                  <c:v>0.48000000000000032</c:v>
                </c:pt>
              </c:numCache>
            </c:numRef>
          </c:val>
        </c:ser>
        <c:shape val="cylinder"/>
        <c:axId val="91644288"/>
        <c:axId val="91645824"/>
        <c:axId val="0"/>
      </c:bar3DChart>
      <c:catAx>
        <c:axId val="91644288"/>
        <c:scaling>
          <c:orientation val="minMax"/>
        </c:scaling>
        <c:axPos val="b"/>
        <c:tickLblPos val="nextTo"/>
        <c:crossAx val="91645824"/>
        <c:crosses val="autoZero"/>
        <c:auto val="1"/>
        <c:lblAlgn val="ctr"/>
        <c:lblOffset val="100"/>
      </c:catAx>
      <c:valAx>
        <c:axId val="91645824"/>
        <c:scaling>
          <c:orientation val="minMax"/>
        </c:scaling>
        <c:axPos val="l"/>
        <c:majorGridlines/>
        <c:numFmt formatCode="General" sourceLinked="1"/>
        <c:tickLblPos val="nextTo"/>
        <c:crossAx val="91644288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Узорак</c:v>
                </c:pt>
              </c:strCache>
            </c:strRef>
          </c:tx>
          <c:dLbls>
            <c:dLbl>
              <c:idx val="0"/>
              <c:layout>
                <c:manualLayout>
                  <c:x val="-3.7037037037037056E-2"/>
                  <c:y val="-7.2956849183256692E-2"/>
                </c:manualLayout>
              </c:layout>
              <c:showVal val="1"/>
            </c:dLbl>
            <c:dLbl>
              <c:idx val="1"/>
              <c:layout>
                <c:manualLayout>
                  <c:x val="-4.6296296296296406E-3"/>
                  <c:y val="-5.6120653217889761E-2"/>
                </c:manualLayout>
              </c:layout>
              <c:showVal val="1"/>
            </c:dLbl>
            <c:dLbl>
              <c:idx val="3"/>
              <c:layout>
                <c:manualLayout>
                  <c:x val="-2.4691358024691412E-2"/>
                  <c:y val="-3.6478424591628346E-2"/>
                </c:manualLayout>
              </c:layout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ниво не задовољава</c:v>
                </c:pt>
                <c:pt idx="1">
                  <c:v>ниски ниво постигнућа</c:v>
                </c:pt>
                <c:pt idx="2">
                  <c:v>средњи ниво постигнућа</c:v>
                </c:pt>
                <c:pt idx="3">
                  <c:v>висок ниво постигнућа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9.52</c:v>
                </c:pt>
                <c:pt idx="1">
                  <c:v>9.52</c:v>
                </c:pt>
                <c:pt idx="2">
                  <c:v>42.849999999999994</c:v>
                </c:pt>
                <c:pt idx="3">
                  <c:v>38.090000000000003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Бањалука</c:v>
                </c:pt>
              </c:strCache>
            </c:strRef>
          </c:tx>
          <c:dLbls>
            <c:dLbl>
              <c:idx val="0"/>
              <c:layout>
                <c:manualLayout>
                  <c:x val="1.388888888888893E-2"/>
                  <c:y val="-4.4896522574311946E-2"/>
                </c:manualLayout>
              </c:layout>
              <c:showVal val="1"/>
            </c:dLbl>
            <c:dLbl>
              <c:idx val="1"/>
              <c:layout>
                <c:manualLayout>
                  <c:x val="2.7777777777777901E-2"/>
                  <c:y val="-5.6120653217889761E-2"/>
                </c:manualLayout>
              </c:layout>
              <c:showVal val="1"/>
            </c:dLbl>
            <c:dLbl>
              <c:idx val="2"/>
              <c:layout>
                <c:manualLayout>
                  <c:x val="3.0864197530864244E-2"/>
                  <c:y val="-4.2090489913417496E-2"/>
                </c:manualLayout>
              </c:layout>
              <c:showVal val="1"/>
            </c:dLbl>
            <c:dLbl>
              <c:idx val="3"/>
              <c:layout>
                <c:manualLayout>
                  <c:x val="1.6975308641975349E-2"/>
                  <c:y val="-1.9642228626261464E-2"/>
                </c:manualLayout>
              </c:layout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ниво не задовољава</c:v>
                </c:pt>
                <c:pt idx="1">
                  <c:v>ниски ниво постигнућа</c:v>
                </c:pt>
                <c:pt idx="2">
                  <c:v>средњи ниво постигнућа</c:v>
                </c:pt>
                <c:pt idx="3">
                  <c:v>висок ниво постигнућа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4.76</c:v>
                </c:pt>
                <c:pt idx="1">
                  <c:v>9.52</c:v>
                </c:pt>
                <c:pt idx="2">
                  <c:v>33.33</c:v>
                </c:pt>
                <c:pt idx="3">
                  <c:v>52.379999999999995</c:v>
                </c:pt>
              </c:numCache>
            </c:numRef>
          </c:val>
        </c:ser>
        <c:shape val="cylinder"/>
        <c:axId val="109559808"/>
        <c:axId val="109561344"/>
        <c:axId val="0"/>
      </c:bar3DChart>
      <c:catAx>
        <c:axId val="109559808"/>
        <c:scaling>
          <c:orientation val="minMax"/>
        </c:scaling>
        <c:axPos val="b"/>
        <c:tickLblPos val="nextTo"/>
        <c:crossAx val="109561344"/>
        <c:crosses val="autoZero"/>
        <c:auto val="1"/>
        <c:lblAlgn val="ctr"/>
        <c:lblOffset val="100"/>
      </c:catAx>
      <c:valAx>
        <c:axId val="109561344"/>
        <c:scaling>
          <c:orientation val="minMax"/>
        </c:scaling>
        <c:axPos val="l"/>
        <c:majorGridlines/>
        <c:numFmt formatCode="General" sourceLinked="1"/>
        <c:tickLblPos val="nextTo"/>
        <c:crossAx val="109559808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.vidakovi&#263;@rpz-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3600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АНАЛИЗА СПОЉАШЊЕ ПРОВЈЕРЕ </a:t>
            </a:r>
            <a:b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CS" sz="3600" b="1" i="1" dirty="0" smtClean="0">
                <a:latin typeface="Times New Roman" pitchFamily="18" charset="0"/>
                <a:cs typeface="Times New Roman" pitchFamily="18" charset="0"/>
              </a:rPr>
              <a:t>ПОСТИГНУЋА УЧЕНИКА </a:t>
            </a:r>
            <a:r>
              <a:rPr lang="sr-Latn-CS" sz="3600" b="1" i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sr-Cyrl-CS" sz="3600" b="1" i="1" dirty="0" smtClean="0">
                <a:latin typeface="Times New Roman" pitchFamily="18" charset="0"/>
                <a:cs typeface="Times New Roman" pitchFamily="18" charset="0"/>
              </a:rPr>
              <a:t>  РАЗРЕДА</a:t>
            </a:r>
            <a:r>
              <a:rPr lang="sr-Latn-C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600" b="1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CS" sz="3600" b="1" i="1" dirty="0" smtClean="0">
                <a:latin typeface="Times New Roman" pitchFamily="18" charset="0"/>
                <a:cs typeface="Times New Roman" pitchFamily="18" charset="0"/>
              </a:rPr>
              <a:t> НАСТАВИ    СРПСКОГ  ЈЕЗИКА</a:t>
            </a: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38200" y="4876800"/>
            <a:ext cx="7467600" cy="914400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 smtClean="0"/>
              <a:t>мр Славица Видаковић</a:t>
            </a:r>
          </a:p>
          <a:p>
            <a:r>
              <a:rPr lang="sr-Latn-RS" dirty="0" smtClean="0">
                <a:hlinkClick r:id="rId2"/>
              </a:rPr>
              <a:t>s.vidaković</a:t>
            </a:r>
            <a:r>
              <a:rPr lang="en-US" dirty="0" smtClean="0">
                <a:hlinkClick r:id="rId2"/>
              </a:rPr>
              <a:t>@</a:t>
            </a:r>
            <a:r>
              <a:rPr lang="en-US" dirty="0" err="1" smtClean="0">
                <a:hlinkClick r:id="rId2"/>
              </a:rPr>
              <a:t>rp</a:t>
            </a:r>
            <a:r>
              <a:rPr lang="sr-Latn-RS" dirty="0" smtClean="0">
                <a:hlinkClick r:id="rId2"/>
              </a:rPr>
              <a:t>z-</a:t>
            </a:r>
            <a:r>
              <a:rPr lang="sr-Latn-RS" dirty="0" smtClean="0"/>
              <a:t> </a:t>
            </a:r>
            <a:r>
              <a:rPr lang="en-US" dirty="0" smtClean="0"/>
              <a:t>rs.org</a:t>
            </a:r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020762"/>
          </a:xfrm>
        </p:spPr>
        <p:txBody>
          <a:bodyPr>
            <a:normAutofit fontScale="90000"/>
          </a:bodyPr>
          <a:lstStyle/>
          <a:p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Приказ броја ученика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нивоима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постигнућа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на нивоу</a:t>
            </a:r>
            <a:br>
              <a:rPr lang="sr-Cyrl-R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регије Бањалука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и укупно на нивоу Републике Срспке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600199"/>
          <a:ext cx="8305800" cy="4480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1447800"/>
                <a:gridCol w="1676400"/>
                <a:gridCol w="1447800"/>
                <a:gridCol w="1295400"/>
              </a:tblGrid>
              <a:tr h="609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Ниво постигнућа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Проценат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БЛ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РС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БЛ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РС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 задовољава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(мање од 45 %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206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585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11,55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13,52</a:t>
                      </a:r>
                    </a:p>
                  </a:txBody>
                  <a:tcPr marL="68580" marR="68580" marT="0" marB="0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низак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(45 % - 54 %)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  <a:cs typeface="Times New Roman"/>
                        </a:rPr>
                        <a:t>139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396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7,79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9,15</a:t>
                      </a:r>
                    </a:p>
                  </a:txBody>
                  <a:tcPr marL="68580" marR="68580" marT="0" marB="0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средњи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(55 % - 74 %)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  <a:cs typeface="Times New Roman"/>
                        </a:rPr>
                        <a:t>518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1345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29,05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31,09</a:t>
                      </a:r>
                    </a:p>
                  </a:txBody>
                  <a:tcPr marL="68580" marR="68580" marT="0" marB="0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високии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(75 % - 100 %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  <a:cs typeface="Times New Roman"/>
                        </a:rPr>
                        <a:t>920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51,59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46,23</a:t>
                      </a:r>
                    </a:p>
                  </a:txBody>
                  <a:tcPr marL="68580" marR="68580" marT="0" marB="0"/>
                </a:tc>
              </a:tr>
              <a:tr h="3840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Укупно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1783</a:t>
                      </a:r>
                      <a:endParaRPr lang="en-US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4326</a:t>
                      </a:r>
                      <a:endParaRPr lang="en-US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2800" b="1" dirty="0">
                          <a:latin typeface="Times New Roman"/>
                          <a:ea typeface="Times New Roman"/>
                          <a:cs typeface="Times New Roman"/>
                        </a:rPr>
                        <a:t>72,07</a:t>
                      </a:r>
                      <a:endParaRPr lang="en-US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Cyrl-RS" sz="2800" b="1" dirty="0">
                          <a:latin typeface="Times New Roman"/>
                          <a:ea typeface="Times New Roman"/>
                          <a:cs typeface="Times New Roman"/>
                        </a:rPr>
                        <a:t>69,18</a:t>
                      </a:r>
                      <a:endParaRPr lang="en-US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>
            <a:normAutofit/>
          </a:bodyPr>
          <a:lstStyle/>
          <a:p>
            <a:r>
              <a:rPr lang="sr-Cyrl-RS" sz="3600" dirty="0" smtClean="0"/>
              <a:t>Укупна постигнућа- Републике Српске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599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  <a:gridCol w="2133600"/>
              </a:tblGrid>
              <a:tr h="548640">
                <a:tc>
                  <a:txBody>
                    <a:bodyPr/>
                    <a:lstStyle/>
                    <a:p>
                      <a:r>
                        <a:rPr lang="sr-Cyrl-R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Број</a:t>
                      </a:r>
                      <a:r>
                        <a:rPr lang="sr-Cyrl-RS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школа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93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Број  одјељења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346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4493 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Радило задатке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%  ученика</a:t>
                      </a:r>
                      <a:r>
                        <a:rPr lang="sr-Cyrl-CS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који су радили задатке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96,30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постигнућа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СНП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69,18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Оцјена из српског језика 1. полугодиште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3,93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Оцјена на провјери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постигнућа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3,18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Разлика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0,75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457201"/>
          <a:ext cx="8763000" cy="5557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685800"/>
                <a:gridCol w="533400"/>
                <a:gridCol w="838200"/>
                <a:gridCol w="609600"/>
                <a:gridCol w="990600"/>
                <a:gridCol w="685800"/>
                <a:gridCol w="838200"/>
                <a:gridCol w="1143000"/>
                <a:gridCol w="762000"/>
              </a:tblGrid>
              <a:tr h="834097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Регија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Број школа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Бр.одјељ.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sr-Cyrl-CS" sz="1200" dirty="0">
                          <a:latin typeface="Times New Roman"/>
                          <a:ea typeface="Times New Roman"/>
                          <a:cs typeface="Times New Roman"/>
                        </a:rPr>
                        <a:t>Радило зад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sr-Cyrl-C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sr-Cyrl-C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r-Cyrl-CS" sz="1200" dirty="0">
                          <a:latin typeface="Times New Roman"/>
                          <a:ea typeface="Times New Roman"/>
                          <a:cs typeface="Times New Roman"/>
                        </a:rPr>
                        <a:t>Ниво </a:t>
                      </a:r>
                      <a:r>
                        <a:rPr lang="sr-Cyrl-C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постигнућа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%.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Сред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ња</a:t>
                      </a:r>
                      <a:r>
                        <a:rPr lang="en-US" sz="110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1100" smtClean="0">
                          <a:latin typeface="Times New Roman"/>
                          <a:ea typeface="Times New Roman"/>
                          <a:cs typeface="Times New Roman"/>
                        </a:rPr>
                        <a:t>оцје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полуг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Средња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оцјена</a:t>
                      </a:r>
                      <a:r>
                        <a:rPr lang="sr-Cyrl-CS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задацима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Разлика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7614">
                <a:tc>
                  <a:txBody>
                    <a:bodyPr/>
                    <a:lstStyle/>
                    <a:p>
                      <a:r>
                        <a:rPr lang="sr-Cyrl-RS" dirty="0" smtClean="0"/>
                        <a:t>Бањалука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1783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98,18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72,07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4,02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0,62</a:t>
                      </a:r>
                      <a:endParaRPr lang="en-US" sz="1600" dirty="0"/>
                    </a:p>
                  </a:txBody>
                  <a:tcPr/>
                </a:tc>
              </a:tr>
              <a:tr h="410888">
                <a:tc>
                  <a:txBody>
                    <a:bodyPr/>
                    <a:lstStyle/>
                    <a:p>
                      <a:r>
                        <a:rPr lang="sr-Cyrl-RS" dirty="0" smtClean="0"/>
                        <a:t>Добој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609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63,13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4,00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0,97</a:t>
                      </a:r>
                      <a:endParaRPr lang="en-US" sz="1600" dirty="0"/>
                    </a:p>
                  </a:txBody>
                  <a:tcPr/>
                </a:tc>
              </a:tr>
              <a:tr h="58589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Приједор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264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66.74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3,86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0,73</a:t>
                      </a:r>
                      <a:endParaRPr lang="en-US" sz="16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Бијељина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517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66,80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4,08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</a:tr>
              <a:tr h="7026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Бирач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98,38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64,57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3,95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0,93</a:t>
                      </a:r>
                      <a:endParaRPr lang="en-US" sz="1600" dirty="0"/>
                    </a:p>
                  </a:txBody>
                  <a:tcPr/>
                </a:tc>
              </a:tr>
              <a:tr h="704398"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Сарајевско- романијска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Times New Roman"/>
                          <a:ea typeface="Times New Roman"/>
                          <a:cs typeface="Times New Roman"/>
                        </a:rPr>
                        <a:t>437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87,57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66,56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3,77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0,56</a:t>
                      </a:r>
                      <a:endParaRPr lang="en-US" sz="1600" dirty="0"/>
                    </a:p>
                  </a:txBody>
                  <a:tcPr/>
                </a:tc>
              </a:tr>
              <a:tr h="652331">
                <a:tc>
                  <a:txBody>
                    <a:bodyPr/>
                    <a:lstStyle/>
                    <a:p>
                      <a:r>
                        <a:rPr lang="sr-Cyrl-RS" dirty="0" smtClean="0"/>
                        <a:t>Херцеговина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Times New Roman"/>
                          <a:ea typeface="Times New Roman"/>
                          <a:cs typeface="Times New Roman"/>
                        </a:rPr>
                        <a:t>359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98,90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74,45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3,89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3,41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0,48</a:t>
                      </a:r>
                      <a:endParaRPr lang="en-US" sz="1600" dirty="0"/>
                    </a:p>
                  </a:txBody>
                  <a:tcPr/>
                </a:tc>
              </a:tr>
              <a:tr h="7026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Укупно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96,30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b="1" dirty="0" smtClean="0"/>
                        <a:t>0,75</a:t>
                      </a:r>
                      <a:endParaRPr lang="en-US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762000"/>
          <a:ext cx="8382000" cy="5364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944562"/>
          </a:xfrm>
        </p:spPr>
        <p:txBody>
          <a:bodyPr>
            <a:normAutofit fontScale="90000"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Приказ нивоа постигнућа по задацима на нивоу узорка и  региј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Бањалука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152400" y="1371601"/>
          <a:ext cx="8382001" cy="5123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3767"/>
                <a:gridCol w="1250067"/>
                <a:gridCol w="1629834"/>
                <a:gridCol w="1086555"/>
                <a:gridCol w="1241778"/>
              </a:tblGrid>
              <a:tr h="385216">
                <a:tc rowSpan="2">
                  <a:txBody>
                    <a:bodyPr/>
                    <a:lstStyle/>
                    <a:p>
                      <a:r>
                        <a:rPr lang="sr-Cyrl-RS" dirty="0" smtClean="0"/>
                        <a:t>Ниво постигнућа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Узорак (Република Српска)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r-Cyrl-RS" dirty="0" smtClean="0"/>
                        <a:t>Регија Бањалука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8521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</a:tr>
              <a:tr h="107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sr-Cyrl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задовољава (мање од 45 %)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9,52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4,76</a:t>
                      </a:r>
                      <a:endParaRPr lang="en-US" sz="1800" dirty="0"/>
                    </a:p>
                  </a:txBody>
                  <a:tcPr/>
                </a:tc>
              </a:tr>
              <a:tr h="107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sr-Cyrl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низак ниво (45 % - 54 %)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9,52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9,52</a:t>
                      </a:r>
                      <a:endParaRPr lang="en-US" sz="1800" dirty="0"/>
                    </a:p>
                  </a:txBody>
                  <a:tcPr/>
                </a:tc>
              </a:tr>
              <a:tr h="731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средњи ниво (55 % - 74 %)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sr-Cyrl-R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9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42,85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7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33,33</a:t>
                      </a:r>
                      <a:endParaRPr lang="en-US" sz="1800" dirty="0"/>
                    </a:p>
                  </a:txBody>
                  <a:tcPr/>
                </a:tc>
              </a:tr>
              <a:tr h="1078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sr-Cyrl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високи ниво 75 % - 100 %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sr-Cyrl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8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 smtClean="0"/>
                        <a:t>38,09</a:t>
                      </a:r>
                      <a:endParaRPr lang="en-US" sz="1800" dirty="0" smtClean="0"/>
                    </a:p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11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52,38</a:t>
                      </a:r>
                      <a:endParaRPr lang="en-US" sz="1800" dirty="0"/>
                    </a:p>
                  </a:txBody>
                  <a:tcPr/>
                </a:tc>
              </a:tr>
              <a:tr h="385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Укупно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21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</p:spPr>
        <p:txBody>
          <a:bodyPr>
            <a:normAutofit/>
          </a:bodyPr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Нивои постигнућа  приказани у процентима   на нивоу узорка и региј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Бањалука</a:t>
            </a:r>
            <a:endParaRPr lang="en-US" sz="32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599" y="1061173"/>
          <a:ext cx="8458201" cy="5339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4250"/>
                <a:gridCol w="2427817"/>
                <a:gridCol w="1488017"/>
                <a:gridCol w="1018117"/>
              </a:tblGrid>
              <a:tr h="735207">
                <a:tc>
                  <a:txBody>
                    <a:bodyPr/>
                    <a:lstStyle/>
                    <a:p>
                      <a:r>
                        <a:rPr lang="sr-Cyrl-RS" dirty="0" smtClean="0"/>
                        <a:t>Исход</a:t>
                      </a:r>
                      <a:r>
                        <a:rPr lang="sr-Cyrl-RS" baseline="0" dirty="0" smtClean="0"/>
                        <a:t> учења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Тип задатка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Ниво постугнућа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</a:tr>
              <a:tr h="735207">
                <a:tc>
                  <a:txBody>
                    <a:bodyPr/>
                    <a:lstStyle/>
                    <a:p>
                      <a:r>
                        <a:rPr lang="sr-Cyrl-RS" dirty="0" smtClean="0"/>
                        <a:t>1.Разумијевање</a:t>
                      </a:r>
                      <a:r>
                        <a:rPr lang="sr-Cyrl-RS" baseline="0" dirty="0" smtClean="0"/>
                        <a:t> </a:t>
                      </a:r>
                    </a:p>
                    <a:p>
                      <a:r>
                        <a:rPr lang="sr-Cyrl-RS" baseline="0" dirty="0" smtClean="0"/>
                        <a:t>причитаног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2.Књижевне врсте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88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3.Особине ликова и поука басне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Отвореног типа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508271">
                <a:tc>
                  <a:txBody>
                    <a:bodyPr/>
                    <a:lstStyle/>
                    <a:p>
                      <a:r>
                        <a:rPr lang="sr-Cyrl-RS" dirty="0" smtClean="0"/>
                        <a:t>4.Препознавање описа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64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5.Врста текстова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6.Значење ријечи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53</a:t>
                      </a:r>
                      <a:endParaRPr lang="en-US" dirty="0" smtClean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7.Ријечи супротног значења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8.Значење и облик реченица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64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9.Управни говор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76</a:t>
                      </a:r>
                      <a:endParaRPr lang="en-US" dirty="0"/>
                    </a:p>
                  </a:txBody>
                  <a:tcPr/>
                </a:tc>
              </a:tr>
              <a:tr h="420118">
                <a:tc>
                  <a:txBody>
                    <a:bodyPr/>
                    <a:lstStyle/>
                    <a:p>
                      <a:r>
                        <a:rPr lang="sr-Cyrl-RS" dirty="0" smtClean="0"/>
                        <a:t>10.Правопис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066800" y="3810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Приказ рјешености задатака одређеног типа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1" y="228600"/>
          <a:ext cx="8610601" cy="6215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117"/>
                <a:gridCol w="2232378"/>
                <a:gridCol w="1435100"/>
                <a:gridCol w="877006"/>
              </a:tblGrid>
              <a:tr h="713652">
                <a:tc>
                  <a:txBody>
                    <a:bodyPr/>
                    <a:lstStyle/>
                    <a:p>
                      <a:r>
                        <a:rPr lang="sr-Cyrl-RS" dirty="0" smtClean="0"/>
                        <a:t>Исход</a:t>
                      </a:r>
                      <a:r>
                        <a:rPr lang="sr-Cyrl-RS" baseline="0" dirty="0" smtClean="0"/>
                        <a:t>  учења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Тип </a:t>
                      </a:r>
                    </a:p>
                    <a:p>
                      <a:r>
                        <a:rPr lang="sr-Cyrl-RS" dirty="0" smtClean="0"/>
                        <a:t>задатка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</a:t>
                      </a:r>
                    </a:p>
                    <a:p>
                      <a:r>
                        <a:rPr lang="sr-Cyrl-RS" dirty="0" smtClean="0"/>
                        <a:t>постигнућа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11.Писање бројева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78</a:t>
                      </a:r>
                      <a:endParaRPr lang="en-US" dirty="0" smtClean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12.Реченични дијелови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Отворени тип (допуњавање)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76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13.Творба придјева од глагола и именица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Отворени тип (допуњавање)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54</a:t>
                      </a:r>
                      <a:endParaRPr lang="en-US" dirty="0" smtClean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14.Врсте ријечи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Разврставање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76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15.Препознавање глалога у садашњем времену и писање у одређеном лицу у прошлом и</a:t>
                      </a:r>
                      <a:r>
                        <a:rPr lang="sr-Cyrl-RS" baseline="0" dirty="0" smtClean="0"/>
                        <a:t> будућем времену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 избор (повезивање)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НЗ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33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16.Писање рјечце не уз глаголе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82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17.Ијекавски изговор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59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18.Значење скраћеница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59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19.Врста</a:t>
                      </a:r>
                      <a:r>
                        <a:rPr lang="sr-Cyrl-RS" baseline="0" dirty="0" smtClean="0"/>
                        <a:t> именица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Разврставање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84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20.Брсте</a:t>
                      </a:r>
                      <a:r>
                        <a:rPr lang="sr-Cyrl-RS" baseline="0" dirty="0" smtClean="0"/>
                        <a:t> придјева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 избор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68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21. Писање слова ј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Приказ нивоа рјешености задатака одређеног типа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6705602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756139"/>
                <a:gridCol w="1031631"/>
                <a:gridCol w="1160585"/>
                <a:gridCol w="1547447"/>
              </a:tblGrid>
              <a:tr h="365760">
                <a:tc rowSpan="2" gridSpan="2">
                  <a:txBody>
                    <a:bodyPr/>
                    <a:lstStyle/>
                    <a:p>
                      <a:r>
                        <a:rPr lang="sr-Cyrl-RS" dirty="0" smtClean="0"/>
                        <a:t>Тип задатка </a:t>
                      </a:r>
                      <a:r>
                        <a:rPr lang="sr-Cyrl-RS" baseline="0" dirty="0"/>
                        <a:t> </a:t>
                      </a:r>
                      <a:r>
                        <a:rPr lang="sr-Cyrl-RS" dirty="0" smtClean="0"/>
                        <a:t>број</a:t>
                      </a:r>
                      <a:endParaRPr 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r-Cyrl-RS" baseline="0" dirty="0" smtClean="0"/>
                        <a:t>рапсон ријешености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минимум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максимум</a:t>
                      </a:r>
                      <a:endParaRPr lang="en-US" dirty="0"/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Вишеструки избор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60,5%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33%</a:t>
                      </a:r>
                      <a:r>
                        <a:rPr lang="sr-Cyrl-R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88 %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Кратак одговор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82%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Отвореног типа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3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Разврставање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86%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828800"/>
            <a:ext cx="8229600" cy="11430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Упоредни приказ постигнућа ученика по задацима за регију Бања Лука и Републику Српску</a:t>
            </a:r>
            <a:endParaRPr lang="en-US" sz="28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143000" y="3352800"/>
          <a:ext cx="914400" cy="771525"/>
        </p:xfrm>
        <a:graphic>
          <a:graphicData uri="http://schemas.openxmlformats.org/presentationml/2006/ole">
            <p:oleObj spid="_x0000_s1028" name="Document" showAsIcon="1" r:id="rId3" imgW="914400" imgH="77148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утврђивање степена остварености очекиваних исхода дефинисаних наставним  програмом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предмета српски језик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нави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кавање ученика на рјешавање низа задатака објективног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типа,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поштовање правила и прописане процедуре,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утврђивање способности ученика за рјешавање одређених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типова задатака,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повећање објективности вредновања постигнућа ученика и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упоређивање постигнућа на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oво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провјери и оцјеном из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српског језика.</a:t>
            </a:r>
          </a:p>
          <a:p>
            <a:pPr>
              <a:lnSpc>
                <a:spcPct val="80000"/>
              </a:lnSpc>
              <a:buNone/>
            </a:pP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Задаци рјешени на високом нивоу постигнућа  </a:t>
            </a:r>
            <a:br>
              <a:rPr lang="sr-Cyrl-C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676400"/>
          <a:ext cx="8229601" cy="2905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968"/>
                <a:gridCol w="1186249"/>
                <a:gridCol w="2298357"/>
                <a:gridCol w="3707027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Редни број задатка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Исход учења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</a:tr>
              <a:tr h="589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sr-Cyrl-RS" sz="2400" dirty="0">
                          <a:latin typeface="Times New Roman"/>
                          <a:ea typeface="Times New Roman"/>
                          <a:cs typeface="Times New Roman"/>
                        </a:rPr>
                        <a:t>8,02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Књижевне врсте 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3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>
                          <a:latin typeface="Times New Roman"/>
                          <a:ea typeface="Times New Roman"/>
                          <a:cs typeface="Times New Roman"/>
                        </a:rPr>
                        <a:t>83,67</a:t>
                      </a:r>
                      <a:endParaRPr lang="en-US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19.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Разврставање именица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9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sr-Cyrl-RS" sz="2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sr-Latn-CS" sz="24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sr-Cyrl-RS" sz="24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en-US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16.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Писање 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рјечце </a:t>
                      </a: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не уз глаголе и придјеве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33399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sr-Cyrl-C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8600" dirty="0" smtClean="0">
                <a:latin typeface="Times New Roman" pitchFamily="18" charset="0"/>
                <a:cs typeface="Times New Roman" pitchFamily="18" charset="0"/>
              </a:rPr>
              <a:t>Задаци рјешени на нивоу не задовољава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2" y="1295399"/>
          <a:ext cx="8686797" cy="3429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/>
                <a:gridCol w="1143000"/>
                <a:gridCol w="1524000"/>
                <a:gridCol w="4952999"/>
              </a:tblGrid>
              <a:tr h="828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Редни број задатка</a:t>
                      </a:r>
                      <a:endParaRPr lang="en-US" dirty="0"/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Исход учења</a:t>
                      </a:r>
                      <a:endParaRPr lang="en-US" dirty="0"/>
                    </a:p>
                  </a:txBody>
                  <a:tcPr marT="45710" marB="45710" anchor="ctr" horzOverflow="overflow"/>
                </a:tc>
              </a:tr>
              <a:tr h="1321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33,16</a:t>
                      </a:r>
                      <a:endParaRPr lang="en-US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15.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Уочавање глагола у садашњем времену и правилно писање у одређеном лицу у прошлом и будућем времену</a:t>
                      </a:r>
                      <a:r>
                        <a:rPr lang="ru-RU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en-US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378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42,56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en-US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Значење ријечи  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ЗАКЉУЧАК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7150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Српски језик као кључна основа писмености и истовремено фундаментална основа успјешности у свим другим предметима заслужује посебну пажњу свих релевантних носиоца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васпитно-образовног рада.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Спољашњом провјером постигнућа ученика из српског језика у Републици Српској обухваћено  је 4326  ученика петог разреда распоређених у 346 одјељења/група из 93 основне школе. </a:t>
            </a: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На републичком нивоу стварен је средњи ниво постигнућа (69,18%).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 smtClean="0"/>
          </a:p>
          <a:p>
            <a:pPr marL="609600" indent="-609600" algn="just">
              <a:lnSpc>
                <a:spcPct val="80000"/>
              </a:lnSpc>
              <a:buFont typeface="Symbol" pitchFamily="18" charset="2"/>
              <a:buChar char=""/>
              <a:defRPr/>
            </a:pPr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382000" cy="5592763"/>
          </a:xfrm>
        </p:spPr>
        <p:txBody>
          <a:bodyPr/>
          <a:lstStyle/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Просјечна оцјена, коју су ученици остварили на спошљаној провјери мања је за 0,48 од просјечне оцјене из српског језика коју су ученици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остварили  на крају првог полугодишта школске 2017/18. године.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Просјечна оцјена на задацима је 3,18 а на крају првог полугодишта била је 3,93.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Разлика оцјена износи 0,75.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839200" cy="55927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Поређењем оцјена које су ученици остварили  на спољашњем вредновању с оцјеном из српског језика (закључном) на крају првог полугодишта уочили смо највећу разлику оцјена на регији Бијељина и она износи 1.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Ова провјера је показала да су ученици оспособљени да рјешавају задатке типа:разврставање, отворени тип, кратки одговор и вишеструког избора 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Анализом остварених постигнућа уочавамо да су ученици успјешнији били у рјешавању задатака препознавања и чињеничног знања, а мање успјешни у задацима којим се тражило разумијевање, схватање, логичко закључивање и примјена наученог.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/>
          </a:bodyPr>
          <a:lstStyle/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Незадовољавајући и ниски ниво постигнућа нам указује да нису остварени сљедеће исходи учења:</a:t>
            </a:r>
            <a:r>
              <a:rPr lang="bs-Cyrl-BA" dirty="0" smtClean="0">
                <a:latin typeface="Times New Roman" pitchFamily="18" charset="0"/>
                <a:cs typeface="Times New Roman" pitchFamily="18" charset="0"/>
              </a:rPr>
              <a:t> уочавање и правилно писање глагола у садашњем, прошлом и будућем времену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, врста текста, особине лика и поука басне.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Ови резултати указују да је настава српског језика углавном организована и реализована на начин да потенцира чињенична знања и репродукцију,  а мање на развој  логичког и критичког мишљења и примјену наученог.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1"/>
            <a:ext cx="8686800" cy="41148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Развој способности анализе, синтезе, уопштавања, логичког и критичког мишљења, закључивања и примјене, треба да буде приоритет у настави свих наставних предмета, па и у настави српског језика.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967335"/>
            <a:ext cx="77723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r-Cyrl-R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ХВАЛА НА ПАЖЊИ!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Провјера постигнућа ученика вршена је низом задатака објективног типа који су формулисани у складу са захтјевима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наставног програма.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Захтјеви у задацима се односе на исходе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 настави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српског  језика у 5. разреду и  кључна знања из српског језика која </a:t>
            </a:r>
            <a:r>
              <a:rPr lang="sr-Latn-C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    петог разреда треба да 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НАСТАВНЕ ТЕМЕ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ЈЕЗИК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КЊИЖЕВНОСТ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ЈЕЗИЧКА КУЛТУРА( ПРАВОПИС)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5668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исходи учења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dirty="0" smtClean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Times New Roman" pitchFamily="18" charset="0"/>
                <a:cs typeface="Times New Roman" pitchFamily="18" charset="0"/>
              </a:rPr>
              <a:t>разумију прочитано; </a:t>
            </a:r>
            <a:endParaRPr lang="sr-Latn-R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Latn-RS" sz="3000" dirty="0" smtClean="0">
                <a:latin typeface="Times New Roman" pitchFamily="18" charset="0"/>
                <a:cs typeface="Times New Roman" pitchFamily="18" charset="0"/>
              </a:rPr>
              <a:t>позна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ју</a:t>
            </a:r>
            <a:r>
              <a:rPr lang="sr-Latn-RS" sz="3000" dirty="0" smtClean="0">
                <a:latin typeface="Times New Roman" pitchFamily="18" charset="0"/>
                <a:cs typeface="Times New Roman" pitchFamily="18" charset="0"/>
              </a:rPr>
              <a:t> књижевне врсте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sr-Latn-R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Times New Roman" pitchFamily="18" charset="0"/>
                <a:cs typeface="Times New Roman" pitchFamily="18" charset="0"/>
              </a:rPr>
              <a:t>анализирају, уочавају и одређују особине лик</a:t>
            </a:r>
            <a:r>
              <a:rPr lang="sr-Latn-RS" sz="3000" dirty="0" smtClean="0">
                <a:latin typeface="Times New Roman" pitchFamily="18" charset="0"/>
                <a:cs typeface="Times New Roman" pitchFamily="18" charset="0"/>
              </a:rPr>
              <a:t>a  у 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басни</a:t>
            </a:r>
            <a:r>
              <a:rPr lang="sr-Latn-R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и поуку басне</a:t>
            </a:r>
            <a:r>
              <a:rPr lang="sr-Cyrl-C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разумију прочитано (опис задане теме);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уочавају врсту текста;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разумију значење ријечи у реченици;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препознају и употребљавају ријечи супротног значења;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пишу одговарајући знак интерпункције на крају датих ријечи и одреде  значење и облик реченица;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Times New Roman" pitchFamily="18" charset="0"/>
                <a:cs typeface="Times New Roman" pitchFamily="18" charset="0"/>
              </a:rPr>
              <a:t> уочавају реченицу у којој је исправно написан управни говор;</a:t>
            </a:r>
            <a:endParaRPr lang="sr-Cyrl-R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примјењују правописна правила: правилно употребљавају знаке интерпункције, пиши имена: празник, улица, географски појмови, град, име животиње;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Times New Roman" pitchFamily="18" charset="0"/>
                <a:cs typeface="Times New Roman" pitchFamily="18" charset="0"/>
              </a:rPr>
              <a:t>правилно пишу двоцифрене и троцифрене бројеве; </a:t>
            </a:r>
            <a:endParaRPr lang="sr-Cyrl-R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Times New Roman" pitchFamily="18" charset="0"/>
                <a:cs typeface="Times New Roman" pitchFamily="18" charset="0"/>
              </a:rPr>
              <a:t>уочавају реченичке дијелови;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en-US" dirty="0" smtClean="0"/>
          </a:p>
          <a:p>
            <a:pPr>
              <a:lnSpc>
                <a:spcPct val="90000"/>
              </a:lnSpc>
              <a:buNone/>
            </a:pPr>
            <a:endParaRPr lang="sr-Latn-C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382000" cy="5440363"/>
          </a:xfrm>
        </p:spPr>
        <p:txBody>
          <a:bodyPr>
            <a:normAutofit fontScale="77500" lnSpcReduction="20000"/>
          </a:bodyPr>
          <a:lstStyle/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изводе ( творе) придјеве од глагола и именица;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дате ријечи разврставају  на именице, придјеве, бројеве, глаголе и замјенице;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bs-Cyrl-BA" dirty="0" smtClean="0">
                <a:latin typeface="Times New Roman" pitchFamily="18" charset="0"/>
                <a:cs typeface="Times New Roman" pitchFamily="18" charset="0"/>
              </a:rPr>
              <a:t>у датом низу ријечи уочавају  глаголе у садашњем времену, и пишу их у одређеном лицу у прошлом и будућем времену;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правилно пишу рје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цу( писаним словима) не уз придјеве и глаголе;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дате ријечи пишу у ијекавском изговору; </a:t>
            </a: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правилно пишу значење скраћенице;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дате именице разврставају на заједничку,збирну,градивну и властиту; 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дате ријечи разврставају на присвојне, описне и градивне придјева;</a:t>
            </a: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уочавају погрешно написане ријечи (писање слова ј).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КРИТЕРИЈИ ПОСТИГНУЋА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Ниво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 нивоа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освојених бодова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Не задовољава</a:t>
                      </a:r>
                    </a:p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НЗ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Мање од 45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Низак ниво постигнућа</a:t>
                      </a:r>
                    </a:p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ННП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45%-54%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Средњи ниво постигнућа</a:t>
                      </a:r>
                    </a:p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СНП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55% -74%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Високи ниво постигнућа</a:t>
                      </a:r>
                    </a:p>
                    <a:p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ВНП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75% -100%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Подаци о узорку- Република Српска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600"/>
                <a:gridCol w="2667000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школа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одјељења или група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4493 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 који су радили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96,30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 који нису радили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3,70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86800" cy="56356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Укупна постигнућа–регија Бањалука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891671"/>
          <a:ext cx="8229600" cy="5204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2743200"/>
              </a:tblGrid>
              <a:tr h="490505">
                <a:tc>
                  <a:txBody>
                    <a:bodyPr/>
                    <a:lstStyle/>
                    <a:p>
                      <a:r>
                        <a:rPr lang="sr-Cyrl-R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Број</a:t>
                      </a:r>
                      <a:r>
                        <a:rPr lang="sr-Cyrl-RS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школа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34</a:t>
                      </a:r>
                      <a:endParaRPr lang="en-US" sz="2400" dirty="0"/>
                    </a:p>
                  </a:txBody>
                  <a:tcPr/>
                </a:tc>
              </a:tr>
              <a:tr h="5249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Број  одјељења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0" dirty="0" smtClean="0"/>
                        <a:t>120</a:t>
                      </a:r>
                      <a:endParaRPr lang="en-US" sz="2400" b="0" dirty="0"/>
                    </a:p>
                  </a:txBody>
                  <a:tcPr/>
                </a:tc>
              </a:tr>
              <a:tr h="5604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1816</a:t>
                      </a:r>
                      <a:endParaRPr lang="en-US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5249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Радило задатке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1783</a:t>
                      </a:r>
                      <a:endParaRPr lang="en-US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566207">
                <a:tc>
                  <a:txBody>
                    <a:bodyPr/>
                    <a:lstStyle/>
                    <a:p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% ученика</a:t>
                      </a:r>
                      <a:r>
                        <a:rPr lang="sr-Cyrl-CS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који су радили задатке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+mn-lt"/>
                          <a:ea typeface="Times New Roman"/>
                          <a:cs typeface="Times New Roman"/>
                        </a:rPr>
                        <a:t>98,18</a:t>
                      </a:r>
                    </a:p>
                  </a:txBody>
                  <a:tcPr marL="68580" marR="68580" marT="0" marB="0"/>
                </a:tc>
              </a:tr>
              <a:tr h="5103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постигнућа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  <a:endParaRPr lang="en-US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03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72,07</a:t>
                      </a:r>
                      <a:endParaRPr lang="en-US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4762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Оцјена из српског језика 1. полугодиште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4,02</a:t>
                      </a:r>
                    </a:p>
                  </a:txBody>
                  <a:tcPr marL="68580" marR="68580" marT="0" marB="0" anchor="ctr"/>
                </a:tc>
              </a:tr>
              <a:tr h="583224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Оцјена на провјери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постигнућа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4469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Разлика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0,62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</TotalTime>
  <Words>1403</Words>
  <Application>Microsoft Office PowerPoint</Application>
  <PresentationFormat>On-screen Show (4:3)</PresentationFormat>
  <Paragraphs>452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Document</vt:lpstr>
      <vt:lpstr>АНАЛИЗА СПОЉАШЊЕ ПРОВЈЕРЕ  ПОСТИГНУЋА УЧЕНИКА 5.  РАЗРЕДА   У НАСТАВИ    СРПСКОГ  ЈЕЗИКА</vt:lpstr>
      <vt:lpstr>Slide 2</vt:lpstr>
      <vt:lpstr>Slide 3</vt:lpstr>
      <vt:lpstr>НАСТАВНЕ ТЕМЕ</vt:lpstr>
      <vt:lpstr>Slide 5</vt:lpstr>
      <vt:lpstr>Slide 6</vt:lpstr>
      <vt:lpstr>КРИТЕРИЈИ ПОСТИГНУЋА</vt:lpstr>
      <vt:lpstr>Подаци о узорку- Република Српска</vt:lpstr>
      <vt:lpstr>Укупна постигнућа–регија Бањалука </vt:lpstr>
      <vt:lpstr>Приказ броја ученика  по нивоима  постигнућа на нивоу регије Бањалука и укупно на нивоу Републике Срспке</vt:lpstr>
      <vt:lpstr>Укупна постигнућа- Републике Српске</vt:lpstr>
      <vt:lpstr>Slide 12</vt:lpstr>
      <vt:lpstr>Slide 13</vt:lpstr>
      <vt:lpstr>Приказ нивоа постигнућа по задацима на нивоу узорка и  регијe Бањалука</vt:lpstr>
      <vt:lpstr>Нивои постигнућа  приказани у процентима   на нивоу узорка и регијe Бањалука</vt:lpstr>
      <vt:lpstr>Slide 16</vt:lpstr>
      <vt:lpstr>Slide 17</vt:lpstr>
      <vt:lpstr>Приказ нивоа рјешености задатака одређеног типа</vt:lpstr>
      <vt:lpstr>Упоредни приказ постигнућа ученика по задацима за регију Бања Лука и Републику Српску</vt:lpstr>
      <vt:lpstr>Задаци рјешени на високом нивоу постигнућа   </vt:lpstr>
      <vt:lpstr>Slide 21</vt:lpstr>
      <vt:lpstr>ЗАКЉУЧАК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38. Slavica Vidakovic</dc:creator>
  <cp:lastModifiedBy>Slavica Vidakovic</cp:lastModifiedBy>
  <cp:revision>286</cp:revision>
  <dcterms:created xsi:type="dcterms:W3CDTF">2006-08-16T00:00:00Z</dcterms:created>
  <dcterms:modified xsi:type="dcterms:W3CDTF">2018-09-13T09:40:45Z</dcterms:modified>
</cp:coreProperties>
</file>