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notesMasterIdLst>
    <p:notesMasterId r:id="rId17"/>
  </p:notesMasterIdLst>
  <p:sldIdLst>
    <p:sldId id="259" r:id="rId2"/>
    <p:sldId id="261" r:id="rId3"/>
    <p:sldId id="296" r:id="rId4"/>
    <p:sldId id="297" r:id="rId5"/>
    <p:sldId id="265" r:id="rId6"/>
    <p:sldId id="266" r:id="rId7"/>
    <p:sldId id="306" r:id="rId8"/>
    <p:sldId id="267" r:id="rId9"/>
    <p:sldId id="305" r:id="rId10"/>
    <p:sldId id="303" r:id="rId11"/>
    <p:sldId id="304" r:id="rId12"/>
    <p:sldId id="302" r:id="rId13"/>
    <p:sldId id="301" r:id="rId14"/>
    <p:sldId id="269" r:id="rId15"/>
    <p:sldId id="292" r:id="rId16"/>
  </p:sldIdLst>
  <p:sldSz cx="9144000" cy="6858000" type="screen4x3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64" d="100"/>
          <a:sy n="64" d="100"/>
        </p:scale>
        <p:origin x="-1344" y="-93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3" d="100"/>
          <a:sy n="53" d="100"/>
        </p:scale>
        <p:origin x="-1686" y="-96"/>
      </p:cViewPr>
      <p:guideLst>
        <p:guide orient="horz" pos="2928"/>
        <p:guide pos="2208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406D20FF-F284-4704-A177-AA7B3F90F28B}" type="datetimeFigureOut">
              <a:rPr lang="en-US" smtClean="0"/>
              <a:pPr/>
              <a:t>9/13/2018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7" tIns="46589" rIns="93177" bIns="46589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2ABC20EA-B35D-4D3D-BCC1-88AA255D96E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920049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BB3DDA-4DCB-4AB6-9ED6-0B40130A6423}" type="slidenum">
              <a:rPr lang="sr-Latn-BA" smtClean="0"/>
              <a:pPr/>
              <a:t>2</a:t>
            </a:fld>
            <a:endParaRPr lang="sr-Latn-BA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22A5DE-74D5-4353-9973-3E8D14D69D74}" type="datetimeFigureOut">
              <a:rPr lang="en-US" smtClean="0"/>
              <a:pPr/>
              <a:t>9/13/2018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DC8C0-F9F6-434C-BF05-2655260109E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22A5DE-74D5-4353-9973-3E8D14D69D74}" type="datetimeFigureOut">
              <a:rPr lang="en-US" smtClean="0"/>
              <a:pPr/>
              <a:t>9/13/2018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DC8C0-F9F6-434C-BF05-2655260109E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22A5DE-74D5-4353-9973-3E8D14D69D74}" type="datetimeFigureOut">
              <a:rPr lang="en-US" smtClean="0"/>
              <a:pPr/>
              <a:t>9/13/2018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DC8C0-F9F6-434C-BF05-2655260109E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22A5DE-74D5-4353-9973-3E8D14D69D74}" type="datetimeFigureOut">
              <a:rPr lang="en-US" smtClean="0"/>
              <a:pPr/>
              <a:t>9/13/2018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DC8C0-F9F6-434C-BF05-2655260109E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22A5DE-74D5-4353-9973-3E8D14D69D74}" type="datetimeFigureOut">
              <a:rPr lang="en-US" smtClean="0"/>
              <a:pPr/>
              <a:t>9/13/2018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DC8C0-F9F6-434C-BF05-2655260109E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22A5DE-74D5-4353-9973-3E8D14D69D74}" type="datetimeFigureOut">
              <a:rPr lang="en-US" smtClean="0"/>
              <a:pPr/>
              <a:t>9/13/2018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DC8C0-F9F6-434C-BF05-2655260109E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22A5DE-74D5-4353-9973-3E8D14D69D74}" type="datetimeFigureOut">
              <a:rPr lang="en-US" smtClean="0"/>
              <a:pPr/>
              <a:t>9/13/2018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DC8C0-F9F6-434C-BF05-2655260109E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22A5DE-74D5-4353-9973-3E8D14D69D74}" type="datetimeFigureOut">
              <a:rPr lang="en-US" smtClean="0"/>
              <a:pPr/>
              <a:t>9/13/2018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DC8C0-F9F6-434C-BF05-2655260109E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22A5DE-74D5-4353-9973-3E8D14D69D74}" type="datetimeFigureOut">
              <a:rPr lang="en-US" smtClean="0"/>
              <a:pPr/>
              <a:t>9/13/2018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DC8C0-F9F6-434C-BF05-2655260109E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22A5DE-74D5-4353-9973-3E8D14D69D74}" type="datetimeFigureOut">
              <a:rPr lang="en-US" smtClean="0"/>
              <a:pPr/>
              <a:t>9/13/2018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DC8C0-F9F6-434C-BF05-2655260109E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22A5DE-74D5-4353-9973-3E8D14D69D74}" type="datetimeFigureOut">
              <a:rPr lang="en-US" smtClean="0"/>
              <a:pPr/>
              <a:t>9/13/2018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DC8C0-F9F6-434C-BF05-2655260109E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22A5DE-74D5-4353-9973-3E8D14D69D74}" type="datetimeFigureOut">
              <a:rPr lang="en-US" smtClean="0"/>
              <a:pPr/>
              <a:t>9/13/2018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8DC8C0-F9F6-434C-BF05-2655260109E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smtClean="0"/>
              <a:t>РЕПУБЛИЧКИ ЗАВОД</a:t>
            </a:r>
            <a:endParaRPr lang="en-US" dirty="0"/>
          </a:p>
        </p:txBody>
      </p:sp>
      <p:sp>
        <p:nvSpPr>
          <p:cNvPr id="15" name="Content Placeholder 14"/>
          <p:cNvSpPr>
            <a:spLocks noGrp="1"/>
          </p:cNvSpPr>
          <p:nvPr>
            <p:ph idx="1"/>
          </p:nvPr>
        </p:nvSpPr>
        <p:spPr>
          <a:xfrm>
            <a:off x="0" y="2286000"/>
            <a:ext cx="9144000" cy="4572000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sr-Cyrl-RS" sz="5200" dirty="0" smtClean="0"/>
              <a:t>  </a:t>
            </a:r>
          </a:p>
          <a:p>
            <a:pPr>
              <a:buNone/>
            </a:pPr>
            <a:endParaRPr lang="sr-Cyrl-RS" sz="5200" dirty="0" smtClean="0"/>
          </a:p>
          <a:p>
            <a:pPr>
              <a:buNone/>
            </a:pPr>
            <a:r>
              <a:rPr lang="sr-Cyrl-RS" sz="5200" dirty="0" smtClean="0"/>
              <a:t>		</a:t>
            </a:r>
            <a:r>
              <a:rPr lang="sr-Cyrl-RS" sz="5700" dirty="0" smtClean="0"/>
              <a:t>Савјетовање са васпитачима</a:t>
            </a:r>
          </a:p>
          <a:p>
            <a:endParaRPr lang="sr-Cyrl-RS" sz="5200" dirty="0" smtClean="0"/>
          </a:p>
          <a:p>
            <a:endParaRPr lang="sr-Cyrl-RS" dirty="0" smtClean="0"/>
          </a:p>
          <a:p>
            <a:endParaRPr lang="sr-Cyrl-RS" dirty="0" smtClean="0"/>
          </a:p>
          <a:p>
            <a:endParaRPr lang="sr-Cyrl-RS" dirty="0" smtClean="0"/>
          </a:p>
          <a:p>
            <a:pPr>
              <a:buNone/>
            </a:pPr>
            <a:r>
              <a:rPr lang="sr-Cyrl-RS" dirty="0" smtClean="0"/>
              <a:t> Стака Николић, </a:t>
            </a:r>
            <a:r>
              <a:rPr lang="sr-Cyrl-RS" sz="2800" i="1" dirty="0" smtClean="0"/>
              <a:t>инспектор-просвјетни савјетник за предшколско васпитање и образовање</a:t>
            </a:r>
            <a:endParaRPr lang="en-US" sz="2800" i="1" dirty="0"/>
          </a:p>
        </p:txBody>
      </p:sp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 l="11713" t="14583" r="71889" b="71875"/>
          <a:stretch>
            <a:fillRect/>
          </a:stretch>
        </p:blipFill>
        <p:spPr bwMode="auto">
          <a:xfrm>
            <a:off x="1828800" y="228600"/>
            <a:ext cx="5410200" cy="11430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</p:pic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2" cstate="print"/>
          <a:srcRect l="11713" t="14583" r="71889" b="71875"/>
          <a:stretch>
            <a:fillRect/>
          </a:stretch>
        </p:blipFill>
        <p:spPr bwMode="auto">
          <a:xfrm>
            <a:off x="1981200" y="381000"/>
            <a:ext cx="5410200" cy="11430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</p:pic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2" cstate="print"/>
          <a:srcRect l="11713" t="14583" r="71889" b="71875"/>
          <a:stretch>
            <a:fillRect/>
          </a:stretch>
        </p:blipFill>
        <p:spPr bwMode="auto">
          <a:xfrm>
            <a:off x="1676400" y="228600"/>
            <a:ext cx="5943600" cy="14478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66800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r>
              <a:rPr lang="sr-Cyrl-RS" i="1" dirty="0" smtClean="0"/>
              <a:t>Прати дјецу и њихове реакције</a:t>
            </a:r>
            <a:endParaRPr lang="en-US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219200"/>
            <a:ext cx="9144000" cy="5638800"/>
          </a:xfrm>
        </p:spPr>
        <p:txBody>
          <a:bodyPr/>
          <a:lstStyle/>
          <a:p>
            <a:r>
              <a:rPr lang="sr-Cyrl-RS" dirty="0" smtClean="0"/>
              <a:t>Шта су дјеца радила?</a:t>
            </a:r>
          </a:p>
          <a:p>
            <a:r>
              <a:rPr lang="sr-Cyrl-RS" dirty="0" smtClean="0"/>
              <a:t>Колико су била заинтересована за активност?</a:t>
            </a:r>
          </a:p>
          <a:p>
            <a:r>
              <a:rPr lang="sr-Cyrl-RS" dirty="0" smtClean="0"/>
              <a:t>Каква им је била пажња: да ли су били концентрисани; шта их је навело да започну рад на задатку?</a:t>
            </a:r>
          </a:p>
          <a:p>
            <a:r>
              <a:rPr lang="sr-Cyrl-RS" dirty="0" smtClean="0"/>
              <a:t>Да ли су били у прилици да бирају активност/задатак?</a:t>
            </a:r>
            <a:endParaRPr 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sr-Cyrl-RS" i="1" dirty="0" smtClean="0"/>
              <a:t>Прати сардњу дјеце и међусобну комуникацију</a:t>
            </a:r>
            <a:endParaRPr lang="en-US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219200"/>
            <a:ext cx="9144000" cy="5638800"/>
          </a:xfrm>
        </p:spPr>
        <p:txBody>
          <a:bodyPr>
            <a:normAutofit/>
          </a:bodyPr>
          <a:lstStyle/>
          <a:p>
            <a:r>
              <a:rPr lang="sr-Cyrl-RS" sz="2800" dirty="0" smtClean="0"/>
              <a:t>Каква је радна атмосфера(бучна, тиха, напета,оптимална...)</a:t>
            </a:r>
          </a:p>
          <a:p>
            <a:r>
              <a:rPr lang="sr-Cyrl-RS" sz="2800" dirty="0" smtClean="0"/>
              <a:t>Каква је међудјечија комуникација – је ли било вршњачког учења?</a:t>
            </a:r>
          </a:p>
          <a:p>
            <a:r>
              <a:rPr lang="sr-Cyrl-RS" sz="2800" dirty="0" smtClean="0"/>
              <a:t>Која су била дјечија питања?</a:t>
            </a:r>
          </a:p>
          <a:p>
            <a:r>
              <a:rPr lang="sr-Cyrl-RS" sz="2800" dirty="0" smtClean="0"/>
              <a:t>Да ли су давали приједлоге и идеје</a:t>
            </a:r>
          </a:p>
          <a:p>
            <a:r>
              <a:rPr lang="sr-Cyrl-RS" sz="2800" dirty="0" smtClean="0"/>
              <a:t>Да ли су могли да учествују у доношењу неких одлука (је ли било прилике)</a:t>
            </a:r>
            <a:endParaRPr lang="en-US" sz="28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3048000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sr-Cyrl-RS" sz="2800" dirty="0" smtClean="0"/>
              <a:t>Задатак васпитача је да олакша процес развоја и учења дјетета, и да му олакша кретање од тачке на којој се тренутно налази до одређене тачке коју васпитач намјерава  да га доведе, на крају одређеног периода или фазе развоја и учења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3276600"/>
            <a:ext cx="8458200" cy="3200400"/>
          </a:xfrm>
        </p:spPr>
        <p:txBody>
          <a:bodyPr/>
          <a:lstStyle/>
          <a:p>
            <a:r>
              <a:rPr lang="sr-Cyrl-RS" dirty="0" smtClean="0"/>
              <a:t>Развој и учење није праволинијски процес!</a:t>
            </a:r>
            <a:endParaRPr lang="en-US" dirty="0"/>
          </a:p>
        </p:txBody>
      </p:sp>
      <p:cxnSp>
        <p:nvCxnSpPr>
          <p:cNvPr id="5" name="Straight Connector 4"/>
          <p:cNvCxnSpPr/>
          <p:nvPr/>
        </p:nvCxnSpPr>
        <p:spPr>
          <a:xfrm rot="5400000" flipH="1" flipV="1">
            <a:off x="800100" y="4076700"/>
            <a:ext cx="1219200" cy="11430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Freeform 14"/>
          <p:cNvSpPr/>
          <p:nvPr/>
        </p:nvSpPr>
        <p:spPr>
          <a:xfrm>
            <a:off x="5546361" y="3747541"/>
            <a:ext cx="2683239" cy="2038662"/>
          </a:xfrm>
          <a:custGeom>
            <a:avLst/>
            <a:gdLst>
              <a:gd name="connsiteX0" fmla="*/ 0 w 2683239"/>
              <a:gd name="connsiteY0" fmla="*/ 2038662 h 2038662"/>
              <a:gd name="connsiteX1" fmla="*/ 89941 w 2683239"/>
              <a:gd name="connsiteY1" fmla="*/ 2008682 h 2038662"/>
              <a:gd name="connsiteX2" fmla="*/ 134911 w 2683239"/>
              <a:gd name="connsiteY2" fmla="*/ 1978702 h 2038662"/>
              <a:gd name="connsiteX3" fmla="*/ 164891 w 2683239"/>
              <a:gd name="connsiteY3" fmla="*/ 1948721 h 2038662"/>
              <a:gd name="connsiteX4" fmla="*/ 209862 w 2683239"/>
              <a:gd name="connsiteY4" fmla="*/ 1933731 h 2038662"/>
              <a:gd name="connsiteX5" fmla="*/ 299803 w 2683239"/>
              <a:gd name="connsiteY5" fmla="*/ 1858780 h 2038662"/>
              <a:gd name="connsiteX6" fmla="*/ 389744 w 2683239"/>
              <a:gd name="connsiteY6" fmla="*/ 1828800 h 2038662"/>
              <a:gd name="connsiteX7" fmla="*/ 524655 w 2683239"/>
              <a:gd name="connsiteY7" fmla="*/ 1753849 h 2038662"/>
              <a:gd name="connsiteX8" fmla="*/ 554636 w 2683239"/>
              <a:gd name="connsiteY8" fmla="*/ 1723869 h 2038662"/>
              <a:gd name="connsiteX9" fmla="*/ 584616 w 2683239"/>
              <a:gd name="connsiteY9" fmla="*/ 1678898 h 2038662"/>
              <a:gd name="connsiteX10" fmla="*/ 629587 w 2683239"/>
              <a:gd name="connsiteY10" fmla="*/ 1648918 h 2038662"/>
              <a:gd name="connsiteX11" fmla="*/ 674557 w 2683239"/>
              <a:gd name="connsiteY11" fmla="*/ 1603948 h 2038662"/>
              <a:gd name="connsiteX12" fmla="*/ 749508 w 2683239"/>
              <a:gd name="connsiteY12" fmla="*/ 1573967 h 2038662"/>
              <a:gd name="connsiteX13" fmla="*/ 839449 w 2683239"/>
              <a:gd name="connsiteY13" fmla="*/ 1528997 h 2038662"/>
              <a:gd name="connsiteX14" fmla="*/ 959370 w 2683239"/>
              <a:gd name="connsiteY14" fmla="*/ 1469036 h 2038662"/>
              <a:gd name="connsiteX15" fmla="*/ 854439 w 2683239"/>
              <a:gd name="connsiteY15" fmla="*/ 1469036 h 2038662"/>
              <a:gd name="connsiteX16" fmla="*/ 659567 w 2683239"/>
              <a:gd name="connsiteY16" fmla="*/ 1454046 h 2038662"/>
              <a:gd name="connsiteX17" fmla="*/ 584616 w 2683239"/>
              <a:gd name="connsiteY17" fmla="*/ 1409075 h 2038662"/>
              <a:gd name="connsiteX18" fmla="*/ 554636 w 2683239"/>
              <a:gd name="connsiteY18" fmla="*/ 1319134 h 2038662"/>
              <a:gd name="connsiteX19" fmla="*/ 569626 w 2683239"/>
              <a:gd name="connsiteY19" fmla="*/ 1259174 h 2038662"/>
              <a:gd name="connsiteX20" fmla="*/ 614596 w 2683239"/>
              <a:gd name="connsiteY20" fmla="*/ 1244184 h 2038662"/>
              <a:gd name="connsiteX21" fmla="*/ 689547 w 2683239"/>
              <a:gd name="connsiteY21" fmla="*/ 1229193 h 2038662"/>
              <a:gd name="connsiteX22" fmla="*/ 1259173 w 2683239"/>
              <a:gd name="connsiteY22" fmla="*/ 1244184 h 2038662"/>
              <a:gd name="connsiteX23" fmla="*/ 1304144 w 2683239"/>
              <a:gd name="connsiteY23" fmla="*/ 1274164 h 2038662"/>
              <a:gd name="connsiteX24" fmla="*/ 1364105 w 2683239"/>
              <a:gd name="connsiteY24" fmla="*/ 1289154 h 2038662"/>
              <a:gd name="connsiteX25" fmla="*/ 1409075 w 2683239"/>
              <a:gd name="connsiteY25" fmla="*/ 1304144 h 2038662"/>
              <a:gd name="connsiteX26" fmla="*/ 1514006 w 2683239"/>
              <a:gd name="connsiteY26" fmla="*/ 1349115 h 2038662"/>
              <a:gd name="connsiteX27" fmla="*/ 1573967 w 2683239"/>
              <a:gd name="connsiteY27" fmla="*/ 1469036 h 2038662"/>
              <a:gd name="connsiteX28" fmla="*/ 1499016 w 2683239"/>
              <a:gd name="connsiteY28" fmla="*/ 1499016 h 2038662"/>
              <a:gd name="connsiteX29" fmla="*/ 1154242 w 2683239"/>
              <a:gd name="connsiteY29" fmla="*/ 1484026 h 2038662"/>
              <a:gd name="connsiteX30" fmla="*/ 1109272 w 2683239"/>
              <a:gd name="connsiteY30" fmla="*/ 1469036 h 2038662"/>
              <a:gd name="connsiteX31" fmla="*/ 1034321 w 2683239"/>
              <a:gd name="connsiteY31" fmla="*/ 1439056 h 2038662"/>
              <a:gd name="connsiteX32" fmla="*/ 944380 w 2683239"/>
              <a:gd name="connsiteY32" fmla="*/ 1409075 h 2038662"/>
              <a:gd name="connsiteX33" fmla="*/ 854439 w 2683239"/>
              <a:gd name="connsiteY33" fmla="*/ 1349115 h 2038662"/>
              <a:gd name="connsiteX34" fmla="*/ 824459 w 2683239"/>
              <a:gd name="connsiteY34" fmla="*/ 1319134 h 2038662"/>
              <a:gd name="connsiteX35" fmla="*/ 734518 w 2683239"/>
              <a:gd name="connsiteY35" fmla="*/ 1244184 h 2038662"/>
              <a:gd name="connsiteX36" fmla="*/ 734518 w 2683239"/>
              <a:gd name="connsiteY36" fmla="*/ 974361 h 2038662"/>
              <a:gd name="connsiteX37" fmla="*/ 824459 w 2683239"/>
              <a:gd name="connsiteY37" fmla="*/ 914400 h 2038662"/>
              <a:gd name="connsiteX38" fmla="*/ 884419 w 2683239"/>
              <a:gd name="connsiteY38" fmla="*/ 869429 h 2038662"/>
              <a:gd name="connsiteX39" fmla="*/ 974360 w 2683239"/>
              <a:gd name="connsiteY39" fmla="*/ 854439 h 2038662"/>
              <a:gd name="connsiteX40" fmla="*/ 1034321 w 2683239"/>
              <a:gd name="connsiteY40" fmla="*/ 839449 h 2038662"/>
              <a:gd name="connsiteX41" fmla="*/ 1184223 w 2683239"/>
              <a:gd name="connsiteY41" fmla="*/ 809469 h 2038662"/>
              <a:gd name="connsiteX42" fmla="*/ 1379095 w 2683239"/>
              <a:gd name="connsiteY42" fmla="*/ 854439 h 2038662"/>
              <a:gd name="connsiteX43" fmla="*/ 1469036 w 2683239"/>
              <a:gd name="connsiteY43" fmla="*/ 884420 h 2038662"/>
              <a:gd name="connsiteX44" fmla="*/ 1528996 w 2683239"/>
              <a:gd name="connsiteY44" fmla="*/ 914400 h 2038662"/>
              <a:gd name="connsiteX45" fmla="*/ 1648918 w 2683239"/>
              <a:gd name="connsiteY45" fmla="*/ 944380 h 2038662"/>
              <a:gd name="connsiteX46" fmla="*/ 1753849 w 2683239"/>
              <a:gd name="connsiteY46" fmla="*/ 974361 h 2038662"/>
              <a:gd name="connsiteX47" fmla="*/ 1828800 w 2683239"/>
              <a:gd name="connsiteY47" fmla="*/ 1049311 h 2038662"/>
              <a:gd name="connsiteX48" fmla="*/ 1858780 w 2683239"/>
              <a:gd name="connsiteY48" fmla="*/ 1079292 h 2038662"/>
              <a:gd name="connsiteX49" fmla="*/ 1843790 w 2683239"/>
              <a:gd name="connsiteY49" fmla="*/ 1139252 h 2038662"/>
              <a:gd name="connsiteX50" fmla="*/ 1678898 w 2683239"/>
              <a:gd name="connsiteY50" fmla="*/ 1184223 h 2038662"/>
              <a:gd name="connsiteX51" fmla="*/ 1379095 w 2683239"/>
              <a:gd name="connsiteY51" fmla="*/ 1169233 h 2038662"/>
              <a:gd name="connsiteX52" fmla="*/ 1334124 w 2683239"/>
              <a:gd name="connsiteY52" fmla="*/ 1139252 h 2038662"/>
              <a:gd name="connsiteX53" fmla="*/ 1289154 w 2683239"/>
              <a:gd name="connsiteY53" fmla="*/ 1124262 h 2038662"/>
              <a:gd name="connsiteX54" fmla="*/ 1184223 w 2683239"/>
              <a:gd name="connsiteY54" fmla="*/ 1064302 h 2038662"/>
              <a:gd name="connsiteX55" fmla="*/ 1124262 w 2683239"/>
              <a:gd name="connsiteY55" fmla="*/ 989351 h 2038662"/>
              <a:gd name="connsiteX56" fmla="*/ 1094282 w 2683239"/>
              <a:gd name="connsiteY56" fmla="*/ 959370 h 2038662"/>
              <a:gd name="connsiteX57" fmla="*/ 1064301 w 2683239"/>
              <a:gd name="connsiteY57" fmla="*/ 854439 h 2038662"/>
              <a:gd name="connsiteX58" fmla="*/ 1109272 w 2683239"/>
              <a:gd name="connsiteY58" fmla="*/ 779489 h 2038662"/>
              <a:gd name="connsiteX59" fmla="*/ 1154242 w 2683239"/>
              <a:gd name="connsiteY59" fmla="*/ 764498 h 2038662"/>
              <a:gd name="connsiteX60" fmla="*/ 1184223 w 2683239"/>
              <a:gd name="connsiteY60" fmla="*/ 734518 h 2038662"/>
              <a:gd name="connsiteX61" fmla="*/ 1289154 w 2683239"/>
              <a:gd name="connsiteY61" fmla="*/ 689548 h 2038662"/>
              <a:gd name="connsiteX62" fmla="*/ 1334124 w 2683239"/>
              <a:gd name="connsiteY62" fmla="*/ 659567 h 2038662"/>
              <a:gd name="connsiteX63" fmla="*/ 1469036 w 2683239"/>
              <a:gd name="connsiteY63" fmla="*/ 629587 h 2038662"/>
              <a:gd name="connsiteX64" fmla="*/ 1618937 w 2683239"/>
              <a:gd name="connsiteY64" fmla="*/ 599607 h 2038662"/>
              <a:gd name="connsiteX65" fmla="*/ 1858780 w 2683239"/>
              <a:gd name="connsiteY65" fmla="*/ 614597 h 2038662"/>
              <a:gd name="connsiteX66" fmla="*/ 1903750 w 2683239"/>
              <a:gd name="connsiteY66" fmla="*/ 629587 h 2038662"/>
              <a:gd name="connsiteX67" fmla="*/ 1963711 w 2683239"/>
              <a:gd name="connsiteY67" fmla="*/ 674557 h 2038662"/>
              <a:gd name="connsiteX68" fmla="*/ 1993691 w 2683239"/>
              <a:gd name="connsiteY68" fmla="*/ 704538 h 2038662"/>
              <a:gd name="connsiteX69" fmla="*/ 1888760 w 2683239"/>
              <a:gd name="connsiteY69" fmla="*/ 869429 h 2038662"/>
              <a:gd name="connsiteX70" fmla="*/ 1753849 w 2683239"/>
              <a:gd name="connsiteY70" fmla="*/ 914400 h 2038662"/>
              <a:gd name="connsiteX71" fmla="*/ 1708878 w 2683239"/>
              <a:gd name="connsiteY71" fmla="*/ 929390 h 2038662"/>
              <a:gd name="connsiteX72" fmla="*/ 1364105 w 2683239"/>
              <a:gd name="connsiteY72" fmla="*/ 914400 h 2038662"/>
              <a:gd name="connsiteX73" fmla="*/ 1349114 w 2683239"/>
              <a:gd name="connsiteY73" fmla="*/ 854439 h 2038662"/>
              <a:gd name="connsiteX74" fmla="*/ 1364105 w 2683239"/>
              <a:gd name="connsiteY74" fmla="*/ 749508 h 2038662"/>
              <a:gd name="connsiteX75" fmla="*/ 1409075 w 2683239"/>
              <a:gd name="connsiteY75" fmla="*/ 659567 h 2038662"/>
              <a:gd name="connsiteX76" fmla="*/ 1454046 w 2683239"/>
              <a:gd name="connsiteY76" fmla="*/ 629587 h 2038662"/>
              <a:gd name="connsiteX77" fmla="*/ 1798819 w 2683239"/>
              <a:gd name="connsiteY77" fmla="*/ 584616 h 2038662"/>
              <a:gd name="connsiteX78" fmla="*/ 1888760 w 2683239"/>
              <a:gd name="connsiteY78" fmla="*/ 554636 h 2038662"/>
              <a:gd name="connsiteX79" fmla="*/ 1933731 w 2683239"/>
              <a:gd name="connsiteY79" fmla="*/ 539646 h 2038662"/>
              <a:gd name="connsiteX80" fmla="*/ 2158583 w 2683239"/>
              <a:gd name="connsiteY80" fmla="*/ 554636 h 2038662"/>
              <a:gd name="connsiteX81" fmla="*/ 2203554 w 2683239"/>
              <a:gd name="connsiteY81" fmla="*/ 569626 h 2038662"/>
              <a:gd name="connsiteX82" fmla="*/ 2263514 w 2683239"/>
              <a:gd name="connsiteY82" fmla="*/ 674557 h 2038662"/>
              <a:gd name="connsiteX83" fmla="*/ 2248524 w 2683239"/>
              <a:gd name="connsiteY83" fmla="*/ 749508 h 2038662"/>
              <a:gd name="connsiteX84" fmla="*/ 2203554 w 2683239"/>
              <a:gd name="connsiteY84" fmla="*/ 764498 h 2038662"/>
              <a:gd name="connsiteX85" fmla="*/ 1873770 w 2683239"/>
              <a:gd name="connsiteY85" fmla="*/ 749508 h 2038662"/>
              <a:gd name="connsiteX86" fmla="*/ 1828800 w 2683239"/>
              <a:gd name="connsiteY86" fmla="*/ 734518 h 2038662"/>
              <a:gd name="connsiteX87" fmla="*/ 1783829 w 2683239"/>
              <a:gd name="connsiteY87" fmla="*/ 659567 h 2038662"/>
              <a:gd name="connsiteX88" fmla="*/ 1753849 w 2683239"/>
              <a:gd name="connsiteY88" fmla="*/ 614597 h 2038662"/>
              <a:gd name="connsiteX89" fmla="*/ 1783829 w 2683239"/>
              <a:gd name="connsiteY89" fmla="*/ 449705 h 2038662"/>
              <a:gd name="connsiteX90" fmla="*/ 1843790 w 2683239"/>
              <a:gd name="connsiteY90" fmla="*/ 374754 h 2038662"/>
              <a:gd name="connsiteX91" fmla="*/ 1888760 w 2683239"/>
              <a:gd name="connsiteY91" fmla="*/ 344774 h 2038662"/>
              <a:gd name="connsiteX92" fmla="*/ 1978701 w 2683239"/>
              <a:gd name="connsiteY92" fmla="*/ 314793 h 2038662"/>
              <a:gd name="connsiteX93" fmla="*/ 2023672 w 2683239"/>
              <a:gd name="connsiteY93" fmla="*/ 284813 h 2038662"/>
              <a:gd name="connsiteX94" fmla="*/ 2368446 w 2683239"/>
              <a:gd name="connsiteY94" fmla="*/ 269823 h 2038662"/>
              <a:gd name="connsiteX95" fmla="*/ 2458387 w 2683239"/>
              <a:gd name="connsiteY95" fmla="*/ 209862 h 2038662"/>
              <a:gd name="connsiteX96" fmla="*/ 2503357 w 2683239"/>
              <a:gd name="connsiteY96" fmla="*/ 164892 h 2038662"/>
              <a:gd name="connsiteX97" fmla="*/ 2548328 w 2683239"/>
              <a:gd name="connsiteY97" fmla="*/ 134911 h 2038662"/>
              <a:gd name="connsiteX98" fmla="*/ 2653259 w 2683239"/>
              <a:gd name="connsiteY98" fmla="*/ 14990 h 2038662"/>
              <a:gd name="connsiteX99" fmla="*/ 2683239 w 2683239"/>
              <a:gd name="connsiteY99" fmla="*/ 0 h 2038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</a:cxnLst>
            <a:rect l="l" t="t" r="r" b="b"/>
            <a:pathLst>
              <a:path w="2683239" h="2038662">
                <a:moveTo>
                  <a:pt x="0" y="2038662"/>
                </a:moveTo>
                <a:cubicBezTo>
                  <a:pt x="29980" y="2028669"/>
                  <a:pt x="63647" y="2026212"/>
                  <a:pt x="89941" y="2008682"/>
                </a:cubicBezTo>
                <a:cubicBezTo>
                  <a:pt x="104931" y="1998689"/>
                  <a:pt x="120843" y="1989956"/>
                  <a:pt x="134911" y="1978702"/>
                </a:cubicBezTo>
                <a:cubicBezTo>
                  <a:pt x="145947" y="1969873"/>
                  <a:pt x="152772" y="1955992"/>
                  <a:pt x="164891" y="1948721"/>
                </a:cubicBezTo>
                <a:cubicBezTo>
                  <a:pt x="178440" y="1940591"/>
                  <a:pt x="194872" y="1938728"/>
                  <a:pt x="209862" y="1933731"/>
                </a:cubicBezTo>
                <a:cubicBezTo>
                  <a:pt x="238102" y="1905491"/>
                  <a:pt x="262238" y="1875476"/>
                  <a:pt x="299803" y="1858780"/>
                </a:cubicBezTo>
                <a:cubicBezTo>
                  <a:pt x="328681" y="1845945"/>
                  <a:pt x="389744" y="1828800"/>
                  <a:pt x="389744" y="1828800"/>
                </a:cubicBezTo>
                <a:cubicBezTo>
                  <a:pt x="492832" y="1760074"/>
                  <a:pt x="445502" y="1780233"/>
                  <a:pt x="524655" y="1753849"/>
                </a:cubicBezTo>
                <a:cubicBezTo>
                  <a:pt x="534649" y="1743856"/>
                  <a:pt x="545807" y="1734905"/>
                  <a:pt x="554636" y="1723869"/>
                </a:cubicBezTo>
                <a:cubicBezTo>
                  <a:pt x="565891" y="1709801"/>
                  <a:pt x="571877" y="1691637"/>
                  <a:pt x="584616" y="1678898"/>
                </a:cubicBezTo>
                <a:cubicBezTo>
                  <a:pt x="597355" y="1666159"/>
                  <a:pt x="615747" y="1660451"/>
                  <a:pt x="629587" y="1648918"/>
                </a:cubicBezTo>
                <a:cubicBezTo>
                  <a:pt x="645873" y="1635347"/>
                  <a:pt x="656580" y="1615184"/>
                  <a:pt x="674557" y="1603948"/>
                </a:cubicBezTo>
                <a:cubicBezTo>
                  <a:pt x="697375" y="1589687"/>
                  <a:pt x="725012" y="1585102"/>
                  <a:pt x="749508" y="1573967"/>
                </a:cubicBezTo>
                <a:cubicBezTo>
                  <a:pt x="780023" y="1560097"/>
                  <a:pt x="808934" y="1542867"/>
                  <a:pt x="839449" y="1528997"/>
                </a:cubicBezTo>
                <a:cubicBezTo>
                  <a:pt x="954698" y="1476611"/>
                  <a:pt x="876229" y="1524463"/>
                  <a:pt x="959370" y="1469036"/>
                </a:cubicBezTo>
                <a:cubicBezTo>
                  <a:pt x="851548" y="1433095"/>
                  <a:pt x="986196" y="1469036"/>
                  <a:pt x="854439" y="1469036"/>
                </a:cubicBezTo>
                <a:cubicBezTo>
                  <a:pt x="789290" y="1469036"/>
                  <a:pt x="724524" y="1459043"/>
                  <a:pt x="659567" y="1454046"/>
                </a:cubicBezTo>
                <a:cubicBezTo>
                  <a:pt x="628794" y="1443789"/>
                  <a:pt x="601078" y="1441999"/>
                  <a:pt x="584616" y="1409075"/>
                </a:cubicBezTo>
                <a:cubicBezTo>
                  <a:pt x="570483" y="1380809"/>
                  <a:pt x="554636" y="1319134"/>
                  <a:pt x="554636" y="1319134"/>
                </a:cubicBezTo>
                <a:cubicBezTo>
                  <a:pt x="559633" y="1299147"/>
                  <a:pt x="556756" y="1275261"/>
                  <a:pt x="569626" y="1259174"/>
                </a:cubicBezTo>
                <a:cubicBezTo>
                  <a:pt x="579497" y="1246836"/>
                  <a:pt x="599267" y="1248016"/>
                  <a:pt x="614596" y="1244184"/>
                </a:cubicBezTo>
                <a:cubicBezTo>
                  <a:pt x="639314" y="1238004"/>
                  <a:pt x="664563" y="1234190"/>
                  <a:pt x="689547" y="1229193"/>
                </a:cubicBezTo>
                <a:cubicBezTo>
                  <a:pt x="879422" y="1234190"/>
                  <a:pt x="1069738" y="1230323"/>
                  <a:pt x="1259173" y="1244184"/>
                </a:cubicBezTo>
                <a:cubicBezTo>
                  <a:pt x="1277141" y="1245499"/>
                  <a:pt x="1287585" y="1267067"/>
                  <a:pt x="1304144" y="1274164"/>
                </a:cubicBezTo>
                <a:cubicBezTo>
                  <a:pt x="1323080" y="1282279"/>
                  <a:pt x="1344296" y="1283494"/>
                  <a:pt x="1364105" y="1289154"/>
                </a:cubicBezTo>
                <a:cubicBezTo>
                  <a:pt x="1379298" y="1293495"/>
                  <a:pt x="1394552" y="1297920"/>
                  <a:pt x="1409075" y="1304144"/>
                </a:cubicBezTo>
                <a:cubicBezTo>
                  <a:pt x="1538738" y="1359715"/>
                  <a:pt x="1408544" y="1313961"/>
                  <a:pt x="1514006" y="1349115"/>
                </a:cubicBezTo>
                <a:cubicBezTo>
                  <a:pt x="1530989" y="1366098"/>
                  <a:pt x="1631050" y="1421467"/>
                  <a:pt x="1573967" y="1469036"/>
                </a:cubicBezTo>
                <a:cubicBezTo>
                  <a:pt x="1553295" y="1486262"/>
                  <a:pt x="1524000" y="1489023"/>
                  <a:pt x="1499016" y="1499016"/>
                </a:cubicBezTo>
                <a:cubicBezTo>
                  <a:pt x="1384091" y="1494019"/>
                  <a:pt x="1268936" y="1492849"/>
                  <a:pt x="1154242" y="1484026"/>
                </a:cubicBezTo>
                <a:cubicBezTo>
                  <a:pt x="1138488" y="1482814"/>
                  <a:pt x="1124067" y="1474584"/>
                  <a:pt x="1109272" y="1469036"/>
                </a:cubicBezTo>
                <a:cubicBezTo>
                  <a:pt x="1084077" y="1459588"/>
                  <a:pt x="1059609" y="1448252"/>
                  <a:pt x="1034321" y="1439056"/>
                </a:cubicBezTo>
                <a:cubicBezTo>
                  <a:pt x="1004622" y="1428256"/>
                  <a:pt x="970675" y="1426605"/>
                  <a:pt x="944380" y="1409075"/>
                </a:cubicBezTo>
                <a:cubicBezTo>
                  <a:pt x="914400" y="1389088"/>
                  <a:pt x="879917" y="1374594"/>
                  <a:pt x="854439" y="1349115"/>
                </a:cubicBezTo>
                <a:cubicBezTo>
                  <a:pt x="844446" y="1339121"/>
                  <a:pt x="835495" y="1327963"/>
                  <a:pt x="824459" y="1319134"/>
                </a:cubicBezTo>
                <a:cubicBezTo>
                  <a:pt x="720103" y="1235649"/>
                  <a:pt x="841349" y="1351015"/>
                  <a:pt x="734518" y="1244184"/>
                </a:cubicBezTo>
                <a:cubicBezTo>
                  <a:pt x="700971" y="1109999"/>
                  <a:pt x="685582" y="1121169"/>
                  <a:pt x="734518" y="974361"/>
                </a:cubicBezTo>
                <a:cubicBezTo>
                  <a:pt x="744164" y="945423"/>
                  <a:pt x="808991" y="924068"/>
                  <a:pt x="824459" y="914400"/>
                </a:cubicBezTo>
                <a:cubicBezTo>
                  <a:pt x="845645" y="901159"/>
                  <a:pt x="861222" y="878708"/>
                  <a:pt x="884419" y="869429"/>
                </a:cubicBezTo>
                <a:cubicBezTo>
                  <a:pt x="912639" y="858141"/>
                  <a:pt x="944556" y="860400"/>
                  <a:pt x="974360" y="854439"/>
                </a:cubicBezTo>
                <a:cubicBezTo>
                  <a:pt x="994562" y="850399"/>
                  <a:pt x="1014176" y="843766"/>
                  <a:pt x="1034321" y="839449"/>
                </a:cubicBezTo>
                <a:cubicBezTo>
                  <a:pt x="1084147" y="828772"/>
                  <a:pt x="1184223" y="809469"/>
                  <a:pt x="1184223" y="809469"/>
                </a:cubicBezTo>
                <a:cubicBezTo>
                  <a:pt x="1188799" y="810486"/>
                  <a:pt x="1341724" y="843228"/>
                  <a:pt x="1379095" y="854439"/>
                </a:cubicBezTo>
                <a:cubicBezTo>
                  <a:pt x="1409364" y="863520"/>
                  <a:pt x="1440770" y="870287"/>
                  <a:pt x="1469036" y="884420"/>
                </a:cubicBezTo>
                <a:cubicBezTo>
                  <a:pt x="1489023" y="894413"/>
                  <a:pt x="1507797" y="907334"/>
                  <a:pt x="1528996" y="914400"/>
                </a:cubicBezTo>
                <a:cubicBezTo>
                  <a:pt x="1568086" y="927430"/>
                  <a:pt x="1608944" y="934387"/>
                  <a:pt x="1648918" y="944380"/>
                </a:cubicBezTo>
                <a:cubicBezTo>
                  <a:pt x="1724205" y="963202"/>
                  <a:pt x="1689335" y="952856"/>
                  <a:pt x="1753849" y="974361"/>
                </a:cubicBezTo>
                <a:lnTo>
                  <a:pt x="1828800" y="1049311"/>
                </a:lnTo>
                <a:lnTo>
                  <a:pt x="1858780" y="1079292"/>
                </a:lnTo>
                <a:cubicBezTo>
                  <a:pt x="1853783" y="1099279"/>
                  <a:pt x="1859432" y="1125845"/>
                  <a:pt x="1843790" y="1139252"/>
                </a:cubicBezTo>
                <a:cubicBezTo>
                  <a:pt x="1820635" y="1159099"/>
                  <a:pt x="1711505" y="1177702"/>
                  <a:pt x="1678898" y="1184223"/>
                </a:cubicBezTo>
                <a:cubicBezTo>
                  <a:pt x="1578964" y="1179226"/>
                  <a:pt x="1478314" y="1182175"/>
                  <a:pt x="1379095" y="1169233"/>
                </a:cubicBezTo>
                <a:cubicBezTo>
                  <a:pt x="1361230" y="1166903"/>
                  <a:pt x="1350238" y="1147309"/>
                  <a:pt x="1334124" y="1139252"/>
                </a:cubicBezTo>
                <a:cubicBezTo>
                  <a:pt x="1319991" y="1132186"/>
                  <a:pt x="1303677" y="1130486"/>
                  <a:pt x="1289154" y="1124262"/>
                </a:cubicBezTo>
                <a:cubicBezTo>
                  <a:pt x="1256010" y="1110058"/>
                  <a:pt x="1213175" y="1087463"/>
                  <a:pt x="1184223" y="1064302"/>
                </a:cubicBezTo>
                <a:cubicBezTo>
                  <a:pt x="1144008" y="1032130"/>
                  <a:pt x="1158889" y="1032635"/>
                  <a:pt x="1124262" y="989351"/>
                </a:cubicBezTo>
                <a:cubicBezTo>
                  <a:pt x="1115433" y="978315"/>
                  <a:pt x="1104275" y="969364"/>
                  <a:pt x="1094282" y="959370"/>
                </a:cubicBezTo>
                <a:cubicBezTo>
                  <a:pt x="1087212" y="938160"/>
                  <a:pt x="1064301" y="873266"/>
                  <a:pt x="1064301" y="854439"/>
                </a:cubicBezTo>
                <a:cubicBezTo>
                  <a:pt x="1064301" y="826140"/>
                  <a:pt x="1085523" y="793738"/>
                  <a:pt x="1109272" y="779489"/>
                </a:cubicBezTo>
                <a:cubicBezTo>
                  <a:pt x="1122821" y="771359"/>
                  <a:pt x="1139252" y="769495"/>
                  <a:pt x="1154242" y="764498"/>
                </a:cubicBezTo>
                <a:cubicBezTo>
                  <a:pt x="1164236" y="754505"/>
                  <a:pt x="1172464" y="742357"/>
                  <a:pt x="1184223" y="734518"/>
                </a:cubicBezTo>
                <a:cubicBezTo>
                  <a:pt x="1221271" y="709820"/>
                  <a:pt x="1249179" y="702873"/>
                  <a:pt x="1289154" y="689548"/>
                </a:cubicBezTo>
                <a:cubicBezTo>
                  <a:pt x="1304144" y="679554"/>
                  <a:pt x="1318010" y="667624"/>
                  <a:pt x="1334124" y="659567"/>
                </a:cubicBezTo>
                <a:cubicBezTo>
                  <a:pt x="1372222" y="640518"/>
                  <a:pt x="1432193" y="636495"/>
                  <a:pt x="1469036" y="629587"/>
                </a:cubicBezTo>
                <a:cubicBezTo>
                  <a:pt x="1519120" y="620196"/>
                  <a:pt x="1618937" y="599607"/>
                  <a:pt x="1618937" y="599607"/>
                </a:cubicBezTo>
                <a:cubicBezTo>
                  <a:pt x="1698885" y="604604"/>
                  <a:pt x="1779116" y="606211"/>
                  <a:pt x="1858780" y="614597"/>
                </a:cubicBezTo>
                <a:cubicBezTo>
                  <a:pt x="1874494" y="616251"/>
                  <a:pt x="1890031" y="621748"/>
                  <a:pt x="1903750" y="629587"/>
                </a:cubicBezTo>
                <a:cubicBezTo>
                  <a:pt x="1925442" y="641982"/>
                  <a:pt x="1944518" y="658563"/>
                  <a:pt x="1963711" y="674557"/>
                </a:cubicBezTo>
                <a:cubicBezTo>
                  <a:pt x="1974568" y="683605"/>
                  <a:pt x="1983698" y="694544"/>
                  <a:pt x="1993691" y="704538"/>
                </a:cubicBezTo>
                <a:cubicBezTo>
                  <a:pt x="1979456" y="804183"/>
                  <a:pt x="2002133" y="831637"/>
                  <a:pt x="1888760" y="869429"/>
                </a:cubicBezTo>
                <a:lnTo>
                  <a:pt x="1753849" y="914400"/>
                </a:lnTo>
                <a:lnTo>
                  <a:pt x="1708878" y="929390"/>
                </a:lnTo>
                <a:lnTo>
                  <a:pt x="1364105" y="914400"/>
                </a:lnTo>
                <a:cubicBezTo>
                  <a:pt x="1343936" y="910198"/>
                  <a:pt x="1349114" y="875041"/>
                  <a:pt x="1349114" y="854439"/>
                </a:cubicBezTo>
                <a:cubicBezTo>
                  <a:pt x="1349114" y="819107"/>
                  <a:pt x="1357176" y="784154"/>
                  <a:pt x="1364105" y="749508"/>
                </a:cubicBezTo>
                <a:cubicBezTo>
                  <a:pt x="1370201" y="719029"/>
                  <a:pt x="1386967" y="681675"/>
                  <a:pt x="1409075" y="659567"/>
                </a:cubicBezTo>
                <a:cubicBezTo>
                  <a:pt x="1421814" y="646828"/>
                  <a:pt x="1437115" y="635744"/>
                  <a:pt x="1454046" y="629587"/>
                </a:cubicBezTo>
                <a:cubicBezTo>
                  <a:pt x="1573067" y="586307"/>
                  <a:pt x="1667349" y="593381"/>
                  <a:pt x="1798819" y="584616"/>
                </a:cubicBezTo>
                <a:lnTo>
                  <a:pt x="1888760" y="554636"/>
                </a:lnTo>
                <a:lnTo>
                  <a:pt x="1933731" y="539646"/>
                </a:lnTo>
                <a:cubicBezTo>
                  <a:pt x="2008682" y="544643"/>
                  <a:pt x="2083925" y="546341"/>
                  <a:pt x="2158583" y="554636"/>
                </a:cubicBezTo>
                <a:cubicBezTo>
                  <a:pt x="2174288" y="556381"/>
                  <a:pt x="2191215" y="559755"/>
                  <a:pt x="2203554" y="569626"/>
                </a:cubicBezTo>
                <a:cubicBezTo>
                  <a:pt x="2221209" y="583750"/>
                  <a:pt x="2256138" y="659805"/>
                  <a:pt x="2263514" y="674557"/>
                </a:cubicBezTo>
                <a:cubicBezTo>
                  <a:pt x="2258517" y="699541"/>
                  <a:pt x="2262657" y="728309"/>
                  <a:pt x="2248524" y="749508"/>
                </a:cubicBezTo>
                <a:cubicBezTo>
                  <a:pt x="2239759" y="762655"/>
                  <a:pt x="2219355" y="764498"/>
                  <a:pt x="2203554" y="764498"/>
                </a:cubicBezTo>
                <a:cubicBezTo>
                  <a:pt x="2093512" y="764498"/>
                  <a:pt x="1983698" y="754505"/>
                  <a:pt x="1873770" y="749508"/>
                </a:cubicBezTo>
                <a:cubicBezTo>
                  <a:pt x="1858780" y="744511"/>
                  <a:pt x="1842349" y="742647"/>
                  <a:pt x="1828800" y="734518"/>
                </a:cubicBezTo>
                <a:cubicBezTo>
                  <a:pt x="1786971" y="709421"/>
                  <a:pt x="1804043" y="699995"/>
                  <a:pt x="1783829" y="659567"/>
                </a:cubicBezTo>
                <a:cubicBezTo>
                  <a:pt x="1775772" y="643453"/>
                  <a:pt x="1763842" y="629587"/>
                  <a:pt x="1753849" y="614597"/>
                </a:cubicBezTo>
                <a:cubicBezTo>
                  <a:pt x="1759016" y="573257"/>
                  <a:pt x="1760721" y="495921"/>
                  <a:pt x="1783829" y="449705"/>
                </a:cubicBezTo>
                <a:cubicBezTo>
                  <a:pt x="1796816" y="423731"/>
                  <a:pt x="1820550" y="393346"/>
                  <a:pt x="1843790" y="374754"/>
                </a:cubicBezTo>
                <a:cubicBezTo>
                  <a:pt x="1857858" y="363500"/>
                  <a:pt x="1872297" y="352091"/>
                  <a:pt x="1888760" y="344774"/>
                </a:cubicBezTo>
                <a:cubicBezTo>
                  <a:pt x="1917638" y="331939"/>
                  <a:pt x="1952406" y="332322"/>
                  <a:pt x="1978701" y="314793"/>
                </a:cubicBezTo>
                <a:cubicBezTo>
                  <a:pt x="1993691" y="304800"/>
                  <a:pt x="2005775" y="286878"/>
                  <a:pt x="2023672" y="284813"/>
                </a:cubicBezTo>
                <a:cubicBezTo>
                  <a:pt x="2137947" y="271628"/>
                  <a:pt x="2253521" y="274820"/>
                  <a:pt x="2368446" y="269823"/>
                </a:cubicBezTo>
                <a:cubicBezTo>
                  <a:pt x="2511898" y="126368"/>
                  <a:pt x="2328228" y="296634"/>
                  <a:pt x="2458387" y="209862"/>
                </a:cubicBezTo>
                <a:cubicBezTo>
                  <a:pt x="2476026" y="198103"/>
                  <a:pt x="2487071" y="178463"/>
                  <a:pt x="2503357" y="164892"/>
                </a:cubicBezTo>
                <a:cubicBezTo>
                  <a:pt x="2517197" y="153358"/>
                  <a:pt x="2533338" y="144905"/>
                  <a:pt x="2548328" y="134911"/>
                </a:cubicBezTo>
                <a:cubicBezTo>
                  <a:pt x="2575550" y="94077"/>
                  <a:pt x="2609414" y="36913"/>
                  <a:pt x="2653259" y="14990"/>
                </a:cubicBezTo>
                <a:lnTo>
                  <a:pt x="2683239" y="0"/>
                </a:ln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2" name="Straight Connector 11"/>
          <p:cNvCxnSpPr/>
          <p:nvPr/>
        </p:nvCxnSpPr>
        <p:spPr>
          <a:xfrm flipV="1">
            <a:off x="1600200" y="4038600"/>
            <a:ext cx="381000" cy="762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 rot="5400000">
            <a:off x="1828800" y="4267200"/>
            <a:ext cx="3048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 flipV="1">
            <a:off x="7924800" y="3733800"/>
            <a:ext cx="228600" cy="762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 rot="16200000" flipH="1">
            <a:off x="8115300" y="3924300"/>
            <a:ext cx="304800" cy="762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295400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bs-Cyrl-BA" sz="3100" dirty="0" smtClean="0"/>
              <a:t>Задатак васпитача је и да</a:t>
            </a:r>
            <a:r>
              <a:rPr lang="bs-Cyrl-BA" b="1" dirty="0" smtClean="0"/>
              <a:t> </a:t>
            </a:r>
            <a:r>
              <a:rPr lang="bs-Cyrl-BA" sz="3100" dirty="0" smtClean="0"/>
              <a:t>дијете доведе до одређене тачке и кроз квалитетно планирање</a:t>
            </a:r>
            <a:endParaRPr lang="en-US" sz="31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371600"/>
            <a:ext cx="9144000" cy="5486400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bs-Cyrl-BA" sz="2400" dirty="0" smtClean="0"/>
              <a:t>Шта није планирање:</a:t>
            </a:r>
          </a:p>
          <a:p>
            <a:pPr>
              <a:buFont typeface="Arial" charset="0"/>
              <a:buChar char="•"/>
            </a:pPr>
            <a:r>
              <a:rPr lang="bs-Cyrl-BA" sz="2400" dirty="0" smtClean="0"/>
              <a:t>Дјеца лутају по соби не знајући шта да раде –ометају друге,</a:t>
            </a:r>
          </a:p>
          <a:p>
            <a:pPr>
              <a:buFont typeface="Arial" charset="0"/>
              <a:buChar char="•"/>
            </a:pPr>
            <a:r>
              <a:rPr lang="bs-Cyrl-BA" sz="2400" dirty="0" smtClean="0"/>
              <a:t>Активности нејасне,</a:t>
            </a:r>
          </a:p>
          <a:p>
            <a:pPr>
              <a:buFont typeface="Arial" charset="0"/>
              <a:buChar char="•"/>
            </a:pPr>
            <a:r>
              <a:rPr lang="bs-Cyrl-BA" sz="2400" dirty="0" smtClean="0"/>
              <a:t>Превише материјала-дјеца се тешко одлучују и пребрзо прелазе са активности на активност,</a:t>
            </a:r>
          </a:p>
          <a:p>
            <a:pPr>
              <a:buFont typeface="Arial" charset="0"/>
              <a:buChar char="•"/>
            </a:pPr>
            <a:r>
              <a:rPr lang="bs-Cyrl-BA" sz="2400" dirty="0" smtClean="0"/>
              <a:t>Активности непримјерене развојном нивоу,</a:t>
            </a:r>
          </a:p>
          <a:p>
            <a:pPr>
              <a:buFont typeface="Arial" charset="0"/>
              <a:buChar char="•"/>
            </a:pPr>
            <a:r>
              <a:rPr lang="bs-Cyrl-BA" sz="2400" dirty="0" smtClean="0"/>
              <a:t>Нуде се апстрактни симболи умјесто конкретних очигледних средстава и играчака,</a:t>
            </a:r>
          </a:p>
          <a:p>
            <a:pPr>
              <a:buFont typeface="Arial" charset="0"/>
              <a:buChar char="•"/>
            </a:pPr>
            <a:r>
              <a:rPr lang="bs-Cyrl-BA" sz="2400" dirty="0" smtClean="0"/>
              <a:t>Дијете се не похваљује за уложени труд, процес рада...</a:t>
            </a:r>
          </a:p>
          <a:p>
            <a:pPr>
              <a:buFont typeface="Arial" charset="0"/>
              <a:buChar char="•"/>
            </a:pPr>
            <a:r>
              <a:rPr lang="bs-Cyrl-BA" sz="2400" dirty="0" smtClean="0"/>
              <a:t>Не препознаје се тема у дидактичком окружењу (соби) ,</a:t>
            </a:r>
          </a:p>
          <a:p>
            <a:pPr>
              <a:buFont typeface="Arial" charset="0"/>
              <a:buChar char="•"/>
            </a:pPr>
            <a:r>
              <a:rPr lang="bs-Cyrl-BA" sz="2400" dirty="0" smtClean="0"/>
              <a:t>Не постављају се отворена, стимулативна питања,</a:t>
            </a:r>
          </a:p>
          <a:p>
            <a:pPr>
              <a:buFont typeface="Arial" charset="0"/>
              <a:buChar char="•"/>
            </a:pPr>
            <a:r>
              <a:rPr lang="bs-Cyrl-BA" sz="2400" dirty="0" smtClean="0"/>
              <a:t>Пренаглашава се когнитивни развој</a:t>
            </a:r>
          </a:p>
          <a:p>
            <a:pPr>
              <a:buFont typeface="Arial" charset="0"/>
              <a:buChar char="•"/>
            </a:pPr>
            <a:r>
              <a:rPr lang="bs-Cyrl-BA" sz="2400" dirty="0" smtClean="0"/>
              <a:t>Не даје се свакодневно (довољно ) прилика за вјежбање крупне моторике-не излазе вани......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76200"/>
            <a:ext cx="9144000" cy="990600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sr-Cyrl-RS" dirty="0" smtClean="0"/>
              <a:t>Групни рад: вјежба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5257800"/>
          </a:xfrm>
        </p:spPr>
        <p:txBody>
          <a:bodyPr>
            <a:normAutofit/>
          </a:bodyPr>
          <a:lstStyle/>
          <a:p>
            <a:r>
              <a:rPr lang="sr-Cyrl-RS" dirty="0" smtClean="0"/>
              <a:t>Који </a:t>
            </a:r>
            <a:r>
              <a:rPr lang="sr-Cyrl-RS" dirty="0" smtClean="0"/>
              <a:t>су послови васпитача?</a:t>
            </a:r>
            <a:endParaRPr lang="en-US" dirty="0" smtClean="0"/>
          </a:p>
          <a:p>
            <a:r>
              <a:rPr lang="sr-Cyrl-RS" dirty="0" smtClean="0"/>
              <a:t>Подијеле се у 7 група. Свака добије једно подручје рада</a:t>
            </a:r>
          </a:p>
          <a:p>
            <a:r>
              <a:rPr lang="sr-Cyrl-RS" dirty="0" smtClean="0"/>
              <a:t>Задатак:</a:t>
            </a:r>
          </a:p>
          <a:p>
            <a:r>
              <a:rPr lang="sr-Cyrl-RS" dirty="0" smtClean="0"/>
              <a:t>Да ли све јасно из подручја рада?</a:t>
            </a:r>
          </a:p>
          <a:p>
            <a:r>
              <a:rPr lang="sr-Cyrl-RS" dirty="0" smtClean="0"/>
              <a:t>Да ли вас је нешто изненадило ?</a:t>
            </a:r>
          </a:p>
          <a:p>
            <a:r>
              <a:rPr lang="sr-Cyrl-RS" dirty="0" smtClean="0"/>
              <a:t>Прокоментаришите једну или више компетенција – подијелите са великом групом.</a:t>
            </a:r>
            <a:r>
              <a:rPr lang="en-US" dirty="0" smtClean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6857999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r>
              <a:rPr lang="bs-Cyrl-BA" dirty="0" smtClean="0"/>
              <a:t>ХВАЛА ЗА ПАЖЊУ!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233355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sr-Cyrl-CS" dirty="0" smtClean="0"/>
              <a:t>Циљеви савјетовања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2103437"/>
            <a:ext cx="9144000" cy="4525963"/>
          </a:xfrm>
        </p:spPr>
        <p:txBody>
          <a:bodyPr>
            <a:normAutofit/>
          </a:bodyPr>
          <a:lstStyle/>
          <a:p>
            <a:r>
              <a:rPr lang="sr-Cyrl-CS" dirty="0" smtClean="0"/>
              <a:t>Да се међусобно охрабримо пред почетак нове радне године</a:t>
            </a:r>
            <a:r>
              <a:rPr lang="en-US" dirty="0" smtClean="0"/>
              <a:t>,</a:t>
            </a:r>
            <a:endParaRPr lang="sr-Cyrl-RS" dirty="0" smtClean="0"/>
          </a:p>
          <a:p>
            <a:r>
              <a:rPr lang="sr-Cyrl-RS" dirty="0" smtClean="0"/>
              <a:t>Размјенимо прошлогодишња искуства: изнесемо примјере добре праксе и укажемо на неке пропусте</a:t>
            </a:r>
            <a:endParaRPr lang="sr-Cyrl-CS" dirty="0" smtClean="0"/>
          </a:p>
          <a:p>
            <a:r>
              <a:rPr lang="sr-Cyrl-CS" dirty="0" smtClean="0"/>
              <a:t>Информишемо о </a:t>
            </a:r>
            <a:r>
              <a:rPr lang="sr-Cyrl-RS" dirty="0" smtClean="0"/>
              <a:t>актуелним </a:t>
            </a:r>
            <a:r>
              <a:rPr lang="sr-Cyrl-CS" dirty="0" smtClean="0"/>
              <a:t>пословима којима би ваљало посветити значајниј</a:t>
            </a:r>
            <a:r>
              <a:rPr lang="sr-Cyrl-RS" dirty="0" smtClean="0"/>
              <a:t>у</a:t>
            </a:r>
            <a:r>
              <a:rPr lang="sr-Cyrl-CS" dirty="0" smtClean="0"/>
              <a:t> пажњу</a:t>
            </a:r>
          </a:p>
          <a:p>
            <a:pPr>
              <a:buNone/>
            </a:pPr>
            <a:endParaRPr lang="en-US" b="1" dirty="0"/>
          </a:p>
        </p:txBody>
      </p:sp>
    </p:spTree>
  </p:cSld>
  <p:clrMapOvr>
    <a:masterClrMapping/>
  </p:clrMapOvr>
  <p:transition spd="slow" advTm="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828800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sr-Cyrl-RS" sz="3600" dirty="0" smtClean="0"/>
              <a:t>Запажања са увида у рад васпитача су различита али се могу извући општи обрасци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828800"/>
            <a:ext cx="9144000" cy="5029200"/>
          </a:xfrm>
        </p:spPr>
        <p:txBody>
          <a:bodyPr>
            <a:normAutofit/>
          </a:bodyPr>
          <a:lstStyle/>
          <a:p>
            <a:r>
              <a:rPr lang="sr-Cyrl-RS" dirty="0" smtClean="0"/>
              <a:t>Озбиљан приступ/посвећеност задатку </a:t>
            </a:r>
          </a:p>
          <a:p>
            <a:r>
              <a:rPr lang="sr-Cyrl-RS" dirty="0" smtClean="0"/>
              <a:t>Мотивисаност да се представи у што бољем свјетлу: креативне и инспиративне  активности,  добри материјали у свим фазама активности; добар избор медија </a:t>
            </a:r>
            <a:r>
              <a:rPr lang="sr-Cyrl-RS" dirty="0" smtClean="0"/>
              <a:t>изражавања васпитача (позоришна </a:t>
            </a:r>
            <a:r>
              <a:rPr lang="sr-Cyrl-RS" dirty="0" smtClean="0"/>
              <a:t>представа, прича у сликама, вртешке проналажења симбола годишњих доба...)</a:t>
            </a:r>
          </a:p>
          <a:p>
            <a:r>
              <a:rPr lang="sr-Cyrl-RS" dirty="0" smtClean="0"/>
              <a:t>Коректни процесни планови </a:t>
            </a:r>
          </a:p>
          <a:p>
            <a:endParaRPr lang="sr-Cyrl-RS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371600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r>
              <a:rPr lang="sr-Cyrl-RS" dirty="0" smtClean="0"/>
              <a:t>Однос према дјеци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sr-Cyrl-RS" sz="2800" dirty="0" smtClean="0">
                <a:latin typeface="Times New Roman" pitchFamily="18" charset="0"/>
                <a:cs typeface="Times New Roman" pitchFamily="18" charset="0"/>
              </a:rPr>
              <a:t>Изузетно коректан – дјеца се осјећају сигурно и заштићено (и дијете с ПП)-“атачмент”; </a:t>
            </a:r>
          </a:p>
          <a:p>
            <a:r>
              <a:rPr lang="sr-Cyrl-RS" sz="2800" dirty="0" smtClean="0">
                <a:latin typeface="Times New Roman" pitchFamily="18" charset="0"/>
                <a:cs typeface="Times New Roman" pitchFamily="18" charset="0"/>
              </a:rPr>
              <a:t>У већини васпитних група су била видљива успостављена правила понашања</a:t>
            </a:r>
          </a:p>
          <a:p>
            <a:r>
              <a:rPr lang="sr-Cyrl-RS" sz="2800" dirty="0" smtClean="0">
                <a:latin typeface="Times New Roman" pitchFamily="18" charset="0"/>
                <a:cs typeface="Times New Roman" pitchFamily="18" charset="0"/>
              </a:rPr>
              <a:t>Видљив добар баланс између активности дјеце и активности васпитача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219200"/>
            <a:ext cx="9144000" cy="5638800"/>
          </a:xfrm>
        </p:spPr>
        <p:txBody>
          <a:bodyPr>
            <a:noAutofit/>
          </a:bodyPr>
          <a:lstStyle/>
          <a:p>
            <a:pPr algn="just">
              <a:buFont typeface="Arial" charset="0"/>
              <a:buChar char="•"/>
            </a:pPr>
            <a:r>
              <a:rPr lang="sr-Cyrl-RS" sz="2400" dirty="0" smtClean="0"/>
              <a:t>Коректни годишњи планови па и процесни, док су етапни у већини у складу са разумјевањем програма и (не)читање упутства за вођење радне књиге. (проблематичани општи и додатни исходи; не може се уочити веза између активности и планираних исхода учења и развоја; превелик број активности за достизање исхода; активности аконтекстуалне...</a:t>
            </a:r>
          </a:p>
          <a:p>
            <a:pPr algn="just">
              <a:buFont typeface="Arial" charset="0"/>
              <a:buChar char="•"/>
            </a:pPr>
            <a:r>
              <a:rPr lang="sr-Cyrl-RS" sz="2400" dirty="0" smtClean="0"/>
              <a:t>Карактеристика свих је одсуство рефлексивности (промишљања о процесима који се одвијају у групи), </a:t>
            </a:r>
          </a:p>
          <a:p>
            <a:pPr algn="just">
              <a:buFont typeface="Arial" charset="0"/>
              <a:buChar char="•"/>
            </a:pPr>
            <a:r>
              <a:rPr lang="sr-Cyrl-RS" sz="2400" dirty="0" smtClean="0"/>
              <a:t>Већина не представља “Збирку сопствене праксе”. </a:t>
            </a:r>
          </a:p>
          <a:p>
            <a:pPr algn="just">
              <a:buFont typeface="Arial" charset="0"/>
              <a:buChar char="•"/>
            </a:pPr>
            <a:r>
              <a:rPr lang="sr-Cyrl-RS" sz="2400" dirty="0" smtClean="0"/>
              <a:t>Процесни планови (као ни етапни) нису интерактивни; нема трага о  “продубљивању сазнања”, увјежбавању вјештина, образаца понашања, </a:t>
            </a:r>
            <a:endParaRPr lang="sr-Cyrl-RS" sz="2400" dirty="0" smtClean="0">
              <a:solidFill>
                <a:prstClr val="black"/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0" y="0"/>
            <a:ext cx="9144000" cy="106680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bs-Cyrl-BA" sz="3200" dirty="0" smtClean="0"/>
              <a:t>ЗАПАЖАЊА О ПРОЦЕСУ ПЛАНИРАЊА 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371600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sr-Cyrl-RS" sz="3200" dirty="0" smtClean="0"/>
              <a:t>Планирање и примјењивање </a:t>
            </a:r>
            <a:r>
              <a:rPr lang="sr-Cyrl-RS" sz="3200" dirty="0"/>
              <a:t>П</a:t>
            </a:r>
            <a:r>
              <a:rPr lang="sr-Cyrl-RS" sz="3200" dirty="0" smtClean="0"/>
              <a:t>рограма из перспективе вођења радне књиге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676400"/>
            <a:ext cx="8915400" cy="5181600"/>
          </a:xfrm>
        </p:spPr>
        <p:txBody>
          <a:bodyPr>
            <a:normAutofit/>
          </a:bodyPr>
          <a:lstStyle/>
          <a:p>
            <a:r>
              <a:rPr lang="sr-Cyrl-RS" sz="2400" dirty="0" smtClean="0">
                <a:solidFill>
                  <a:prstClr val="black"/>
                </a:solidFill>
              </a:rPr>
              <a:t>Коректно и прилично видљиво разумјевање да је РК саставни дио програма и не препушта се васпитачима гдје постоје стручни </a:t>
            </a:r>
            <a:r>
              <a:rPr lang="sr-Cyrl-RS" sz="2400" dirty="0" smtClean="0">
                <a:solidFill>
                  <a:prstClr val="black"/>
                </a:solidFill>
              </a:rPr>
              <a:t>сарадници... </a:t>
            </a:r>
            <a:r>
              <a:rPr lang="sr-Cyrl-RS" sz="2400" dirty="0" smtClean="0">
                <a:solidFill>
                  <a:prstClr val="black"/>
                </a:solidFill>
              </a:rPr>
              <a:t>у приватном сектору се  углавном препуштају вастачима</a:t>
            </a:r>
          </a:p>
          <a:p>
            <a:r>
              <a:rPr lang="sr-Cyrl-RS" sz="2400" dirty="0" smtClean="0">
                <a:solidFill>
                  <a:prstClr val="black"/>
                </a:solidFill>
              </a:rPr>
              <a:t>Примјетно неискуство и неразумјевање исхода; некоректни општи и додатни иходи те исходи из језика</a:t>
            </a:r>
          </a:p>
          <a:p>
            <a:r>
              <a:rPr lang="sr-Cyrl-RS" sz="2400" dirty="0" smtClean="0">
                <a:solidFill>
                  <a:prstClr val="black"/>
                </a:solidFill>
              </a:rPr>
              <a:t>Радна књига је простор и за размишљање- нема трага о рефлексији </a:t>
            </a:r>
          </a:p>
          <a:p>
            <a:r>
              <a:rPr lang="sr-Cyrl-RS" sz="2400" dirty="0" smtClean="0">
                <a:solidFill>
                  <a:prstClr val="black"/>
                </a:solidFill>
              </a:rPr>
              <a:t>Партнерство са породицом: радионица “очекивања”од коректне </a:t>
            </a:r>
            <a:r>
              <a:rPr lang="sr-Cyrl-RS" sz="2400" dirty="0" smtClean="0">
                <a:solidFill>
                  <a:prstClr val="black"/>
                </a:solidFill>
              </a:rPr>
              <a:t>и </a:t>
            </a:r>
            <a:r>
              <a:rPr lang="sr-Cyrl-RS" sz="2400" dirty="0" smtClean="0">
                <a:solidFill>
                  <a:prstClr val="black"/>
                </a:solidFill>
              </a:rPr>
              <a:t>функционалне до </a:t>
            </a:r>
            <a:r>
              <a:rPr lang="sr-Cyrl-RS" sz="2400" dirty="0" smtClean="0">
                <a:solidFill>
                  <a:prstClr val="black"/>
                </a:solidFill>
              </a:rPr>
              <a:t>непостојања - успостављање </a:t>
            </a:r>
            <a:r>
              <a:rPr lang="sr-Cyrl-RS" sz="2400" dirty="0" smtClean="0">
                <a:solidFill>
                  <a:prstClr val="black"/>
                </a:solidFill>
              </a:rPr>
              <a:t>правила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14400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r>
              <a:rPr lang="sr-Cyrl-RS" dirty="0" smtClean="0"/>
              <a:t>Питања за рефлексију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990600"/>
            <a:ext cx="9144000" cy="5867400"/>
          </a:xfrm>
        </p:spPr>
        <p:txBody>
          <a:bodyPr>
            <a:normAutofit/>
          </a:bodyPr>
          <a:lstStyle/>
          <a:p>
            <a:r>
              <a:rPr lang="sr-Cyrl-RS" sz="2800" dirty="0" smtClean="0"/>
              <a:t>Како је био организован простор (у великој и малим групама)?</a:t>
            </a:r>
          </a:p>
          <a:p>
            <a:r>
              <a:rPr lang="sr-Cyrl-RS" sz="2800" dirty="0" smtClean="0"/>
              <a:t>Каква је била понуда материјала и задатака за дјецу (превише, довољно, мало; задаци претешки, прелаки, оптимални...)?</a:t>
            </a:r>
          </a:p>
          <a:p>
            <a:r>
              <a:rPr lang="sr-Cyrl-RS" sz="2800" dirty="0" smtClean="0"/>
              <a:t>Какав је био однос васпитач-дијете; дијете-дијете?</a:t>
            </a:r>
          </a:p>
          <a:p>
            <a:r>
              <a:rPr lang="sr-Cyrl-RS" sz="2800" dirty="0" smtClean="0"/>
              <a:t>Шта бисте сада урадили другачије и на који начин?</a:t>
            </a:r>
          </a:p>
          <a:p>
            <a:r>
              <a:rPr lang="sr-Cyrl-RS" sz="2800" dirty="0" smtClean="0"/>
              <a:t>Да ли сте у ходу измислили неку игру или активност?</a:t>
            </a:r>
          </a:p>
          <a:p>
            <a:r>
              <a:rPr lang="sr-Cyrl-RS" sz="2800" dirty="0" smtClean="0"/>
              <a:t>Да ли вас је неко дијете инспирисало на додатну активност?</a:t>
            </a:r>
          </a:p>
          <a:p>
            <a:r>
              <a:rPr lang="sr-Cyrl-RS" sz="2800" dirty="0" smtClean="0"/>
              <a:t>Да ли вас је неко дијете изненадило својим запажањем?</a:t>
            </a:r>
            <a:endParaRPr lang="en-US" sz="28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524000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sr-Cyrl-RS" sz="3200" dirty="0" smtClean="0"/>
              <a:t>Примјењивање програма из перспективе </a:t>
            </a:r>
            <a:r>
              <a:rPr lang="en-US" sz="3200" dirty="0" smtClean="0"/>
              <a:t>K</a:t>
            </a:r>
            <a:r>
              <a:rPr lang="sr-Cyrl-RS" sz="3200" dirty="0" smtClean="0"/>
              <a:t>њига за праћење развоја и учења дјеце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5257800"/>
          </a:xfrm>
        </p:spPr>
        <p:txBody>
          <a:bodyPr>
            <a:noAutofit/>
          </a:bodyPr>
          <a:lstStyle/>
          <a:p>
            <a:pPr lvl="0" algn="just"/>
            <a:r>
              <a:rPr lang="en-US" sz="2400" dirty="0" err="1" smtClean="0"/>
              <a:t>Члан</a:t>
            </a:r>
            <a:r>
              <a:rPr lang="en-US" sz="2400" dirty="0" smtClean="0"/>
              <a:t> 59 </a:t>
            </a:r>
            <a:r>
              <a:rPr lang="en-US" sz="2400" dirty="0" err="1" smtClean="0"/>
              <a:t>Закона</a:t>
            </a:r>
            <a:r>
              <a:rPr lang="en-US" sz="2400" dirty="0" smtClean="0"/>
              <a:t> о </a:t>
            </a:r>
            <a:r>
              <a:rPr lang="sr-Cyrl-RS" sz="2400" dirty="0" smtClean="0"/>
              <a:t>ОВиО нас обавезује на озбиљнији приступ; </a:t>
            </a:r>
          </a:p>
          <a:p>
            <a:r>
              <a:rPr lang="sr-Cyrl-RS" sz="2400" dirty="0" smtClean="0"/>
              <a:t>Мора се видјети развојни, педагошки приступ (</a:t>
            </a:r>
            <a:r>
              <a:rPr lang="sr-Cyrl-RS" sz="2400" i="1" dirty="0" smtClean="0"/>
              <a:t>Нема трагова о употреби графитне оловке, линије, цртежа људске фигуре, нити једног коментара (рефлексије) васпитача, стручног сарадника,</a:t>
            </a:r>
          </a:p>
          <a:p>
            <a:r>
              <a:rPr lang="sr-Cyrl-RS" sz="2400" i="1" dirty="0" smtClean="0"/>
              <a:t>Нема  дјечије изјаве, поступка...избор радова је проблематичан...</a:t>
            </a:r>
          </a:p>
          <a:p>
            <a:r>
              <a:rPr lang="sr-Cyrl-RS" sz="2400" i="1" dirty="0" smtClean="0"/>
              <a:t>Чиме се документује развојна промјена!?</a:t>
            </a:r>
            <a:endParaRPr lang="sr-Cyrl-RS" sz="2400" dirty="0" smtClean="0"/>
          </a:p>
          <a:p>
            <a:pPr lvl="0" algn="just"/>
            <a:endParaRPr lang="sr-Cyrl-RS" sz="2400" dirty="0" smtClean="0"/>
          </a:p>
          <a:p>
            <a:pPr lvl="0" algn="just"/>
            <a:r>
              <a:rPr lang="sr-Cyrl-RS" dirty="0" smtClean="0"/>
              <a:t>Три смјернице за вођење забиљешки о учешћу дјеце у активностима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17638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lvl="0"/>
            <a:r>
              <a:rPr lang="sr-Cyrl-RS" i="1" dirty="0" smtClean="0"/>
              <a:t>Прати простор са понуђеним материјалима </a:t>
            </a:r>
            <a:endParaRPr lang="sr-Cyrl-RS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5257800"/>
          </a:xfrm>
        </p:spPr>
        <p:txBody>
          <a:bodyPr>
            <a:normAutofit/>
          </a:bodyPr>
          <a:lstStyle/>
          <a:p>
            <a:pPr lvl="0" algn="just"/>
            <a:r>
              <a:rPr lang="sr-Cyrl-RS" dirty="0" smtClean="0"/>
              <a:t>да ли се дјеца лако сналазе у простору, понуђеним центрима/којим?</a:t>
            </a:r>
          </a:p>
          <a:p>
            <a:pPr lvl="0" algn="just"/>
            <a:r>
              <a:rPr lang="sr-Cyrl-RS" dirty="0" smtClean="0"/>
              <a:t>да ли им је обезбјеђен самоиницијативан избор материјала или ?</a:t>
            </a:r>
          </a:p>
          <a:p>
            <a:pPr lvl="0" algn="just"/>
            <a:r>
              <a:rPr lang="sr-Cyrl-RS" dirty="0" smtClean="0"/>
              <a:t>како приступају материјалима и задацима; да ли их користе на очекиван или свој начин?</a:t>
            </a:r>
          </a:p>
          <a:p>
            <a:pPr lvl="0" algn="just"/>
            <a:r>
              <a:rPr lang="sr-Cyrl-RS" dirty="0" smtClean="0"/>
              <a:t>Постављају ли питања: да ли су им јасни задаци и знају ли их поновити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1605</TotalTime>
  <Words>869</Words>
  <Application>Microsoft Office PowerPoint</Application>
  <PresentationFormat>On-screen Show (4:3)</PresentationFormat>
  <Paragraphs>85</Paragraphs>
  <Slides>15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Office Theme</vt:lpstr>
      <vt:lpstr>РЕПУБЛИЧКИ ЗАВОД</vt:lpstr>
      <vt:lpstr>Циљеви савјетовања</vt:lpstr>
      <vt:lpstr>Запажања са увида у рад васпитача су различита али се могу извући општи обрасци</vt:lpstr>
      <vt:lpstr>Однос према дјеци</vt:lpstr>
      <vt:lpstr>Slide 5</vt:lpstr>
      <vt:lpstr>Планирање и примјењивање Програма из перспективе вођења радне књиге</vt:lpstr>
      <vt:lpstr>Питања за рефлексију</vt:lpstr>
      <vt:lpstr>Примјењивање програма из перспективе Kњига за праћење развоја и учења дјеце</vt:lpstr>
      <vt:lpstr>Прати простор са понуђеним материјалима </vt:lpstr>
      <vt:lpstr>Прати дјецу и њихове реакције</vt:lpstr>
      <vt:lpstr>Прати сардњу дјеце и међусобну комуникацију</vt:lpstr>
      <vt:lpstr>Задатак васпитача је да олакша процес развоја и учења дјетета, и да му олакша кретање од тачке на којој се тренутно налази до одређене тачке коју васпитач намјерава  да га доведе, на крају одређеног периода или фазе развоја и учења</vt:lpstr>
      <vt:lpstr>Задатак васпитача је и да дијете доведе до одређене тачке и кроз квалитетно планирање</vt:lpstr>
      <vt:lpstr>Групни рад: вјежба</vt:lpstr>
      <vt:lpstr>ХВАЛА ЗА ПАЖЊУ!</vt:lpstr>
    </vt:vector>
  </TitlesOfParts>
  <Company>Republicki pedagoski zavod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Staka Nikolic</dc:creator>
  <cp:lastModifiedBy>Staka Nikolic</cp:lastModifiedBy>
  <cp:revision>191</cp:revision>
  <dcterms:created xsi:type="dcterms:W3CDTF">2016-08-10T09:36:06Z</dcterms:created>
  <dcterms:modified xsi:type="dcterms:W3CDTF">2018-09-13T07:09:18Z</dcterms:modified>
</cp:coreProperties>
</file>