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256" r:id="rId2"/>
    <p:sldId id="257" r:id="rId3"/>
    <p:sldId id="258" r:id="rId4"/>
    <p:sldId id="281" r:id="rId5"/>
    <p:sldId id="279" r:id="rId6"/>
    <p:sldId id="260" r:id="rId7"/>
    <p:sldId id="282" r:id="rId8"/>
    <p:sldId id="261" r:id="rId9"/>
    <p:sldId id="262" r:id="rId10"/>
    <p:sldId id="284" r:id="rId11"/>
    <p:sldId id="295" r:id="rId12"/>
    <p:sldId id="283" r:id="rId13"/>
    <p:sldId id="264" r:id="rId14"/>
    <p:sldId id="285" r:id="rId15"/>
    <p:sldId id="265" r:id="rId16"/>
    <p:sldId id="266" r:id="rId17"/>
    <p:sldId id="286" r:id="rId18"/>
    <p:sldId id="267" r:id="rId19"/>
    <p:sldId id="287" r:id="rId20"/>
    <p:sldId id="268" r:id="rId21"/>
    <p:sldId id="288" r:id="rId22"/>
    <p:sldId id="269" r:id="rId23"/>
    <p:sldId id="289" r:id="rId24"/>
    <p:sldId id="270" r:id="rId25"/>
    <p:sldId id="290" r:id="rId26"/>
    <p:sldId id="271" r:id="rId27"/>
    <p:sldId id="291" r:id="rId28"/>
    <p:sldId id="272" r:id="rId29"/>
    <p:sldId id="292" r:id="rId30"/>
    <p:sldId id="293" r:id="rId31"/>
    <p:sldId id="294" r:id="rId32"/>
    <p:sldId id="298" r:id="rId33"/>
    <p:sldId id="296" r:id="rId34"/>
    <p:sldId id="299" r:id="rId35"/>
    <p:sldId id="297" r:id="rId36"/>
    <p:sldId id="300" r:id="rId37"/>
    <p:sldId id="273" r:id="rId38"/>
    <p:sldId id="274" r:id="rId39"/>
    <p:sldId id="275" r:id="rId40"/>
    <p:sldId id="276" r:id="rId41"/>
    <p:sldId id="277" r:id="rId4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288" y="-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4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3ED7E-2B09-4BB0-B2FA-ABB4C52A7E46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6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4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964854-29D3-4CF1-8060-D3E8D75EA7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4729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64854-29D3-4CF1-8060-D3E8D75EA7E6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445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066800"/>
            <a:ext cx="8077200" cy="4648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742950" indent="-742950" algn="ctr"/>
            <a:r>
              <a:rPr lang="sr-Cyrl-BA" b="1" dirty="0" smtClean="0">
                <a:solidFill>
                  <a:schemeClr val="tx1"/>
                </a:solidFill>
              </a:rPr>
              <a:t>М</a:t>
            </a:r>
            <a:r>
              <a:rPr lang="sr-Cyrl-RS" b="1" dirty="0" smtClean="0">
                <a:solidFill>
                  <a:schemeClr val="tx1"/>
                </a:solidFill>
              </a:rPr>
              <a:t>АШИНСКИ МАТЕРИЈАЛИ</a:t>
            </a: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sr-Cyrl-RS" sz="3200" dirty="0" smtClean="0">
                <a:solidFill>
                  <a:schemeClr val="tx1"/>
                </a:solidFill>
              </a:rPr>
              <a:t>С</a:t>
            </a:r>
            <a:r>
              <a:rPr lang="sr-Cyrl-RS" sz="3200" b="1" dirty="0" smtClean="0">
                <a:solidFill>
                  <a:schemeClr val="tx1"/>
                </a:solidFill>
              </a:rPr>
              <a:t>пољашња провјера ученичких постигнућа ученика првог разреда</a:t>
            </a:r>
            <a:r>
              <a:rPr lang="sr-Cyrl-RS" b="1" dirty="0" smtClean="0">
                <a:solidFill>
                  <a:schemeClr val="tx1"/>
                </a:solidFill>
              </a:rPr>
              <a:t/>
            </a:r>
            <a:br>
              <a:rPr lang="sr-Cyrl-RS" b="1" dirty="0" smtClean="0">
                <a:solidFill>
                  <a:schemeClr val="tx1"/>
                </a:solidFill>
              </a:rPr>
            </a:br>
            <a:r>
              <a:rPr lang="sr-Cyrl-RS" b="1" dirty="0" smtClean="0">
                <a:solidFill>
                  <a:schemeClr val="tx1"/>
                </a:solidFill>
              </a:rPr>
              <a:t/>
            </a:r>
            <a:br>
              <a:rPr lang="sr-Cyrl-RS" b="1" dirty="0" smtClean="0">
                <a:solidFill>
                  <a:schemeClr val="tx1"/>
                </a:solidFill>
              </a:rPr>
            </a:br>
            <a:r>
              <a:rPr lang="sr-Cyrl-RS" b="1" dirty="0" smtClean="0">
                <a:solidFill>
                  <a:schemeClr val="tx1"/>
                </a:solidFill>
              </a:rPr>
              <a:t>          </a:t>
            </a:r>
            <a:r>
              <a:rPr lang="sr-Cyrl-RS" sz="3600" b="1" dirty="0" smtClean="0">
                <a:solidFill>
                  <a:schemeClr val="tx1"/>
                </a:solidFill>
              </a:rPr>
              <a:t>Бања Лука, јули 2018.</a:t>
            </a:r>
            <a:r>
              <a:rPr lang="sr-Cyrl-RS" b="1" dirty="0" smtClean="0">
                <a:solidFill>
                  <a:schemeClr val="tx1"/>
                </a:solidFill>
              </a:rPr>
              <a:t/>
            </a:r>
            <a:br>
              <a:rPr lang="sr-Cyrl-RS" b="1" dirty="0" smtClean="0">
                <a:solidFill>
                  <a:schemeClr val="tx1"/>
                </a:solidFill>
              </a:rPr>
            </a:b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685800"/>
            <a:ext cx="9070752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sr-Cyrl-BA" sz="2800" dirty="0" smtClean="0">
                <a:effectLst/>
              </a:rPr>
              <a:t>У</a:t>
            </a:r>
            <a:r>
              <a:rPr lang="sr-Cyrl-RS" sz="2800" dirty="0" smtClean="0">
                <a:effectLst/>
              </a:rPr>
              <a:t>поредни показатељи</a:t>
            </a:r>
            <a:endParaRPr lang="en-US" sz="2800" dirty="0"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43000"/>
            <a:ext cx="86772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304800"/>
            <a:ext cx="3352800" cy="60939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r-Cyrl-BA" sz="2400" b="1" dirty="0" smtClean="0"/>
              <a:t>У</a:t>
            </a:r>
            <a:r>
              <a:rPr lang="sr-Cyrl-RS" sz="2400" b="1" dirty="0" smtClean="0"/>
              <a:t>спјех на нивоу школа</a:t>
            </a:r>
          </a:p>
          <a:p>
            <a:endParaRPr lang="sr-Cyrl-RS" b="1" dirty="0" smtClean="0"/>
          </a:p>
          <a:p>
            <a:r>
              <a:rPr lang="sr-Cyrl-BA" b="1" dirty="0" smtClean="0"/>
              <a:t>Н</a:t>
            </a:r>
            <a:r>
              <a:rPr lang="sr-Cyrl-RS" b="1" dirty="0" smtClean="0"/>
              <a:t>ајбољи резултат 70,73%</a:t>
            </a:r>
          </a:p>
          <a:p>
            <a:endParaRPr lang="sr-Cyrl-RS" b="1" dirty="0" smtClean="0"/>
          </a:p>
          <a:p>
            <a:r>
              <a:rPr lang="sr-Cyrl-BA" b="1" dirty="0" smtClean="0"/>
              <a:t>Н</a:t>
            </a:r>
            <a:r>
              <a:rPr lang="sr-Cyrl-RS" b="1" dirty="0" smtClean="0"/>
              <a:t>ајлошији резултат 18,55%</a:t>
            </a:r>
          </a:p>
          <a:p>
            <a:endParaRPr lang="sr-Cyrl-RS" b="1" dirty="0" smtClean="0"/>
          </a:p>
          <a:p>
            <a:r>
              <a:rPr lang="sr-Cyrl-BA" b="1" dirty="0" smtClean="0"/>
              <a:t>У</a:t>
            </a:r>
            <a:r>
              <a:rPr lang="sr-Cyrl-RS" b="1" dirty="0" smtClean="0"/>
              <a:t> 10 школа постигнуће је испод просјека Републике</a:t>
            </a:r>
          </a:p>
          <a:p>
            <a:endParaRPr lang="sr-Cyrl-RS" b="1" dirty="0" smtClean="0"/>
          </a:p>
          <a:p>
            <a:r>
              <a:rPr lang="sr-Cyrl-BA" b="1" dirty="0" smtClean="0"/>
              <a:t>У</a:t>
            </a:r>
            <a:r>
              <a:rPr lang="sr-Cyrl-RS" b="1" dirty="0" smtClean="0"/>
              <a:t> 11 школа је постигнуће изнад просјека Републике</a:t>
            </a:r>
          </a:p>
          <a:p>
            <a:endParaRPr lang="sr-Cyrl-RS" b="1" dirty="0" smtClean="0"/>
          </a:p>
          <a:p>
            <a:r>
              <a:rPr lang="sr-Cyrl-BA" b="1" dirty="0" smtClean="0"/>
              <a:t>У</a:t>
            </a:r>
            <a:r>
              <a:rPr lang="sr-Cyrl-RS" b="1" dirty="0" smtClean="0"/>
              <a:t> четири  школе је постигнуће изнад 50%</a:t>
            </a:r>
          </a:p>
          <a:p>
            <a:endParaRPr lang="sr-Cyrl-RS" b="1" dirty="0" smtClean="0"/>
          </a:p>
          <a:p>
            <a:r>
              <a:rPr lang="sr-Cyrl-BA" b="1" dirty="0" smtClean="0"/>
              <a:t>Н</a:t>
            </a:r>
            <a:r>
              <a:rPr lang="sr-Cyrl-RS" b="1" dirty="0" smtClean="0"/>
              <a:t>АПОМЕНА: Велика је разлика између школе са највећим и најмањим процентом освојених бодова </a:t>
            </a:r>
            <a:endParaRPr lang="en-US" b="1" dirty="0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8200" y="228600"/>
            <a:ext cx="45400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2800" b="1" dirty="0" smtClean="0"/>
              <a:t>Постигнућа по регијама</a:t>
            </a:r>
            <a:endParaRPr lang="en-US" sz="28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990600"/>
            <a:ext cx="8745537" cy="510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sr-Cyrl-BA" sz="2400" dirty="0" smtClean="0"/>
              <a:t>У</a:t>
            </a:r>
            <a:r>
              <a:rPr lang="sr-Cyrl-RS" sz="2400" dirty="0" smtClean="0"/>
              <a:t>поредни показатељи постигнућа по регијама за 2016/2017. и 2017/2018. школску годину</a:t>
            </a:r>
            <a:endParaRPr lang="en-US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11237"/>
            <a:ext cx="9144000" cy="5349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Connector 5"/>
          <p:cNvCxnSpPr/>
          <p:nvPr/>
        </p:nvCxnSpPr>
        <p:spPr>
          <a:xfrm>
            <a:off x="152400" y="3657600"/>
            <a:ext cx="8839200" cy="2832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8600" y="2362200"/>
            <a:ext cx="354584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r-Cyrl-BA" dirty="0" smtClean="0"/>
              <a:t>П</a:t>
            </a:r>
            <a:endParaRPr lang="sr-Cyrl-RS" dirty="0" smtClean="0"/>
          </a:p>
          <a:p>
            <a:r>
              <a:rPr lang="sr-Cyrl-BA" dirty="0" smtClean="0"/>
              <a:t>А</a:t>
            </a:r>
            <a:endParaRPr lang="sr-Cyrl-RS" dirty="0" smtClean="0"/>
          </a:p>
          <a:p>
            <a:r>
              <a:rPr lang="sr-Cyrl-RS" dirty="0" smtClean="0"/>
              <a:t>Д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4038600"/>
            <a:ext cx="38664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sr-Cyrl-BA" dirty="0" smtClean="0"/>
              <a:t>Р</a:t>
            </a:r>
            <a:r>
              <a:rPr lang="sr-Cyrl-RS" dirty="0" smtClean="0"/>
              <a:t> </a:t>
            </a:r>
          </a:p>
          <a:p>
            <a:r>
              <a:rPr lang="sr-Cyrl-BA" dirty="0" smtClean="0"/>
              <a:t>А</a:t>
            </a:r>
            <a:endParaRPr lang="sr-Cyrl-RS" dirty="0" smtClean="0"/>
          </a:p>
          <a:p>
            <a:r>
              <a:rPr lang="sr-Cyrl-BA" dirty="0" smtClean="0"/>
              <a:t>С</a:t>
            </a:r>
            <a:endParaRPr lang="sr-Cyrl-RS" dirty="0" smtClean="0"/>
          </a:p>
          <a:p>
            <a:r>
              <a:rPr lang="sr-Cyrl-BA" dirty="0" smtClean="0"/>
              <a:t>Т</a:t>
            </a:r>
            <a:endParaRPr lang="sr-Cyrl-R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Autofit/>
          </a:bodyPr>
          <a:lstStyle/>
          <a:p>
            <a:r>
              <a:rPr lang="sr-Cyrl-BA" sz="2400" dirty="0" smtClean="0">
                <a:solidFill>
                  <a:schemeClr val="tx1"/>
                </a:solidFill>
                <a:effectLst/>
              </a:rPr>
              <a:t>Постигнућа школа регије Б</a:t>
            </a:r>
            <a:r>
              <a:rPr lang="sr-Cyrl-RS" sz="2400" dirty="0" smtClean="0">
                <a:solidFill>
                  <a:schemeClr val="tx1"/>
                </a:solidFill>
                <a:effectLst/>
              </a:rPr>
              <a:t>ања Лука</a:t>
            </a:r>
            <a:endParaRPr lang="en-US" sz="2400" dirty="0">
              <a:solidFill>
                <a:schemeClr val="tx1"/>
              </a:solidFill>
              <a:effectLst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80105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657600"/>
            <a:ext cx="7848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BA" sz="2800" dirty="0" smtClean="0">
                <a:solidFill>
                  <a:schemeClr val="tx1"/>
                </a:solidFill>
                <a:effectLst/>
              </a:rPr>
              <a:t>Постигнућа школа регије Б</a:t>
            </a:r>
            <a:r>
              <a:rPr lang="sr-Cyrl-RS" sz="2800" dirty="0" smtClean="0">
                <a:solidFill>
                  <a:schemeClr val="tx1"/>
                </a:solidFill>
                <a:effectLst/>
              </a:rPr>
              <a:t>ијељина</a:t>
            </a:r>
            <a:r>
              <a:rPr lang="en-US" sz="2800" dirty="0" smtClean="0">
                <a:solidFill>
                  <a:schemeClr val="tx1"/>
                </a:solidFill>
                <a:effectLst/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  <a:effectLst/>
              </a:rPr>
              <a:t>и Бирач </a:t>
            </a:r>
            <a:endParaRPr lang="en-US" sz="2800" dirty="0">
              <a:solidFill>
                <a:schemeClr val="tx1"/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399" y="1400175"/>
            <a:ext cx="7541661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83058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r>
              <a:rPr lang="sr-Cyrl-BA" sz="2800" dirty="0" smtClean="0">
                <a:solidFill>
                  <a:schemeClr val="tx1"/>
                </a:solidFill>
                <a:effectLst/>
              </a:rPr>
              <a:t>Постигнућа школа регије Б</a:t>
            </a:r>
            <a:r>
              <a:rPr lang="sr-Cyrl-RS" sz="2800" dirty="0" smtClean="0">
                <a:solidFill>
                  <a:schemeClr val="tx1"/>
                </a:solidFill>
                <a:effectLst/>
              </a:rPr>
              <a:t>ијељина</a:t>
            </a:r>
            <a:r>
              <a:rPr lang="en-US" sz="2800" dirty="0" smtClean="0">
                <a:solidFill>
                  <a:schemeClr val="tx1"/>
                </a:solidFill>
                <a:effectLst/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  <a:effectLst/>
              </a:rPr>
              <a:t>и Бирач </a:t>
            </a:r>
            <a:endParaRPr lang="en-US" sz="28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algn="ctr"/>
            <a:r>
              <a:rPr lang="sr-Cyrl-BA" sz="2800" dirty="0" smtClean="0">
                <a:solidFill>
                  <a:schemeClr val="tx1"/>
                </a:solidFill>
                <a:effectLst/>
              </a:rPr>
              <a:t>Постигнућа школа регије Д</a:t>
            </a:r>
            <a:r>
              <a:rPr lang="sr-Cyrl-RS" sz="2800" dirty="0" smtClean="0">
                <a:solidFill>
                  <a:schemeClr val="tx1"/>
                </a:solidFill>
                <a:effectLst/>
              </a:rPr>
              <a:t>обој </a:t>
            </a:r>
            <a:endParaRPr lang="en-US" sz="2800" dirty="0">
              <a:solidFill>
                <a:schemeClr val="tx1"/>
              </a:solidFill>
              <a:effectLst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62665"/>
            <a:ext cx="8305800" cy="498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11413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sr-Cyrl-BA" sz="2800" dirty="0" smtClean="0">
                <a:solidFill>
                  <a:schemeClr val="tx1"/>
                </a:solidFill>
                <a:effectLst/>
              </a:rPr>
              <a:t>Постигнућа школа регије Д</a:t>
            </a:r>
            <a:r>
              <a:rPr lang="sr-Cyrl-RS" sz="2800" dirty="0" smtClean="0">
                <a:solidFill>
                  <a:schemeClr val="tx1"/>
                </a:solidFill>
                <a:effectLst/>
              </a:rPr>
              <a:t>обој </a:t>
            </a:r>
            <a:endParaRPr lang="en-US" sz="28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8600"/>
            <a:ext cx="8458200" cy="62484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sr-Cyrl-BA" b="1" dirty="0" smtClean="0"/>
              <a:t>	Спољашња провјера ученичких постигнућа из МАШИНСКИХ МАТЕРИЈАЛА је реализована у 1. разреду машинских техничара за компјутерско конструисање, машинских техничара за моторе и моторна возила, техничара машинске енергетике и техничара ЦНЦ технологија, 23.05.2018. године.</a:t>
            </a:r>
          </a:p>
          <a:p>
            <a:pPr algn="just">
              <a:buNone/>
            </a:pPr>
            <a:endParaRPr lang="en-US" b="1" dirty="0" smtClean="0"/>
          </a:p>
          <a:p>
            <a:pPr algn="just">
              <a:buNone/>
            </a:pPr>
            <a:r>
              <a:rPr lang="en-US" b="1" dirty="0" smtClean="0"/>
              <a:t>	</a:t>
            </a:r>
            <a:r>
              <a:rPr lang="sr-Cyrl-RS" b="1" dirty="0" smtClean="0"/>
              <a:t>Овај предмет је подлога за изучавање других садржаја у стручним предметима у занимању машински техничар.</a:t>
            </a:r>
          </a:p>
          <a:p>
            <a:pPr algn="just">
              <a:buNone/>
            </a:pPr>
            <a:endParaRPr lang="sr-Cyrl-BA" b="1" dirty="0" smtClean="0"/>
          </a:p>
          <a:p>
            <a:pPr algn="just">
              <a:buNone/>
            </a:pPr>
            <a:r>
              <a:rPr lang="en-US" b="1" dirty="0" smtClean="0"/>
              <a:t>	</a:t>
            </a:r>
            <a:r>
              <a:rPr lang="sr-Cyrl-BA" b="1" dirty="0" smtClean="0"/>
              <a:t>Ученици су рјешавали задатке објективног типа 60 минута.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BA" sz="2800" dirty="0" smtClean="0">
                <a:solidFill>
                  <a:schemeClr val="tx1"/>
                </a:solidFill>
                <a:effectLst/>
              </a:rPr>
              <a:t>Постигнућа школа регије П</a:t>
            </a:r>
            <a:r>
              <a:rPr lang="sr-Cyrl-RS" sz="2800" dirty="0" smtClean="0">
                <a:solidFill>
                  <a:schemeClr val="tx1"/>
                </a:solidFill>
                <a:effectLst/>
              </a:rPr>
              <a:t>риједор </a:t>
            </a:r>
            <a:endParaRPr lang="en-US" sz="2800" dirty="0">
              <a:solidFill>
                <a:schemeClr val="tx1"/>
              </a:solidFill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143000"/>
            <a:ext cx="786955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715962"/>
          </a:xfrm>
        </p:spPr>
        <p:txBody>
          <a:bodyPr>
            <a:normAutofit/>
          </a:bodyPr>
          <a:lstStyle/>
          <a:p>
            <a:r>
              <a:rPr lang="sr-Cyrl-BA" sz="2800" dirty="0" smtClean="0">
                <a:solidFill>
                  <a:schemeClr val="tx1"/>
                </a:solidFill>
                <a:effectLst/>
              </a:rPr>
              <a:t>Постигнућа школа регије П</a:t>
            </a:r>
            <a:r>
              <a:rPr lang="sr-Cyrl-RS" sz="2800" dirty="0" smtClean="0">
                <a:solidFill>
                  <a:schemeClr val="tx1"/>
                </a:solidFill>
                <a:effectLst/>
              </a:rPr>
              <a:t>риједор </a:t>
            </a:r>
            <a:endParaRPr lang="en-US" sz="2800" dirty="0">
              <a:solidFill>
                <a:schemeClr val="tx1"/>
              </a:solidFill>
              <a:effectLst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877075"/>
            <a:ext cx="7791807" cy="521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sr-Cyrl-BA" sz="2800" dirty="0" smtClean="0">
                <a:solidFill>
                  <a:schemeClr val="tx1"/>
                </a:solidFill>
                <a:effectLst/>
              </a:rPr>
              <a:t>Постигнућа школа регије Х</a:t>
            </a:r>
            <a:r>
              <a:rPr lang="sr-Cyrl-RS" sz="2800" dirty="0" smtClean="0">
                <a:solidFill>
                  <a:schemeClr val="tx1"/>
                </a:solidFill>
                <a:effectLst/>
              </a:rPr>
              <a:t>ерцеговина </a:t>
            </a:r>
            <a:endParaRPr lang="en-US" sz="2800" dirty="0">
              <a:solidFill>
                <a:schemeClr val="tx1"/>
              </a:solidFill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95400"/>
            <a:ext cx="754068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38200"/>
            <a:ext cx="79248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>
            <a:normAutofit/>
          </a:bodyPr>
          <a:lstStyle/>
          <a:p>
            <a:r>
              <a:rPr lang="sr-Cyrl-BA" sz="2800" dirty="0" smtClean="0">
                <a:solidFill>
                  <a:schemeClr val="tx1"/>
                </a:solidFill>
                <a:effectLst/>
              </a:rPr>
              <a:t>Постигнућа школа регије Х</a:t>
            </a:r>
            <a:r>
              <a:rPr lang="sr-Cyrl-RS" sz="2800" dirty="0" smtClean="0">
                <a:solidFill>
                  <a:schemeClr val="tx1"/>
                </a:solidFill>
                <a:effectLst/>
              </a:rPr>
              <a:t>ерцеговина </a:t>
            </a:r>
            <a:endParaRPr lang="en-US" sz="28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BA" sz="2800" dirty="0" smtClean="0">
                <a:solidFill>
                  <a:schemeClr val="tx1"/>
                </a:solidFill>
                <a:effectLst/>
              </a:rPr>
              <a:t>Постигнућа школа С</a:t>
            </a:r>
            <a:r>
              <a:rPr lang="sr-Cyrl-RS" sz="2800" dirty="0" smtClean="0">
                <a:solidFill>
                  <a:schemeClr val="tx1"/>
                </a:solidFill>
                <a:effectLst/>
              </a:rPr>
              <a:t>арајевско – романијске регије</a:t>
            </a:r>
            <a:endParaRPr lang="en-US" sz="2800" dirty="0">
              <a:solidFill>
                <a:schemeClr val="tx1"/>
              </a:solidFill>
              <a:effectLst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1" y="1524000"/>
            <a:ext cx="7086600" cy="4872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199"/>
            <a:ext cx="8229600" cy="589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792162"/>
          </a:xfrm>
        </p:spPr>
        <p:txBody>
          <a:bodyPr>
            <a:normAutofit fontScale="90000"/>
          </a:bodyPr>
          <a:lstStyle/>
          <a:p>
            <a:r>
              <a:rPr lang="sr-Cyrl-BA" sz="2800" dirty="0" smtClean="0">
                <a:solidFill>
                  <a:schemeClr val="tx1"/>
                </a:solidFill>
                <a:effectLst/>
              </a:rPr>
              <a:t>Постигнућа школа С</a:t>
            </a:r>
            <a:r>
              <a:rPr lang="sr-Cyrl-RS" sz="2800" dirty="0" smtClean="0">
                <a:solidFill>
                  <a:schemeClr val="tx1"/>
                </a:solidFill>
                <a:effectLst/>
              </a:rPr>
              <a:t>арајевско – романијске регије</a:t>
            </a:r>
            <a:endParaRPr lang="en-US" sz="28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800" dirty="0" smtClean="0">
                <a:solidFill>
                  <a:schemeClr val="tx1"/>
                </a:solidFill>
                <a:effectLst/>
              </a:rPr>
              <a:t>5 школа са најбољим постигнућем </a:t>
            </a:r>
            <a:endParaRPr lang="en-US" sz="2800" dirty="0">
              <a:solidFill>
                <a:schemeClr val="tx1"/>
              </a:solidFill>
              <a:effectLst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7772400" cy="5175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886930"/>
            <a:ext cx="7848600" cy="5799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sr-Cyrl-RS" sz="2800" dirty="0" smtClean="0">
                <a:solidFill>
                  <a:schemeClr val="tx1"/>
                </a:solidFill>
                <a:effectLst/>
              </a:rPr>
              <a:t>5 школа са најбољим постигнућем </a:t>
            </a:r>
            <a:endParaRPr lang="en-US" sz="28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/>
          </a:bodyPr>
          <a:lstStyle/>
          <a:p>
            <a:r>
              <a:rPr lang="sr-Cyrl-RS" sz="2800" dirty="0" smtClean="0">
                <a:solidFill>
                  <a:schemeClr val="tx1"/>
                </a:solidFill>
                <a:effectLst/>
              </a:rPr>
              <a:t>5 школа са најлошијим постигнућем 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648875" cy="5053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009650"/>
            <a:ext cx="7832099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/>
          </a:bodyPr>
          <a:lstStyle/>
          <a:p>
            <a:r>
              <a:rPr lang="sr-Cyrl-RS" sz="2800" dirty="0" smtClean="0">
                <a:solidFill>
                  <a:schemeClr val="tx1"/>
                </a:solidFill>
                <a:effectLst/>
              </a:rPr>
              <a:t>5 школа са најлошијим постигнућем 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57200"/>
            <a:ext cx="8686800" cy="6019800"/>
          </a:xfrm>
        </p:spPr>
        <p:txBody>
          <a:bodyPr>
            <a:normAutofit/>
          </a:bodyPr>
          <a:lstStyle/>
          <a:p>
            <a:pPr marL="57150" indent="-17463">
              <a:buNone/>
              <a:tabLst>
                <a:tab pos="168275" algn="l"/>
              </a:tabLst>
            </a:pPr>
            <a:r>
              <a:rPr lang="en-US" b="1" dirty="0" smtClean="0"/>
              <a:t>	</a:t>
            </a:r>
            <a:r>
              <a:rPr lang="sr-Cyrl-CS" b="1" dirty="0" smtClean="0"/>
              <a:t>Циљ спољашњег вредновања постигнућа ученика јесте утврђивање степена остварености очекиваних исхода дефинисаних Наставним планом и програмом предмета Машински материјали. </a:t>
            </a:r>
          </a:p>
          <a:p>
            <a:pPr marL="57150" indent="-17463">
              <a:buNone/>
              <a:tabLst>
                <a:tab pos="168275" algn="l"/>
              </a:tabLst>
            </a:pPr>
            <a:endParaRPr lang="sr-Cyrl-CS" b="1" dirty="0" smtClean="0"/>
          </a:p>
          <a:p>
            <a:pPr marL="57150" indent="-17463">
              <a:buNone/>
              <a:tabLst>
                <a:tab pos="168275" algn="l"/>
              </a:tabLst>
            </a:pPr>
            <a:r>
              <a:rPr lang="sr-Cyrl-CS" b="1" dirty="0" smtClean="0"/>
              <a:t>	Посебни циљеви: навикавање ученика на рјешавање низа задатака објективног типа, поштовање правила и прописане процедуре; утврђивање способности ученика за рјешавање разноврсних типова задатака; повећање објективности вредновања постигнућа ученика. 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0"/>
            <a:ext cx="5095875" cy="664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8600" y="685800"/>
            <a:ext cx="358139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2000" b="1" dirty="0" smtClean="0"/>
              <a:t>П</a:t>
            </a:r>
            <a:r>
              <a:rPr lang="sr-Cyrl-RS" sz="2000" b="1" dirty="0" smtClean="0"/>
              <a:t>остигнућа по задацима</a:t>
            </a:r>
          </a:p>
          <a:p>
            <a:endParaRPr lang="sr-Cyrl-RS" sz="2000" dirty="0" smtClean="0"/>
          </a:p>
          <a:p>
            <a:r>
              <a:rPr lang="sr-Cyrl-RS" sz="2000" dirty="0" smtClean="0"/>
              <a:t>4 задатка – </a:t>
            </a:r>
            <a:r>
              <a:rPr lang="sr-Cyrl-RS" sz="2000" b="1" dirty="0" smtClean="0"/>
              <a:t>висок</a:t>
            </a:r>
            <a:r>
              <a:rPr lang="sr-Cyrl-RS" sz="2000" dirty="0" smtClean="0"/>
              <a:t> ниво постигнућа</a:t>
            </a:r>
          </a:p>
          <a:p>
            <a:endParaRPr lang="sr-Cyrl-RS" sz="2000" dirty="0" smtClean="0"/>
          </a:p>
          <a:p>
            <a:r>
              <a:rPr lang="sr-Cyrl-RS" sz="2000" dirty="0" smtClean="0"/>
              <a:t>7 задатка – </a:t>
            </a:r>
            <a:r>
              <a:rPr lang="sr-Cyrl-RS" sz="2000" b="1" dirty="0" smtClean="0"/>
              <a:t>средњи</a:t>
            </a:r>
            <a:r>
              <a:rPr lang="sr-Cyrl-RS" sz="2000" dirty="0" smtClean="0"/>
              <a:t> ниво постигнућа</a:t>
            </a:r>
          </a:p>
          <a:p>
            <a:endParaRPr lang="sr-Cyrl-RS" sz="2000" dirty="0" smtClean="0"/>
          </a:p>
          <a:p>
            <a:r>
              <a:rPr lang="sr-Cyrl-RS" sz="2000" dirty="0" smtClean="0"/>
              <a:t>7 задатака – </a:t>
            </a:r>
            <a:r>
              <a:rPr lang="sr-Cyrl-RS" sz="2000" b="1" dirty="0" smtClean="0"/>
              <a:t>низак</a:t>
            </a:r>
            <a:r>
              <a:rPr lang="sr-Cyrl-RS" sz="2000" dirty="0" smtClean="0"/>
              <a:t> ниво постигнућа</a:t>
            </a:r>
          </a:p>
          <a:p>
            <a:endParaRPr lang="sr-Cyrl-RS" sz="2000" dirty="0" smtClean="0"/>
          </a:p>
          <a:p>
            <a:r>
              <a:rPr lang="sr-Cyrl-RS" sz="2000" dirty="0" smtClean="0"/>
              <a:t>12 задатака – ниво </a:t>
            </a:r>
            <a:r>
              <a:rPr lang="sr-Cyrl-RS" sz="2000" b="1" dirty="0" smtClean="0"/>
              <a:t>“не задовољава”</a:t>
            </a:r>
            <a:endParaRPr lang="en-US" sz="2000" b="1" dirty="0"/>
          </a:p>
        </p:txBody>
      </p:sp>
      <p:sp>
        <p:nvSpPr>
          <p:cNvPr id="6" name="Isosceles Triangle 5"/>
          <p:cNvSpPr/>
          <p:nvPr/>
        </p:nvSpPr>
        <p:spPr>
          <a:xfrm rot="5400000">
            <a:off x="3427476" y="-74676"/>
            <a:ext cx="228600" cy="682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 rot="5400000">
            <a:off x="3427476" y="2516124"/>
            <a:ext cx="228600" cy="68275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57200"/>
            <a:ext cx="8855075" cy="571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489" y="381000"/>
            <a:ext cx="9066215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8945563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905000"/>
            <a:ext cx="70389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76" y="457200"/>
            <a:ext cx="8841426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" y="609601"/>
            <a:ext cx="900906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1000"/>
            <a:ext cx="8761111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"/>
            <a:ext cx="8534400" cy="5791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sr-Cyrl-BA" sz="2400" b="1" u="sng" dirty="0" smtClean="0"/>
              <a:t>ЗАКЉУЧЦИ</a:t>
            </a:r>
            <a:endParaRPr lang="en-US" sz="2400" b="1" dirty="0" smtClean="0"/>
          </a:p>
          <a:p>
            <a:pPr lvl="0" algn="just"/>
            <a:r>
              <a:rPr lang="sr-Cyrl-BA" sz="2400" b="1" dirty="0" smtClean="0"/>
              <a:t>Спољашња провјера постигнућа ученика је реализована у складу са Стручним упутством Републичког педагошког завода; није било проблема у реализацији провјере; резултати су у нивоу „не задовољава“; проценти су незнатно  бољи у односу на прошлу годину;</a:t>
            </a:r>
            <a:endParaRPr lang="en-US" sz="2400" b="1" dirty="0" smtClean="0"/>
          </a:p>
          <a:p>
            <a:pPr lvl="0" algn="just">
              <a:buNone/>
            </a:pPr>
            <a:endParaRPr lang="en-US" sz="2400" b="1" dirty="0" smtClean="0"/>
          </a:p>
          <a:p>
            <a:pPr lvl="0" algn="just"/>
            <a:r>
              <a:rPr lang="sr-Cyrl-BA" sz="2400" b="1" dirty="0" smtClean="0"/>
              <a:t>Спољашња провјера постигнућа је реализована у 21 школи у Републици Српској на узорку од 542 ученика;</a:t>
            </a:r>
            <a:endParaRPr lang="en-US" sz="2400" b="1" dirty="0" smtClean="0"/>
          </a:p>
          <a:p>
            <a:pPr lvl="0" algn="just">
              <a:buNone/>
            </a:pPr>
            <a:endParaRPr lang="en-US" sz="2400" b="1" dirty="0" smtClean="0"/>
          </a:p>
          <a:p>
            <a:pPr lvl="0" algn="just"/>
            <a:r>
              <a:rPr lang="sr-Cyrl-BA" sz="2400" b="1" dirty="0" smtClean="0"/>
              <a:t>Спољашњој провјери је присуствовало 530 ученика, што је 97,79%; одсутно је било12 ученика или 2,21%;</a:t>
            </a:r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5410200"/>
          </a:xfrm>
        </p:spPr>
        <p:txBody>
          <a:bodyPr>
            <a:noAutofit/>
          </a:bodyPr>
          <a:lstStyle/>
          <a:p>
            <a:pPr algn="just"/>
            <a:r>
              <a:rPr lang="sr-Cyrl-BA" sz="2400" b="1" dirty="0" smtClean="0"/>
              <a:t>У Сарајевско-романијској регији је било 100% присуство ученика провјери; највише ученика није приступило провјери у регији Бања Лука, 3,94%; </a:t>
            </a:r>
            <a:endParaRPr lang="en-US" sz="2400" b="1" dirty="0" smtClean="0"/>
          </a:p>
          <a:p>
            <a:pPr algn="just">
              <a:buNone/>
            </a:pPr>
            <a:endParaRPr lang="en-US" sz="2400" b="1" dirty="0" smtClean="0"/>
          </a:p>
          <a:p>
            <a:pPr lvl="0" algn="just"/>
            <a:r>
              <a:rPr lang="sr-Cyrl-BA" sz="2400" b="1" dirty="0" smtClean="0"/>
              <a:t>Ученици су остварили „незадовољавајући ниво“ постигнућа на нивоу Републике Српске јер су рјешавањем постављеног ЗОТ-а освојили  40,27% бодова (прошлогодишњи проценат је био 39,91%);</a:t>
            </a:r>
            <a:endParaRPr lang="en-US" sz="2400" b="1" dirty="0" smtClean="0"/>
          </a:p>
          <a:p>
            <a:pPr lvl="0" algn="just">
              <a:buNone/>
            </a:pPr>
            <a:endParaRPr lang="en-US" sz="2400" b="1" dirty="0" smtClean="0"/>
          </a:p>
          <a:p>
            <a:pPr lvl="0" algn="just"/>
            <a:r>
              <a:rPr lang="sr-Cyrl-BA" sz="2400" b="1" dirty="0" smtClean="0"/>
              <a:t>Најбољи резултат су остварили ученици са освојених 70,73% бодова на ЗОТ-у; најлошији резултат су остварили ученици са освојих 18,55% бодова на ЗОТ-у; </a:t>
            </a:r>
            <a:endParaRPr lang="en-US" sz="2400" b="1" dirty="0" smtClean="0"/>
          </a:p>
          <a:p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943600"/>
          </a:xfrm>
        </p:spPr>
        <p:txBody>
          <a:bodyPr>
            <a:normAutofit/>
          </a:bodyPr>
          <a:lstStyle/>
          <a:p>
            <a:pPr lvl="0"/>
            <a:r>
              <a:rPr lang="sr-Cyrl-BA" sz="2400" b="1" dirty="0" smtClean="0"/>
              <a:t>Ученици из </a:t>
            </a:r>
            <a:r>
              <a:rPr lang="sr-Cyrl-RS" sz="2400" b="1" dirty="0" smtClean="0"/>
              <a:t>четири </a:t>
            </a:r>
            <a:r>
              <a:rPr lang="sr-Cyrl-BA" sz="2400" b="1" dirty="0" smtClean="0"/>
              <a:t>школа у Републици Српској су освојили преко 50% бодова на ЗОТ-у (прошле године су то остварили ученици из 7 школа);</a:t>
            </a:r>
            <a:endParaRPr lang="en-US" sz="2400" b="1" dirty="0" smtClean="0"/>
          </a:p>
          <a:p>
            <a:pPr lvl="0">
              <a:buNone/>
            </a:pPr>
            <a:endParaRPr lang="en-US" sz="2400" b="1" dirty="0" smtClean="0"/>
          </a:p>
          <a:p>
            <a:pPr lvl="0"/>
            <a:r>
              <a:rPr lang="sr-Cyrl-BA" sz="2400" b="1" dirty="0" smtClean="0"/>
              <a:t>Најбољи резултат су остварили ученици на регији Добој са 42,92% освојених бодова на ЗОТ-у; најлошије резултат су остварили ученици Сарајевско –романијске регије јер су освојили 34,75% бодова;</a:t>
            </a:r>
            <a:endParaRPr lang="en-US" sz="2400" b="1" dirty="0" smtClean="0"/>
          </a:p>
          <a:p>
            <a:pPr lvl="0"/>
            <a:endParaRPr lang="en-US" sz="2400" b="1" dirty="0" smtClean="0"/>
          </a:p>
          <a:p>
            <a:pPr lvl="0"/>
            <a:r>
              <a:rPr lang="sr-Cyrl-BA" sz="2400" b="1" dirty="0" smtClean="0"/>
              <a:t>Ученици су 40% задатака ријешили на нивоу „не задовољава“;  по 23,34% задатака су ријешили на ниском и средњем нивоу; 13,32% задатака су ријешили на високом нивоу;</a:t>
            </a:r>
            <a:endParaRPr lang="en-US" sz="2400" b="1" dirty="0" smtClean="0"/>
          </a:p>
          <a:p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838200" y="1676400"/>
            <a:ext cx="6934200" cy="3243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RS" b="1" dirty="0" smtClean="0"/>
              <a:t>НЗОТ се састојао од 30 задатака.</a:t>
            </a:r>
          </a:p>
          <a:p>
            <a:pPr>
              <a:buNone/>
            </a:pPr>
            <a:endParaRPr lang="sr-Cyrl-RS" b="1" dirty="0" smtClean="0"/>
          </a:p>
          <a:p>
            <a:pPr>
              <a:buNone/>
            </a:pPr>
            <a:r>
              <a:rPr lang="sr-Cyrl-BA" b="1" dirty="0" smtClean="0"/>
              <a:t>Структура: </a:t>
            </a:r>
          </a:p>
          <a:p>
            <a:r>
              <a:rPr lang="sr-Cyrl-BA" b="1" dirty="0" smtClean="0"/>
              <a:t>задаци допуњавања,</a:t>
            </a:r>
          </a:p>
          <a:p>
            <a:r>
              <a:rPr lang="sr-Cyrl-BA" b="1" dirty="0" smtClean="0"/>
              <a:t>задаци заокруживања,</a:t>
            </a:r>
          </a:p>
          <a:p>
            <a:r>
              <a:rPr lang="sr-Cyrl-BA" b="1" dirty="0" smtClean="0"/>
              <a:t>задаци повезивања.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304800" y="533400"/>
            <a:ext cx="8229600" cy="8046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sr-Cyrl-R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НЗОТ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04800"/>
            <a:ext cx="8229600" cy="6096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BA" b="1" u="sng" dirty="0" smtClean="0"/>
              <a:t>ПРЕПОРУКА</a:t>
            </a:r>
            <a:endParaRPr lang="en-US" b="1" dirty="0" smtClean="0"/>
          </a:p>
          <a:p>
            <a:endParaRPr lang="en-US" b="1" dirty="0" smtClean="0"/>
          </a:p>
          <a:p>
            <a:r>
              <a:rPr lang="en-US" b="1" dirty="0" err="1" smtClean="0"/>
              <a:t>Неопходно</a:t>
            </a:r>
            <a:r>
              <a:rPr lang="en-US" b="1" dirty="0" smtClean="0"/>
              <a:t> </a:t>
            </a:r>
            <a:r>
              <a:rPr lang="en-US" b="1" dirty="0" err="1" smtClean="0"/>
              <a:t>је</a:t>
            </a:r>
            <a:r>
              <a:rPr lang="en-US" b="1" dirty="0" smtClean="0"/>
              <a:t> </a:t>
            </a:r>
            <a:r>
              <a:rPr lang="en-US" b="1" dirty="0" err="1" smtClean="0"/>
              <a:t>да</a:t>
            </a:r>
            <a:r>
              <a:rPr lang="en-US" b="1" dirty="0" smtClean="0"/>
              <a:t> </a:t>
            </a:r>
            <a:r>
              <a:rPr lang="en-US" b="1" dirty="0" err="1" smtClean="0"/>
              <a:t>све</a:t>
            </a:r>
            <a:r>
              <a:rPr lang="en-US" b="1" dirty="0" smtClean="0"/>
              <a:t> </a:t>
            </a:r>
            <a:r>
              <a:rPr lang="en-US" b="1" dirty="0" err="1" smtClean="0"/>
              <a:t>школе</a:t>
            </a:r>
            <a:r>
              <a:rPr lang="en-US" b="1" dirty="0" smtClean="0"/>
              <a:t> </a:t>
            </a:r>
            <a:r>
              <a:rPr lang="en-US" b="1" dirty="0" err="1" smtClean="0"/>
              <a:t>изврше</a:t>
            </a:r>
            <a:r>
              <a:rPr lang="en-US" b="1" dirty="0" smtClean="0"/>
              <a:t> </a:t>
            </a:r>
            <a:r>
              <a:rPr lang="en-US" b="1" dirty="0" err="1" smtClean="0"/>
              <a:t>анализу</a:t>
            </a:r>
            <a:r>
              <a:rPr lang="en-US" b="1" dirty="0" smtClean="0"/>
              <a:t> </a:t>
            </a:r>
            <a:r>
              <a:rPr lang="en-US" b="1" dirty="0" err="1" smtClean="0"/>
              <a:t>резултата</a:t>
            </a:r>
            <a:r>
              <a:rPr lang="en-US" b="1" dirty="0" smtClean="0"/>
              <a:t> у </a:t>
            </a:r>
            <a:r>
              <a:rPr lang="en-US" b="1" dirty="0" err="1" smtClean="0"/>
              <a:t>својим</a:t>
            </a:r>
            <a:r>
              <a:rPr lang="en-US" b="1" dirty="0" smtClean="0"/>
              <a:t> </a:t>
            </a:r>
            <a:r>
              <a:rPr lang="en-US" b="1" dirty="0" err="1" smtClean="0"/>
              <a:t>школама</a:t>
            </a:r>
            <a:r>
              <a:rPr lang="en-US" b="1" dirty="0" smtClean="0"/>
              <a:t> и </a:t>
            </a:r>
            <a:r>
              <a:rPr lang="en-US" b="1" dirty="0" err="1" smtClean="0"/>
              <a:t>да</a:t>
            </a:r>
            <a:r>
              <a:rPr lang="en-US" b="1" dirty="0" smtClean="0"/>
              <a:t> </a:t>
            </a:r>
            <a:r>
              <a:rPr lang="en-US" b="1" dirty="0" err="1" smtClean="0"/>
              <a:t>изведу</a:t>
            </a:r>
            <a:r>
              <a:rPr lang="en-US" b="1" dirty="0" smtClean="0"/>
              <a:t> </a:t>
            </a:r>
            <a:r>
              <a:rPr lang="en-US" b="1" dirty="0" err="1" smtClean="0"/>
              <a:t>одговарајуће</a:t>
            </a:r>
            <a:r>
              <a:rPr lang="en-US" b="1" dirty="0" smtClean="0"/>
              <a:t> </a:t>
            </a:r>
            <a:r>
              <a:rPr lang="en-US" b="1" dirty="0" err="1" smtClean="0"/>
              <a:t>закључке</a:t>
            </a:r>
            <a:r>
              <a:rPr lang="en-US" b="1" dirty="0" smtClean="0"/>
              <a:t>.</a:t>
            </a:r>
            <a:r>
              <a:rPr lang="sr-Cyrl-BA" b="1" dirty="0" smtClean="0"/>
              <a:t> Резултате треба упоредити са прошлогодишњим. </a:t>
            </a:r>
            <a:endParaRPr lang="en-US" b="1" dirty="0" smtClean="0"/>
          </a:p>
          <a:p>
            <a:pPr>
              <a:buNone/>
            </a:pP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399"/>
            <a:ext cx="8229600" cy="1828801"/>
          </a:xfrm>
        </p:spPr>
        <p:txBody>
          <a:bodyPr>
            <a:normAutofit/>
          </a:bodyPr>
          <a:lstStyle/>
          <a:p>
            <a:pPr>
              <a:buNone/>
            </a:pPr>
            <a:endParaRPr lang="sr-Cyrl-RS" sz="3600" b="1" dirty="0" smtClean="0"/>
          </a:p>
          <a:p>
            <a:pPr>
              <a:buNone/>
            </a:pPr>
            <a:r>
              <a:rPr lang="sr-Cyrl-BA" sz="3600" b="1" dirty="0" smtClean="0"/>
              <a:t>          Х</a:t>
            </a:r>
            <a:r>
              <a:rPr lang="sr-Cyrl-RS" sz="3600" b="1" smtClean="0"/>
              <a:t>ВАЛА </a:t>
            </a:r>
            <a:r>
              <a:rPr lang="sr-Cyrl-RS" sz="3600" b="1" dirty="0" smtClean="0"/>
              <a:t>НА ПАЖЊИ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81000" y="2514600"/>
            <a:ext cx="8305800" cy="2133599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sr-Cyrl-BA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Спољашњом провјером ученичких постигнућа су обухваћена 542 ученика првог разреда из </a:t>
            </a:r>
            <a:r>
              <a:rPr lang="sr-Cyrl-BA" sz="2700" b="1" dirty="0" smtClean="0"/>
              <a:t>21 </a:t>
            </a:r>
            <a:r>
              <a:rPr kumimoji="0" lang="sr-Cyrl-BA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школе које образују занимања машинских техничара у 6 регија Републике Српске. </a:t>
            </a:r>
            <a:endParaRPr kumimoji="0" lang="en-US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" y="42863"/>
            <a:ext cx="7915275" cy="677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"/>
            <a:ext cx="8382000" cy="6472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304800"/>
            <a:ext cx="8153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BA" sz="2400" b="1" dirty="0" smtClean="0"/>
              <a:t>П</a:t>
            </a:r>
            <a:r>
              <a:rPr lang="sr-Cyrl-RS" sz="2400" b="1" dirty="0" smtClean="0"/>
              <a:t>роценат ученика присутних провјери по регијама</a:t>
            </a:r>
            <a:endParaRPr lang="en-US" sz="2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221" y="1447800"/>
            <a:ext cx="868355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458200" cy="58674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sr-Cyrl-BA" b="1" dirty="0" smtClean="0"/>
              <a:t>	Резултати остварени на проведеној спољашњој провјери постигнућа ученика изражени су по нивоима успјешности: </a:t>
            </a:r>
          </a:p>
          <a:p>
            <a:pPr algn="just">
              <a:buNone/>
            </a:pPr>
            <a:r>
              <a:rPr lang="sr-Cyrl-BA" b="1" dirty="0"/>
              <a:t> </a:t>
            </a:r>
            <a:r>
              <a:rPr lang="sr-Cyrl-BA" b="1" dirty="0" smtClean="0"/>
              <a:t>          0 – 44% - не задовољава; </a:t>
            </a:r>
          </a:p>
          <a:p>
            <a:pPr algn="just">
              <a:buNone/>
            </a:pPr>
            <a:r>
              <a:rPr lang="sr-Cyrl-BA" b="1" dirty="0"/>
              <a:t> </a:t>
            </a:r>
            <a:r>
              <a:rPr lang="sr-Cyrl-BA" b="1" dirty="0" smtClean="0"/>
              <a:t>        45 – 54% - низак ниво; </a:t>
            </a:r>
          </a:p>
          <a:p>
            <a:pPr algn="just">
              <a:buNone/>
            </a:pPr>
            <a:r>
              <a:rPr lang="sr-Cyrl-BA" b="1" dirty="0"/>
              <a:t> </a:t>
            </a:r>
            <a:r>
              <a:rPr lang="sr-Cyrl-BA" b="1" dirty="0" smtClean="0"/>
              <a:t>        55 – 74% - средњи ниво;  </a:t>
            </a:r>
          </a:p>
          <a:p>
            <a:pPr algn="just">
              <a:buNone/>
            </a:pPr>
            <a:r>
              <a:rPr lang="sr-Cyrl-BA" b="1" dirty="0"/>
              <a:t> </a:t>
            </a:r>
            <a:r>
              <a:rPr lang="sr-Cyrl-BA" b="1" dirty="0" smtClean="0"/>
              <a:t>        75 – 100% - висок ниво постигнућа.</a:t>
            </a:r>
          </a:p>
          <a:p>
            <a:pPr algn="just">
              <a:buNone/>
            </a:pPr>
            <a:endParaRPr lang="sr-Cyrl-BA" b="1" dirty="0" smtClean="0"/>
          </a:p>
          <a:p>
            <a:pPr algn="just">
              <a:buNone/>
            </a:pPr>
            <a:r>
              <a:rPr lang="sr-Cyrl-BA" b="1" dirty="0" smtClean="0"/>
              <a:t>	Резултати на нивоу Републике Српске показују да су ученици освојили 40,27% могућих бодова  што представља ниво постигнућа „не задовољава“.</a:t>
            </a:r>
            <a:endParaRPr lang="en-US" b="1" dirty="0" smtClean="0"/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423</TotalTime>
  <Words>498</Words>
  <Application>Microsoft Office PowerPoint</Application>
  <PresentationFormat>On-screen Show (4:3)</PresentationFormat>
  <Paragraphs>94</Paragraphs>
  <Slides>41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Concourse</vt:lpstr>
      <vt:lpstr>МАШИНСКИ МАТЕРИЈАЛИ Спољашња провјера ученичких постигнућа ученика првог разреда            Бања Лука, јули 2018.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Упоредни показатељи</vt:lpstr>
      <vt:lpstr>Slide 12</vt:lpstr>
      <vt:lpstr>Slide 13</vt:lpstr>
      <vt:lpstr>Упоредни показатељи постигнућа по регијама за 2016/2017. и 2017/2018. школску годину</vt:lpstr>
      <vt:lpstr>Постигнућа школа регије Бања Лука</vt:lpstr>
      <vt:lpstr>Постигнућа школа регије Бијељина и Бирач </vt:lpstr>
      <vt:lpstr>Постигнућа школа регије Бијељина и Бирач </vt:lpstr>
      <vt:lpstr>Постигнућа школа регије Добој </vt:lpstr>
      <vt:lpstr>Постигнућа школа регије Добој </vt:lpstr>
      <vt:lpstr>Постигнућа школа регије Приједор </vt:lpstr>
      <vt:lpstr>Постигнућа школа регије Приједор </vt:lpstr>
      <vt:lpstr>Постигнућа школа регије Херцеговина </vt:lpstr>
      <vt:lpstr>Постигнућа школа регије Херцеговина </vt:lpstr>
      <vt:lpstr>Постигнућа школа Сарајевско – романијске регије</vt:lpstr>
      <vt:lpstr>Постигнућа школа Сарајевско – романијске регије</vt:lpstr>
      <vt:lpstr>5 школа са најбољим постигнућем </vt:lpstr>
      <vt:lpstr>5 школа са најбољим постигнућем </vt:lpstr>
      <vt:lpstr>5 школа са најлошијим постигнућем </vt:lpstr>
      <vt:lpstr>5 школа са најлошијим постигнућем 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Машински материјали Екстерна провјера ученичких постигнућа ученика првог разреда</dc:title>
  <dc:creator>43. Zoran Bogdanovic</dc:creator>
  <cp:lastModifiedBy>Zoran Bogdanovic</cp:lastModifiedBy>
  <cp:revision>79</cp:revision>
  <dcterms:created xsi:type="dcterms:W3CDTF">2006-08-16T00:00:00Z</dcterms:created>
  <dcterms:modified xsi:type="dcterms:W3CDTF">2018-09-13T10:32:07Z</dcterms:modified>
</cp:coreProperties>
</file>