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71" r:id="rId8"/>
    <p:sldId id="262" r:id="rId9"/>
    <p:sldId id="263" r:id="rId10"/>
    <p:sldId id="264" r:id="rId11"/>
    <p:sldId id="265" r:id="rId12"/>
    <p:sldId id="266" r:id="rId13"/>
    <p:sldId id="268" r:id="rId14"/>
    <p:sldId id="270" r:id="rId15"/>
    <p:sldId id="272" r:id="rId16"/>
    <p:sldId id="273" r:id="rId17"/>
    <p:sldId id="274" r:id="rId18"/>
    <p:sldId id="275" r:id="rId19"/>
    <p:sldId id="277" r:id="rId20"/>
    <p:sldId id="278" r:id="rId21"/>
    <p:sldId id="280" r:id="rId22"/>
    <p:sldId id="281" r:id="rId23"/>
    <p:sldId id="282" r:id="rId24"/>
    <p:sldId id="28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CFF"/>
    <a:srgbClr val="EBFAFF"/>
    <a:srgbClr val="FFFFFF"/>
    <a:srgbClr val="CCEC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>
        <c:manualLayout>
          <c:layoutTarget val="inner"/>
          <c:xMode val="edge"/>
          <c:yMode val="edge"/>
          <c:x val="9.1989844727353026E-2"/>
          <c:y val="0.1163948799878277"/>
          <c:w val="0.89087619888635416"/>
          <c:h val="0.73588382973867394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cat>
            <c:numRef>
              <c:f>Sheet1!$A$2:$A$16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96</c:v>
                </c:pt>
                <c:pt idx="1">
                  <c:v>88</c:v>
                </c:pt>
                <c:pt idx="2">
                  <c:v>44</c:v>
                </c:pt>
                <c:pt idx="3">
                  <c:v>89</c:v>
                </c:pt>
                <c:pt idx="4">
                  <c:v>61</c:v>
                </c:pt>
                <c:pt idx="5">
                  <c:v>70</c:v>
                </c:pt>
                <c:pt idx="6">
                  <c:v>81</c:v>
                </c:pt>
                <c:pt idx="7">
                  <c:v>44</c:v>
                </c:pt>
                <c:pt idx="8">
                  <c:v>61</c:v>
                </c:pt>
                <c:pt idx="9">
                  <c:v>83</c:v>
                </c:pt>
                <c:pt idx="10">
                  <c:v>69</c:v>
                </c:pt>
                <c:pt idx="11">
                  <c:v>35</c:v>
                </c:pt>
                <c:pt idx="12">
                  <c:v>83</c:v>
                </c:pt>
                <c:pt idx="13">
                  <c:v>40</c:v>
                </c:pt>
                <c:pt idx="14">
                  <c:v>55</c:v>
                </c:pt>
              </c:numCache>
            </c:numRef>
          </c:val>
        </c:ser>
        <c:overlap val="100"/>
        <c:axId val="83223296"/>
        <c:axId val="83376768"/>
      </c:barChart>
      <c:catAx>
        <c:axId val="83223296"/>
        <c:scaling>
          <c:orientation val="minMax"/>
        </c:scaling>
        <c:axPos val="b"/>
        <c:numFmt formatCode="General" sourceLinked="1"/>
        <c:majorTickMark val="none"/>
        <c:tickLblPos val="nextTo"/>
        <c:crossAx val="83376768"/>
        <c:crosses val="autoZero"/>
        <c:auto val="1"/>
        <c:lblAlgn val="ctr"/>
        <c:lblOffset val="100"/>
      </c:catAx>
      <c:valAx>
        <c:axId val="8337676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8322329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A6BDCBD-B70B-411D-BE35-B349601E5DBA}" type="datetimeFigureOut">
              <a:rPr lang="en-US" smtClean="0"/>
              <a:pPr/>
              <a:t>9/13/2018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B081390-DE65-4CEA-88DF-59D712F674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edagoski.zavod@rpz-rs.or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581400"/>
            <a:ext cx="8839200" cy="2514600"/>
          </a:xfrm>
        </p:spPr>
        <p:txBody>
          <a:bodyPr>
            <a:noAutofit/>
          </a:bodyPr>
          <a:lstStyle/>
          <a:p>
            <a:pPr algn="ctr"/>
            <a:r>
              <a:rPr lang="en-US" sz="2800" b="1" i="1" dirty="0" err="1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EКСТЕРНО</a:t>
            </a:r>
            <a:r>
              <a:rPr lang="en-U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ВРЕДНОВАЊ</a:t>
            </a:r>
            <a:r>
              <a:rPr lang="en-U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C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ПОСТИГНУЋА</a:t>
            </a:r>
            <a:r>
              <a:rPr lang="en-U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УЧЕНИКА </a:t>
            </a:r>
            <a:br>
              <a:rPr lang="sr-Cyrl-C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Cyrl-C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РАЗРЕДА </a:t>
            </a:r>
            <a:br>
              <a:rPr lang="sr-Cyrl-C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Cyrl-C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en-U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Cyrl-CS" sz="2800" b="1" i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МАТЕМАТИКЕ</a:t>
            </a:r>
            <a:endParaRPr lang="en-US" sz="28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7281" name="Picture 1" descr="RS_A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457200"/>
            <a:ext cx="1752600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0" y="1681178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РЕПУБЛИКА СРПСКА</a:t>
            </a:r>
            <a:endParaRPr kumimoji="0" 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МИНИСТАРСТВО ПРОСВЈЕТЕ И КУЛТУРЕ</a:t>
            </a:r>
            <a:endParaRPr kumimoji="0" 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РЕПУБЛИЧКИ ПЕДАГОШКИ ЗАВОД</a:t>
            </a:r>
            <a:endParaRPr kumimoji="0" 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Милоша Обилића 39 Бањалука, Тел/факс 051/430-110, 430-100; e-mail: </a:t>
            </a:r>
            <a:r>
              <a:rPr kumimoji="0" lang="sr-Cyrl-CS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pedagoski.zavod@rpz-rs.org</a:t>
            </a:r>
            <a:endParaRPr kumimoji="0" lang="sr-Cyrl-C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0" cy="6869108"/>
        </p:xfrm>
        <a:graphic>
          <a:graphicData uri="http://schemas.openxmlformats.org/drawingml/2006/table">
            <a:tbl>
              <a:tblPr/>
              <a:tblGrid>
                <a:gridCol w="528282"/>
                <a:gridCol w="3078667"/>
                <a:gridCol w="1960771"/>
                <a:gridCol w="981376"/>
                <a:gridCol w="852766"/>
                <a:gridCol w="827738"/>
                <a:gridCol w="914400"/>
              </a:tblGrid>
              <a:tr h="3297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Times New Roman"/>
                          <a:ea typeface="Calibri"/>
                          <a:cs typeface="Times New Roman"/>
                        </a:rPr>
                        <a:t>Р.бр</a:t>
                      </a: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Times New Roman"/>
                          <a:ea typeface="Calibri"/>
                          <a:cs typeface="Times New Roman"/>
                        </a:rPr>
                        <a:t>Школа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Times New Roman"/>
                          <a:ea typeface="Calibri"/>
                          <a:cs typeface="Times New Roman"/>
                        </a:rPr>
                        <a:t>Мјесто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Бр. ученика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Бр. бодова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Ниво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Бранко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Ћопић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Приједор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1051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„Д.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Максимовић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 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Оштра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Лука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161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„Д.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Обрадовић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Приједор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732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„Г. А.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Папандреу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Александровац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545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Холандија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Слатина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386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Јован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Цвијић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Брезичани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185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 ОШ „Ј.Ј.Змај“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Србац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587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Козарац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Козарац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430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Козарска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дјеца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Градишка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331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„М.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Селимовић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Насеобина Лишња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„М.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Стојановић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Г. Подградци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347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12.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Мајка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Кнежопољка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 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Кнежица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196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13.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Петар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Кочић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Приједор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1184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14.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 ОШ „Петар Кочић“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Шибовска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196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15.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Петар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Мећава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 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Костајница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322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48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16.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Свети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Сава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Г.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Смртић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213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17.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Свети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Сава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Дубраве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382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18.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 ОШ „Вук Караџић“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Турјак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19.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Вук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Караџић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 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Нови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Град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572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20.</a:t>
                      </a:r>
                      <a:endParaRPr lang="en-US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 ОШ „Вук Караџић“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Омарска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440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21.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Вук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Караџић</a:t>
                      </a: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К. </a:t>
                      </a: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Дубица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625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Calibri"/>
                          <a:ea typeface="Calibri"/>
                          <a:cs typeface="Times New Roman"/>
                        </a:rPr>
                        <a:t>22.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</a:t>
                      </a:r>
                      <a:r>
                        <a:rPr lang="en-U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 </a:t>
                      </a:r>
                      <a:r>
                        <a:rPr lang="en-US" sz="12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Свети Сава” 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Нови</a:t>
                      </a:r>
                      <a:r>
                        <a:rPr lang="en-U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Град</a:t>
                      </a:r>
                      <a:endParaRPr lang="en-US" sz="12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610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Calibri"/>
                          <a:ea typeface="Calibri"/>
                          <a:cs typeface="Times New Roman"/>
                        </a:rPr>
                        <a:t>23.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ЈУ</a:t>
                      </a:r>
                      <a:r>
                        <a:rPr lang="en-U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ОШ</a:t>
                      </a:r>
                      <a:r>
                        <a:rPr lang="en-U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„</a:t>
                      </a:r>
                      <a:r>
                        <a:rPr lang="en-US" sz="12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Бранко</a:t>
                      </a:r>
                      <a:r>
                        <a:rPr lang="en-U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2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Ћопић</a:t>
                      </a:r>
                      <a:r>
                        <a:rPr lang="en-U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“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Доњи</a:t>
                      </a:r>
                      <a:r>
                        <a:rPr lang="sr-Cyrl-RS" sz="12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Дубовик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НН</a:t>
                      </a:r>
                      <a:endParaRPr lang="en-US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674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sr-Cyrl-RS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9924</a:t>
                      </a: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endParaRPr lang="en-US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52400" y="1934980"/>
            <a:ext cx="88392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регији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Приједор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провјером</a:t>
            </a: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обухваћен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двадесет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укупно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1024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ученика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Остварен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средњи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64%.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Једна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ОШ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„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Козарац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Козарац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остварил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висок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79%,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деветнаест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средњи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двије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</a:t>
            </a:r>
            <a:r>
              <a:rPr lang="sr-Cyrl-R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низак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ОШ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„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Петар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Мећава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Костајница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</a:t>
            </a:r>
            <a:r>
              <a:rPr kumimoji="0" lang="sr-Cyrl-R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„</a:t>
            </a:r>
            <a:r>
              <a:rPr lang="sr-Cyrl-R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Бранко Ћопић</a:t>
            </a: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</a:t>
            </a:r>
            <a:r>
              <a:rPr lang="sr-Cyrl-R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Доњи Дубовик са </a:t>
            </a: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51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%).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1460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ПРОЦЕНАТ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РИЈЕШЕНОСТИ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ПОЈЕДИНИХ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ЗАДАТАКА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Прир</a:t>
            </a:r>
            <a:r>
              <a:rPr lang="sr-Cyrl-RS" dirty="0" smtClean="0">
                <a:solidFill>
                  <a:schemeClr val="bg2">
                    <a:lumMod val="50000"/>
                  </a:schemeClr>
                </a:solidFill>
              </a:rPr>
              <a:t>о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дни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бројеви</a:t>
            </a: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914400" y="685800"/>
            <a:ext cx="7543800" cy="44958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Мјесна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вриједност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десетица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броју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568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8, 6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5                                                       </a:t>
            </a:r>
          </a:p>
          <a:p>
            <a:pPr marL="514350" indent="-51435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(96%)</a:t>
            </a:r>
          </a:p>
          <a:p>
            <a:pPr marL="514350" indent="-514350">
              <a:buFont typeface="Arial" charset="0"/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највећи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троцифрени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коме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цифра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десетица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5.                               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(88%)</a:t>
            </a:r>
          </a:p>
          <a:p>
            <a:pPr marL="514350" indent="-514350">
              <a:buFont typeface="Arial" charset="0"/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9 000 000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облику</a:t>
            </a:r>
            <a:r>
              <a:rPr lang="sr-Cyrl-RS" dirty="0" smtClean="0"/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а•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baseline="30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буде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двоцифрен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                 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44%)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81000" y="5181600"/>
            <a:ext cx="8183880" cy="89916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Множење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и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дијељење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природних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бројева</a:t>
            </a: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686800" cy="4572000"/>
          </a:xfrm>
        </p:spPr>
        <p:txBody>
          <a:bodyPr>
            <a:normAutofit fontScale="47500" lnSpcReduction="20000"/>
          </a:bodyPr>
          <a:lstStyle/>
          <a:p>
            <a:pPr marL="514350" indent="-514350">
              <a:buNone/>
              <a:defRPr/>
            </a:pPr>
            <a:r>
              <a:rPr lang="sr-Cyrl-RS" dirty="0" smtClean="0"/>
              <a:t>1. </a:t>
            </a:r>
            <a:r>
              <a:rPr lang="en-US" sz="4200" dirty="0" err="1" smtClean="0">
                <a:latin typeface="Times New Roman" pitchFamily="18" charset="0"/>
                <a:cs typeface="Times New Roman" pitchFamily="18" charset="0"/>
              </a:rPr>
              <a:t>Израчунај</a:t>
            </a: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dirty="0" err="1" smtClean="0">
                <a:latin typeface="Times New Roman" pitchFamily="18" charset="0"/>
                <a:cs typeface="Times New Roman" pitchFamily="18" charset="0"/>
              </a:rPr>
              <a:t>производ</a:t>
            </a: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200" dirty="0" err="1" smtClean="0">
                <a:latin typeface="Times New Roman" pitchFamily="18" charset="0"/>
                <a:cs typeface="Times New Roman" pitchFamily="18" charset="0"/>
              </a:rPr>
              <a:t>бројева</a:t>
            </a: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: 6 и 8; 4 и 7; 8 и 9.</a:t>
            </a:r>
            <a:endParaRPr lang="sr-Cyrl-RS" sz="4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  <a:defRPr/>
            </a:pPr>
            <a:r>
              <a:rPr lang="sr-Cyrl-RS" sz="4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</a:t>
            </a:r>
            <a:endParaRPr lang="en-US" sz="4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None/>
              <a:defRPr/>
            </a:pP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sr-Cyrl-RS" sz="4200" b="1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Cyrl-RS" sz="4200" b="1" dirty="0" smtClean="0">
                <a:latin typeface="Times New Roman" pitchFamily="18" charset="0"/>
                <a:cs typeface="Times New Roman" pitchFamily="18" charset="0"/>
              </a:rPr>
              <a:t>(8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sr-Cyrl-RS" sz="4200" b="1" dirty="0" smtClean="0">
                <a:latin typeface="Times New Roman" pitchFamily="18" charset="0"/>
                <a:cs typeface="Times New Roman" pitchFamily="18" charset="0"/>
              </a:rPr>
              <a:t>%) </a:t>
            </a:r>
          </a:p>
          <a:p>
            <a:pPr marL="514350" indent="-514350">
              <a:buFont typeface="Arial" charset="0"/>
              <a:buNone/>
              <a:defRPr/>
            </a:pPr>
            <a:r>
              <a:rPr lang="sr-Cyrl-RS" sz="4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sz="4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sr-Cyrl-BA" sz="4200" dirty="0" smtClean="0">
                <a:latin typeface="Times New Roman" pitchFamily="18" charset="0"/>
                <a:cs typeface="Times New Roman" pitchFamily="18" charset="0"/>
              </a:rPr>
              <a:t>Подијели и одреди остатак.</a:t>
            </a:r>
            <a:endParaRPr lang="en-US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305 186 : 5 =  </a:t>
            </a:r>
            <a:r>
              <a:rPr lang="sr-Cyrl-RS" sz="4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</a:p>
          <a:p>
            <a:pPr>
              <a:buFont typeface="Arial" charset="0"/>
              <a:buNone/>
              <a:defRPr/>
            </a:pPr>
            <a:r>
              <a:rPr lang="sr-Cyrl-RS" sz="4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Cyrl-RS" sz="4200" b="1" dirty="0" smtClean="0">
                <a:latin typeface="Times New Roman" pitchFamily="18" charset="0"/>
                <a:cs typeface="Times New Roman" pitchFamily="18" charset="0"/>
              </a:rPr>
              <a:t>                                     (61%)</a:t>
            </a:r>
          </a:p>
          <a:p>
            <a:pPr>
              <a:buFont typeface="Arial" charset="0"/>
              <a:buNone/>
              <a:defRPr/>
            </a:pPr>
            <a:endParaRPr lang="sr-Cyrl-RS" sz="4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sz="42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200" dirty="0" err="1" smtClean="0">
                <a:latin typeface="Times New Roman" pitchFamily="18" charset="0"/>
                <a:cs typeface="Times New Roman" pitchFamily="18" charset="0"/>
              </a:rPr>
              <a:t>Вриједност</a:t>
            </a: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dirty="0" err="1" smtClean="0">
                <a:latin typeface="Times New Roman" pitchFamily="18" charset="0"/>
                <a:cs typeface="Times New Roman" pitchFamily="18" charset="0"/>
              </a:rPr>
              <a:t>израза</a:t>
            </a: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: 53 182 – (85 + а) • m,           </a:t>
            </a:r>
            <a:r>
              <a:rPr lang="en-US" sz="42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: а = 165, m = 8 </a:t>
            </a:r>
            <a:r>
              <a:rPr lang="en-US" sz="42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charset="0"/>
              <a:buNone/>
              <a:defRPr/>
            </a:pPr>
            <a:r>
              <a:rPr lang="sr-Cyrl-BA" sz="4200" dirty="0" smtClean="0">
                <a:latin typeface="Times New Roman" pitchFamily="18" charset="0"/>
                <a:cs typeface="Times New Roman" pitchFamily="18" charset="0"/>
              </a:rPr>
              <a:t> а) 51128;</a:t>
            </a:r>
            <a:endParaRPr lang="en-US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4200" dirty="0" smtClean="0">
                <a:latin typeface="Times New Roman" pitchFamily="18" charset="0"/>
                <a:cs typeface="Times New Roman" pitchFamily="18" charset="0"/>
              </a:rPr>
              <a:t>б) 51 382; </a:t>
            </a:r>
            <a:endParaRPr lang="en-US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4200" dirty="0" smtClean="0">
                <a:latin typeface="Times New Roman" pitchFamily="18" charset="0"/>
                <a:cs typeface="Times New Roman" pitchFamily="18" charset="0"/>
              </a:rPr>
              <a:t>в) 51 182</a:t>
            </a:r>
            <a:r>
              <a:rPr lang="sr-Cyrl-RS" sz="4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sr-Cyrl-BA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4200" dirty="0" smtClean="0">
                <a:latin typeface="Times New Roman" pitchFamily="18" charset="0"/>
                <a:cs typeface="Times New Roman" pitchFamily="18" charset="0"/>
              </a:rPr>
              <a:t>г) 51 309</a:t>
            </a:r>
            <a:r>
              <a:rPr lang="sr-Cyrl-RS" sz="4200" dirty="0" smtClean="0">
                <a:latin typeface="Times New Roman" pitchFamily="18" charset="0"/>
                <a:cs typeface="Times New Roman" pitchFamily="18" charset="0"/>
              </a:rPr>
              <a:t>;  </a:t>
            </a:r>
            <a:endParaRPr lang="en-US" sz="4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4200" dirty="0" smtClean="0">
                <a:latin typeface="Times New Roman" pitchFamily="18" charset="0"/>
                <a:cs typeface="Times New Roman" pitchFamily="18" charset="0"/>
              </a:rPr>
              <a:t>д) 51 216</a:t>
            </a:r>
            <a:r>
              <a:rPr lang="sr-Cyrl-RS" sz="4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4200" dirty="0" err="1" smtClean="0">
                <a:latin typeface="Times New Roman" pitchFamily="18" charset="0"/>
                <a:cs typeface="Times New Roman" pitchFamily="18" charset="0"/>
              </a:rPr>
              <a:t>заокружи</a:t>
            </a: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dirty="0" err="1" smtClean="0">
                <a:latin typeface="Times New Roman" pitchFamily="18" charset="0"/>
                <a:cs typeface="Times New Roman" pitchFamily="18" charset="0"/>
              </a:rPr>
              <a:t>тачан</a:t>
            </a:r>
            <a:r>
              <a:rPr lang="sr-Cyrl-RS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dirty="0" err="1" smtClean="0">
                <a:latin typeface="Times New Roman" pitchFamily="18" charset="0"/>
                <a:cs typeface="Times New Roman" pitchFamily="18" charset="0"/>
              </a:rPr>
              <a:t>одговор</a:t>
            </a:r>
            <a:r>
              <a:rPr lang="en-US" sz="42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4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</a:p>
          <a:p>
            <a:pPr>
              <a:buFont typeface="Arial" charset="0"/>
              <a:buNone/>
              <a:defRPr/>
            </a:pPr>
            <a:r>
              <a:rPr lang="sr-Cyrl-RS" sz="4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4200" b="1" dirty="0" smtClean="0">
                <a:latin typeface="Times New Roman" pitchFamily="18" charset="0"/>
                <a:cs typeface="Times New Roman" pitchFamily="18" charset="0"/>
              </a:rPr>
              <a:t>                                    (</a:t>
            </a:r>
            <a:r>
              <a:rPr lang="en-US" sz="4200" b="1" dirty="0" smtClean="0"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sr-Cyrl-RS" sz="42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en-US" sz="4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Математички</a:t>
            </a:r>
            <a:r>
              <a:rPr lang="en-US" dirty="0" smtClean="0"/>
              <a:t> </a:t>
            </a:r>
            <a:r>
              <a:rPr lang="en-US" dirty="0" err="1" smtClean="0"/>
              <a:t>изрази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више</a:t>
            </a:r>
            <a:r>
              <a:rPr lang="en-US" dirty="0" smtClean="0"/>
              <a:t> </a:t>
            </a:r>
            <a:r>
              <a:rPr lang="en-US" dirty="0" err="1" smtClean="0"/>
              <a:t>операција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3400" y="609600"/>
            <a:ext cx="8153400" cy="42973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en-US" dirty="0" smtClean="0"/>
              <a:t>1. </a:t>
            </a:r>
            <a:r>
              <a:rPr lang="en-US" dirty="0" err="1" smtClean="0"/>
              <a:t>Израчунај</a:t>
            </a:r>
            <a:r>
              <a:rPr lang="en-US" dirty="0" smtClean="0"/>
              <a:t>  2 + 8 • 2 =                                 </a:t>
            </a:r>
          </a:p>
          <a:p>
            <a:pPr marL="514350" indent="-514350">
              <a:buNone/>
            </a:pPr>
            <a:r>
              <a:rPr lang="en-US" b="1" dirty="0" smtClean="0"/>
              <a:t>                                              (81%)</a:t>
            </a:r>
          </a:p>
          <a:p>
            <a:pPr marL="514350" indent="-514350">
              <a:buFont typeface="Arial" pitchFamily="34" charset="0"/>
              <a:buNone/>
            </a:pPr>
            <a:endParaRPr lang="en-US" dirty="0" smtClean="0"/>
          </a:p>
          <a:p>
            <a:pPr marL="514350" indent="-514350">
              <a:buFont typeface="Arial" pitchFamily="34" charset="0"/>
              <a:buNone/>
            </a:pPr>
            <a:r>
              <a:rPr lang="en-US" dirty="0" smtClean="0"/>
              <a:t>2. </a:t>
            </a:r>
            <a:r>
              <a:rPr lang="en-US" dirty="0" err="1" smtClean="0"/>
              <a:t>Одреди</a:t>
            </a:r>
            <a:r>
              <a:rPr lang="en-US" dirty="0" smtClean="0"/>
              <a:t> </a:t>
            </a:r>
            <a:r>
              <a:rPr lang="en-US" dirty="0" err="1" smtClean="0"/>
              <a:t>број</a:t>
            </a:r>
            <a:r>
              <a:rPr lang="en-US" dirty="0" smtClean="0"/>
              <a:t> </a:t>
            </a:r>
            <a:r>
              <a:rPr lang="en-US" dirty="0" err="1" smtClean="0"/>
              <a:t>који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164 </a:t>
            </a:r>
            <a:r>
              <a:rPr lang="en-US" dirty="0" err="1" smtClean="0"/>
              <a:t>пута</a:t>
            </a:r>
            <a:r>
              <a:rPr lang="en-US" dirty="0" smtClean="0"/>
              <a:t> </a:t>
            </a:r>
            <a:r>
              <a:rPr lang="en-US" dirty="0" err="1" smtClean="0"/>
              <a:t>већи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количника</a:t>
            </a:r>
            <a:r>
              <a:rPr lang="en-US" dirty="0" smtClean="0"/>
              <a:t> </a:t>
            </a:r>
            <a:r>
              <a:rPr lang="en-US" dirty="0" err="1" smtClean="0"/>
              <a:t>бројева</a:t>
            </a:r>
            <a:r>
              <a:rPr lang="en-US" dirty="0" smtClean="0"/>
              <a:t> 1248 и 48.                </a:t>
            </a:r>
          </a:p>
          <a:p>
            <a:pPr marL="514350" indent="-514350">
              <a:buFont typeface="Arial" pitchFamily="34" charset="0"/>
              <a:buNone/>
            </a:pPr>
            <a:r>
              <a:rPr lang="en-US" b="1" dirty="0" smtClean="0"/>
              <a:t>                                              (44%)</a:t>
            </a:r>
          </a:p>
          <a:p>
            <a:pPr marL="514350" indent="-514350">
              <a:buFont typeface="Arial" pitchFamily="34" charset="0"/>
              <a:buNone/>
            </a:pPr>
            <a:endParaRPr lang="en-US" dirty="0" smtClean="0"/>
          </a:p>
          <a:p>
            <a:pPr marL="514350" indent="-514350">
              <a:buFont typeface="Arial" pitchFamily="34" charset="0"/>
              <a:buNone/>
            </a:pPr>
            <a:r>
              <a:rPr lang="en-US" dirty="0" smtClean="0"/>
              <a:t>3. </a:t>
            </a:r>
            <a:r>
              <a:rPr lang="en-US" dirty="0" err="1" smtClean="0"/>
              <a:t>Стави</a:t>
            </a:r>
            <a:r>
              <a:rPr lang="en-US" dirty="0" smtClean="0"/>
              <a:t> </a:t>
            </a:r>
            <a:r>
              <a:rPr lang="en-US" dirty="0" err="1" smtClean="0"/>
              <a:t>заграде</a:t>
            </a:r>
            <a:r>
              <a:rPr lang="en-US" dirty="0" smtClean="0"/>
              <a:t> </a:t>
            </a:r>
            <a:r>
              <a:rPr lang="en-US" dirty="0" err="1" smtClean="0"/>
              <a:t>тако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написана</a:t>
            </a:r>
            <a:r>
              <a:rPr lang="en-US" dirty="0" smtClean="0"/>
              <a:t> </a:t>
            </a:r>
            <a:r>
              <a:rPr lang="en-US" dirty="0" err="1" smtClean="0"/>
              <a:t>једнакост</a:t>
            </a:r>
            <a:r>
              <a:rPr lang="en-US" dirty="0" smtClean="0"/>
              <a:t> </a:t>
            </a:r>
            <a:r>
              <a:rPr lang="en-US" dirty="0" err="1" smtClean="0"/>
              <a:t>буде</a:t>
            </a:r>
            <a:r>
              <a:rPr lang="en-US" dirty="0" smtClean="0"/>
              <a:t> </a:t>
            </a:r>
            <a:r>
              <a:rPr lang="en-US" dirty="0" err="1" smtClean="0"/>
              <a:t>тачна</a:t>
            </a:r>
            <a:r>
              <a:rPr lang="en-US" dirty="0" smtClean="0"/>
              <a:t>  32 : 8 – 4 + 2 • 6 = 20          </a:t>
            </a:r>
          </a:p>
          <a:p>
            <a:pPr marL="514350" indent="-514350">
              <a:buFont typeface="Arial" pitchFamily="34" charset="0"/>
              <a:buNone/>
            </a:pPr>
            <a:r>
              <a:rPr lang="en-US" dirty="0" smtClean="0"/>
              <a:t>                                             </a:t>
            </a:r>
            <a:r>
              <a:rPr lang="en-US" b="1" dirty="0" smtClean="0"/>
              <a:t>(61%)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724400"/>
            <a:ext cx="8183880" cy="990600"/>
          </a:xfrm>
        </p:spPr>
        <p:txBody>
          <a:bodyPr/>
          <a:lstStyle/>
          <a:p>
            <a:r>
              <a:rPr lang="en-US" dirty="0" err="1" smtClean="0"/>
              <a:t>Јединице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мјеру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09600" y="609600"/>
            <a:ext cx="7924800" cy="45720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  <a:defRPr/>
            </a:pPr>
            <a:r>
              <a:rPr lang="en-US" dirty="0" smtClean="0"/>
              <a:t>1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 1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сm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= ________mm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buNone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(8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en-US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AutoNum type="arabicPeriod"/>
              <a:defRPr/>
            </a:pP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Заокружи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слово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испред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тачног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одговора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charset="0"/>
              <a:buNone/>
              <a:defRPr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 и 8 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dl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исто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што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и                                     </a:t>
            </a:r>
          </a:p>
          <a:p>
            <a:pPr>
              <a:buFont typeface="Arial" charset="0"/>
              <a:buNone/>
              <a:defRPr/>
            </a:pPr>
            <a:r>
              <a:rPr lang="sr-Cyrl-BA" sz="3000" dirty="0" smtClean="0">
                <a:latin typeface="Times New Roman" pitchFamily="18" charset="0"/>
                <a:cs typeface="Times New Roman" pitchFamily="18" charset="0"/>
              </a:rPr>
              <a:t>а) 38 </a:t>
            </a:r>
            <a:r>
              <a:rPr lang="sr-Cyrl-BA" sz="3000" i="1" dirty="0" smtClean="0">
                <a:latin typeface="Times New Roman" pitchFamily="18" charset="0"/>
                <a:cs typeface="Times New Roman" pitchFamily="18" charset="0"/>
              </a:rPr>
              <a:t>ml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б)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 38 dl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в)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 308 dl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г)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 38 l</a:t>
            </a:r>
            <a:r>
              <a:rPr lang="sr-Cyrl-RS" sz="3000" i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en-US" sz="3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sr-Cyrl-R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0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000" b="1" i="1" dirty="0" smtClean="0">
                <a:latin typeface="Times New Roman" pitchFamily="18" charset="0"/>
                <a:cs typeface="Times New Roman" pitchFamily="18" charset="0"/>
              </a:rPr>
              <a:t>(6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sr-Cyrl-RS" sz="3000" b="1" i="1" dirty="0" smtClean="0">
                <a:latin typeface="Times New Roman" pitchFamily="18" charset="0"/>
                <a:cs typeface="Times New Roman" pitchFamily="18" charset="0"/>
              </a:rPr>
              <a:t>%)  </a:t>
            </a:r>
          </a:p>
          <a:p>
            <a:pPr>
              <a:buFont typeface="Arial" charset="0"/>
              <a:buNone/>
              <a:defRPr/>
            </a:pPr>
            <a:endParaRPr lang="sr-Cyrl-RS" sz="3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sz="3000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Израчунај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charset="0"/>
              <a:buNone/>
              <a:defRPr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dm</a:t>
            </a:r>
            <a:r>
              <a:rPr lang="en-US" sz="3000" baseline="30000" dirty="0" err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0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– 5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dm</a:t>
            </a:r>
            <a:r>
              <a:rPr lang="en-US" sz="3000" baseline="30000" dirty="0" err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0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36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3000" baseline="30000" dirty="0" err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0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– 62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3000" baseline="30000" dirty="0" err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0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en-US" sz="3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87680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Бројевна</a:t>
            </a:r>
            <a:r>
              <a:rPr lang="en-US" dirty="0" smtClean="0"/>
              <a:t> </a:t>
            </a:r>
            <a:r>
              <a:rPr lang="en-US" dirty="0" err="1" smtClean="0"/>
              <a:t>полуправа</a:t>
            </a:r>
            <a:r>
              <a:rPr lang="en-US" dirty="0" smtClean="0"/>
              <a:t>, </a:t>
            </a:r>
            <a:r>
              <a:rPr lang="en-US" dirty="0" err="1" smtClean="0"/>
              <a:t>уређеност</a:t>
            </a:r>
            <a:r>
              <a:rPr lang="en-US" dirty="0" smtClean="0"/>
              <a:t> </a:t>
            </a:r>
            <a:r>
              <a:rPr lang="en-US" dirty="0" err="1" smtClean="0"/>
              <a:t>скупа</a:t>
            </a:r>
            <a:r>
              <a:rPr lang="en-US" dirty="0" smtClean="0"/>
              <a:t> N и </a:t>
            </a:r>
            <a:r>
              <a:rPr lang="en-US" dirty="0" err="1" smtClean="0"/>
              <a:t>скупа</a:t>
            </a:r>
            <a:r>
              <a:rPr lang="en-US" dirty="0" smtClean="0"/>
              <a:t>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0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3400" y="381000"/>
            <a:ext cx="8001000" cy="441960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None/>
              <a:defRPr/>
            </a:pPr>
            <a:r>
              <a:rPr lang="en-US" dirty="0" smtClean="0"/>
              <a:t>1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датој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бројевној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полуправој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прикажи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бројеве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3, 5 и 8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.                   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83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sr-Cyrl-RS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  <a:defRPr/>
            </a:pP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  <a:defRPr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Нацртај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бројевну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полуправу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чија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јединична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дуж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износи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2 cm.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Означи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тој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полуправој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тачке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којима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ћеш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придружити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бројеве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: 0, 1, 2 и 6. </a:t>
            </a:r>
          </a:p>
          <a:p>
            <a:pPr marL="514350" indent="-514350">
              <a:buNone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sr-Cyrl-RS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AutoNum type="arabicPeriod"/>
              <a:defRPr/>
            </a:pP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Напиши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помоћу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витичастих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заграда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скуп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родних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бројева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таквих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 typeface="Arial" charset="0"/>
              <a:buNone/>
              <a:defRPr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  999 </a:t>
            </a:r>
            <a:r>
              <a:rPr lang="sr-Cyrl-RS" sz="3000" dirty="0" smtClean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x &lt; 1001  </a:t>
            </a:r>
          </a:p>
          <a:p>
            <a:pPr>
              <a:buFont typeface="Arial" charset="0"/>
              <a:buNone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(55%)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600"/>
            <a:ext cx="8183880" cy="609600"/>
          </a:xfrm>
        </p:spPr>
        <p:txBody>
          <a:bodyPr>
            <a:normAutofit fontScale="90000"/>
          </a:bodyPr>
          <a:lstStyle/>
          <a:p>
            <a:r>
              <a:rPr lang="sr-Cyrl-RS" dirty="0" smtClean="0"/>
              <a:t>% по задацима</a:t>
            </a:r>
            <a:endParaRPr lang="en-US" dirty="0"/>
          </a:p>
        </p:txBody>
      </p:sp>
      <p:graphicFrame>
        <p:nvGraphicFramePr>
          <p:cNvPr id="4" name="Chart 2"/>
          <p:cNvGraphicFramePr>
            <a:graphicFrameLocks/>
          </p:cNvGraphicFramePr>
          <p:nvPr/>
        </p:nvGraphicFramePr>
        <p:xfrm>
          <a:off x="457200" y="457200"/>
          <a:ext cx="81534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7924800" cy="5029200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ОШ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Мирослав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Антић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Бањалука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нивоу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оствари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ВНП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(89%).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имали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закључено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задовољава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(2)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полугодишту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остварили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ВНП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СНП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ВНП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80%, 86, 86, а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СНП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67%, 67%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4495801"/>
            <a:ext cx="8305800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Екстерна п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ровјера постигнућа </a:t>
            </a:r>
            <a:r>
              <a:rPr lang="sr-Cyrl-CS" sz="2000" dirty="0">
                <a:latin typeface="Times New Roman" pitchFamily="18" charset="0"/>
                <a:cs typeface="Times New Roman" pitchFamily="18" charset="0"/>
              </a:rPr>
              <a:t>ученика петог разреда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математике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реализована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sr-Cyrl-CS" sz="2000" dirty="0">
                <a:latin typeface="Times New Roman" pitchFamily="18" charset="0"/>
                <a:cs typeface="Times New Roman" pitchFamily="18" charset="0"/>
              </a:rPr>
              <a:t>. маја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201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Једна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школа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која је у том периоду планирала реализацију школе у природи, а чија је реализација одобрена од стране РПЗ-а,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екстерну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провјеру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 вршила је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04.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јуна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2018.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762000"/>
            <a:ext cx="830580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q"/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Основни циљ 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утврђивање степена остварености исхода учења, дефинисаних  Н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ПП-ом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 за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атематику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sr-Cyrl-C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 Посебни циљеви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навикавање ученика на рјешавање низа задатака објективног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типа,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поштовање 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правила и прописане процедуре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утврђивање способности ученика за рјешавање одређених типова задатака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1752600"/>
            <a:ext cx="7848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Пет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имали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полугодишту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закључено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добар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(3)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остварили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ВНП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 100%, 93%, 93%, 86%, 80%, и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један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ученик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СНП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73%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5410200"/>
            <a:ext cx="8183880" cy="670560"/>
          </a:xfrm>
        </p:spPr>
        <p:txBody>
          <a:bodyPr/>
          <a:lstStyle/>
          <a:p>
            <a:r>
              <a:rPr lang="en-US" dirty="0" err="1" smtClean="0"/>
              <a:t>ЗАКЉУЧЦИ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03648"/>
          </a:xfrm>
        </p:spPr>
        <p:txBody>
          <a:bodyPr>
            <a:normAutofit fontScale="92500"/>
          </a:bodyPr>
          <a:lstStyle/>
          <a:p>
            <a:pPr marL="514350" indent="-514350">
              <a:buFont typeface="Arial" charset="0"/>
              <a:buAutoNum type="arabicPeriod"/>
              <a:defRPr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Екстерна провјера ученичких постигнућа је завршена без проблема и на вријеме.</a:t>
            </a:r>
          </a:p>
          <a:p>
            <a:pPr marL="514350" indent="-514350">
              <a:buFont typeface="Arial" charset="0"/>
              <a:buAutoNum type="arabicPeriod"/>
              <a:defRPr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Задаци су урађени на средњем нивоу постигнућа. Резултати су слични и уједначени по регијама.</a:t>
            </a:r>
          </a:p>
          <a:p>
            <a:pPr marL="514350" indent="-514350">
              <a:buFont typeface="Arial" charset="0"/>
              <a:buAutoNum type="arabicPeriod"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Ученици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 показали најбоље знање у задатку у коме се захтијевало да одреде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мјесн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вриједности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цифара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(9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%).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AutoNum type="arabicPeriod"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Најс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абије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резултате постигли су на задацима у којима се захтијевало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одузимање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вриједностима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израженим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јединицама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површину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(3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charset="0"/>
              <a:buAutoNum type="arabicPeriod"/>
              <a:defRPr/>
            </a:pPr>
            <a:endParaRPr lang="sr-Cyrl-RS" dirty="0" smtClean="0"/>
          </a:p>
          <a:p>
            <a:pPr marL="514350" indent="-514350">
              <a:buFont typeface="Arial" charset="0"/>
              <a:buNone/>
              <a:defRPr/>
            </a:pPr>
            <a:endParaRPr lang="sr-Cyrl-RS" dirty="0" smtClean="0"/>
          </a:p>
          <a:p>
            <a:pPr marL="514350" indent="-514350">
              <a:buFont typeface="Arial" charset="0"/>
              <a:buAutoNum type="arabicPeriod"/>
              <a:defRPr/>
            </a:pPr>
            <a:endParaRPr lang="sr-Cyrl-RS" dirty="0" smtClean="0"/>
          </a:p>
          <a:p>
            <a:pPr>
              <a:buFont typeface="Arial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400" dirty="0" smtClean="0">
                <a:latin typeface="Times New Roman" pitchFamily="18" charset="0"/>
                <a:cs typeface="Times New Roman" pitchFamily="18" charset="0"/>
              </a:rPr>
              <a:t>ЗАКЉУЧЦИ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609600"/>
            <a:ext cx="7924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Arial" pitchFamily="34" charset="0"/>
              <a:buAutoNum type="arabicPeriod" startAt="5"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били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лакши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бисмо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утврдили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елементарно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знање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бисмо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елиминисали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страх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екстерне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провјере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None/>
            </a:pP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неким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областима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ученици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боље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урадили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задатке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трећег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нивоа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него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задатке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другог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нивоа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None/>
            </a:pPr>
            <a:endParaRPr lang="en-US" sz="2600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800" dirty="0" smtClean="0">
                <a:latin typeface="Times New Roman" pitchFamily="18" charset="0"/>
                <a:cs typeface="Times New Roman" pitchFamily="18" charset="0"/>
              </a:rPr>
              <a:t>ЗАКЉУЧЦИ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sr-Cyrl-RS" dirty="0" smtClean="0"/>
              <a:t>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Оцјењивање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екстерној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провјери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препоручује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иако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мо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наградити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ученици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ураде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задатке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разлога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Праћење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вредновање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оцјењивање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врши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наставник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ову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провјеру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није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радио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наставник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Задаци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оцјењивање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другачије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конципирају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задатака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екстерну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провјеру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5400" dirty="0" smtClean="0">
                <a:latin typeface="Times New Roman" pitchFamily="18" charset="0"/>
                <a:cs typeface="Times New Roman" pitchFamily="18" charset="0"/>
              </a:rPr>
              <a:t>ЗАКЉУЧЦИ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Оцјена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покаже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ученицима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ком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нивоу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усвојили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знање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вјештине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ставове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... А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екстерна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провјера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циљ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пружи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информацију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РПЗ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-у.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1"/>
          <p:cNvSpPr>
            <a:spLocks noChangeArrowheads="1"/>
          </p:cNvSpPr>
          <p:nvPr/>
        </p:nvSpPr>
        <p:spPr bwMode="auto">
          <a:xfrm>
            <a:off x="533400" y="683211"/>
            <a:ext cx="78486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Провјером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обухваћено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наставних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kumimoji="0" lang="sr-Cyrl-R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Природни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бројеви</a:t>
            </a:r>
            <a:endParaRPr kumimoji="0" lang="sr-Cyrl-RS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Множење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дијељење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природних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бројева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sr-Cyrl-RS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Математички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изрази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више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операција</a:t>
            </a:r>
            <a:endParaRPr kumimoji="0" lang="sr-Cyrl-RS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Јединице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мјеру</a:t>
            </a:r>
            <a:endParaRPr kumimoji="0" lang="sr-Cyrl-RS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3600" b="0" i="1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Бројевна</a:t>
            </a:r>
            <a:r>
              <a:rPr kumimoji="0" lang="en-US" sz="36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полуправа</a:t>
            </a:r>
            <a:r>
              <a:rPr kumimoji="0" lang="en-US" sz="36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3600" b="0" i="1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уређеност</a:t>
            </a:r>
            <a:r>
              <a:rPr kumimoji="0" lang="en-US" sz="36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скупа</a:t>
            </a:r>
            <a:r>
              <a:rPr kumimoji="0" lang="en-US" sz="36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N и </a:t>
            </a:r>
            <a:r>
              <a:rPr kumimoji="0" lang="en-US" sz="3600" b="0" i="1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скупа</a:t>
            </a:r>
            <a:r>
              <a:rPr kumimoji="0" lang="en-US" sz="36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en-US" sz="3600" b="0" i="1" u="sng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endParaRPr kumimoji="0" lang="en-US" sz="36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609600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CS" sz="2800" b="1" dirty="0" smtClean="0">
                <a:latin typeface="Times New Roman" pitchFamily="18" charset="0"/>
                <a:cs typeface="Times New Roman" pitchFamily="18" charset="0"/>
              </a:rPr>
              <a:t>Екстерна провјера постигнућа ученика 5.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 b="1" dirty="0" smtClean="0">
                <a:latin typeface="Times New Roman" pitchFamily="18" charset="0"/>
                <a:cs typeface="Times New Roman" pitchFamily="18" charset="0"/>
              </a:rPr>
              <a:t>разреда из математике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2743200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ctr" eaLnBrk="0" hangingPunct="0">
              <a:tabLst>
                <a:tab pos="4419600" algn="l"/>
              </a:tabLst>
            </a:pPr>
            <a:r>
              <a:rPr lang="sr-Cyrl-CS" dirty="0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Табела 1.</a:t>
            </a:r>
            <a:r>
              <a:rPr lang="sr-Cyrl-CS" b="1" dirty="0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Узорак ученика</a:t>
            </a:r>
            <a:r>
              <a:rPr lang="sr-Cyrl-CS" dirty="0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endParaRPr lang="en-US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57200" y="3352800"/>
          <a:ext cx="8305799" cy="274320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218184"/>
                <a:gridCol w="2325623"/>
                <a:gridCol w="975523"/>
                <a:gridCol w="3786469"/>
              </a:tblGrid>
              <a:tr h="11238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Разред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Број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sr-Cyrl-CS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школа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</a:t>
                      </a:r>
                      <a:r>
                        <a:rPr lang="sr-Cyrl-RS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ј</a:t>
                      </a:r>
                      <a:r>
                        <a:rPr lang="sr-Cyrl-RS" sz="18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регија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r-Cyrl-RS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619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МАТЕМАТИКА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8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029200" y="1752601"/>
          <a:ext cx="3594100" cy="159081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89650"/>
                <a:gridCol w="1704450"/>
              </a:tblGrid>
              <a:tr h="2127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/>
                        <a:t>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000" b="1" i="0" u="none" strike="noStrike" smtClean="0">
                          <a:solidFill>
                            <a:schemeClr val="dk1"/>
                          </a:solidFill>
                          <a:latin typeface="+mn-lt"/>
                        </a:rPr>
                        <a:t>Семберија</a:t>
                      </a:r>
                      <a:endParaRPr lang="sr-Cyrl-R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127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/>
                        <a:t>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000" b="1" u="none" strike="noStrike" dirty="0"/>
                        <a:t>Бањалука</a:t>
                      </a:r>
                      <a:endParaRPr lang="sr-Cyrl-R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127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/>
                        <a:t>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000" b="1" u="none" strike="noStrike" dirty="0"/>
                        <a:t>Добој</a:t>
                      </a:r>
                      <a:endParaRPr lang="sr-Cyrl-R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127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/>
                        <a:t>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000" b="1" u="none" strike="noStrike" dirty="0"/>
                        <a:t>Херцеговина</a:t>
                      </a:r>
                      <a:endParaRPr lang="sr-Cyrl-R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127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/>
                        <a:t>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000" b="1" u="none" strike="noStrike" dirty="0"/>
                        <a:t>Бирач</a:t>
                      </a:r>
                      <a:endParaRPr lang="sr-Cyrl-R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127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/>
                        <a:t>6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000" b="1" u="none" strike="noStrike" dirty="0"/>
                        <a:t>Приједор</a:t>
                      </a:r>
                      <a:endParaRPr lang="sr-Cyrl-R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808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/>
                        <a:t>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Cyrl-RS" sz="1000" b="1" u="none" strike="noStrike" dirty="0" smtClean="0"/>
                        <a:t>Сарајевско-романијска</a:t>
                      </a:r>
                      <a:endParaRPr lang="sr-Cyrl-RS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85800" y="685800"/>
          <a:ext cx="7848600" cy="5547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6200"/>
                <a:gridCol w="1896745"/>
                <a:gridCol w="3335655"/>
              </a:tblGrid>
              <a:tr h="16219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400" b="0" dirty="0">
                          <a:latin typeface="Times New Roman"/>
                          <a:ea typeface="Calibri"/>
                          <a:cs typeface="Times New Roman"/>
                        </a:rPr>
                        <a:t>Ниво постигнућа</a:t>
                      </a:r>
                      <a:endParaRPr lang="en-US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Cyrl-CS" sz="2400" b="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400" b="0" dirty="0" smtClean="0">
                          <a:latin typeface="Times New Roman"/>
                          <a:ea typeface="Calibri"/>
                          <a:cs typeface="Times New Roman"/>
                        </a:rPr>
                        <a:t>Ознака </a:t>
                      </a:r>
                      <a:r>
                        <a:rPr lang="sr-Cyrl-CS" sz="2400" b="0" dirty="0">
                          <a:latin typeface="Times New Roman"/>
                          <a:ea typeface="Calibri"/>
                          <a:cs typeface="Times New Roman"/>
                        </a:rPr>
                        <a:t>нивоа </a:t>
                      </a:r>
                      <a:r>
                        <a:rPr lang="sr-Cyrl-CS" sz="2400" b="0" dirty="0" smtClean="0">
                          <a:latin typeface="Times New Roman"/>
                          <a:ea typeface="Calibri"/>
                          <a:cs typeface="Times New Roman"/>
                        </a:rPr>
                        <a:t>постигнућа</a:t>
                      </a:r>
                      <a:endParaRPr lang="en-US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400" b="0" dirty="0">
                          <a:latin typeface="Times New Roman"/>
                          <a:ea typeface="Calibri"/>
                          <a:cs typeface="Times New Roman"/>
                        </a:rPr>
                        <a:t>Број освојених бодова</a:t>
                      </a:r>
                      <a:endParaRPr lang="en-US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54858">
                <a:tc>
                  <a:txBody>
                    <a:bodyPr/>
                    <a:lstStyle/>
                    <a:p>
                      <a:pPr indent="12192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задовољава</a:t>
                      </a:r>
                    </a:p>
                    <a:p>
                      <a:pPr indent="12192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Cyrl-RS" sz="28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12192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ниски </a:t>
                      </a: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ниво </a:t>
                      </a:r>
                      <a:endParaRPr lang="ru-RU" sz="28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12192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12192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30500" algn="l"/>
                        </a:tabLs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средњи </a:t>
                      </a: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ниво </a:t>
                      </a:r>
                      <a:endParaRPr lang="ru-RU" sz="28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12192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30500" algn="l"/>
                        </a:tabLst>
                      </a:pPr>
                      <a:endParaRPr lang="sr-Cyrl-RS" sz="28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12192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30500" algn="l"/>
                        </a:tabLst>
                      </a:pPr>
                      <a:r>
                        <a:rPr lang="en-US" sz="28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високи</a:t>
                      </a:r>
                      <a:r>
                        <a:rPr lang="en-US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8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ниво</a:t>
                      </a:r>
                      <a:endParaRPr lang="sr-Cyrl-RS" sz="28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12192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30500" algn="l"/>
                        </a:tabLst>
                      </a:pPr>
                      <a:r>
                        <a:rPr lang="en-US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67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НЗ</a:t>
                      </a:r>
                      <a:r>
                        <a:rPr lang="sr-Cyrl-RS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</a:p>
                    <a:p>
                      <a:pPr indent="3467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3467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ННП</a:t>
                      </a:r>
                    </a:p>
                    <a:p>
                      <a:pPr indent="3467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3467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СНП</a:t>
                      </a:r>
                    </a:p>
                    <a:p>
                      <a:pPr indent="3467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34671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ВНП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098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</a:t>
                      </a:r>
                      <a:r>
                        <a:rPr lang="en-US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0-44 </a:t>
                      </a: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</a:t>
                      </a: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бодова</a:t>
                      </a:r>
                    </a:p>
                    <a:p>
                      <a:pPr indent="1098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1098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 </a:t>
                      </a:r>
                      <a:r>
                        <a:rPr lang="en-US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до </a:t>
                      </a:r>
                      <a:r>
                        <a:rPr lang="en-US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54 </a:t>
                      </a: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</a:t>
                      </a: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бод</a:t>
                      </a:r>
                    </a:p>
                    <a:p>
                      <a:pPr indent="1098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1098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 5</a:t>
                      </a:r>
                      <a:r>
                        <a:rPr lang="en-US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до </a:t>
                      </a:r>
                      <a:r>
                        <a:rPr lang="en-US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</a:t>
                      </a: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бод</a:t>
                      </a:r>
                    </a:p>
                    <a:p>
                      <a:pPr indent="1098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10985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 </a:t>
                      </a:r>
                      <a:r>
                        <a:rPr lang="en-US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r>
                        <a:rPr lang="ru-RU" sz="2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до 100% </a:t>
                      </a: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бод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95600" y="381000"/>
            <a:ext cx="3346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Постигнуће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регијама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1000" y="914400"/>
          <a:ext cx="8458201" cy="58521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200400"/>
                <a:gridCol w="1554008"/>
                <a:gridCol w="1247059"/>
                <a:gridCol w="857352"/>
                <a:gridCol w="1599382"/>
              </a:tblGrid>
              <a:tr h="457200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РЕГИЈА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БРОЈ </a:t>
                      </a:r>
                    </a:p>
                    <a:p>
                      <a:r>
                        <a:rPr lang="sr-Cyrl-RS" sz="1800" dirty="0" smtClean="0"/>
                        <a:t>ШКОЛА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БРОЈ УЧЕНИ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smtClean="0"/>
                        <a:t>%</a:t>
                      </a:r>
                      <a:endParaRPr lang="en-US" sz="1800" smtClean="0"/>
                    </a:p>
                    <a:p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smtClean="0"/>
                        <a:t>НИВОИ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smtClean="0"/>
                        <a:t>ПОСТИГ</a:t>
                      </a:r>
                      <a:endParaRPr lang="en-US" sz="180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3677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БАЊАЛУКА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24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1304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69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ВН=5; СН=16;</a:t>
                      </a:r>
                    </a:p>
                    <a:p>
                      <a:r>
                        <a:rPr lang="sr-Cyrl-RS" sz="1800" dirty="0" smtClean="0"/>
                        <a:t>НН=3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63677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ПРИЈЕДОР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/>
                        <a:t>2</a:t>
                      </a:r>
                      <a:r>
                        <a:rPr lang="sr-Cyrl-RS" sz="2000" dirty="0" smtClean="0"/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/>
                        <a:t>10</a:t>
                      </a:r>
                      <a:r>
                        <a:rPr lang="sr-Cyrl-RS" sz="2000" dirty="0" smtClean="0"/>
                        <a:t>24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64</a:t>
                      </a:r>
                      <a:endParaRPr lang="en-US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ВН=</a:t>
                      </a:r>
                      <a:r>
                        <a:rPr lang="en-US" sz="1800" dirty="0" smtClean="0"/>
                        <a:t>1</a:t>
                      </a:r>
                      <a:r>
                        <a:rPr lang="sr-Cyrl-RS" sz="1800" dirty="0" smtClean="0"/>
                        <a:t>; СН=20</a:t>
                      </a:r>
                    </a:p>
                    <a:p>
                      <a:r>
                        <a:rPr lang="sr-Cyrl-RS" sz="1800" dirty="0" smtClean="0"/>
                        <a:t>НН=</a:t>
                      </a:r>
                      <a:r>
                        <a:rPr lang="en-US" sz="1800" dirty="0" smtClean="0"/>
                        <a:t>2</a:t>
                      </a:r>
                      <a:endParaRPr lang="en-US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47166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ДОБОЈ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17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953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65</a:t>
                      </a:r>
                      <a:endParaRPr lang="en-US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ВН=</a:t>
                      </a:r>
                      <a:r>
                        <a:rPr lang="en-US" sz="1800" dirty="0" smtClean="0"/>
                        <a:t>3</a:t>
                      </a:r>
                      <a:r>
                        <a:rPr lang="sr-Cyrl-RS" sz="1800" dirty="0" smtClean="0"/>
                        <a:t>;</a:t>
                      </a:r>
                    </a:p>
                    <a:p>
                      <a:r>
                        <a:rPr lang="sr-Cyrl-RS" sz="1800" dirty="0" smtClean="0"/>
                        <a:t>СН=1</a:t>
                      </a:r>
                      <a:r>
                        <a:rPr lang="en-US" sz="1800" dirty="0" smtClean="0"/>
                        <a:t>4</a:t>
                      </a:r>
                      <a:endParaRPr lang="sr-Cyrl-RS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84903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БИЈЕЉИНА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9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530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64</a:t>
                      </a:r>
                      <a:endParaRPr lang="en-US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ВН=</a:t>
                      </a:r>
                      <a:r>
                        <a:rPr lang="en-US" sz="1800" dirty="0" smtClean="0"/>
                        <a:t>1</a:t>
                      </a:r>
                      <a:r>
                        <a:rPr lang="sr-Cyrl-RS" sz="1800" dirty="0" smtClean="0"/>
                        <a:t>; СН=</a:t>
                      </a:r>
                      <a:r>
                        <a:rPr lang="en-US" sz="1800" dirty="0" smtClean="0"/>
                        <a:t>5</a:t>
                      </a:r>
                      <a:r>
                        <a:rPr lang="sr-Cyrl-RS" sz="1800" dirty="0" smtClean="0"/>
                        <a:t>;</a:t>
                      </a:r>
                    </a:p>
                    <a:p>
                      <a:r>
                        <a:rPr lang="sr-Cyrl-RS" sz="1800" dirty="0" smtClean="0"/>
                        <a:t>НН=2</a:t>
                      </a:r>
                      <a:r>
                        <a:rPr lang="sr-Cyrl-RS" sz="1800" baseline="0" dirty="0" smtClean="0"/>
                        <a:t> и НЗН=1</a:t>
                      </a:r>
                      <a:endParaRPr lang="en-US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52284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БИРАЧ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7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507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63</a:t>
                      </a:r>
                      <a:endParaRPr lang="en-US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СН=7</a:t>
                      </a:r>
                    </a:p>
                    <a:p>
                      <a:endParaRPr lang="en-US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63677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САРАЈЕВСКО-РОМАНИЈСКА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 smtClean="0"/>
                        <a:t>9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/>
                        <a:t>431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/>
                        <a:t>60</a:t>
                      </a:r>
                      <a:endParaRPr lang="en-US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СН=5;</a:t>
                      </a:r>
                      <a:r>
                        <a:rPr lang="sr-Cyrl-RS" sz="1800" baseline="0" dirty="0" smtClean="0"/>
                        <a:t> </a:t>
                      </a:r>
                      <a:r>
                        <a:rPr lang="sr-Cyrl-RS" sz="1800" dirty="0" smtClean="0"/>
                        <a:t>НН=</a:t>
                      </a:r>
                      <a:r>
                        <a:rPr lang="en-US" sz="1800" dirty="0" smtClean="0"/>
                        <a:t>3</a:t>
                      </a:r>
                      <a:endParaRPr lang="sr-Cyrl-RS" sz="1800" dirty="0" smtClean="0"/>
                    </a:p>
                    <a:p>
                      <a:r>
                        <a:rPr lang="sr-Cyrl-RS" sz="1800" dirty="0" smtClean="0"/>
                        <a:t>НЗН=1</a:t>
                      </a:r>
                      <a:endParaRPr lang="en-US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52284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ХЕРЦЕГОВИНА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5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212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72</a:t>
                      </a:r>
                      <a:endParaRPr lang="en-US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ВН=2; </a:t>
                      </a:r>
                    </a:p>
                    <a:p>
                      <a:r>
                        <a:rPr lang="sr-Cyrl-RS" sz="1800" dirty="0" smtClean="0"/>
                        <a:t>СН=3</a:t>
                      </a:r>
                      <a:endParaRPr lang="sr-Cyrl-RS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3400" y="747743"/>
            <a:ext cx="7924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Ученици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нивоу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цијелог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узорка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остварили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средњи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66%.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свим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регијама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остварен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средњи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тим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имајући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виду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регијама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није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био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исти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број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ученика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највећи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проценат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остварен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регији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Херцеговина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72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%,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најнижи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Сарајевско-романијској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регији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62%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16"/>
          <a:ext cx="9144000" cy="6862625"/>
        </p:xfrm>
        <a:graphic>
          <a:graphicData uri="http://schemas.openxmlformats.org/drawingml/2006/table">
            <a:tbl>
              <a:tblPr/>
              <a:tblGrid>
                <a:gridCol w="667771"/>
                <a:gridCol w="3085593"/>
                <a:gridCol w="1814355"/>
                <a:gridCol w="981374"/>
                <a:gridCol w="852767"/>
                <a:gridCol w="839908"/>
                <a:gridCol w="902232"/>
              </a:tblGrid>
              <a:tr h="234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/>
                          <a:ea typeface="Calibri"/>
                          <a:cs typeface="Times New Roman"/>
                        </a:rPr>
                        <a:t>Р.бр</a:t>
                      </a: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/>
                          <a:ea typeface="Calibri"/>
                          <a:cs typeface="Times New Roman"/>
                        </a:rPr>
                        <a:t>Школа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/>
                          <a:ea typeface="Calibri"/>
                          <a:cs typeface="Times New Roman"/>
                        </a:rPr>
                        <a:t>Мјесто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/>
                          <a:ea typeface="Calibri"/>
                          <a:cs typeface="Times New Roman"/>
                        </a:rPr>
                        <a:t>Бр</a:t>
                      </a: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en-US" sz="1200" b="1" dirty="0" err="1">
                          <a:latin typeface="Times New Roman"/>
                          <a:ea typeface="Calibri"/>
                          <a:cs typeface="Times New Roman"/>
                        </a:rPr>
                        <a:t>ученика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/>
                          <a:ea typeface="Calibri"/>
                          <a:cs typeface="Times New Roman"/>
                        </a:rPr>
                        <a:t>Бр</a:t>
                      </a: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en-US" sz="1200" b="1" dirty="0" err="1">
                          <a:latin typeface="Times New Roman"/>
                          <a:ea typeface="Calibri"/>
                          <a:cs typeface="Times New Roman"/>
                        </a:rPr>
                        <a:t>бодова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Times New Roman"/>
                          <a:ea typeface="Calibri"/>
                          <a:cs typeface="Times New Roman"/>
                        </a:rPr>
                        <a:t>Ниво</a:t>
                      </a:r>
                      <a:endParaRPr lang="en-US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Иво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Андрић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859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Г.С.Раковски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102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1163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ВН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„Б.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Станковић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679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ЈУ ОШ „Свети Сава“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152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1337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en-US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ЈУ ОШ „Б. Радичевић“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196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2085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en-US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ЈУ ОШ „П.П.Његош“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786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ВН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en-US" sz="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„Б.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Ћопић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978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ВН</a:t>
                      </a:r>
                      <a:r>
                        <a:rPr lang="sr-Cyrl-RS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en-US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Јован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Дучић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Залужани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115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1208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Петар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Кочић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Кола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153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Војислав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Илић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Крупа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на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Врбасу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241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ВН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ЈУ ОШ „В. С. Караџић“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807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12.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„Д.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Обрадовић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527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/>
                          <a:ea typeface="Calibri"/>
                          <a:cs typeface="Times New Roman"/>
                        </a:rPr>
                        <a:t>13.</a:t>
                      </a:r>
                      <a:endParaRPr lang="en-US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Мирослав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Антић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Бистрица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267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ВН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14.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ЈУ ОШ „Вук Караџић“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Језеро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113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15.</a:t>
                      </a:r>
                      <a:endParaRPr lang="en-US" sz="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Вук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Караџић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Живинице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en-US" sz="14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168</a:t>
                      </a:r>
                      <a:endParaRPr lang="en-US" sz="14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16.</a:t>
                      </a:r>
                      <a:endParaRPr lang="en-US" sz="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Петар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Кочић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Имљани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НН</a:t>
                      </a:r>
                      <a:r>
                        <a:rPr lang="sr-Cyrl-RS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17.</a:t>
                      </a:r>
                      <a:endParaRPr lang="en-US" sz="8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ЈУ ОШ „Петар Кочић“</a:t>
                      </a:r>
                      <a:endParaRPr lang="en-US" sz="14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Шипраге</a:t>
                      </a:r>
                      <a:endParaRPr lang="en-US" sz="14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en-US" sz="14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154</a:t>
                      </a:r>
                      <a:endParaRPr lang="en-US" sz="1400" b="1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18.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ЈУ ОШ „П.П.Његош“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Масловаре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214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НН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19.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ЈУ ОШ „Бранко Ћопић“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Бјелајце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107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20.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„</a:t>
                      </a: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И.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Г.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вачић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ркоњић</a:t>
                      </a: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Град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559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21.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ЈУ ОШ „Дринић“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Дринић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22.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ЈУ ОШ „Д. Максимовић“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Рибник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НН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23.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ЈУ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ОШ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 „М</a:t>
                      </a:r>
                      <a:r>
                        <a:rPr lang="en-U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Дујић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“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Челинац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773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/>
                          <a:ea typeface="Calibri"/>
                          <a:cs typeface="Times New Roman"/>
                        </a:rPr>
                        <a:t>24.</a:t>
                      </a:r>
                      <a:endParaRPr lang="en-US" sz="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ЈУ ОШ „Раде Марјанац“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Стројице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73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СН</a:t>
                      </a:r>
                      <a:r>
                        <a:rPr lang="sr-Cyrl-RS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48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latin typeface="Times New Roman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1304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1"/>
          <p:cNvSpPr>
            <a:spLocks noChangeArrowheads="1"/>
          </p:cNvSpPr>
          <p:nvPr/>
        </p:nvSpPr>
        <p:spPr bwMode="auto">
          <a:xfrm>
            <a:off x="228600" y="1784629"/>
            <a:ext cx="853440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регији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Бањалука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провјером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lang="sr-Cyrl-R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обухваћен</a:t>
            </a:r>
            <a:r>
              <a:rPr lang="sr-Cyrl-R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 су 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</a:t>
            </a:r>
            <a:r>
              <a:rPr lang="sr-Cyrl-R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укупно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1304 </a:t>
            </a:r>
            <a:r>
              <a:rPr lang="en-US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ученика</a:t>
            </a:r>
            <a:r>
              <a:rPr lang="sr-Cyrl-R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sr-Cyrl-R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Остварен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средњи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69%.</a:t>
            </a:r>
            <a:endParaRPr lang="sr-Cyrl-RS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остварило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висок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шеснаест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средњи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низак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sr-Cyrl-R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Најбоље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постигнуће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остварили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ученици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ОШ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„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Мирослав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Антић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Бистрица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двадесет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ученика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89%), а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најнижи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остварили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ученици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ОШ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„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Петар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Кочић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Имљани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тринаест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ученика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48%).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825</TotalTime>
  <Words>1895</Words>
  <Application>Microsoft Office PowerPoint</Application>
  <PresentationFormat>On-screen Show (4:3)</PresentationFormat>
  <Paragraphs>559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Aspect</vt:lpstr>
      <vt:lpstr>EКСТЕРНО ВРЕДНОВАЊE ПОСТИГНУЋА УЧЕНИКА  5. РАЗРЕДА  ИЗ   МАТЕМАТИКЕ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ПРОЦЕНАТ РИЈЕШЕНОСТИ ПОЈЕДИНИХ ЗАДАТАКА</vt:lpstr>
      <vt:lpstr>Природни бројеви</vt:lpstr>
      <vt:lpstr>Множење и дијељење природних бројева</vt:lpstr>
      <vt:lpstr>Математички изрази са више операција</vt:lpstr>
      <vt:lpstr>Јединице за мјеру</vt:lpstr>
      <vt:lpstr>Бројевна полуправа, уређеност скупа N и скупа N0</vt:lpstr>
      <vt:lpstr>% по задацима</vt:lpstr>
      <vt:lpstr>ОШ “Мирослав Антић” Бањалука на нивоу школе, са 20 ученика је остварила ВНП (89%). Ученици који су имали закључено задовољава (2) на полугодишту су остварили ВНП или СНП. Три ученика ВНП: 80%, 86, 86, а два ученика СНП: 67%, 67%. </vt:lpstr>
      <vt:lpstr>Slide 20</vt:lpstr>
      <vt:lpstr>ЗАКЉУЧЦИ</vt:lpstr>
      <vt:lpstr>ЗАКЉУЧЦИ</vt:lpstr>
      <vt:lpstr>ЗАКЉУЧЦИ</vt:lpstr>
      <vt:lpstr>ЗАКЉУЧЦИ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EКСТЕРНО ВРЕДНОВАЊE ПОСТИГНУЋА УЧЕНИКА  5. РАЗРЕДА  ИЗ   МАТЕМАТИКЕ</dc:title>
  <dc:creator>Dajana Gluvic</dc:creator>
  <cp:lastModifiedBy>Dajana Gluvic</cp:lastModifiedBy>
  <cp:revision>102</cp:revision>
  <dcterms:created xsi:type="dcterms:W3CDTF">2018-07-11T07:04:01Z</dcterms:created>
  <dcterms:modified xsi:type="dcterms:W3CDTF">2018-09-13T11:47:31Z</dcterms:modified>
</cp:coreProperties>
</file>