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66" r:id="rId13"/>
    <p:sldId id="267" r:id="rId14"/>
    <p:sldId id="268" r:id="rId15"/>
    <p:sldId id="270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326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13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12" Type="http://schemas.openxmlformats.org/officeDocument/2006/relationships/image" Target="../media/image12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11" Type="http://schemas.openxmlformats.org/officeDocument/2006/relationships/image" Target="../media/image11.wmf"/><Relationship Id="rId5" Type="http://schemas.openxmlformats.org/officeDocument/2006/relationships/image" Target="../media/image5.wmf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Relationship Id="rId14" Type="http://schemas.openxmlformats.org/officeDocument/2006/relationships/image" Target="../media/image1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2D70-3B11-4732-9A51-E2501DACCC56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5D95-2FA4-48D5-9D13-E16FADEDF6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2D70-3B11-4732-9A51-E2501DACCC56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5D95-2FA4-48D5-9D13-E16FADEDF6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2D70-3B11-4732-9A51-E2501DACCC56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5D95-2FA4-48D5-9D13-E16FADEDF6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2D70-3B11-4732-9A51-E2501DACCC56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5D95-2FA4-48D5-9D13-E16FADEDF6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2D70-3B11-4732-9A51-E2501DACCC56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5D95-2FA4-48D5-9D13-E16FADEDF6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2D70-3B11-4732-9A51-E2501DACCC56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5D95-2FA4-48D5-9D13-E16FADEDF6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2D70-3B11-4732-9A51-E2501DACCC56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5D95-2FA4-48D5-9D13-E16FADEDF6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2D70-3B11-4732-9A51-E2501DACCC56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5D95-2FA4-48D5-9D13-E16FADEDF6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2D70-3B11-4732-9A51-E2501DACCC56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5D95-2FA4-48D5-9D13-E16FADEDF6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2D70-3B11-4732-9A51-E2501DACCC56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5D95-2FA4-48D5-9D13-E16FADEDF6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2D70-3B11-4732-9A51-E2501DACCC56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5D95-2FA4-48D5-9D13-E16FADEDF6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B2D70-3B11-4732-9A51-E2501DACCC56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F5D95-2FA4-48D5-9D13-E16FADEDF6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Document6.docx"/><Relationship Id="rId13" Type="http://schemas.openxmlformats.org/officeDocument/2006/relationships/package" Target="../embeddings/Microsoft_Office_Word_Document11.docx"/><Relationship Id="rId3" Type="http://schemas.openxmlformats.org/officeDocument/2006/relationships/package" Target="../embeddings/Microsoft_Office_Word_Document1.docx"/><Relationship Id="rId7" Type="http://schemas.openxmlformats.org/officeDocument/2006/relationships/package" Target="../embeddings/Microsoft_Office_Word_Document5.docx"/><Relationship Id="rId12" Type="http://schemas.openxmlformats.org/officeDocument/2006/relationships/package" Target="../embeddings/Microsoft_Office_Word_Document10.docx"/><Relationship Id="rId2" Type="http://schemas.openxmlformats.org/officeDocument/2006/relationships/slideLayout" Target="../slideLayouts/slideLayout2.xml"/><Relationship Id="rId16" Type="http://schemas.openxmlformats.org/officeDocument/2006/relationships/package" Target="../embeddings/Microsoft_Office_Word_Document14.docx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Document4.docx"/><Relationship Id="rId11" Type="http://schemas.openxmlformats.org/officeDocument/2006/relationships/package" Target="../embeddings/Microsoft_Office_Word_Document9.docx"/><Relationship Id="rId5" Type="http://schemas.openxmlformats.org/officeDocument/2006/relationships/package" Target="../embeddings/Microsoft_Office_Word_Document3.docx"/><Relationship Id="rId15" Type="http://schemas.openxmlformats.org/officeDocument/2006/relationships/package" Target="../embeddings/Microsoft_Office_Word_Document13.docx"/><Relationship Id="rId10" Type="http://schemas.openxmlformats.org/officeDocument/2006/relationships/package" Target="../embeddings/Microsoft_Office_Word_Document8.docx"/><Relationship Id="rId4" Type="http://schemas.openxmlformats.org/officeDocument/2006/relationships/package" Target="../embeddings/Microsoft_Office_Word_Document2.docx"/><Relationship Id="rId9" Type="http://schemas.openxmlformats.org/officeDocument/2006/relationships/package" Target="../embeddings/Microsoft_Office_Word_Document7.docx"/><Relationship Id="rId14" Type="http://schemas.openxmlformats.org/officeDocument/2006/relationships/package" Target="../embeddings/Microsoft_Office_Word_Document12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BA" smtClean="0"/>
              <a:t>Циљеви наставе физике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BA" smtClean="0"/>
              <a:t>Средња школа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smtClean="0"/>
              <a:t>Карактеристике </a:t>
            </a:r>
            <a:r>
              <a:rPr lang="en-US" smtClean="0"/>
              <a:t>ACT </a:t>
            </a:r>
            <a:r>
              <a:rPr lang="sr-Cyrl-BA" smtClean="0"/>
              <a:t>теста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ACT </a:t>
            </a:r>
            <a:r>
              <a:rPr lang="sr-Cyrl-BA" smtClean="0"/>
              <a:t>тест </a:t>
            </a:r>
            <a:r>
              <a:rPr lang="sr-Cyrl-BA" smtClean="0"/>
              <a:t>није тест знања садржаја и не процјењује шта ученик зна.</a:t>
            </a:r>
          </a:p>
          <a:p>
            <a:r>
              <a:rPr lang="sr-Cyrl-BA" smtClean="0"/>
              <a:t>Одговори на питања у тесту се не налазе у глави ученика који улази у просторију за тестирање.</a:t>
            </a:r>
          </a:p>
          <a:p>
            <a:r>
              <a:rPr lang="sr-Cyrl-BA" smtClean="0"/>
              <a:t>Одговори на </a:t>
            </a:r>
            <a:r>
              <a:rPr lang="en-US" smtClean="0"/>
              <a:t>ACT </a:t>
            </a:r>
            <a:r>
              <a:rPr lang="sr-Cyrl-BA" smtClean="0"/>
              <a:t>тест </a:t>
            </a:r>
            <a:r>
              <a:rPr lang="sr-Cyrl-BA" smtClean="0"/>
              <a:t>су у самом тесту. Ученик треба само да их нађе.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en-US" smtClean="0"/>
              <a:t>ACT </a:t>
            </a:r>
            <a:r>
              <a:rPr lang="sr-Cyrl-BA" smtClean="0"/>
              <a:t>тест </a:t>
            </a:r>
            <a:r>
              <a:rPr lang="sr-Cyrl-BA" smtClean="0"/>
              <a:t>не мјери директно интелигенцију. То није тест интелигенције (</a:t>
            </a:r>
            <a:r>
              <a:rPr lang="sr-Latn-ME" smtClean="0"/>
              <a:t>IQ </a:t>
            </a:r>
            <a:r>
              <a:rPr lang="sr-Cyrl-BA" smtClean="0"/>
              <a:t>- тест)</a:t>
            </a:r>
          </a:p>
          <a:p>
            <a:r>
              <a:rPr lang="sr-Cyrl-BA" smtClean="0"/>
              <a:t>Тест није савршена мјера колико ће ученик бити успјешан на студијама. Теоријски, свако од нас има специфичан потенцијал за учење и стицање вјештина</a:t>
            </a:r>
          </a:p>
          <a:p>
            <a:r>
              <a:rPr lang="en-US" smtClean="0"/>
              <a:t>ACT </a:t>
            </a:r>
            <a:r>
              <a:rPr lang="sr-Cyrl-BA" smtClean="0"/>
              <a:t>тест </a:t>
            </a:r>
            <a:r>
              <a:rPr lang="sr-Cyrl-BA" smtClean="0"/>
              <a:t>не мјери ученикове природне, урођене способности. Доказ за то је да се успјех ученика на овим тестовима повећава са одговарујућом наставом или припремом.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r>
              <a:rPr lang="sr-Cyrl-BA" smtClean="0"/>
              <a:t>Тест провјерава ученичке способности да: тумачи (интерпретира), анализира, расуђује, вриједнује и рјешава проблеме у природним наукама (то је у складу и са нашим циљевима наставе физике)</a:t>
            </a:r>
          </a:p>
          <a:p>
            <a:r>
              <a:rPr lang="sr-Cyrl-BA" smtClean="0"/>
              <a:t>Тест </a:t>
            </a:r>
            <a:r>
              <a:rPr lang="sr-Cyrl-BA" smtClean="0"/>
              <a:t>се састоји од неколико скупова научних информација (одломака, пасуса). Сваки одломак је праћен са неколико питања (5-7) а свако питање има четири понуђена одговора</a:t>
            </a:r>
          </a:p>
          <a:p>
            <a:pPr>
              <a:buNone/>
            </a:pPr>
            <a:endParaRPr lang="en-US" smtClean="0"/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sr-Cyrl-BA" smtClean="0"/>
              <a:t>Научне информације су изложене у једном од три различита облика: </a:t>
            </a:r>
            <a:br>
              <a:rPr lang="sr-Cyrl-BA" smtClean="0"/>
            </a:br>
            <a:r>
              <a:rPr lang="sr-Cyrl-BA" smtClean="0"/>
              <a:t>1. представљање података у облику графика, табела и других шематских форми</a:t>
            </a:r>
            <a:br>
              <a:rPr lang="sr-Cyrl-BA" smtClean="0"/>
            </a:br>
            <a:r>
              <a:rPr lang="sr-Cyrl-BA" smtClean="0"/>
              <a:t>2. сажеци истраживања (описи неколико сродних експеримената)</a:t>
            </a:r>
            <a:br>
              <a:rPr lang="sr-Cyrl-BA" smtClean="0"/>
            </a:br>
            <a:r>
              <a:rPr lang="sr-Cyrl-BA" smtClean="0"/>
              <a:t>3. супростављена гледишта (искази неколико повезаних хипотеза које противрјече једна другој)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sr-Cyrl-BA" smtClean="0"/>
              <a:t>Питања захтијевају од ученика да препознају и разумију основне црте (одлике) и идеје (концепте) тј. повезане замисли, да критички испита релације између датих информација и извуче закључке</a:t>
            </a:r>
          </a:p>
          <a:p>
            <a:r>
              <a:rPr lang="sr-Cyrl-BA" smtClean="0"/>
              <a:t>Да генерализује добијене податке да би извео нове информације, закључке или учинио предвиђања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smtClean="0"/>
              <a:t>Радионица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BA" smtClean="0"/>
              <a:t>Сваки наставник ће добити тест са задацима сличним или кориштеним на </a:t>
            </a:r>
            <a:r>
              <a:rPr lang="en-US" smtClean="0"/>
              <a:t>ACT </a:t>
            </a:r>
            <a:r>
              <a:rPr lang="sr-Cyrl-BA" smtClean="0"/>
              <a:t>тестовима</a:t>
            </a:r>
            <a:endParaRPr lang="sr-Cyrl-BA" smtClean="0"/>
          </a:p>
          <a:p>
            <a:r>
              <a:rPr lang="sr-Cyrl-BA" smtClean="0"/>
              <a:t>Тест се састоји од 7 одломака. Сваки одломак прати 5-7 задатака са понуђеним одговорима. Само један одговор је тачан</a:t>
            </a:r>
            <a:endParaRPr lang="en-US" smtClean="0"/>
          </a:p>
          <a:p>
            <a:r>
              <a:rPr lang="sr-Cyrl-BA" smtClean="0"/>
              <a:t>Након истека времена за рад врши се провјера рјешења и дискусија</a:t>
            </a:r>
            <a:r>
              <a:rPr lang="en-US" smtClean="0"/>
              <a:t> </a:t>
            </a:r>
            <a:r>
              <a:rPr lang="sr-Cyrl-BA" smtClean="0"/>
              <a:t>о могућности употребе овакве врсте задатака у настави.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smtClean="0"/>
              <a:t>Материјали</a:t>
            </a:r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683568" y="1556792"/>
          <a:ext cx="914400" cy="723900"/>
        </p:xfrm>
        <a:graphic>
          <a:graphicData uri="http://schemas.openxmlformats.org/presentationml/2006/ole">
            <p:oleObj spid="_x0000_s1028" name="Document" showAsIcon="1" r:id="rId3" imgW="914400" imgH="723960" progId="Word.Document.12">
              <p:embed/>
            </p:oleObj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755576" y="2132856"/>
          <a:ext cx="914400" cy="723900"/>
        </p:xfrm>
        <a:graphic>
          <a:graphicData uri="http://schemas.openxmlformats.org/presentationml/2006/ole">
            <p:oleObj spid="_x0000_s1029" name="Document" showAsIcon="1" r:id="rId4" imgW="914400" imgH="723960" progId="Word.Document.12">
              <p:embed/>
            </p:oleObj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755576" y="2852936"/>
          <a:ext cx="914400" cy="723900"/>
        </p:xfrm>
        <a:graphic>
          <a:graphicData uri="http://schemas.openxmlformats.org/presentationml/2006/ole">
            <p:oleObj spid="_x0000_s1030" name="Document" showAsIcon="1" r:id="rId5" imgW="914400" imgH="723960" progId="Word.Document.12">
              <p:embed/>
            </p:oleObj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827584" y="3573016"/>
          <a:ext cx="914400" cy="723900"/>
        </p:xfrm>
        <a:graphic>
          <a:graphicData uri="http://schemas.openxmlformats.org/presentationml/2006/ole">
            <p:oleObj spid="_x0000_s1031" name="Document" showAsIcon="1" r:id="rId6" imgW="914400" imgH="723960" progId="Word.Document.12">
              <p:embed/>
            </p:oleObj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899592" y="4293096"/>
          <a:ext cx="914400" cy="723900"/>
        </p:xfrm>
        <a:graphic>
          <a:graphicData uri="http://schemas.openxmlformats.org/presentationml/2006/ole">
            <p:oleObj spid="_x0000_s1032" name="Document" showAsIcon="1" r:id="rId7" imgW="914400" imgH="723960" progId="Word.Document.12">
              <p:embed/>
            </p:oleObj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827584" y="5085184"/>
          <a:ext cx="914400" cy="723900"/>
        </p:xfrm>
        <a:graphic>
          <a:graphicData uri="http://schemas.openxmlformats.org/presentationml/2006/ole">
            <p:oleObj spid="_x0000_s1033" name="Document" showAsIcon="1" r:id="rId8" imgW="914400" imgH="723960" progId="Word.Document.12">
              <p:embed/>
            </p:oleObj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2339752" y="1556792"/>
          <a:ext cx="914400" cy="723900"/>
        </p:xfrm>
        <a:graphic>
          <a:graphicData uri="http://schemas.openxmlformats.org/presentationml/2006/ole">
            <p:oleObj spid="_x0000_s1034" name="Document" showAsIcon="1" r:id="rId9" imgW="914400" imgH="723960" progId="Word.Document.12">
              <p:embed/>
            </p:oleObj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2411760" y="2348880"/>
          <a:ext cx="914400" cy="723900"/>
        </p:xfrm>
        <a:graphic>
          <a:graphicData uri="http://schemas.openxmlformats.org/presentationml/2006/ole">
            <p:oleObj spid="_x0000_s1035" name="Document" showAsIcon="1" r:id="rId10" imgW="914400" imgH="723960" progId="Word.Document.12">
              <p:embed/>
            </p:oleObj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2411760" y="3140968"/>
          <a:ext cx="914400" cy="723900"/>
        </p:xfrm>
        <a:graphic>
          <a:graphicData uri="http://schemas.openxmlformats.org/presentationml/2006/ole">
            <p:oleObj spid="_x0000_s1036" name="Document" showAsIcon="1" r:id="rId11" imgW="914400" imgH="723960" progId="Word.Document.12">
              <p:embed/>
            </p:oleObj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2339752" y="4077072"/>
          <a:ext cx="914400" cy="723900"/>
        </p:xfrm>
        <a:graphic>
          <a:graphicData uri="http://schemas.openxmlformats.org/presentationml/2006/ole">
            <p:oleObj spid="_x0000_s1037" name="Document" showAsIcon="1" r:id="rId12" imgW="914400" imgH="723960" progId="Word.Document.12">
              <p:embed/>
            </p:oleObj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2411760" y="5013176"/>
          <a:ext cx="914400" cy="723900"/>
        </p:xfrm>
        <a:graphic>
          <a:graphicData uri="http://schemas.openxmlformats.org/presentationml/2006/ole">
            <p:oleObj spid="_x0000_s1038" name="Document" showAsIcon="1" r:id="rId13" imgW="914400" imgH="723960" progId="Word.Document.12">
              <p:embed/>
            </p:oleObj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3851920" y="1556792"/>
          <a:ext cx="914400" cy="723900"/>
        </p:xfrm>
        <a:graphic>
          <a:graphicData uri="http://schemas.openxmlformats.org/presentationml/2006/ole">
            <p:oleObj spid="_x0000_s1039" name="Document" showAsIcon="1" r:id="rId14" imgW="914400" imgH="723960" progId="Word.Document.12">
              <p:embed/>
            </p:oleObj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3923928" y="2492896"/>
          <a:ext cx="914400" cy="723900"/>
        </p:xfrm>
        <a:graphic>
          <a:graphicData uri="http://schemas.openxmlformats.org/presentationml/2006/ole">
            <p:oleObj spid="_x0000_s1040" name="Document" showAsIcon="1" r:id="rId15" imgW="914400" imgH="723960" progId="Word.Document.12">
              <p:embed/>
            </p:oleObj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3851920" y="3356992"/>
          <a:ext cx="914400" cy="723900"/>
        </p:xfrm>
        <a:graphic>
          <a:graphicData uri="http://schemas.openxmlformats.org/presentationml/2006/ole">
            <p:oleObj spid="_x0000_s1041" name="Document" showAsIcon="1" r:id="rId16" imgW="914400" imgH="7239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smtClean="0"/>
              <a:t>Шта је наставни циљ?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BA" smtClean="0"/>
              <a:t>Наставни циљ је исказ којим се формулише наставникова намјера коју жели да досегне у раду са ученицима. </a:t>
            </a:r>
          </a:p>
          <a:p>
            <a:r>
              <a:rPr lang="sr-Cyrl-BA" smtClean="0"/>
              <a:t>Формулише се футуром. Нпр. Ученик ће моћи да... Ученик ће знати да... Или ученик ће да научи... Односно научиће да...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mtClean="0"/>
              <a:t>2. Посебни циљеви наставног програма за физику </a:t>
            </a:r>
            <a:endParaRPr lang="ru-RU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400" b="1"/>
              <a:t>2. Посебни циљеви наставног програма за физику су да ученици могу: </a:t>
            </a:r>
          </a:p>
          <a:p>
            <a:pPr>
              <a:buNone/>
            </a:pPr>
            <a:r>
              <a:rPr lang="sr-Cyrl-BA" sz="3400"/>
              <a:t>• показати разумијевање </a:t>
            </a:r>
          </a:p>
          <a:p>
            <a:endParaRPr lang="en-US" sz="3400"/>
          </a:p>
          <a:p>
            <a:pPr>
              <a:buNone/>
            </a:pPr>
            <a:r>
              <a:rPr lang="ru-RU" sz="3400"/>
              <a:t>а) научних чињеница и концепата, б) научних метода и технике, в) научне терминологије, г) метода представљања научних информација; </a:t>
            </a:r>
          </a:p>
          <a:p>
            <a:pPr>
              <a:buNone/>
            </a:pPr>
            <a:r>
              <a:rPr lang="sr-Cyrl-BA" sz="3400"/>
              <a:t>• примјенити и користити </a:t>
            </a:r>
          </a:p>
          <a:p>
            <a:endParaRPr lang="en-US" sz="3400"/>
          </a:p>
          <a:p>
            <a:pPr>
              <a:buNone/>
            </a:pPr>
            <a:r>
              <a:rPr lang="ru-RU" sz="3400"/>
              <a:t>а) научне чињенице и концепте, б) научне методе и технику, в) научну терминологију у комуникацији, г) одговарајуће методе представљања научних информација; </a:t>
            </a:r>
          </a:p>
          <a:p>
            <a:pPr>
              <a:buNone/>
            </a:pPr>
            <a:r>
              <a:rPr lang="sr-Cyrl-BA" sz="3400"/>
              <a:t>• поставити, анализирати и вредновати </a:t>
            </a:r>
          </a:p>
          <a:p>
            <a:endParaRPr lang="en-US" sz="3400"/>
          </a:p>
          <a:p>
            <a:pPr>
              <a:buNone/>
            </a:pPr>
            <a:r>
              <a:rPr lang="ru-RU" sz="3400"/>
              <a:t>а) хипотезе, истраживачка питања и предвиђања, б) научне методе и технику, в) научна објашњења; </a:t>
            </a:r>
          </a:p>
          <a:p>
            <a:pPr>
              <a:buNone/>
            </a:pPr>
            <a:r>
              <a:rPr lang="ru-RU" sz="3400"/>
              <a:t>• показати кооперативност, истрајност и одговорност у научном истраживању и рјешавању научних проблема; </a:t>
            </a:r>
          </a:p>
          <a:p>
            <a:pPr>
              <a:buNone/>
            </a:pPr>
            <a:r>
              <a:rPr lang="ru-RU" sz="3400"/>
              <a:t>• показати манипулативне вјештине потребне да се научно истраживање изврши прецизно и безбједно; </a:t>
            </a:r>
          </a:p>
          <a:p>
            <a:pPr>
              <a:buNone/>
            </a:pPr>
            <a:r>
              <a:rPr lang="ru-RU" sz="3400"/>
              <a:t>• стећи навике за рационално кориштење и штедњу свих видова енергије. 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smtClean="0"/>
              <a:t>Исход учења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BA" smtClean="0"/>
              <a:t>Исход учења је практично реализован наставни циљ и дефинише се глаголом у презенту. </a:t>
            </a:r>
          </a:p>
          <a:p>
            <a:r>
              <a:rPr lang="sr-Cyrl-BA" smtClean="0"/>
              <a:t>Нпр. Ученик зна да... Ученик може да... Ученик умије да..</a:t>
            </a:r>
            <a:endParaRPr lang="en-US" smtClean="0"/>
          </a:p>
          <a:p>
            <a:r>
              <a:rPr lang="sr-Cyrl-BA" smtClean="0"/>
              <a:t>исходи учења описују шта ученик треба да зна, разумије и може обављати на основу завршеног процеса учења, дефинисаног кроз знање, вјештине </a:t>
            </a:r>
            <a:r>
              <a:rPr lang="sr-Latn-BA" smtClean="0"/>
              <a:t>и </a:t>
            </a:r>
            <a:r>
              <a:rPr lang="sr-Cyrl-BA" smtClean="0"/>
              <a:t>компетенције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smtClean="0"/>
              <a:t>Компетенције (способности)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mtClean="0"/>
              <a:t>K</a:t>
            </a:r>
            <a:r>
              <a:rPr lang="sr-Cyrl-BA" smtClean="0"/>
              <a:t>омпетенције представљају динамичну комбинацију знања, вјештина, способности, ставова и вриједности</a:t>
            </a:r>
            <a:r>
              <a:rPr lang="en-US" smtClean="0"/>
              <a:t> </a:t>
            </a:r>
            <a:r>
              <a:rPr lang="sr-Cyrl-BA" smtClean="0"/>
              <a:t>(према закону о средњој школи),</a:t>
            </a:r>
            <a:endParaRPr lang="en-US" smtClean="0"/>
          </a:p>
          <a:p>
            <a:r>
              <a:rPr lang="sr-Cyrl-BA" smtClean="0"/>
              <a:t>Компетенције су практичне вриједности исхода учења које представљају реалну и практично оствариву примјену исхода учења у конкретној реализацији одређених активности.</a:t>
            </a:r>
          </a:p>
          <a:p>
            <a:r>
              <a:rPr lang="sr-Cyrl-BA" smtClean="0"/>
              <a:t>Дакле компетенције су примијењени исходи учења у новим конкретним и до тада непознатим ситуацијама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smtClean="0"/>
              <a:t>Стандарди знања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Cyrl-BA" smtClean="0"/>
              <a:t>Представљају квалификацију досегнутог нивоа постигнућа, односно квалитета исхода учења.</a:t>
            </a:r>
          </a:p>
          <a:p>
            <a:r>
              <a:rPr lang="sr-Cyrl-BA" smtClean="0"/>
              <a:t>Обично се говори о три основна нивоа постигнућа ученика, односно о три нивоа исход аучења: ниски, средњи и високи ниво у терминосистему у БиХ и основно, средњи и напредни ниво у терминосистему у Србији.</a:t>
            </a:r>
          </a:p>
          <a:p>
            <a:r>
              <a:rPr lang="sr-Cyrl-BA" smtClean="0"/>
              <a:t>Дакле, када се наставни циљ као реално остварени исход учења манифестује у одређеној стандардом прописаној мјери, говоримо о досегнутом стандарду знања.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smtClean="0"/>
              <a:t>Пријемни испити на факултетима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BA" smtClean="0"/>
              <a:t>На пријемним испитима из физике на факултетима код нас доминирају задаци којим се провјеравају знање: дефиниција физичких величина, њихових јединица, физичких закона као и њихова примјена на рјешавање рачунских задатака.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smtClean="0"/>
              <a:t>У свијету (САД)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BA" smtClean="0"/>
              <a:t>Највећи број универзитета и колеџа врши упис студената на основу успјеха који су показали током средње школе и резултата на посебним тестовима које креирају непрофитне </a:t>
            </a:r>
            <a:r>
              <a:rPr lang="sr-Cyrl-BA" smtClean="0"/>
              <a:t>организације, нпр. </a:t>
            </a:r>
            <a:r>
              <a:rPr lang="en-US" smtClean="0"/>
              <a:t>ACT </a:t>
            </a:r>
            <a:r>
              <a:rPr lang="sr-Cyrl-BA" smtClean="0"/>
              <a:t>или </a:t>
            </a:r>
            <a:r>
              <a:rPr lang="sr-Latn-ME" smtClean="0"/>
              <a:t>SAT</a:t>
            </a:r>
            <a:endParaRPr lang="sr-Cyrl-BA" smtClean="0"/>
          </a:p>
          <a:p>
            <a:r>
              <a:rPr lang="en-US" smtClean="0"/>
              <a:t>ACT </a:t>
            </a:r>
            <a:r>
              <a:rPr lang="sr-Cyrl-BA" smtClean="0"/>
              <a:t>тест </a:t>
            </a:r>
            <a:r>
              <a:rPr lang="sr-Cyrl-BA" smtClean="0"/>
              <a:t>се сатоји из 4 </a:t>
            </a:r>
            <a:r>
              <a:rPr lang="sr-Cyrl-BA" smtClean="0"/>
              <a:t>дијела: </a:t>
            </a:r>
            <a:r>
              <a:rPr lang="sr-Cyrl-BA" smtClean="0"/>
              <a:t>енглески језик (матерњи језик), математика, друштвене науке и природне науке.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sr-Cyrl-BA" smtClean="0"/>
              <a:t>Физика је заступљена само дјелимично у тесту природне науке.</a:t>
            </a:r>
          </a:p>
          <a:p>
            <a:r>
              <a:rPr lang="sr-Cyrl-BA" smtClean="0"/>
              <a:t>Тест поред физике обухвата биологију, хемију и науку о Земљи (код нас је то дио географије и хемије). </a:t>
            </a:r>
          </a:p>
          <a:p>
            <a:r>
              <a:rPr lang="sr-Cyrl-BA" smtClean="0"/>
              <a:t>Укупно у тесту из природних наука има 40 питања за чије рјешавање ученици имају 35 минута.</a:t>
            </a:r>
          </a:p>
          <a:p>
            <a:endParaRPr lang="sr-Cyrl-BA" smtClean="0"/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838</Words>
  <Application>Microsoft Office PowerPoint</Application>
  <PresentationFormat>On-screen Show (4:3)</PresentationFormat>
  <Paragraphs>56</Paragraphs>
  <Slides>16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Document</vt:lpstr>
      <vt:lpstr>Циљеви наставе физике</vt:lpstr>
      <vt:lpstr>Шта је наставни циљ?</vt:lpstr>
      <vt:lpstr>2. Посебни циљеви наставног програма за физику </vt:lpstr>
      <vt:lpstr>Исход учења</vt:lpstr>
      <vt:lpstr>Компетенције (способности)</vt:lpstr>
      <vt:lpstr>Стандарди знања</vt:lpstr>
      <vt:lpstr>Пријемни испити на факултетима</vt:lpstr>
      <vt:lpstr>У свијету (САД)</vt:lpstr>
      <vt:lpstr>Slide 9</vt:lpstr>
      <vt:lpstr>Карактеристике ACT теста</vt:lpstr>
      <vt:lpstr>Slide 11</vt:lpstr>
      <vt:lpstr>Slide 12</vt:lpstr>
      <vt:lpstr>Slide 13</vt:lpstr>
      <vt:lpstr>Slide 14</vt:lpstr>
      <vt:lpstr>Радионица</vt:lpstr>
      <vt:lpstr>Материјали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Циљеви наставе физике</dc:title>
  <dc:creator>Milko Babic</dc:creator>
  <cp:lastModifiedBy>Milko Babic</cp:lastModifiedBy>
  <cp:revision>58</cp:revision>
  <dcterms:created xsi:type="dcterms:W3CDTF">2018-07-18T11:01:34Z</dcterms:created>
  <dcterms:modified xsi:type="dcterms:W3CDTF">2018-09-13T07:27:31Z</dcterms:modified>
</cp:coreProperties>
</file>