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96" r:id="rId1"/>
  </p:sldMasterIdLst>
  <p:notesMasterIdLst>
    <p:notesMasterId r:id="rId31"/>
  </p:notesMasterIdLst>
  <p:sldIdLst>
    <p:sldId id="256" r:id="rId2"/>
    <p:sldId id="262" r:id="rId3"/>
    <p:sldId id="258" r:id="rId4"/>
    <p:sldId id="257" r:id="rId5"/>
    <p:sldId id="259" r:id="rId6"/>
    <p:sldId id="260" r:id="rId7"/>
    <p:sldId id="261" r:id="rId8"/>
    <p:sldId id="267" r:id="rId9"/>
    <p:sldId id="263" r:id="rId10"/>
    <p:sldId id="266" r:id="rId11"/>
    <p:sldId id="265" r:id="rId12"/>
    <p:sldId id="268" r:id="rId13"/>
    <p:sldId id="264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6" r:id="rId24"/>
    <p:sldId id="279" r:id="rId25"/>
    <p:sldId id="280" r:id="rId26"/>
    <p:sldId id="285" r:id="rId27"/>
    <p:sldId id="281" r:id="rId28"/>
    <p:sldId id="282" r:id="rId29"/>
    <p:sldId id="283" r:id="rId3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F1C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43" autoAdjust="0"/>
  </p:normalViewPr>
  <p:slideViewPr>
    <p:cSldViewPr>
      <p:cViewPr varScale="1">
        <p:scale>
          <a:sx n="97" d="100"/>
          <a:sy n="97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8A438F-D666-4734-B444-FD5B77097154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C650AEE-3D8E-4249-A37D-4DBDD4D66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50AEE-3D8E-4249-A37D-4DBDD4D6602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50AEE-3D8E-4249-A37D-4DBDD4D6602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3E88DAE-1FCF-4CD6-8029-5FF9F10A26C9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23DA6E3-2577-4B55-8DA2-7F6BFBC70A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google.ba/url?sa=i&amp;rct=j&amp;q=&amp;esrc=s&amp;source=images&amp;cd=&amp;cad=rja&amp;uact=8&amp;ved=2ahUKEwjehN_BvJvcAhVJyKQKHRXPBWAQjRx6BAgBEAU&amp;url=http://www.datadidakta.rs/blog/12/webquest-iliti-kompjuteri-u-ucionice&amp;psig=AOvVaw2IrGhBZLlnX_UXARngSjw_&amp;ust=1531550513170843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a/url?sa=i&amp;rct=j&amp;q=&amp;esrc=s&amp;source=images&amp;cd=&amp;cad=rja&amp;uact=8&amp;ved=2ahUKEwjaxoOU05vcAhUCLewKHfT4C_UQjRx6BAgBEAU&amp;url=http://www.roditelji.me/blog/2015/05/18/vjezbe-za-bolje-mozdane-funkcije-kod-djece/&amp;psig=AOvVaw00qim3nINmb3IN8VupU8GP&amp;ust=153155660856575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ba/url?sa=i&amp;rct=j&amp;q=&amp;esrc=s&amp;source=images&amp;cd=&amp;cad=rja&amp;uact=8&amp;ved=2ahUKEwii78Tg0JvcAhWP16QKHcLQC84QjRx6BAgBEAU&amp;url=http://hobotnicasistem.rs/edukacija/%D0%B7%D0%B0%D1%88%D1%82%D0%BE-%D0%BD%D0%B5-%D0%BC%D0%B0%D0%BF%D0%B5-%D1%83%D0%BC%D0%B0/&amp;psig=AOvVaw08NHE-2vvP0DmH-37bgdYq&amp;ust=1531555948290069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hyperlink" Target="https://www.google.ba/url?sa=i&amp;rct=j&amp;q=&amp;esrc=s&amp;source=images&amp;cd=&amp;cad=rja&amp;uact=8&amp;ved=2ahUKEwivl4WA0ZvcAhWD6aQKHWLNCXwQjRx6BAgBEAU&amp;url=https://www.roditelji.me/blog/2015/07/16/pomozite-djeci-da-uce-uz-mape-uma/&amp;psig=AOvVaw08NHE-2vvP0DmH-37bgdYq&amp;ust=1531555948290069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oogle.ba/url?sa=i&amp;rct=j&amp;q=&amp;esrc=s&amp;source=images&amp;cd=&amp;cad=rja&amp;uact=8&amp;ved=2ahUKEwiI54TBzNrcAhWNZlAKHSw1CMQQjRx6BAgBEAU&amp;url=https://srpskisajelenom.wordpress.com/2014/12/14/%D0%BC%D0%B0%D0%BF%D0%B5-%D1%83%D0%BC%D0%B0/&amp;psig=AOvVaw3lP08mjNB_si9WT-67SdzW&amp;ust=1533719488884347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ba/url?sa=i&amp;rct=j&amp;q=&amp;esrc=s&amp;source=images&amp;cd=&amp;cad=rja&amp;uact=8&amp;ved=2ahUKEwjqjMORvJvcAhXL66QKHZBBChQQjRx6BAgBEAU&amp;url=http://www.valentinkuleto.com/2015/03/ucionice-21-veka/&amp;psig=AOvVaw0hixGIXqDD0PjNlk6epzuw&amp;ust=1531550428458557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Мултимедијална настава (мултимедијалне мапе ума)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52800" y="5486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Групни </a:t>
            </a:r>
            <a:r>
              <a:rPr lang="sr-Cyrl-RS" dirty="0" smtClean="0"/>
              <a:t>савјетодавно</a:t>
            </a:r>
            <a:r>
              <a:rPr lang="en-US" dirty="0" smtClean="0"/>
              <a:t> </a:t>
            </a:r>
            <a:r>
              <a:rPr lang="sr-Cyrl-RS" dirty="0" smtClean="0"/>
              <a:t>-</a:t>
            </a:r>
            <a:r>
              <a:rPr lang="en-US" dirty="0" smtClean="0"/>
              <a:t> </a:t>
            </a:r>
            <a:r>
              <a:rPr lang="sr-Cyrl-RS" dirty="0" smtClean="0"/>
              <a:t>инструктивни </a:t>
            </a:r>
            <a:r>
              <a:rPr lang="sr-Cyrl-RS" dirty="0" smtClean="0"/>
              <a:t>рад 2018. </a:t>
            </a:r>
            <a:endParaRPr lang="en-US" dirty="0"/>
          </a:p>
        </p:txBody>
      </p:sp>
      <p:pic>
        <p:nvPicPr>
          <p:cNvPr id="7170" name="Picture 2" descr="Rezultat slika za multimedijalna nastav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52400"/>
            <a:ext cx="4648200" cy="2507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>Предности и могућности електронског мапирања</a:t>
            </a:r>
            <a:br>
              <a:rPr lang="sr-Cyrl-RS" dirty="0" smtClean="0"/>
            </a:br>
            <a:r>
              <a:rPr lang="sr-Cyrl-RS" dirty="0" smtClean="0"/>
              <a:t> </a:t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2362200"/>
            <a:ext cx="8001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Cyrl-RS" dirty="0" smtClean="0"/>
          </a:p>
          <a:p>
            <a:r>
              <a:rPr lang="sr-Cyrl-RS" dirty="0" smtClean="0"/>
              <a:t>Уметање различитих слика које могу бити централни лик мапе  или прикачене за било који дио гране</a:t>
            </a:r>
            <a:r>
              <a:rPr lang="en-US" dirty="0" smtClean="0"/>
              <a:t>.</a:t>
            </a:r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/>
              <a:t>Уметање видо записа</a:t>
            </a:r>
            <a:r>
              <a:rPr lang="en-US" dirty="0" smtClean="0"/>
              <a:t>.</a:t>
            </a:r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/>
              <a:t>Уметање разнобојних и организованих облика грана</a:t>
            </a:r>
            <a:r>
              <a:rPr lang="en-US" dirty="0" smtClean="0"/>
              <a:t>.</a:t>
            </a:r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/>
              <a:t>Креирање глобалне, заједничке мапе употребом пројектора током креирања мапе на часу</a:t>
            </a:r>
            <a:r>
              <a:rPr lang="en-US" dirty="0" smtClean="0"/>
              <a:t>.</a:t>
            </a:r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/>
              <a:t>Повезивање различитих мапа које ученици могу да генеришу</a:t>
            </a:r>
            <a:r>
              <a:rPr lang="en-US" dirty="0" smtClean="0"/>
              <a:t>.</a:t>
            </a:r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/>
              <a:t>Мапе могу да садрже: биљешке, хипер везе, слике, видо материјал...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Rezultat slika za funkcije lijeve i desne hemisfe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534274"/>
            <a:ext cx="5438775" cy="540757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9600" y="59436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         МАПЕ УМА КАО СТРАТЕГИЈА УСПЈЕШНОГ УЧЕЊА</a:t>
            </a:r>
          </a:p>
          <a:p>
            <a:r>
              <a:rPr lang="sr-Cyrl-RS" dirty="0" smtClean="0"/>
              <a:t>(начин, метода, вјештина, средство, стратегија, систем, дијаграм)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9600" y="47244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Десна хемисфера - ритам, просторно поимање, цјеловитост, имагинација, сањарење, боја и димензија</a:t>
            </a:r>
            <a:r>
              <a:rPr lang="en-US" dirty="0" smtClean="0"/>
              <a:t>.</a:t>
            </a:r>
            <a:endParaRPr lang="sr-Cyrl-RS" dirty="0" smtClean="0"/>
          </a:p>
          <a:p>
            <a:r>
              <a:rPr lang="sr-Cyrl-RS" dirty="0" smtClean="0"/>
              <a:t>Лијева хемисфера - ријеч, логика, бројеви, низови, линеарност, анализа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zultat slika za mapa u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4495800" y="2956560"/>
            <a:ext cx="4648200" cy="3901440"/>
          </a:xfrm>
          <a:prstGeom prst="rect">
            <a:avLst/>
          </a:prstGeom>
          <a:noFill/>
        </p:spPr>
      </p:pic>
      <p:pic>
        <p:nvPicPr>
          <p:cNvPr id="1028" name="Picture 4" descr="Rezultat slika za mapa um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685800"/>
            <a:ext cx="4032769" cy="234315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1000" y="3124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</a:t>
            </a:r>
            <a:r>
              <a:rPr lang="sr-Cyrl-RS" b="1" dirty="0" smtClean="0"/>
              <a:t>па се може непрестано дорађивати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257800" y="914400"/>
            <a:ext cx="3048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 smtClean="0"/>
              <a:t>Кроз</a:t>
            </a:r>
            <a:r>
              <a:rPr lang="en-US" dirty="0" smtClean="0"/>
              <a:t> </a:t>
            </a:r>
            <a:r>
              <a:rPr lang="sr-Cyrl-RS" dirty="0" smtClean="0"/>
              <a:t>асоцијације</a:t>
            </a:r>
            <a:r>
              <a:rPr lang="en-US" dirty="0" smtClean="0"/>
              <a:t> </a:t>
            </a:r>
            <a:r>
              <a:rPr lang="sr-Cyrl-RS" dirty="0" smtClean="0"/>
              <a:t>дјеци</a:t>
            </a:r>
            <a:r>
              <a:rPr lang="en-US" dirty="0" smtClean="0"/>
              <a:t> </a:t>
            </a:r>
            <a:r>
              <a:rPr lang="sr-Cyrl-RS" dirty="0" smtClean="0"/>
              <a:t>је лакше</a:t>
            </a:r>
            <a:r>
              <a:rPr lang="en-US" dirty="0" smtClean="0"/>
              <a:t> </a:t>
            </a:r>
            <a:r>
              <a:rPr lang="sr-Cyrl-RS" dirty="0" smtClean="0"/>
              <a:t>да</a:t>
            </a:r>
            <a:r>
              <a:rPr lang="en-US" dirty="0" smtClean="0"/>
              <a:t> </a:t>
            </a:r>
            <a:r>
              <a:rPr lang="sr-Cyrl-RS" dirty="0" smtClean="0"/>
              <a:t>упамте</a:t>
            </a:r>
            <a:r>
              <a:rPr lang="en-US" dirty="0" smtClean="0"/>
              <a:t> </a:t>
            </a:r>
            <a:r>
              <a:rPr lang="sr-Cyrl-RS" dirty="0" smtClean="0"/>
              <a:t>неку</a:t>
            </a:r>
            <a:r>
              <a:rPr lang="en-US" dirty="0" smtClean="0"/>
              <a:t> </a:t>
            </a:r>
            <a:r>
              <a:rPr lang="sr-Cyrl-RS" dirty="0" smtClean="0"/>
              <a:t>рогобатну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чудну</a:t>
            </a:r>
            <a:r>
              <a:rPr lang="en-US" dirty="0" smtClean="0"/>
              <a:t> </a:t>
            </a:r>
            <a:r>
              <a:rPr lang="sr-Cyrl-RS" dirty="0" smtClean="0"/>
              <a:t>ријеч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име</a:t>
            </a:r>
            <a:r>
              <a:rPr lang="en-US" dirty="0" smtClean="0"/>
              <a:t> </a:t>
            </a:r>
            <a:r>
              <a:rPr lang="sr-Cyrl-RS" dirty="0" smtClean="0"/>
              <a:t>научника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умјетника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Objašnjava da se, recimo, prvo pažljivo pročita lekcija i uoče njeni važni delovi, a potom prave takozvane “</a:t>
            </a:r>
            <a:r>
              <a:rPr kumimoji="0" 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mape uma</a:t>
            </a: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”.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04800" y="5057508"/>
            <a:ext cx="3886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Уз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“</a:t>
            </a:r>
            <a:r>
              <a:rPr kumimoji="0" lang="sr-Cyrl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мапу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sr-Cyrl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ума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” </a:t>
            </a:r>
            <a:r>
              <a:rPr kumimoji="0" lang="sr-Cyrl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лакше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sr-Cyrl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sr-Cyrl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685800"/>
            <a:ext cx="8382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i="1" u="sng" dirty="0" smtClean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sr-Latn-RS" sz="2000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Cyrl-RS" sz="20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0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Предмет пажње у централној слици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Главне теме предмета се гранају из централне слике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Гране садрже кључни лик или кључну ријеч отиснуту на продуженој линији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Теме од мањег значаја се такође представљају као гране повезане са гранама вишег нивоа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Гране формирају повезану чворнату структуру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2000" i="1" dirty="0" smtClean="0">
                <a:latin typeface="Times New Roman" pitchFamily="18" charset="0"/>
                <a:cs typeface="Times New Roman" pitchFamily="18" charset="0"/>
              </a:rPr>
              <a:t>Елементи: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Кључне ријечи, гране, слике, боје</a:t>
            </a:r>
          </a:p>
          <a:p>
            <a:pPr algn="ctr"/>
            <a:r>
              <a:rPr lang="sr-Cyrl-R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800600"/>
          </a:xfrm>
        </p:spPr>
        <p:txBody>
          <a:bodyPr>
            <a:normAutofit fontScale="90000"/>
          </a:bodyPr>
          <a:lstStyle/>
          <a:p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Учење је засновано на комбинацији “видим и радим” што је такође повезано са бољим коришћењем укупног потенцијала мозга. </a:t>
            </a:r>
            <a:br>
              <a:rPr lang="sr-Cyrl-R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1. Учење је лакше, занимљивије и ефикасније</a:t>
            </a:r>
            <a:br>
              <a:rPr lang="sr-Cyrl-R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2. Подстиче се креативност при стварању нових идеја</a:t>
            </a:r>
            <a:br>
              <a:rPr lang="sr-Cyrl-R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3. Забиљешке ученика које се израђују у складу са техникама мапе ума су једноставније, прегледније, органозованије</a:t>
            </a:r>
            <a:br>
              <a:rPr lang="sr-Cyrl-R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4. Рационалније је коришћење времена и материјала</a:t>
            </a:r>
            <a:br>
              <a:rPr lang="sr-Cyrl-R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5. Компјутерски креиране мапе могу се лако реорганиозовати.  </a:t>
            </a:r>
            <a:br>
              <a:rPr lang="sr-Cyrl-R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Rezultat slika za mapa um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5181600"/>
            <a:ext cx="3657600" cy="1728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533400"/>
            <a:ext cx="4648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533400"/>
            <a:ext cx="8458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Правила мапирања:</a:t>
            </a:r>
          </a:p>
          <a:p>
            <a:r>
              <a:rPr lang="sr-Cyrl-RS" dirty="0" smtClean="0"/>
              <a:t>Гране</a:t>
            </a:r>
          </a:p>
          <a:p>
            <a:pPr marL="342900" indent="-342900">
              <a:buAutoNum type="arabicPeriod"/>
            </a:pPr>
            <a:r>
              <a:rPr lang="sr-Cyrl-RS" dirty="0" smtClean="0"/>
              <a:t>Распоред грана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Симетричан распоред грана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Нумерисани су кључни појмови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Главне гране додирују централну слику</a:t>
            </a:r>
          </a:p>
          <a:p>
            <a:pPr marL="342900" indent="-342900">
              <a:buAutoNum type="arabicPeriod" startAt="2"/>
            </a:pPr>
            <a:r>
              <a:rPr lang="sr-Cyrl-RS" dirty="0" smtClean="0"/>
              <a:t>Изглед грана мапе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Заобљене, вијугаве (нао н</a:t>
            </a:r>
            <a:r>
              <a:rPr lang="sr-Latn-RS" dirty="0" smtClean="0"/>
              <a:t>e</a:t>
            </a:r>
            <a:r>
              <a:rPr lang="sr-Cyrl-RS" dirty="0" smtClean="0"/>
              <a:t>урони)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Дужина линије  одговара дужини текста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Дебљина линије смањује се удаљавањем од централног појма</a:t>
            </a:r>
          </a:p>
          <a:p>
            <a:pPr marL="342900" indent="-342900"/>
            <a:r>
              <a:rPr lang="sr-Cyrl-RS" dirty="0" smtClean="0"/>
              <a:t>Писање текста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Штампаним словима 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Једна грана - једна ријеч или кратак текст</a:t>
            </a:r>
          </a:p>
          <a:p>
            <a:pPr marL="342900" indent="-342900"/>
            <a:r>
              <a:rPr lang="sr-Cyrl-RS" dirty="0" smtClean="0"/>
              <a:t>3.   Кориштење маште</a:t>
            </a:r>
          </a:p>
          <a:p>
            <a:pPr marL="342900" indent="-342900"/>
            <a:r>
              <a:rPr lang="sr-Cyrl-RS" dirty="0" smtClean="0"/>
              <a:t>-     Различите боје и облици</a:t>
            </a:r>
          </a:p>
          <a:p>
            <a:pPr marL="342900" indent="-342900"/>
            <a:r>
              <a:rPr lang="sr-Cyrl-RS" dirty="0" smtClean="0"/>
              <a:t>-     Симболи, слике, илустрације</a:t>
            </a:r>
          </a:p>
          <a:p>
            <a:pPr marL="342900" indent="-342900"/>
            <a:r>
              <a:rPr lang="sr-Cyrl-RS" dirty="0" smtClean="0"/>
              <a:t>4.   Општи изглед мапе</a:t>
            </a:r>
          </a:p>
          <a:p>
            <a:pPr marL="342900" indent="-342900"/>
            <a:r>
              <a:rPr lang="sr-Cyrl-RS" dirty="0" smtClean="0"/>
              <a:t>-      Посебно истакнути: централни појам, кључни појмови, главне гране</a:t>
            </a:r>
          </a:p>
          <a:p>
            <a:pPr marL="342900" indent="-342900"/>
            <a:r>
              <a:rPr lang="sr-Cyrl-RS" dirty="0" smtClean="0"/>
              <a:t>-      Садржај приказан једноставно и јасно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 Размаци између појединих садржаја мапе су оптимални</a:t>
            </a:r>
          </a:p>
          <a:p>
            <a:pPr marL="342900" indent="-342900">
              <a:buFontTx/>
              <a:buChar char="-"/>
            </a:pPr>
            <a:r>
              <a:rPr lang="sr-Cyrl-RS" dirty="0" smtClean="0"/>
              <a:t> Адекватна подлога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838200"/>
            <a:ext cx="838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Фазе у изради мапе:</a:t>
            </a:r>
          </a:p>
          <a:p>
            <a:endParaRPr lang="sr-Cyrl-RS" dirty="0" smtClean="0"/>
          </a:p>
          <a:p>
            <a:pPr>
              <a:buFontTx/>
              <a:buChar char="-"/>
            </a:pPr>
            <a:r>
              <a:rPr lang="sr-Cyrl-RS" dirty="0" smtClean="0"/>
              <a:t> Упознавање са техникама мапирања</a:t>
            </a:r>
          </a:p>
          <a:p>
            <a:pPr>
              <a:buFontTx/>
              <a:buChar char="-"/>
            </a:pPr>
            <a:r>
              <a:rPr lang="sr-Cyrl-RS" dirty="0" smtClean="0"/>
              <a:t> Читање текста</a:t>
            </a:r>
          </a:p>
          <a:p>
            <a:pPr>
              <a:buFontTx/>
              <a:buChar char="-"/>
            </a:pPr>
            <a:r>
              <a:rPr lang="sr-Cyrl-RS" dirty="0" smtClean="0"/>
              <a:t> Писање наслова мапе</a:t>
            </a:r>
          </a:p>
          <a:p>
            <a:pPr>
              <a:buFontTx/>
              <a:buChar char="-"/>
            </a:pPr>
            <a:r>
              <a:rPr lang="sr-Cyrl-RS" dirty="0" smtClean="0"/>
              <a:t> Избор, нумерисање редослиједа уписивања кључних појмова</a:t>
            </a:r>
          </a:p>
          <a:p>
            <a:pPr>
              <a:buFontTx/>
              <a:buChar char="-"/>
            </a:pPr>
            <a:r>
              <a:rPr lang="sr-Cyrl-RS" dirty="0" smtClean="0"/>
              <a:t> Даљи ток повезивања идеја текста</a:t>
            </a:r>
          </a:p>
          <a:p>
            <a:pPr>
              <a:buFontTx/>
              <a:buChar char="-"/>
            </a:pPr>
            <a:r>
              <a:rPr lang="sr-Cyrl-RS" dirty="0" smtClean="0"/>
              <a:t> Завршно дизајнирање</a:t>
            </a:r>
          </a:p>
          <a:p>
            <a:pPr>
              <a:buFontTx/>
              <a:buChar char="-"/>
            </a:pPr>
            <a:r>
              <a:rPr lang="sr-Cyrl-RS" dirty="0" smtClean="0"/>
              <a:t> Рад на побољшању мапе ума</a:t>
            </a:r>
          </a:p>
          <a:p>
            <a:endParaRPr lang="sr-Cyrl-RS" dirty="0" smtClean="0"/>
          </a:p>
          <a:p>
            <a:pPr>
              <a:buFontTx/>
              <a:buChar char="-"/>
            </a:pPr>
            <a:r>
              <a:rPr lang="sr-Cyrl-RS" dirty="0" smtClean="0"/>
              <a:t> Метода самосталног учења уз помоћ мапе ума</a:t>
            </a:r>
          </a:p>
          <a:p>
            <a:pPr>
              <a:buFontTx/>
              <a:buChar char="-"/>
            </a:pPr>
            <a:r>
              <a:rPr lang="sr-Cyrl-RS" dirty="0" smtClean="0"/>
              <a:t> ППМММ (ПРЕГЛЕДАЈ, ПИТАЈ СЕ, МИСЛИ ДОК ЧИТАШ, МАПИРАЈ, ПРОВЈЕРИ И МЕМОРИШИ)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4154047"/>
            <a:ext cx="3359582" cy="2494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8077200" cy="2971800"/>
          </a:xfrm>
        </p:spPr>
        <p:txBody>
          <a:bodyPr>
            <a:normAutofit fontScale="70000" lnSpcReduction="20000"/>
          </a:bodyPr>
          <a:lstStyle/>
          <a:p>
            <a:r>
              <a:rPr lang="sr-Cyrl-RS" dirty="0" smtClean="0"/>
              <a:t>Општи индикатори кавлитета наставниковог припремања за час: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Квалитетно дневно планирање засновано је на коришћењу више извора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Учење из директног искуства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Системски планирана помоћ ученицима у стицању кључних компетенција “знати како учити”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Конкретизација циљева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Утврђени стандарди за мјерење компетенција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Скица часа у функцији активне позиције ученика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Прилагођеност дневне припреме конкретној ситуацији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Сврсисходна скица часа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Заступљеност основних етапа поучавања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838200"/>
            <a:ext cx="7086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Мултимедијалне садржаје обједињује електронска мапа уз помоћ компјутера , односно хипервеза у оквиру мапе. Тако настаје специфичан систем извора учења (медија, наставних средстава) које носе неки физички медијум</a:t>
            </a:r>
            <a:r>
              <a:rPr lang="sr-Latn-RS" dirty="0" smtClean="0"/>
              <a:t>.</a:t>
            </a:r>
            <a:r>
              <a:rPr lang="sr-Cyrl-R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zultat slika za multimedijalna nastav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7848600" cy="5975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r>
              <a:rPr lang="sr-Cyrl-RS" dirty="0" smtClean="0"/>
              <a:t>Практична</a:t>
            </a:r>
            <a:r>
              <a:rPr lang="sr-Latn-RS" dirty="0" smtClean="0"/>
              <a:t> </a:t>
            </a:r>
            <a:r>
              <a:rPr lang="sr-Cyrl-RS" dirty="0" smtClean="0"/>
              <a:t>вриједност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600200"/>
            <a:ext cx="8305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/>
              <a:t>Специфична база мултимедијалних садржаја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Аудио снимак, глас, звук, говор, музика (гласови животиња, снимак казивања текста, звуци инструмената, мелодија химни...)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Слике (уређаји, биљке, животиње, значајне личности...)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Штампани текст (тезе, подсјетник, наставни листић, питања и задаци...)</a:t>
            </a:r>
          </a:p>
          <a:p>
            <a:endParaRPr lang="sr-Cyrl-RS" sz="2000" dirty="0" smtClean="0"/>
          </a:p>
          <a:p>
            <a:r>
              <a:rPr lang="sr-Cyrl-RS" sz="2000" dirty="0" smtClean="0"/>
              <a:t>Инсерт из филма и краћи филм, видео запис симулације појава (вулкан, функционисање нервног система, постанак земље, ланац исхране...)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sr-Cyrl-RS" dirty="0" smtClean="0"/>
              <a:t>Приступ презентовању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669536"/>
          </a:xfrm>
        </p:spPr>
        <p:txBody>
          <a:bodyPr/>
          <a:lstStyle/>
          <a:p>
            <a:r>
              <a:rPr lang="sr-Cyrl-RS" dirty="0" smtClean="0"/>
              <a:t>Кратак коментар теме и фокусираних кључних појмова</a:t>
            </a:r>
          </a:p>
          <a:p>
            <a:r>
              <a:rPr lang="sr-Cyrl-RS" dirty="0" smtClean="0"/>
              <a:t>Постепено отварање садржаја главне гране</a:t>
            </a:r>
          </a:p>
          <a:p>
            <a:r>
              <a:rPr lang="sr-Cyrl-RS" dirty="0" smtClean="0"/>
              <a:t>Парцијална провјера разумијевања, увјежбавање</a:t>
            </a:r>
          </a:p>
          <a:p>
            <a:r>
              <a:rPr lang="sr-Cyrl-RS" dirty="0" smtClean="0"/>
              <a:t>Заокруживање цјеловитог система кључних појмова</a:t>
            </a:r>
          </a:p>
          <a:p>
            <a:r>
              <a:rPr lang="sr-Cyrl-RS" dirty="0" smtClean="0"/>
              <a:t>Завршно провјеравање нивоа очекиваних исхода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Мапе ума – неискориштене могућности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907536"/>
          </a:xfrm>
        </p:spPr>
        <p:txBody>
          <a:bodyPr/>
          <a:lstStyle/>
          <a:p>
            <a:r>
              <a:rPr lang="sr-Cyrl-RS" dirty="0" smtClean="0"/>
              <a:t>Демонстрација суштине процеса (како нешто ради) и структура (однос према другим  објектима и појавама), представљање личности (књижевне или историјске), вриједности предмета и појава (важно, добро, корисно)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2837469"/>
          <a:ext cx="8839200" cy="3982565"/>
        </p:xfrm>
        <a:graphic>
          <a:graphicData uri="http://schemas.openxmlformats.org/drawingml/2006/table">
            <a:tbl>
              <a:tblPr/>
              <a:tblGrid>
                <a:gridCol w="2842466"/>
                <a:gridCol w="2842769"/>
                <a:gridCol w="3153965"/>
              </a:tblGrid>
              <a:tr h="6297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CS" sz="1100" dirty="0">
                          <a:latin typeface="Times New Roman"/>
                          <a:ea typeface="Times New Roman"/>
                        </a:rPr>
                        <a:t>Фазе/кораци активности наставника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Latn-CS" sz="1100" dirty="0">
                          <a:latin typeface="Times New Roman"/>
                          <a:ea typeface="Times New Roman"/>
                        </a:rPr>
                        <a:t>Активности ученика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1100">
                          <a:latin typeface="Times New Roman"/>
                          <a:ea typeface="Times New Roman"/>
                        </a:rPr>
                        <a:t>Очекивани исходи учења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1621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dirty="0" smtClean="0">
                          <a:latin typeface="Times New Roman"/>
                          <a:ea typeface="Times New Roman"/>
                        </a:rPr>
                        <a:t>НАЈНИЖИ</a:t>
                      </a: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 НИВО ЗНАЊА: ПОЗНАЈЕ ИМЕНУЈЕ, РАЗЛИКУЈЕ,  ИДЕНТИФИКУЈЕ: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dirty="0" smtClean="0">
                          <a:latin typeface="Times New Roman"/>
                          <a:ea typeface="Times New Roman"/>
                        </a:rPr>
                        <a:t>Именије/наброји чланове уже породице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dirty="0" smtClean="0">
                          <a:latin typeface="Times New Roman"/>
                          <a:ea typeface="Times New Roman"/>
                        </a:rPr>
                        <a:t>Именује/наброји чланове шире породице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dirty="0" smtClean="0">
                          <a:latin typeface="Times New Roman"/>
                          <a:ea typeface="Times New Roman"/>
                        </a:rPr>
                        <a:t>Зна</a:t>
                      </a: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 да постоје различите породице (по броју чланова) и да је за породицу важно да се њени чланови  међусобно воле, поштују и помажу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РАЗУМИЈЕВАЊЕ, СХВАТАЊЕ И ПОИМАЊЕ: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Разумије и усвоји  појмове: породица и родбина, ужа породица,  шира породица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Схвати, разумије и може да објасни: родбинске односе у продици: родитељи, дјеца, отац, мајка, брат, сестра, стриц,  ујак,  тетка, баба,  дјед...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ПРИМЈЕНА, ЕВАЛУАЦИЈА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Изражавају пријатна осјећања према чалновима своје породице, укључујући и вербално: љубав, поштовање, понос...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Поистовјећује се са позитивним ликовима у причама о породици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RS" sz="1000" baseline="0" dirty="0" smtClean="0">
                          <a:latin typeface="Times New Roman"/>
                          <a:ea typeface="Times New Roman"/>
                        </a:rPr>
                        <a:t>Објасне важност добрих односа у породици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sr-Cyrl-RS" sz="1000" baseline="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90348"/>
            <a:ext cx="9144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кола</a:t>
            </a: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Аутор</a:t>
            </a: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Наставни предмет: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Природа</a:t>
            </a:r>
            <a:r>
              <a:rPr kumimoji="0" lang="sr-Cyrl-R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друштво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Наставна тема/јединица: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Породица и родбина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Вријеме реализације – трајањe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један час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Основни дидактичко-методички елементи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часа: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обрада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Облици рада: 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фронтални, групни</a:t>
            </a:r>
            <a:r>
              <a:rPr kumimoji="0" lang="sr-Cyrl-R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рад у пару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Наставне методе: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метода наставног</a:t>
            </a:r>
            <a:r>
              <a:rPr kumimoji="0" lang="sr-Cyrl-R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разговора, метода рада на тексту, метода демонстрације</a:t>
            </a: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Наставна средства</a:t>
            </a: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помагала</a:t>
            </a: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рачунар, мапа ума као мултимедија, књижевни</a:t>
            </a:r>
            <a:r>
              <a:rPr kumimoji="0" lang="sr-Cyrl-R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текстови, наставни листићи, аудио-визуелни записи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Корелација са другим наставним темама/предметима/областима: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српски језик,</a:t>
            </a:r>
            <a:r>
              <a:rPr kumimoji="0" lang="sr-Cyrl-R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ликовна култура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r>
              <a:rPr kumimoji="0" lang="sr-Latn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 провјере нивоа остваре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ности</a:t>
            </a:r>
            <a:r>
              <a:rPr kumimoji="0" lang="sr-Cyrl-R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Cyrl-C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исхода учења: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0050" algn="l"/>
                <a:tab pos="457200" algn="l"/>
              </a:tabLst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Индикатори квалитета исхода учења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Усклађен са наставним програмом</a:t>
            </a:r>
          </a:p>
          <a:p>
            <a:r>
              <a:rPr lang="sr-Cyrl-RS" dirty="0" smtClean="0"/>
              <a:t>Конкретан</a:t>
            </a:r>
          </a:p>
          <a:p>
            <a:r>
              <a:rPr lang="sr-Cyrl-RS" dirty="0" smtClean="0"/>
              <a:t>Усмјерен на активност</a:t>
            </a:r>
          </a:p>
          <a:p>
            <a:r>
              <a:rPr lang="sr-Cyrl-RS" dirty="0" smtClean="0"/>
              <a:t>Мјерљив</a:t>
            </a:r>
          </a:p>
          <a:p>
            <a:r>
              <a:rPr lang="sr-Cyrl-RS" dirty="0" smtClean="0"/>
              <a:t>Остварив у предвиђеном времену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571500"/>
            <a:ext cx="443499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57200"/>
            <a:ext cx="5638800" cy="643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52400" y="1107247"/>
            <a:ext cx="87630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Израда</a:t>
            </a: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електронске</a:t>
            </a: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мапе</a:t>
            </a: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ума</a:t>
            </a: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мапирање</a:t>
            </a: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наставних</a:t>
            </a:r>
            <a:r>
              <a:rPr kumimoji="0" lang="sr-Latn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</a:t>
            </a:r>
            <a:r>
              <a:rPr kumimoji="0" lang="sr-Cyrl-C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држ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аја</a:t>
            </a:r>
            <a:endParaRPr lang="sr-Cyrl-RS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0488" algn="l"/>
              </a:tabLst>
            </a:pPr>
            <a:r>
              <a:rPr kumimoji="0" lang="sr-Latn-CS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Покретање програма, формирање централног оквира, грана мапе и уписивање појмова (подтема)</a:t>
            </a:r>
            <a:endParaRPr kumimoji="0" lang="en-US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Free Mind -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обиљежити централни оквир и уписати назив теме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New Child Node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уписати назив кључног појма/подтеме (на исти начин се додају бочне линије на које се уписују појмови нижег реда).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Формирање нових грана мапе може се вршити и обиљежавањем једне од грана и притиском тастера, 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Enter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могуће је користити и „шаблон“ мапе ума. 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Избор облика и бојење линија: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обиљежити централни оквир -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Format - Edge Styles - Sharp Bezie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OK.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избор боје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линија користити команду: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Edge Color. 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Бојење и измјена текста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0488" algn="l"/>
              </a:tabLst>
            </a:pP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Бојење текста: обиљежити текст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Format - Node Color.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0488" algn="l"/>
              </a:tabLst>
            </a:pP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Измјена текста: обиљежити текст/грану, а затим поновити клик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Edit Node.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0488" algn="l"/>
              </a:tabLst>
            </a:pP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Писање текста у више редова: Обиљежити текст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Format - Use Rich Formatting - Edit Node –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 подесити/измијенити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OK.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90488" algn="l"/>
              </a:tabLst>
            </a:pP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Бојење позадине текста: обиљежити текст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Format – Node Background Color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(за брисање: обиљежити текст –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Format – Remove Node Background Color)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Убацивање и брисање иконица и слика</a:t>
            </a:r>
            <a:r>
              <a:rPr kumimoji="0" lang="sr-Latn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обиљежити ријеч -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Insert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клик на одабрану иконицу. Брисање иконице: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Remove Last Icon.</a:t>
            </a:r>
            <a:endParaRPr kumimoji="0" lang="en-U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Убацивање и брисање </a:t>
            </a:r>
            <a:r>
              <a:rPr kumimoji="0" lang="sr-Cyrl-R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слика</a:t>
            </a:r>
            <a:r>
              <a:rPr kumimoji="0" lang="sr-Latn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Cyrl-CS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sr-Cyrl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обиљежити ријеч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sr-Cyrl-R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копират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sr-Cyrl-R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</a:t>
            </a:r>
            <a:r>
              <a:rPr lang="sr-Cyrl-RS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</a:t>
            </a:r>
            <a:r>
              <a:rPr kumimoji="0" lang="sr-Cyrl-R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(ako </a:t>
            </a:r>
            <a:r>
              <a:rPr kumimoji="0" lang="sr-Cyrl-R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lang="sr-Cyrl-RS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sr-Cyrl-R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је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sr-Latn-C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Paste.</a:t>
            </a:r>
            <a:endParaRPr kumimoji="0" lang="sr-Latn-CS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04800" y="591979"/>
            <a:ext cx="8686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Израда оквира за дијелове мапе -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означити централни оквир/главну грану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Insert – Cloud (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исти начин се и брише оквир).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Бојење оквира: означити оквир/главну грану –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Format – Cloud Color.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Израда слободних оквира </a:t>
            </a:r>
            <a:r>
              <a:rPr kumimoji="0" lang="sr-Latn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New Child Node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уписати текст.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Повезивање грана стрелицом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Држати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CTRL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лијевим кликом означити гране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Insert - Add Graphical Link.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Избор смјера и боје стрелице: десни клик, а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затим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изабрати смијер и боју.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Брисање стрелица за повезивање: десни клик на стрелицу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Remove Arrow Link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sr-Cyrl-R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Израда мултимедијалне скице часа/презентације – мапа ума као мултимедија </a:t>
            </a: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Убацивање мултимедијалних садржаја у </a:t>
            </a:r>
            <a:r>
              <a:rPr kumimoji="0" lang="sr-Latn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Hiperlink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(текст, звук, видео запис...)</a:t>
            </a:r>
          </a:p>
          <a:p>
            <a:pPr marL="914400" marR="0" lvl="2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sr-Cyrl-C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399909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Претходно с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нимит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мапу ума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одређеним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именом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обиљежити ријеч/оквир гдје се жели успоставити хипервеза, а затим: Insert – Hyperlink File Chooser –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клик на жељени мултимедијални садржај.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Брисање </a:t>
            </a:r>
            <a:r>
              <a:rPr kumimoji="0" lang="sr-Latn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Hy</a:t>
            </a: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perlinka -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означити грану са хиперлинком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Insert - Hyperlink (Text Field) - Edit Hyperlink Manually -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избрисати садржај из прозора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OK.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Архивирање (у </a:t>
            </a:r>
            <a:r>
              <a:rPr kumimoji="0" lang="sr-Latn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Hyperlink</a:t>
            </a: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„збирке“ мултимедијалних садржаја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фолдера у коме се налази скица часа на посебној грани и подгранама мапе: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File - Import – Folder Structure – Open.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Архивирање/куцање текста у </a:t>
            </a:r>
            <a:r>
              <a:rPr kumimoji="0" lang="sr-Latn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Notes -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означити грану/ријеч гдје се жели везати оквир за додатни текст –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View - 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дупли клик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Edit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Note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</a:t>
            </a:r>
            <a:r>
              <a:rPr lang="sr-Latn-RS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укуцати текст у пољу испод мапе – означити другу грану мапе и појавиће се иконица за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Notes.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Брисањем садржаја из прозора, брише се и икона за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Notes.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Снимање мапе/скице часа у посебан фолдер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Save As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забрати фолдер или Desktop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уписати име документа -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Послије преснимавања треба поново успоставити </a:t>
            </a:r>
            <a:r>
              <a:rPr kumimoji="0" lang="sr-Latn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Hyperlinkove.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 презентације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Подесити оптималну величину слова (100%, 150%) и/или подесити величину фонта (смањивати величину од центра према периферији мапе ума).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Аутоматско увеличавање и бојење текста и грана по нивоима важности: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Format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Automatic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Layout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Презентовање, по правилу, почети са кључним појмовима/темама (претходно „откачити“ бочне гране, а затим их постепено активирати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sr-Latn-R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Мултимедијални садржај у хипервези се не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активира</a:t>
            </a:r>
            <a:r>
              <a:rPr kumimoji="0" lang="sr-Latn-R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ако су извршене измјене (преснимљена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мапа</a:t>
            </a:r>
            <a:r>
              <a:rPr kumimoji="0" lang="sr-Latn-R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sr-Cyrl-C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ван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фасцикле, измјене назива докумената, промјене </a:t>
            </a:r>
            <a:r>
              <a:rPr kumimoji="0" lang="sr-Cyrl-C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sr-Cyrl-C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дизајну 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саме мапе</a:t>
            </a:r>
            <a:r>
              <a:rPr kumimoji="0" lang="sr-Cyrl-C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....).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457200"/>
            <a:ext cx="3017838" cy="7938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9525000" cy="914400"/>
          </a:xfrm>
        </p:spPr>
        <p:txBody>
          <a:bodyPr>
            <a:normAutofit fontScale="90000"/>
          </a:bodyPr>
          <a:lstStyle/>
          <a:p>
            <a:r>
              <a:rPr lang="sr-Cyrl-RS" b="1" i="1" dirty="0" smtClean="0">
                <a:latin typeface="Times New Roman" pitchFamily="18" charset="0"/>
                <a:cs typeface="Times New Roman" pitchFamily="18" charset="0"/>
              </a:rPr>
              <a:t>Човјеково мјесто у друшту је одређено оним што зна и оним што хоће и може.</a:t>
            </a:r>
            <a:br>
              <a:rPr lang="sr-Cyrl-RS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Ле Бон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Шта чини успјешним наставника 21. вијека?</a:t>
            </a:r>
          </a:p>
          <a:p>
            <a:pPr>
              <a:buNone/>
            </a:pPr>
            <a:endParaRPr lang="sr-Cyrl-RS" dirty="0" smtClean="0"/>
          </a:p>
          <a:p>
            <a:r>
              <a:rPr lang="sr-Cyrl-RS" dirty="0" smtClean="0"/>
              <a:t>Знања</a:t>
            </a:r>
          </a:p>
          <a:p>
            <a:r>
              <a:rPr lang="sr-Cyrl-RS" dirty="0" smtClean="0"/>
              <a:t>Способности</a:t>
            </a:r>
          </a:p>
          <a:p>
            <a:r>
              <a:rPr lang="sr-Cyrl-RS" dirty="0" smtClean="0"/>
              <a:t>Вјештине</a:t>
            </a:r>
          </a:p>
          <a:p>
            <a:r>
              <a:rPr lang="sr-Cyrl-RS" dirty="0" smtClean="0"/>
              <a:t>Ставови</a:t>
            </a:r>
          </a:p>
          <a:p>
            <a:r>
              <a:rPr lang="sr-Cyrl-RS" dirty="0" smtClean="0"/>
              <a:t>Навике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371600"/>
          </a:xfrm>
        </p:spPr>
        <p:txBody>
          <a:bodyPr>
            <a:normAutofit/>
          </a:bodyPr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Осам кључних компетенција које су нужне сваком појединцу за његово лично остваривање и развој: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745736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 smtClean="0"/>
              <a:t>Језичко-комуникацијске компетенције на матерњем језику</a:t>
            </a:r>
          </a:p>
          <a:p>
            <a:r>
              <a:rPr lang="sr-Cyrl-RS" dirty="0" smtClean="0"/>
              <a:t>Језичко-комуникациј</a:t>
            </a:r>
            <a:r>
              <a:rPr lang="en-US" dirty="0" smtClean="0"/>
              <a:t>c</a:t>
            </a:r>
            <a:r>
              <a:rPr lang="sr-Cyrl-RS" dirty="0" smtClean="0"/>
              <a:t>ке компетенције на страном језику</a:t>
            </a:r>
          </a:p>
          <a:p>
            <a:r>
              <a:rPr lang="sr-Cyrl-RS" dirty="0" smtClean="0"/>
              <a:t>Математичка писменост и компетенције у науци и технологији</a:t>
            </a:r>
          </a:p>
          <a:p>
            <a:r>
              <a:rPr lang="sr-Cyrl-RS" u="sng" dirty="0" smtClean="0"/>
              <a:t>Дигитална компетенција</a:t>
            </a:r>
            <a:r>
              <a:rPr lang="en-US" u="sng" dirty="0" smtClean="0"/>
              <a:t> </a:t>
            </a:r>
            <a:r>
              <a:rPr lang="sr-Cyrl-RS" u="sng" dirty="0" smtClean="0"/>
              <a:t>- кориштење информационо комуникационе технологије (ИКТ)</a:t>
            </a:r>
          </a:p>
          <a:p>
            <a:r>
              <a:rPr lang="sr-Cyrl-RS" u="sng" dirty="0" smtClean="0"/>
              <a:t>Знати како се учи</a:t>
            </a:r>
          </a:p>
          <a:p>
            <a:r>
              <a:rPr lang="sr-Cyrl-RS" dirty="0" smtClean="0"/>
              <a:t>Интерперсоналне и грађанске компетенције</a:t>
            </a:r>
          </a:p>
          <a:p>
            <a:r>
              <a:rPr lang="sr-Cyrl-RS" dirty="0" smtClean="0"/>
              <a:t>Предузетност и инов</a:t>
            </a:r>
            <a:r>
              <a:rPr lang="en-US" dirty="0" smtClean="0"/>
              <a:t>a</a:t>
            </a:r>
            <a:r>
              <a:rPr lang="sr-Cyrl-RS" dirty="0" smtClean="0"/>
              <a:t>тивност</a:t>
            </a:r>
          </a:p>
          <a:p>
            <a:r>
              <a:rPr lang="sr-Cyrl-RS" dirty="0" smtClean="0"/>
              <a:t>Културолошко истраживање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“Improving education of teachers and trainers” </a:t>
            </a:r>
            <a:r>
              <a:rPr lang="sr-Cyrl-RS" dirty="0" smtClean="0"/>
              <a:t>у оквиру Европске комисије за област образовања, 2010. предлаже пет група општих компетенција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4038600"/>
            <a:ext cx="7848600" cy="2286000"/>
          </a:xfrm>
        </p:spPr>
        <p:txBody>
          <a:bodyPr>
            <a:normAutofit fontScale="92500"/>
          </a:bodyPr>
          <a:lstStyle/>
          <a:p>
            <a:pPr marL="521208" indent="-457200">
              <a:buAutoNum type="arabicPeriod"/>
            </a:pPr>
            <a:r>
              <a:rPr lang="sr-Cyrl-RS" dirty="0" smtClean="0"/>
              <a:t>Оспособљеност за нове начине рада у разреду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Оспособљеност за нове радне задатке изван разреда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Оспособљеност за развијање нових компетенција и новог знања</a:t>
            </a:r>
          </a:p>
          <a:p>
            <a:pPr marL="521208" indent="-457200">
              <a:buAutoNum type="arabicPeriod"/>
            </a:pPr>
            <a:r>
              <a:rPr lang="sr-Cyrl-RS" dirty="0" smtClean="0"/>
              <a:t>Развијање властите професионалности</a:t>
            </a:r>
          </a:p>
          <a:p>
            <a:pPr marL="521208" indent="-457200">
              <a:buAutoNum type="arabicPeriod"/>
            </a:pPr>
            <a:r>
              <a:rPr lang="sr-Cyrl-RS" u="sng" dirty="0" smtClean="0"/>
              <a:t>Употреба информационо-комуникационе технологије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6600" dirty="0" smtClean="0">
                <a:latin typeface="Times New Roman" pitchFamily="18" charset="0"/>
                <a:cs typeface="Times New Roman" pitchFamily="18" charset="0"/>
              </a:rPr>
              <a:t>ИКТ</a:t>
            </a:r>
            <a:endParaRPr lang="en-US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533400" y="2010727"/>
            <a:ext cx="8203376" cy="4617720"/>
          </a:xfrm>
        </p:spPr>
        <p:txBody>
          <a:bodyPr>
            <a:normAutofit/>
          </a:bodyPr>
          <a:lstStyle/>
          <a:p>
            <a:pPr algn="just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Припремање младих за живот и рад у 21. вијеку подразумијева наставникову компетентност за примјену савремених стратегија поучавања, тако да ИКТ буду саставни дио наставе, као што су дио живота сваког ученика.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295400"/>
            <a:ext cx="3383280" cy="684394"/>
          </a:xfrm>
        </p:spPr>
        <p:txBody>
          <a:bodyPr>
            <a:normAutofit fontScale="90000"/>
          </a:bodyPr>
          <a:lstStyle/>
          <a:p>
            <a:r>
              <a:rPr lang="sr-Cyrl-RS" sz="2200" b="0" u="sng" dirty="0" smtClean="0">
                <a:latin typeface="Times New Roman" pitchFamily="18" charset="0"/>
                <a:cs typeface="Times New Roman" pitchFamily="18" charset="0"/>
              </a:rPr>
              <a:t>Традиционална настава са доминантним фронталним радом</a:t>
            </a: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sr-Cyrl-RS" sz="1800" u="sng" dirty="0" smtClean="0"/>
              <a:t>Посљедице</a:t>
            </a:r>
            <a:endParaRPr lang="en-US" sz="1800" u="sng" dirty="0" smtClean="0"/>
          </a:p>
          <a:p>
            <a:endParaRPr lang="sr-Cyrl-RS" sz="1800" u="sng" dirty="0" smtClean="0"/>
          </a:p>
          <a:p>
            <a:pPr>
              <a:buFont typeface="Arial" pitchFamily="34" charset="0"/>
              <a:buChar char="•"/>
            </a:pPr>
            <a:r>
              <a:rPr lang="en-US" sz="1800" u="sng" dirty="0" smtClean="0"/>
              <a:t> </a:t>
            </a:r>
            <a:r>
              <a:rPr lang="sr-Cyrl-RS" sz="1800" u="sng" dirty="0" smtClean="0"/>
              <a:t>Низак ниво постинућа</a:t>
            </a:r>
          </a:p>
          <a:p>
            <a:pPr>
              <a:buFont typeface="Arial" pitchFamily="34" charset="0"/>
              <a:buChar char="•"/>
            </a:pPr>
            <a:r>
              <a:rPr lang="sr-Cyrl-RS" sz="1800" u="sng" dirty="0" smtClean="0"/>
              <a:t> 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Учење због оцјена</a:t>
            </a:r>
          </a:p>
          <a:p>
            <a:pPr>
              <a:buFont typeface="Arial" pitchFamily="34" charset="0"/>
              <a:buChar char="•"/>
            </a:pPr>
            <a:r>
              <a:rPr lang="sr-Cyrl-RS" sz="1800" u="sng" dirty="0" smtClean="0"/>
              <a:t> </a:t>
            </a:r>
            <a:r>
              <a:rPr lang="en-US" sz="1800" u="sng" dirty="0" smtClean="0"/>
              <a:t> </a:t>
            </a:r>
            <a:r>
              <a:rPr lang="sr-Cyrl-RS" sz="1800" u="sng" dirty="0" smtClean="0"/>
              <a:t>Знање на репродуктивном нивоу</a:t>
            </a:r>
          </a:p>
          <a:p>
            <a:pPr>
              <a:buFont typeface="Arial" pitchFamily="34" charset="0"/>
              <a:buChar char="•"/>
            </a:pPr>
            <a:r>
              <a:rPr lang="en-US" sz="1800" u="sng" dirty="0" smtClean="0"/>
              <a:t> </a:t>
            </a:r>
            <a:r>
              <a:rPr lang="ru-RU" sz="1800" u="sng" dirty="0" smtClean="0"/>
              <a:t>Школа се удаљава од стварног живота</a:t>
            </a:r>
          </a:p>
          <a:p>
            <a:pPr>
              <a:buFont typeface="Arial" pitchFamily="34" charset="0"/>
              <a:buChar char="•"/>
            </a:pPr>
            <a:r>
              <a:rPr lang="ru-RU" sz="1800" u="sng" dirty="0" smtClean="0"/>
              <a:t> </a:t>
            </a:r>
            <a:r>
              <a:rPr lang="en-US" sz="1800" u="sng" dirty="0" smtClean="0"/>
              <a:t> </a:t>
            </a:r>
            <a:r>
              <a:rPr lang="ru-RU" sz="1800" u="sng" dirty="0" smtClean="0"/>
              <a:t>Заостајемо у односу на друге образовне </a:t>
            </a:r>
            <a:r>
              <a:rPr lang="sr-Cyrl-RS" sz="1800" u="sng" dirty="0" smtClean="0"/>
              <a:t>системе</a:t>
            </a:r>
          </a:p>
          <a:p>
            <a:pPr>
              <a:buFont typeface="Arial" pitchFamily="34" charset="0"/>
              <a:buChar char="•"/>
            </a:pPr>
            <a:r>
              <a:rPr lang="en-US" sz="1800" u="sng" dirty="0" smtClean="0"/>
              <a:t> </a:t>
            </a:r>
            <a:r>
              <a:rPr lang="sr-Cyrl-RS" sz="1800" u="sng" dirty="0" smtClean="0"/>
              <a:t>Низак ниво одговорности</a:t>
            </a:r>
            <a:endParaRPr lang="en-US" sz="1800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sr-Cyrl-RS" dirty="0" smtClean="0"/>
              <a:t>• Мултимедијална настава</a:t>
            </a:r>
          </a:p>
          <a:p>
            <a:pPr>
              <a:buNone/>
            </a:pPr>
            <a:r>
              <a:rPr lang="sr-Cyrl-RS" sz="2400" dirty="0" smtClean="0"/>
              <a:t>   </a:t>
            </a:r>
          </a:p>
          <a:p>
            <a:r>
              <a:rPr lang="sr-Cyrl-RS" sz="2400" dirty="0" smtClean="0"/>
              <a:t>СТАНДАРДИЗАЦИЈА КВАЛИТЕТА - ПРИПРЕМАЊЕ НАСТАВНИКА</a:t>
            </a:r>
          </a:p>
          <a:p>
            <a:pPr>
              <a:buNone/>
            </a:pPr>
            <a:endParaRPr lang="sr-Cyrl-RS" sz="2400" dirty="0" smtClean="0"/>
          </a:p>
          <a:p>
            <a:r>
              <a:rPr lang="ru-RU" sz="2400" dirty="0" smtClean="0"/>
              <a:t>УСКЛАЂИВАЊЕ  НАЧИНА РАДА У ШКОЛИ СА ЗАХТЈЕВИМА ЖИВОТА И </a:t>
            </a:r>
            <a:r>
              <a:rPr lang="sr-Cyrl-RS" sz="2400" dirty="0" smtClean="0"/>
              <a:t>РАДА У ДИГИТАЛНОМ ДОБУ.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Мултимедијални извори учења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sr-Cyrl-RS" dirty="0" smtClean="0"/>
              <a:t>1. Приказују недоступне садржаје</a:t>
            </a:r>
          </a:p>
          <a:p>
            <a:r>
              <a:rPr lang="sr-Cyrl-RS" dirty="0" smtClean="0"/>
              <a:t>2. Приказују апстрактне садржаје</a:t>
            </a:r>
          </a:p>
          <a:p>
            <a:r>
              <a:rPr lang="sr-Cyrl-RS" dirty="0" smtClean="0"/>
              <a:t>3. Приказују тешко уочљиве садржаје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58674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Употреба рачунара у данашње вријеме се не поставља као могућност него као обавеза. Међутим школа спорије реагује на могућност употребе ИКТ</a:t>
            </a:r>
            <a:r>
              <a:rPr lang="en-US" dirty="0" smtClean="0"/>
              <a:t>-a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1600200"/>
            <a:ext cx="8305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Све су чешћи приговори школама да не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иду у корак с временом, да дају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нефункционална знања, да се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припремање наставника, наставне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методе и облици наставног рада не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разликују значајно од времена када се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није знало за дигиталне медије који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су постали дио свакодневнице младих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1227</TotalTime>
  <Words>1900</Words>
  <Application>Microsoft Office PowerPoint</Application>
  <PresentationFormat>On-screen Show (4:3)</PresentationFormat>
  <Paragraphs>210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Urban</vt:lpstr>
      <vt:lpstr>Мултимедијална настава (мултимедијалне мапе ума) </vt:lpstr>
      <vt:lpstr>Slide 2</vt:lpstr>
      <vt:lpstr>Човјеково мјесто у друшту је одређено оним што зна и оним што хоће и може.  Ле Бон</vt:lpstr>
      <vt:lpstr>Осам кључних компетенција које су нужне сваком појединцу за његово лично остваривање и развој:</vt:lpstr>
      <vt:lpstr>“Improving education of teachers and trainers” у оквиру Европске комисије за област образовања, 2010. предлаже пет група општих компетенција </vt:lpstr>
      <vt:lpstr>ИКТ</vt:lpstr>
      <vt:lpstr>Традиционална настава са доминантним фронталним радом </vt:lpstr>
      <vt:lpstr>Мултимедијални извори учења</vt:lpstr>
      <vt:lpstr>Slide 9</vt:lpstr>
      <vt:lpstr> Предности и могућности електронског мапирања    </vt:lpstr>
      <vt:lpstr>Slide 11</vt:lpstr>
      <vt:lpstr>Slide 12</vt:lpstr>
      <vt:lpstr>Slide 13</vt:lpstr>
      <vt:lpstr>Slide 14</vt:lpstr>
      <vt:lpstr>Учење је засновано на комбинацији “видим и радим” што је такође повезано са бољим коришћењем укупног потенцијала мозга.  1. Учење је лакше, занимљивије и ефикасније 2. Подстиче се креативност при стварању нових идеја 3. Забиљешке ученика које се израђују у складу са техникама мапе ума су једноставније, прегледније, органозованије 4. Рационалније је коришћење времена и материјала 5. Компјутерски креиране мапе могу се лако реорганиозовати.    </vt:lpstr>
      <vt:lpstr>Slide 16</vt:lpstr>
      <vt:lpstr>Slide 17</vt:lpstr>
      <vt:lpstr>Slide 18</vt:lpstr>
      <vt:lpstr>Slide 19</vt:lpstr>
      <vt:lpstr>Практична вриједност </vt:lpstr>
      <vt:lpstr>Приступ презентовању</vt:lpstr>
      <vt:lpstr>Мапе ума – неискориштене могућности</vt:lpstr>
      <vt:lpstr>Slide 23</vt:lpstr>
      <vt:lpstr>Индикатори квалитета исхода учења</vt:lpstr>
      <vt:lpstr>Slide 25</vt:lpstr>
      <vt:lpstr>Slide 26</vt:lpstr>
      <vt:lpstr>Slide 27</vt:lpstr>
      <vt:lpstr>Slide 28</vt:lpstr>
      <vt:lpstr>Slide 29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Мултимедијална настава</dc:title>
  <dc:creator>Dajana Gluvic</dc:creator>
  <cp:lastModifiedBy>Dajana Gluvic</cp:lastModifiedBy>
  <cp:revision>132</cp:revision>
  <dcterms:created xsi:type="dcterms:W3CDTF">2018-07-10T07:44:15Z</dcterms:created>
  <dcterms:modified xsi:type="dcterms:W3CDTF">2018-09-13T11:12:30Z</dcterms:modified>
</cp:coreProperties>
</file>