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86" r:id="rId9"/>
    <p:sldId id="289" r:id="rId10"/>
    <p:sldId id="267" r:id="rId11"/>
    <p:sldId id="268" r:id="rId12"/>
    <p:sldId id="282" r:id="rId13"/>
    <p:sldId id="270" r:id="rId14"/>
    <p:sldId id="296" r:id="rId15"/>
    <p:sldId id="272" r:id="rId16"/>
    <p:sldId id="273" r:id="rId17"/>
    <p:sldId id="274" r:id="rId18"/>
    <p:sldId id="287" r:id="rId19"/>
    <p:sldId id="288" r:id="rId20"/>
    <p:sldId id="275" r:id="rId21"/>
    <p:sldId id="276" r:id="rId22"/>
    <p:sldId id="277" r:id="rId23"/>
    <p:sldId id="291" r:id="rId24"/>
    <p:sldId id="278" r:id="rId25"/>
    <p:sldId id="279" r:id="rId26"/>
    <p:sldId id="280" r:id="rId27"/>
    <p:sldId id="281" r:id="rId28"/>
    <p:sldId id="292" r:id="rId29"/>
    <p:sldId id="295" r:id="rId30"/>
    <p:sldId id="293" r:id="rId31"/>
    <p:sldId id="284" r:id="rId32"/>
    <p:sldId id="28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725" y="0"/>
            <a:ext cx="6867525" cy="10652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09800" y="1927225"/>
            <a:ext cx="3311525" cy="4151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673725" y="1927225"/>
            <a:ext cx="3311525" cy="4151313"/>
          </a:xfrm>
        </p:spPr>
        <p:txBody>
          <a:bodyPr rtlCol="0">
            <a:normAutofit/>
          </a:bodyPr>
          <a:lstStyle/>
          <a:p>
            <a:pPr lvl="0"/>
            <a:endParaRPr lang="bs-Latn-BA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438" y="6415088"/>
            <a:ext cx="159385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A00FB-7B5F-4215-A3B4-307D658691E9}" type="datetime1">
              <a:rPr lang="en-US"/>
              <a:pPr>
                <a:defRPr/>
              </a:pPr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263" y="6415088"/>
            <a:ext cx="5091112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23213" y="6415088"/>
            <a:ext cx="969962" cy="4238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57D27-8EAF-4DF5-BA87-D7F13E5D35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5FC3B1-E67C-429E-9BEC-8387CB688CCF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C832450-E277-40ED-B6A6-BE3526A6FE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Document5.docx"/><Relationship Id="rId5" Type="http://schemas.openxmlformats.org/officeDocument/2006/relationships/package" Target="../embeddings/Microsoft_Office_Word_Document4.docx"/><Relationship Id="rId4" Type="http://schemas.openxmlformats.org/officeDocument/2006/relationships/oleObject" Target="../embeddings/Microsoft_Office_Word_97_-_2003_Document2.doc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Document4.doc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Document2.docx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ycity.rs/Matematika/Dopunska-nastava-u-skoli-iz-matematike.html015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000" b="1" dirty="0" smtClean="0"/>
              <a:t>САВЈЕТОВАЊЕ ЗА НАСТАВНИКЕ МАТЕМАТИКЕ РЕПУБЛИКЕ СРПСКЕ</a:t>
            </a:r>
            <a:br>
              <a:rPr lang="sr-Cyrl-RS" sz="2000" b="1" dirty="0" smtClean="0"/>
            </a:br>
            <a:r>
              <a:rPr lang="sr-Cyrl-RS" sz="2000" b="1" dirty="0" smtClean="0"/>
              <a:t>август 2018</a:t>
            </a:r>
            <a:br>
              <a:rPr lang="sr-Cyrl-RS" sz="2000" b="1" dirty="0" smtClean="0"/>
            </a:br>
            <a:r>
              <a:rPr lang="sr-Cyrl-RS" sz="2000" b="1" dirty="0"/>
              <a:t/>
            </a:r>
            <a:br>
              <a:rPr lang="sr-Cyrl-RS" sz="2000" b="1" dirty="0"/>
            </a:br>
            <a:r>
              <a:rPr lang="sr-Cyrl-R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ДОБРО ДОШЛИ</a:t>
            </a: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410200"/>
            <a:ext cx="6400800" cy="1447800"/>
          </a:xfrm>
        </p:spPr>
        <p:txBody>
          <a:bodyPr/>
          <a:lstStyle/>
          <a:p>
            <a:endParaRPr lang="sr-Cyrl-RS" dirty="0" smtClean="0"/>
          </a:p>
          <a:p>
            <a:pPr algn="ctr"/>
            <a:r>
              <a:rPr lang="sr-Cyrl-RS" sz="2000" dirty="0" smtClean="0">
                <a:solidFill>
                  <a:srgbClr val="0070C0"/>
                </a:solidFill>
              </a:rPr>
              <a:t>    </a:t>
            </a:r>
            <a:r>
              <a:rPr lang="sr-Cyrl-RS" sz="2000" dirty="0" smtClean="0">
                <a:solidFill>
                  <a:srgbClr val="FFFF00"/>
                </a:solidFill>
              </a:rPr>
              <a:t>Милисав Кнежевић, Горан Јанковић</a:t>
            </a:r>
            <a:r>
              <a:rPr lang="sr-Latn-RS" sz="2000" dirty="0" smtClean="0">
                <a:solidFill>
                  <a:srgbClr val="FFFF00"/>
                </a:solidFill>
              </a:rPr>
              <a:t>          </a:t>
            </a:r>
            <a:r>
              <a:rPr lang="sr-Cyrl-R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Републички педагошки завод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133600"/>
            <a:ext cx="6225540" cy="311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3820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Недовољан обим и квалитет индивидуализовањ</a:t>
            </a:r>
            <a:r>
              <a:rPr lang="de-DE" sz="2000" dirty="0" smtClean="0"/>
              <a:t>a </a:t>
            </a:r>
            <a:r>
              <a:rPr lang="ru-RU" sz="2000" dirty="0" smtClean="0"/>
              <a:t>активности ученика у савладавању наставног градива и остваривању других васпитно-образовних задатака. </a:t>
            </a:r>
          </a:p>
          <a:p>
            <a:pPr algn="just"/>
            <a:r>
              <a:rPr lang="ru-RU" sz="2000" dirty="0" smtClean="0"/>
              <a:t>Законска обавеза школа и наставника да организују помоћ ученицима у њиховом учењу и развијању.</a:t>
            </a:r>
          </a:p>
          <a:p>
            <a:r>
              <a:rPr lang="ru-RU" sz="2000" dirty="0" smtClean="0"/>
              <a:t>Релативно велик број ученика у одељењима и технолошки неразвијена основа за савременији и ефикаснији рад.</a:t>
            </a:r>
          </a:p>
          <a:p>
            <a:r>
              <a:rPr lang="ru-RU" sz="2000" dirty="0" smtClean="0"/>
              <a:t>Методологија програмирања садржаја наставе и начина њихове обраде доприноси да извјесне категорије ученика не могу да савладају одређене садржаје.</a:t>
            </a:r>
          </a:p>
          <a:p>
            <a:r>
              <a:rPr lang="ru-RU" sz="2000" dirty="0" smtClean="0"/>
              <a:t>Педагошки и друштвени значај успјешног похађања и завршетка основне школе свих ученика постао је толико видан и капиталан да се на њему инсистира у педагошким колективима и друштвеним заједницама.</a:t>
            </a:r>
          </a:p>
          <a:p>
            <a:r>
              <a:rPr lang="sr-Cyrl-RS" sz="2000" dirty="0" smtClean="0"/>
              <a:t>Циљ</a:t>
            </a:r>
            <a:r>
              <a:rPr lang="hr-HR" sz="2000" dirty="0" smtClean="0"/>
              <a:t> </a:t>
            </a:r>
            <a:r>
              <a:rPr lang="sr-Cyrl-RS" sz="2000" dirty="0" smtClean="0"/>
              <a:t>јој</a:t>
            </a:r>
            <a:r>
              <a:rPr lang="hr-HR" sz="2000" dirty="0" smtClean="0"/>
              <a:t> </a:t>
            </a:r>
            <a:r>
              <a:rPr lang="sr-Cyrl-RS" sz="2000" dirty="0" smtClean="0"/>
              <a:t>је</a:t>
            </a:r>
            <a:r>
              <a:rPr lang="hr-HR" sz="2000" dirty="0" smtClean="0"/>
              <a:t> </a:t>
            </a:r>
            <a:r>
              <a:rPr lang="sr-Cyrl-RS" sz="2000" dirty="0" smtClean="0"/>
              <a:t>надокнадити</a:t>
            </a:r>
            <a:r>
              <a:rPr lang="hr-HR" sz="2000" dirty="0" smtClean="0"/>
              <a:t> </a:t>
            </a:r>
            <a:r>
              <a:rPr lang="sr-Cyrl-RS" sz="2000" dirty="0" smtClean="0"/>
              <a:t>губитке</a:t>
            </a:r>
            <a:r>
              <a:rPr lang="hr-HR" sz="2000" dirty="0" smtClean="0"/>
              <a:t> </a:t>
            </a:r>
            <a:r>
              <a:rPr lang="sr-Cyrl-RS" sz="2000" dirty="0" smtClean="0"/>
              <a:t>у</a:t>
            </a:r>
            <a:r>
              <a:rPr lang="hr-HR" sz="2000" dirty="0" smtClean="0"/>
              <a:t> </a:t>
            </a:r>
            <a:r>
              <a:rPr lang="sr-Cyrl-RS" sz="2000" dirty="0" smtClean="0"/>
              <a:t>знању</a:t>
            </a:r>
            <a:r>
              <a:rPr lang="hr-HR" sz="2000" dirty="0" smtClean="0"/>
              <a:t> </a:t>
            </a:r>
            <a:r>
              <a:rPr lang="sr-Cyrl-RS" sz="2000" dirty="0" smtClean="0"/>
              <a:t>или</a:t>
            </a:r>
            <a:r>
              <a:rPr lang="hr-HR" sz="2000" dirty="0" smtClean="0"/>
              <a:t> </a:t>
            </a:r>
            <a:r>
              <a:rPr lang="sr-Cyrl-RS" sz="2000" dirty="0" smtClean="0"/>
              <a:t>вјештинама</a:t>
            </a:r>
            <a:r>
              <a:rPr lang="hr-HR" sz="2000" dirty="0" smtClean="0"/>
              <a:t>, </a:t>
            </a:r>
            <a:r>
              <a:rPr lang="sr-Cyrl-RS" sz="2000" dirty="0" smtClean="0"/>
              <a:t>те</a:t>
            </a:r>
            <a:r>
              <a:rPr lang="hr-HR" sz="2000" dirty="0" smtClean="0"/>
              <a:t> </a:t>
            </a:r>
            <a:r>
              <a:rPr lang="sr-Cyrl-RS" sz="2000" dirty="0" smtClean="0"/>
              <a:t>тако</a:t>
            </a:r>
            <a:r>
              <a:rPr lang="hr-HR" sz="2000" dirty="0" smtClean="0"/>
              <a:t> </a:t>
            </a:r>
            <a:r>
              <a:rPr lang="sr-Cyrl-RS" sz="2000" dirty="0" smtClean="0"/>
              <a:t>оспособити</a:t>
            </a:r>
            <a:r>
              <a:rPr lang="hr-HR" sz="2000" dirty="0" smtClean="0"/>
              <a:t> </a:t>
            </a:r>
            <a:r>
              <a:rPr lang="sr-Cyrl-RS" sz="2000" dirty="0" smtClean="0"/>
              <a:t>ученика</a:t>
            </a:r>
            <a:r>
              <a:rPr lang="hr-HR" sz="2000" dirty="0" smtClean="0"/>
              <a:t> </a:t>
            </a:r>
            <a:r>
              <a:rPr lang="sr-Cyrl-RS" sz="2000" dirty="0" smtClean="0"/>
              <a:t>за</a:t>
            </a:r>
            <a:r>
              <a:rPr lang="hr-HR" sz="2000" dirty="0" smtClean="0"/>
              <a:t> </a:t>
            </a:r>
            <a:r>
              <a:rPr lang="sr-Cyrl-RS" sz="2000" dirty="0" smtClean="0"/>
              <a:t>успјешно</a:t>
            </a:r>
            <a:r>
              <a:rPr lang="hr-HR" sz="2000" dirty="0" smtClean="0"/>
              <a:t> </a:t>
            </a:r>
            <a:r>
              <a:rPr lang="sr-Cyrl-RS" sz="2000" dirty="0" smtClean="0"/>
              <a:t>учење</a:t>
            </a:r>
            <a:r>
              <a:rPr lang="hr-HR" sz="2000" dirty="0" smtClean="0"/>
              <a:t> </a:t>
            </a:r>
            <a:r>
              <a:rPr lang="sr-Cyrl-RS" sz="2000" dirty="0" smtClean="0"/>
              <a:t>математике</a:t>
            </a:r>
            <a:r>
              <a:rPr lang="hr-HR" sz="2000" dirty="0" smtClean="0"/>
              <a:t>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/>
              <a:t>Разлози  и циљ организовања допунске настава</a:t>
            </a:r>
            <a:endParaRPr lang="en-US" sz="2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sr-Cyrl-CS" sz="2000" dirty="0" smtClean="0"/>
              <a:t>Психичка припрема ученика за рад у допунској настави је врло значајна. Да би наставник утицао на развој мотива за учење математике, мора добро да упозна личност ученика.</a:t>
            </a:r>
          </a:p>
          <a:p>
            <a:pPr algn="just"/>
            <a:r>
              <a:rPr lang="sr-Cyrl-CS" sz="2000" dirty="0" smtClean="0"/>
              <a:t>Идентификација (препознавање) ученика за допунску наставу из математике први је задатак наставника математике. На почетку школске године, на неком од првих часова математике, може се организовати провјеравање ученика помоћу тестова и на основу добијених резултата могу се издвојити ученици за допунску наставу (иницијално тестирање).</a:t>
            </a:r>
          </a:p>
          <a:p>
            <a:pPr algn="just"/>
            <a:r>
              <a:rPr lang="sr-Cyrl-CS" sz="2000" dirty="0" smtClean="0"/>
              <a:t>У току школске године идентификовање ученика за допунску наставу треба вршити на основу ангажовања и резултата које ученик показује на часовима редовне наставе, на основу резултата писмених задатака, контролних вјежби и тестова. 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О</a:t>
            </a:r>
            <a:r>
              <a:rPr lang="sr-Cyrl-RS" sz="2000" dirty="0" smtClean="0"/>
              <a:t>дабир ученика за допунску наставу из математике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CS" sz="2000" dirty="0" smtClean="0"/>
          </a:p>
          <a:p>
            <a:r>
              <a:rPr lang="sr-Cyrl-CS" sz="2000" dirty="0" smtClean="0"/>
              <a:t>П</a:t>
            </a:r>
            <a:r>
              <a:rPr lang="sr-Cyrl-RS" sz="2000" dirty="0" smtClean="0"/>
              <a:t>остоји читав низ ситуација када је потребно ученицима организовати допунску наставу:</a:t>
            </a:r>
          </a:p>
          <a:p>
            <a:pPr>
              <a:buFontTx/>
              <a:buChar char="-"/>
            </a:pPr>
            <a:r>
              <a:rPr lang="sr-Cyrl-CS" sz="2000" dirty="0" smtClean="0"/>
              <a:t>а</a:t>
            </a:r>
            <a:r>
              <a:rPr lang="sr-Cyrl-RS" sz="2000" dirty="0" smtClean="0"/>
              <a:t>ко се уочи недостатак способности за учење,</a:t>
            </a:r>
          </a:p>
          <a:p>
            <a:pPr>
              <a:buFontTx/>
              <a:buChar char="-"/>
            </a:pPr>
            <a:r>
              <a:rPr lang="sr-Cyrl-RS" sz="2000" dirty="0" smtClean="0"/>
              <a:t>неадекватни</a:t>
            </a:r>
            <a:r>
              <a:rPr lang="hr-HR" sz="2000" dirty="0" smtClean="0"/>
              <a:t> </a:t>
            </a:r>
            <a:r>
              <a:rPr lang="sr-Cyrl-RS" sz="2000" dirty="0" smtClean="0"/>
              <a:t>услови</a:t>
            </a:r>
            <a:r>
              <a:rPr lang="hr-HR" sz="2000" dirty="0" smtClean="0"/>
              <a:t> </a:t>
            </a:r>
            <a:r>
              <a:rPr lang="sr-Cyrl-RS" sz="2000" dirty="0" smtClean="0"/>
              <a:t>уч</a:t>
            </a:r>
            <a:r>
              <a:rPr lang="hr-HR" sz="2000" dirty="0" smtClean="0"/>
              <a:t>e</a:t>
            </a:r>
            <a:r>
              <a:rPr lang="sr-Cyrl-RS" sz="2000" dirty="0" smtClean="0"/>
              <a:t>ња</a:t>
            </a:r>
            <a:r>
              <a:rPr lang="hr-HR" sz="2000" dirty="0" smtClean="0"/>
              <a:t> </a:t>
            </a:r>
            <a:r>
              <a:rPr lang="sr-Cyrl-RS" sz="2000" dirty="0" smtClean="0"/>
              <a:t>код</a:t>
            </a:r>
            <a:r>
              <a:rPr lang="hr-HR" sz="2000" dirty="0" smtClean="0"/>
              <a:t> </a:t>
            </a:r>
            <a:r>
              <a:rPr lang="sr-Cyrl-RS" sz="2000" dirty="0" smtClean="0"/>
              <a:t>кућ</a:t>
            </a:r>
            <a:r>
              <a:rPr lang="hr-HR" sz="2000" dirty="0" smtClean="0"/>
              <a:t>e</a:t>
            </a:r>
            <a:r>
              <a:rPr lang="sr-Cyrl-RS" sz="2000" dirty="0" smtClean="0"/>
              <a:t>,</a:t>
            </a:r>
          </a:p>
          <a:p>
            <a:pPr>
              <a:buFontTx/>
              <a:buChar char="-"/>
            </a:pPr>
            <a:r>
              <a:rPr lang="sr-Cyrl-CS" sz="2000" dirty="0" smtClean="0"/>
              <a:t>а</a:t>
            </a:r>
            <a:r>
              <a:rPr lang="sr-Cyrl-RS" sz="2000" dirty="0" smtClean="0"/>
              <a:t>ко се уочи стагнирање у напредовању,</a:t>
            </a:r>
          </a:p>
          <a:p>
            <a:pPr>
              <a:buFontTx/>
              <a:buChar char="-"/>
            </a:pPr>
            <a:r>
              <a:rPr lang="sr-Cyrl-CS" sz="2000" dirty="0" smtClean="0"/>
              <a:t>а</a:t>
            </a:r>
            <a:r>
              <a:rPr lang="sr-Cyrl-RS" sz="2000" dirty="0" smtClean="0"/>
              <a:t>ко изостану већи број часова због болести,</a:t>
            </a:r>
          </a:p>
          <a:p>
            <a:pPr>
              <a:buFontTx/>
              <a:buChar char="-"/>
            </a:pPr>
            <a:r>
              <a:rPr lang="sr-Cyrl-CS" sz="2000" dirty="0" smtClean="0"/>
              <a:t>а</a:t>
            </a:r>
            <a:r>
              <a:rPr lang="sr-Cyrl-RS" sz="2000" dirty="0" smtClean="0"/>
              <a:t>ко имају проблема у развоју, емотивних сметњи, реагују на потресе у породици или ширем окружењу,</a:t>
            </a:r>
          </a:p>
          <a:p>
            <a:pPr>
              <a:buFontTx/>
              <a:buChar char="-"/>
            </a:pPr>
            <a:r>
              <a:rPr lang="sr-Cyrl-CS" sz="2000" dirty="0" smtClean="0"/>
              <a:t>а</a:t>
            </a:r>
            <a:r>
              <a:rPr lang="sr-Cyrl-RS" sz="2000" dirty="0" smtClean="0"/>
              <a:t>ко у недостатку наставног кадра или замјене у одсуству наставника губе већи број часова ...</a:t>
            </a:r>
          </a:p>
          <a:p>
            <a:pPr>
              <a:buFontTx/>
              <a:buChar char="-"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/>
              <a:t>Разлози код ученика за  увођење допунске наставе</a:t>
            </a:r>
            <a:endParaRPr lang="en-US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У</a:t>
            </a:r>
            <a:r>
              <a:rPr lang="sr-Cyrl-RS" sz="2000" dirty="0" smtClean="0"/>
              <a:t> педагошкој пракси са часовима допунске наставе почиње се почетком октобра, после обраде наставних тема, са изузетком ако се осјети неки недостатак знања из претходних разреда.</a:t>
            </a:r>
          </a:p>
          <a:p>
            <a:pPr algn="just"/>
            <a:r>
              <a:rPr lang="sr-Cyrl-CS" sz="2000" dirty="0" smtClean="0"/>
              <a:t>Д</a:t>
            </a:r>
            <a:r>
              <a:rPr lang="sr-Cyrl-RS" sz="2000" dirty="0" smtClean="0"/>
              <a:t>опунска настава се организује за ученике који заостају у стицању елементарних знања из неке математичке области.</a:t>
            </a:r>
          </a:p>
          <a:p>
            <a:pPr algn="just"/>
            <a:r>
              <a:rPr lang="sr-Cyrl-CS" sz="2000" dirty="0" smtClean="0"/>
              <a:t>Ч</a:t>
            </a:r>
            <a:r>
              <a:rPr lang="sr-Cyrl-RS" sz="2000" dirty="0" smtClean="0"/>
              <a:t>асови допунске наставе (један или два недељно) држе се за сваку групу ученика посебно, с тим што се група формира од свих ученика истог разреда (којима предаје исти наставник) који имају пропусте у знању.</a:t>
            </a:r>
          </a:p>
          <a:p>
            <a:pPr algn="just"/>
            <a:r>
              <a:rPr lang="sr-Cyrl-CS" sz="2000" dirty="0" smtClean="0"/>
              <a:t>У</a:t>
            </a:r>
            <a:r>
              <a:rPr lang="sr-Cyrl-RS" sz="2000" dirty="0" smtClean="0"/>
              <a:t>ченик може бити укључен у допунску наставу једнократно, кроз дужи временски период или повремено.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П</a:t>
            </a:r>
            <a:r>
              <a:rPr lang="sr-Cyrl-RS" sz="2000" dirty="0" smtClean="0"/>
              <a:t>рипрема и организација допунске наставе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CS" sz="2000" dirty="0" smtClean="0"/>
              <a:t>П</a:t>
            </a:r>
            <a:r>
              <a:rPr lang="sr-Cyrl-RS" sz="2000" dirty="0" smtClean="0"/>
              <a:t>ланирање и припремање за допунску наставу врло је сложено. </a:t>
            </a:r>
            <a:r>
              <a:rPr lang="sr-Cyrl-CS" sz="2000" dirty="0" smtClean="0"/>
              <a:t>Н</a:t>
            </a:r>
            <a:r>
              <a:rPr lang="sr-Cyrl-RS" sz="2000" dirty="0" smtClean="0"/>
              <a:t>аставник за сваког ученика или сваку групу ученика прави програм рада за одређене садржаје који нису усвојени на часовима редовне наставе.</a:t>
            </a:r>
          </a:p>
          <a:p>
            <a:r>
              <a:rPr lang="sr-Cyrl-CS" sz="2000" dirty="0" smtClean="0"/>
              <a:t>П</a:t>
            </a:r>
            <a:r>
              <a:rPr lang="sr-Cyrl-RS" sz="2000" dirty="0" smtClean="0"/>
              <a:t>рипрема часа допунске наставе садржи све елементе као и припрема за час редовне наставе, с тим што се детаљније наводи садржај часа.</a:t>
            </a:r>
          </a:p>
          <a:p>
            <a:r>
              <a:rPr lang="sr-Cyrl-CS" sz="2000" dirty="0" smtClean="0"/>
              <a:t>З</a:t>
            </a:r>
            <a:r>
              <a:rPr lang="sr-Cyrl-RS" sz="2000" dirty="0" smtClean="0"/>
              <a:t>а квалитетну организацију допунске наставе препоручује се и сарадња наставника истих разреда, на начин да осмисле заједнички приступ проблемима.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П</a:t>
            </a:r>
            <a:r>
              <a:rPr lang="sr-Cyrl-RS" sz="2000" dirty="0" smtClean="0"/>
              <a:t>ланирање и припремање наставника</a:t>
            </a:r>
            <a:endParaRPr lang="en-US" sz="20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CS" sz="2000" dirty="0" smtClean="0"/>
              <a:t>Главни облик рада у допунској настави је индивидуални рад, што не значи се по потреби неће користити други облици рада.</a:t>
            </a:r>
          </a:p>
          <a:p>
            <a:r>
              <a:rPr lang="sr-Cyrl-CS" sz="2000" dirty="0" smtClean="0"/>
              <a:t>Примјери у којима се примјењују учени математички садржаји морају бити пажљиво одабрани.</a:t>
            </a:r>
          </a:p>
          <a:p>
            <a:r>
              <a:rPr lang="sr-Cyrl-CS" sz="2000" dirty="0" smtClean="0"/>
              <a:t>Што више користити огледна средства и помагала, али и објективну реалност.</a:t>
            </a:r>
          </a:p>
          <a:p>
            <a:r>
              <a:rPr lang="sr-Cyrl-CS" sz="2000" dirty="0" smtClean="0"/>
              <a:t>Тумачити градиво из претходних разреда, ако је то потребно.</a:t>
            </a:r>
          </a:p>
          <a:p>
            <a:r>
              <a:rPr lang="sr-Cyrl-CS" sz="2000" dirty="0" smtClean="0"/>
              <a:t>Одвојити довољно времена за вјежбање и понављање.</a:t>
            </a:r>
          </a:p>
          <a:p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Р</a:t>
            </a:r>
            <a:r>
              <a:rPr lang="sr-Cyrl-RS" sz="2000" dirty="0" smtClean="0"/>
              <a:t>еализација часова допунске наставе</a:t>
            </a:r>
            <a:endParaRPr lang="en-US" sz="20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Н</a:t>
            </a:r>
            <a:r>
              <a:rPr lang="sr-Cyrl-RS" sz="2000" dirty="0" smtClean="0"/>
              <a:t>еопходно је обезбједити стално праћење рада и напредовања ученика на часовима допунске наставе. </a:t>
            </a:r>
            <a:r>
              <a:rPr lang="sr-Cyrl-CS" sz="2000" dirty="0" smtClean="0"/>
              <a:t>У</a:t>
            </a:r>
            <a:r>
              <a:rPr lang="sr-Cyrl-RS" sz="2000" dirty="0" smtClean="0"/>
              <a:t> ту сврху формирати биљежницу у којој ће се евидентирати цјелокупан рад ученика.</a:t>
            </a:r>
          </a:p>
          <a:p>
            <a:pPr algn="just"/>
            <a:r>
              <a:rPr lang="sr-Cyrl-CS" sz="2000" dirty="0" smtClean="0"/>
              <a:t>У</a:t>
            </a:r>
            <a:r>
              <a:rPr lang="sr-Cyrl-RS" sz="2000" dirty="0" smtClean="0"/>
              <a:t>ченика информисати о његовом напретку у раду, похвалити га.</a:t>
            </a:r>
          </a:p>
          <a:p>
            <a:pPr algn="just"/>
            <a:r>
              <a:rPr lang="sr-Cyrl-CS" sz="2000" dirty="0" smtClean="0"/>
              <a:t>О</a:t>
            </a:r>
            <a:r>
              <a:rPr lang="sr-Cyrl-RS" sz="2000" dirty="0" smtClean="0"/>
              <a:t>д почетка треба елиминисати изостајање ученика са часова допунске наставе. </a:t>
            </a:r>
            <a:r>
              <a:rPr lang="sr-Cyrl-CS" sz="2000" dirty="0" smtClean="0"/>
              <a:t>М</a:t>
            </a:r>
            <a:r>
              <a:rPr lang="sr-Cyrl-RS" sz="2000" dirty="0" smtClean="0"/>
              <a:t>отивисати их да прихвате помоћ која им се нуди овим часовима.</a:t>
            </a:r>
          </a:p>
          <a:p>
            <a:pPr algn="just"/>
            <a:r>
              <a:rPr lang="sr-Cyrl-CS" sz="2000" dirty="0" smtClean="0"/>
              <a:t>К</a:t>
            </a:r>
            <a:r>
              <a:rPr lang="sr-Cyrl-RS" sz="2000" dirty="0" smtClean="0"/>
              <a:t>олико ће допунска настава бити ефикасна највише зависи од наставника, његовог става и заинтересованости за сваког ученика, од припремања, планирања и успјешне реализације сваког часа ове наставе.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П</a:t>
            </a:r>
            <a:r>
              <a:rPr lang="sr-Cyrl-RS" sz="2000" dirty="0" smtClean="0"/>
              <a:t>раћење рада ученика</a:t>
            </a:r>
            <a:endParaRPr lang="en-US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Н</a:t>
            </a:r>
            <a:r>
              <a:rPr lang="sr-Cyrl-RS" sz="2000" dirty="0" smtClean="0"/>
              <a:t>едовољан број часова за реализацију (један час недјељно), а самим тим и велики временски размак између часова.</a:t>
            </a:r>
          </a:p>
          <a:p>
            <a:pPr algn="just"/>
            <a:r>
              <a:rPr lang="sr-Cyrl-CS" sz="2000" dirty="0" smtClean="0"/>
              <a:t>К</a:t>
            </a:r>
            <a:r>
              <a:rPr lang="sr-Cyrl-RS" sz="2000" dirty="0" smtClean="0"/>
              <a:t>ада потреба за овом наставом престане, не прати се довољно даљи напредак ученика у редовној настави све док се проблеми не јаве поново.</a:t>
            </a:r>
          </a:p>
          <a:p>
            <a:pPr algn="just"/>
            <a:r>
              <a:rPr lang="sr-Cyrl-CS" sz="2000" dirty="0" smtClean="0"/>
              <a:t>Ч</a:t>
            </a:r>
            <a:r>
              <a:rPr lang="sr-Cyrl-RS" sz="2000" dirty="0" smtClean="0"/>
              <a:t>есто је допунска настава механички продужетак редовне наставе па се вјежбају исти садржаји и примјери као и у редовној настави. </a:t>
            </a:r>
            <a:r>
              <a:rPr lang="sr-Cyrl-CS" sz="2000" dirty="0" smtClean="0"/>
              <a:t>У</a:t>
            </a:r>
            <a:r>
              <a:rPr lang="sr-Cyrl-RS" sz="2000" dirty="0" smtClean="0"/>
              <a:t>колико ученик први пут није успио савладати градиво на тај начин, велика је вјероватноћа да то неће успјети ни у поновљеном покушају.</a:t>
            </a:r>
          </a:p>
          <a:p>
            <a:pPr algn="just"/>
            <a:r>
              <a:rPr lang="sr-Cyrl-RS" sz="2000" dirty="0" smtClean="0"/>
              <a:t>МАТЕМАТИКА ЈЕ СВУДА ОКО НАС, наставник то може истицати ученицима кад год је то могуће.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Н</a:t>
            </a:r>
            <a:r>
              <a:rPr lang="sr-Cyrl-RS" sz="2000" dirty="0" smtClean="0"/>
              <a:t>едостаци допунске наставе</a:t>
            </a:r>
            <a:endParaRPr lang="en-US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2133600"/>
            <a:ext cx="601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sr-Cyrl-RS" sz="4800" b="1" dirty="0" smtClean="0"/>
              <a:t>Додатна настава</a:t>
            </a:r>
            <a:r>
              <a:rPr lang="sr-Cyrl-CS" sz="4800" b="1" dirty="0" smtClean="0"/>
              <a:t> математике</a:t>
            </a:r>
            <a:endParaRPr lang="sr-Cyrl-RS" sz="48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600" dirty="0" smtClean="0"/>
              <a:t>У педагошкој енциклопедији за додатну наставу наведено је сљедеће: „Организује се за напредније ученике који су потпуно савладали садржаје у редовној настави и осјећају потребу, нарочиту склоност и интерес за нека научна и умјетничка подручја ради проширивања и продубљивања свог образовања. Та група ученика уз прописани наставни програм жели још становити додатак, па одатле и назив додатна настава/рад. Том наставом/радом жели се омогућити сваком ученику потпунији развој према његовим индивидуалним психичким могућностима. Зове се још и додатни облик образовног рада.</a:t>
            </a:r>
          </a:p>
          <a:p>
            <a:pPr algn="just">
              <a:buNone/>
            </a:pPr>
            <a:endParaRPr lang="ru-RU" sz="3600" dirty="0" smtClean="0"/>
          </a:p>
          <a:p>
            <a:pPr algn="just"/>
            <a:r>
              <a:rPr lang="ru-RU" sz="3600" dirty="0" smtClean="0"/>
              <a:t>Додатна настава/рад може бити врло разноврсна по програму и начину извођења, а организује се с мањим групама ученика, понекад без обзира на разредну припадност. То је много слободнији систем рада, а остварује се према објективним могућностима школе и израженом занимању ученика.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/>
              <a:t>Шта је додатна настава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sr-Cyrl-CS" sz="2000" b="1" dirty="0" smtClean="0"/>
          </a:p>
          <a:p>
            <a:pPr>
              <a:buNone/>
            </a:pPr>
            <a:r>
              <a:rPr lang="sr-Cyrl-CS" sz="2000" b="1" dirty="0" smtClean="0"/>
              <a:t>ПРОГРАМ САВЈЕТОВАЊА</a:t>
            </a:r>
          </a:p>
          <a:p>
            <a:pPr>
              <a:buNone/>
            </a:pPr>
            <a:endParaRPr lang="sr-Cyrl-CS" sz="2000" b="1" dirty="0" smtClean="0"/>
          </a:p>
          <a:p>
            <a:pPr marL="514350" indent="-514350">
              <a:buFont typeface="Arial" charset="0"/>
              <a:buAutoNum type="arabicPeriod"/>
            </a:pPr>
            <a:r>
              <a:rPr lang="en-US" sz="2000" b="1" dirty="0" smtClean="0"/>
              <a:t>A</a:t>
            </a:r>
            <a:r>
              <a:rPr lang="sr-Cyrl-CS" sz="2000" b="1" dirty="0" smtClean="0"/>
              <a:t>нализа </a:t>
            </a:r>
            <a:r>
              <a:rPr lang="ru-RU" sz="2000" b="1" dirty="0" smtClean="0"/>
              <a:t>савјетодавно-инструктивног </a:t>
            </a:r>
            <a:r>
              <a:rPr lang="sr-Cyrl-RS" sz="2000" b="1" dirty="0" smtClean="0"/>
              <a:t>и надзорног </a:t>
            </a:r>
            <a:r>
              <a:rPr lang="ru-RU" sz="2000" b="1" dirty="0" smtClean="0"/>
              <a:t>рада за школску 201</a:t>
            </a:r>
            <a:r>
              <a:rPr lang="sr-Cyrl-RS" sz="2000" b="1" dirty="0"/>
              <a:t>7</a:t>
            </a:r>
            <a:r>
              <a:rPr lang="ru-RU" sz="2000" b="1" dirty="0" smtClean="0"/>
              <a:t>/1</a:t>
            </a:r>
            <a:r>
              <a:rPr lang="sr-Cyrl-RS" sz="2000" b="1" dirty="0"/>
              <a:t>8</a:t>
            </a:r>
            <a:r>
              <a:rPr lang="ru-RU" sz="2000" b="1" dirty="0" smtClean="0"/>
              <a:t>. годину</a:t>
            </a:r>
            <a:r>
              <a:rPr lang="ru-RU" sz="2000" dirty="0" smtClean="0"/>
              <a:t>;</a:t>
            </a:r>
          </a:p>
          <a:p>
            <a:pPr marL="514350" indent="-514350">
              <a:buAutoNum type="arabicPeriod" startAt="2"/>
            </a:pPr>
            <a:r>
              <a:rPr lang="sr-Cyrl-CS" sz="2000" b="1" dirty="0" smtClean="0"/>
              <a:t>Провјера постигнућа и мала матура на крају основног образовања ( 9. разред )</a:t>
            </a:r>
          </a:p>
          <a:p>
            <a:pPr marL="514350" indent="-514350">
              <a:buFont typeface="Arial" pitchFamily="34" charset="0"/>
              <a:buAutoNum type="arabicPeriod" startAt="2"/>
            </a:pPr>
            <a:r>
              <a:rPr lang="ru-RU" sz="2000" b="1" dirty="0" smtClean="0"/>
              <a:t>Стручно-педагошка тема</a:t>
            </a:r>
            <a:r>
              <a:rPr lang="sr-Cyrl-CS" sz="2000" b="1" dirty="0" smtClean="0"/>
              <a:t>: </a:t>
            </a:r>
            <a:r>
              <a:rPr lang="sr-Cyrl-RS" sz="2000" b="1" dirty="0" smtClean="0"/>
              <a:t>Допунска и додатна настава</a:t>
            </a:r>
            <a:r>
              <a:rPr lang="sr-Cyrl-CS" sz="2000" b="1" dirty="0" smtClean="0"/>
              <a:t> математике</a:t>
            </a:r>
          </a:p>
          <a:p>
            <a:pPr marL="514350" indent="-514350">
              <a:buFont typeface="Arial" pitchFamily="34" charset="0"/>
              <a:buAutoNum type="arabicPeriod" startAt="2"/>
            </a:pPr>
            <a:r>
              <a:rPr lang="sr-Cyrl-CS" sz="2000" b="1" dirty="0" smtClean="0"/>
              <a:t>Математичка такмичења</a:t>
            </a:r>
          </a:p>
          <a:p>
            <a:pPr marL="514350" indent="-514350">
              <a:buFont typeface="Arial" pitchFamily="34" charset="0"/>
              <a:buAutoNum type="arabicPeriod" startAt="2"/>
            </a:pPr>
            <a:r>
              <a:rPr lang="sr-Cyrl-CS" sz="2000" b="1" dirty="0" smtClean="0"/>
              <a:t>Упутства за наредну школску годину</a:t>
            </a:r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2000" b="1" dirty="0" smtClean="0"/>
              <a:t>САВЈЕТОВАЊЕ ЗА НАСТАВНИКЕ МАТЕМАТИКЕ РЕПУБЛИКЕ СРПСКЕ</a:t>
            </a:r>
            <a:r>
              <a:rPr lang="sr-Latn-CS" sz="2000" b="1" dirty="0" smtClean="0"/>
              <a:t/>
            </a:r>
            <a:br>
              <a:rPr lang="sr-Latn-CS" sz="2000" b="1" dirty="0" smtClean="0"/>
            </a:br>
            <a:r>
              <a:rPr lang="sr-Cyrl-CS" sz="2000" b="1" dirty="0" smtClean="0"/>
              <a:t>август, 201</a:t>
            </a:r>
            <a:r>
              <a:rPr lang="sr-Cyrl-RS" sz="2000" b="1" dirty="0"/>
              <a:t>8</a:t>
            </a:r>
            <a:r>
              <a:rPr lang="sr-Cyrl-CS" sz="2000" b="1" dirty="0" smtClean="0"/>
              <a:t>.</a:t>
            </a:r>
            <a:r>
              <a:rPr lang="en-US" sz="2000" b="1" dirty="0" smtClean="0"/>
              <a:t> </a:t>
            </a:r>
            <a:r>
              <a:rPr lang="sr-Cyrl-CS" sz="2000" b="1" dirty="0" smtClean="0"/>
              <a:t>године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У традиционалној настави даровити ученици нису довољно стимулисани ни ангажовани, што се негативно одражава на њихов укупни развој, али и на развој друштва у коме ће они обављати разне професионално-радне и друштвене дјелатности. Да би се умањиле негативне посљедице за развој ученика изнадпросјечних способности и постигнућа у једној или више области науке, технике, умјетности и производње, организују се додатне активности у оквиру наставе и ваннаставних облика васпитно-образовног рада. То значи да додатна настава служи као коректив фронталног облика наставе, динамизирајућа развојна активност оних ученика који исказују и одређене способности и дубље интересовање за један или више наставних предмета или области наставног рада. Она ће бити потребна и присутна у наставној пракси основних и средњих школа све док не дође до успостављања равнотеже између облика наставе који ће омогућити да се способности и интересовања испољавају и оптимално развијају.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/>
              <a:t>Разлози организовања додатне настава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000" dirty="0" smtClean="0"/>
              <a:t>Углавном се реализује у трајању од једног часа седмично.</a:t>
            </a:r>
          </a:p>
          <a:p>
            <a:pPr algn="just"/>
            <a:r>
              <a:rPr lang="sr-Cyrl-RS" sz="2000" dirty="0" smtClean="0"/>
              <a:t>Реализује</a:t>
            </a:r>
            <a:r>
              <a:rPr lang="hr-HR" sz="2000" dirty="0" smtClean="0"/>
              <a:t> </a:t>
            </a:r>
            <a:r>
              <a:rPr lang="sr-Cyrl-RS" sz="2000" dirty="0" smtClean="0"/>
              <a:t>је</a:t>
            </a:r>
            <a:r>
              <a:rPr lang="hr-HR" sz="2000" dirty="0" smtClean="0"/>
              <a:t> </a:t>
            </a:r>
            <a:r>
              <a:rPr lang="sr-Cyrl-RS" sz="2000" dirty="0" smtClean="0"/>
              <a:t>предметни</a:t>
            </a:r>
            <a:r>
              <a:rPr lang="hr-HR" sz="2000" dirty="0" smtClean="0"/>
              <a:t> </a:t>
            </a:r>
            <a:r>
              <a:rPr lang="sr-Cyrl-RS" sz="2000" dirty="0" smtClean="0"/>
              <a:t>наставник за дати</a:t>
            </a:r>
            <a:r>
              <a:rPr lang="hr-HR" sz="2000" dirty="0" smtClean="0"/>
              <a:t> </a:t>
            </a:r>
            <a:r>
              <a:rPr lang="sr-Cyrl-RS" sz="2000" dirty="0" smtClean="0"/>
              <a:t>разред,</a:t>
            </a:r>
            <a:r>
              <a:rPr lang="hr-HR" sz="2000" dirty="0" smtClean="0"/>
              <a:t> </a:t>
            </a:r>
            <a:r>
              <a:rPr lang="sr-Cyrl-RS" sz="2000" dirty="0" smtClean="0"/>
              <a:t>а</a:t>
            </a:r>
            <a:r>
              <a:rPr lang="hr-HR" sz="2000" dirty="0" smtClean="0"/>
              <a:t> </a:t>
            </a:r>
            <a:r>
              <a:rPr lang="sr-Cyrl-RS" sz="2000" dirty="0" smtClean="0"/>
              <a:t>понекад</a:t>
            </a:r>
            <a:r>
              <a:rPr lang="hr-HR" sz="2000" dirty="0" smtClean="0"/>
              <a:t> </a:t>
            </a:r>
            <a:r>
              <a:rPr lang="sr-Cyrl-RS" sz="2000" dirty="0" smtClean="0"/>
              <a:t>и</a:t>
            </a:r>
            <a:r>
              <a:rPr lang="hr-HR" sz="2000" dirty="0" smtClean="0"/>
              <a:t> </a:t>
            </a:r>
            <a:r>
              <a:rPr lang="sr-Cyrl-RS" sz="2000" dirty="0" smtClean="0"/>
              <a:t>неки</a:t>
            </a:r>
            <a:r>
              <a:rPr lang="hr-HR" sz="2000" dirty="0" smtClean="0"/>
              <a:t> </a:t>
            </a:r>
            <a:r>
              <a:rPr lang="sr-Cyrl-RS" sz="2000" dirty="0" smtClean="0"/>
              <a:t>други наставник или сарадник</a:t>
            </a:r>
            <a:r>
              <a:rPr lang="hr-HR" sz="2000" dirty="0" smtClean="0"/>
              <a:t>.</a:t>
            </a:r>
            <a:endParaRPr lang="sr-Cyrl-RS" sz="2000" dirty="0" smtClean="0"/>
          </a:p>
          <a:p>
            <a:pPr algn="just"/>
            <a:r>
              <a:rPr lang="sr-Cyrl-CS" sz="2000" dirty="0" smtClean="0"/>
              <a:t>О</a:t>
            </a:r>
            <a:r>
              <a:rPr lang="sr-Cyrl-RS" sz="2000" dirty="0" smtClean="0"/>
              <a:t>могућава ученицима да употпуњују своја знања из математике према индивидуалним склоностима и интересима.</a:t>
            </a:r>
          </a:p>
          <a:p>
            <a:pPr algn="just"/>
            <a:r>
              <a:rPr lang="sr-Cyrl-CS" sz="2000" dirty="0" smtClean="0"/>
              <a:t>Ц</a:t>
            </a:r>
            <a:r>
              <a:rPr lang="sr-Cyrl-RS" sz="2000" dirty="0" smtClean="0"/>
              <a:t>иљ додатне наставе је да ученике заинтересује и додатно мотивише да проширују своја математичка знања, а то ће неке ученике и трајно везати за математику. </a:t>
            </a:r>
          </a:p>
          <a:p>
            <a:pPr algn="just"/>
            <a:r>
              <a:rPr lang="sr-Cyrl-RS" sz="2000" dirty="0" smtClean="0"/>
              <a:t>Забавна</a:t>
            </a:r>
            <a:r>
              <a:rPr lang="hr-HR" sz="2000" dirty="0" smtClean="0"/>
              <a:t> </a:t>
            </a:r>
            <a:r>
              <a:rPr lang="sr-Cyrl-RS" sz="2000" dirty="0" smtClean="0"/>
              <a:t>је</a:t>
            </a:r>
            <a:r>
              <a:rPr lang="hr-HR" sz="2000" dirty="0" smtClean="0"/>
              <a:t> </a:t>
            </a:r>
            <a:r>
              <a:rPr lang="sr-Cyrl-RS" sz="2000" dirty="0" smtClean="0"/>
              <a:t>математика</a:t>
            </a:r>
            <a:r>
              <a:rPr lang="hr-HR" sz="2000" dirty="0" smtClean="0"/>
              <a:t> </a:t>
            </a:r>
            <a:r>
              <a:rPr lang="sr-Cyrl-RS" sz="2000" dirty="0" smtClean="0"/>
              <a:t>многе</a:t>
            </a:r>
            <a:r>
              <a:rPr lang="hr-HR" sz="2000" dirty="0" smtClean="0"/>
              <a:t> </a:t>
            </a:r>
            <a:r>
              <a:rPr lang="sr-Cyrl-RS" sz="2000" dirty="0" smtClean="0"/>
              <a:t>подстакла</a:t>
            </a:r>
            <a:r>
              <a:rPr lang="hr-HR" sz="2000" dirty="0" smtClean="0"/>
              <a:t> </a:t>
            </a:r>
            <a:r>
              <a:rPr lang="sr-Cyrl-RS" sz="2000" dirty="0" smtClean="0"/>
              <a:t>д</a:t>
            </a:r>
            <a:r>
              <a:rPr lang="hr-HR" sz="2000" dirty="0" smtClean="0"/>
              <a:t>a </a:t>
            </a:r>
            <a:r>
              <a:rPr lang="sr-Cyrl-RS" sz="2000" dirty="0" smtClean="0"/>
              <a:t>се</a:t>
            </a:r>
            <a:r>
              <a:rPr lang="hr-HR" sz="2000" dirty="0" smtClean="0"/>
              <a:t> </a:t>
            </a:r>
            <a:r>
              <a:rPr lang="sr-Cyrl-RS" sz="2000" dirty="0" smtClean="0"/>
              <a:t>з</a:t>
            </a:r>
            <a:r>
              <a:rPr lang="hr-HR" sz="2000" dirty="0" smtClean="0"/>
              <a:t>a</a:t>
            </a:r>
            <a:r>
              <a:rPr lang="sr-Cyrl-RS" sz="2000" dirty="0" smtClean="0"/>
              <a:t>интересују</a:t>
            </a:r>
            <a:r>
              <a:rPr lang="hr-HR" sz="2000" dirty="0" smtClean="0"/>
              <a:t> </a:t>
            </a:r>
            <a:r>
              <a:rPr lang="sr-Cyrl-RS" sz="2000" dirty="0" smtClean="0"/>
              <a:t>и</a:t>
            </a:r>
            <a:r>
              <a:rPr lang="hr-HR" sz="2000" dirty="0" smtClean="0"/>
              <a:t> </a:t>
            </a:r>
            <a:r>
              <a:rPr lang="sr-Cyrl-RS" sz="2000" dirty="0" smtClean="0"/>
              <a:t>тр</a:t>
            </a:r>
            <a:r>
              <a:rPr lang="hr-HR" sz="2000" dirty="0" smtClean="0"/>
              <a:t>a</a:t>
            </a:r>
            <a:r>
              <a:rPr lang="sr-Cyrl-RS" sz="2000" dirty="0" smtClean="0"/>
              <a:t>јно</a:t>
            </a:r>
            <a:r>
              <a:rPr lang="hr-HR" sz="2000" dirty="0" smtClean="0"/>
              <a:t> </a:t>
            </a:r>
            <a:r>
              <a:rPr lang="sr-Cyrl-RS" sz="2000" dirty="0" smtClean="0"/>
              <a:t>вежу</a:t>
            </a:r>
            <a:r>
              <a:rPr lang="hr-HR" sz="2000" dirty="0" smtClean="0"/>
              <a:t> </a:t>
            </a:r>
            <a:r>
              <a:rPr lang="sr-Cyrl-RS" sz="2000" dirty="0" smtClean="0"/>
              <a:t>уз</a:t>
            </a:r>
            <a:r>
              <a:rPr lang="hr-HR" sz="2000" dirty="0" smtClean="0"/>
              <a:t> </a:t>
            </a:r>
            <a:r>
              <a:rPr lang="sr-Cyrl-RS" sz="2000" dirty="0" smtClean="0"/>
              <a:t>м</a:t>
            </a:r>
            <a:r>
              <a:rPr lang="hr-HR" sz="2000" dirty="0" smtClean="0"/>
              <a:t>a</a:t>
            </a:r>
            <a:r>
              <a:rPr lang="sr-Cyrl-RS" sz="2000" dirty="0" smtClean="0"/>
              <a:t>тем</a:t>
            </a:r>
            <a:r>
              <a:rPr lang="hr-HR" sz="2000" dirty="0" smtClean="0"/>
              <a:t>a</a:t>
            </a:r>
            <a:r>
              <a:rPr lang="sr-Cyrl-RS" sz="2000" dirty="0" smtClean="0"/>
              <a:t>тику.</a:t>
            </a:r>
            <a:endParaRPr lang="hr-HR" sz="2000" dirty="0" smtClean="0"/>
          </a:p>
          <a:p>
            <a:pPr algn="just"/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/>
              <a:t>Реализација и циљ додатне наставе</a:t>
            </a:r>
            <a:endParaRPr lang="en-US" sz="2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000" dirty="0" smtClean="0"/>
              <a:t>У додатну наставу математике укључују се најчешће ученици који показују посебно интересовање за математику.</a:t>
            </a:r>
            <a:r>
              <a:rPr lang="sr-Cyrl-CS" sz="2000" dirty="0" smtClean="0"/>
              <a:t> Т</a:t>
            </a:r>
            <a:r>
              <a:rPr lang="sr-Cyrl-RS" sz="2000" dirty="0" smtClean="0"/>
              <a:t>и ученици ће много брже и лакше: рјешавати математичке проблеме, усвајати додатни садржај, развијати логичко мишљење, развијати способности рјешавања математичких проблема потребних за примјену у свакодневном животу.</a:t>
            </a:r>
            <a:endParaRPr lang="en-US" sz="2000" dirty="0" smtClean="0"/>
          </a:p>
          <a:p>
            <a:pPr algn="just">
              <a:buNone/>
            </a:pPr>
            <a:endParaRPr lang="sr-Cyrl-RS" sz="2000" dirty="0" smtClean="0"/>
          </a:p>
          <a:p>
            <a:pPr algn="just"/>
            <a:r>
              <a:rPr lang="sr-Cyrl-RS" sz="2000" dirty="0" smtClean="0"/>
              <a:t>Додатна</a:t>
            </a:r>
            <a:r>
              <a:rPr lang="hr-HR" sz="2000" dirty="0" smtClean="0"/>
              <a:t> </a:t>
            </a:r>
            <a:r>
              <a:rPr lang="sr-Cyrl-RS" sz="2000" dirty="0" smtClean="0"/>
              <a:t>настава</a:t>
            </a:r>
            <a:r>
              <a:rPr lang="hr-HR" sz="2000" dirty="0" smtClean="0"/>
              <a:t> </a:t>
            </a:r>
            <a:r>
              <a:rPr lang="sr-Cyrl-RS" sz="2000" dirty="0" smtClean="0"/>
              <a:t>мора</a:t>
            </a:r>
            <a:r>
              <a:rPr lang="hr-HR" sz="2000" dirty="0" smtClean="0"/>
              <a:t> </a:t>
            </a:r>
            <a:r>
              <a:rPr lang="sr-Cyrl-RS" sz="2000" dirty="0" smtClean="0"/>
              <a:t>ученике</a:t>
            </a:r>
            <a:r>
              <a:rPr lang="hr-HR" sz="2000" dirty="0" smtClean="0"/>
              <a:t> </a:t>
            </a:r>
            <a:r>
              <a:rPr lang="sr-Cyrl-RS" sz="2000" dirty="0" smtClean="0"/>
              <a:t>заинтересовати</a:t>
            </a:r>
            <a:r>
              <a:rPr lang="hr-HR" sz="2000" dirty="0" smtClean="0"/>
              <a:t> </a:t>
            </a:r>
            <a:r>
              <a:rPr lang="sr-Cyrl-RS" sz="2000" dirty="0" smtClean="0"/>
              <a:t>и</a:t>
            </a:r>
            <a:r>
              <a:rPr lang="hr-HR" sz="2000" dirty="0" smtClean="0"/>
              <a:t> </a:t>
            </a:r>
            <a:r>
              <a:rPr lang="sr-Cyrl-RS" sz="2000" dirty="0" smtClean="0"/>
              <a:t>додатно</a:t>
            </a:r>
            <a:r>
              <a:rPr lang="hr-HR" sz="2000" dirty="0" smtClean="0"/>
              <a:t> </a:t>
            </a:r>
            <a:r>
              <a:rPr lang="sr-Cyrl-RS" sz="2000" dirty="0" smtClean="0"/>
              <a:t>мотивисати</a:t>
            </a:r>
            <a:r>
              <a:rPr lang="hr-HR" sz="2000" dirty="0" smtClean="0"/>
              <a:t> </a:t>
            </a:r>
            <a:r>
              <a:rPr lang="sr-Cyrl-RS" sz="2000" dirty="0" smtClean="0"/>
              <a:t>з</a:t>
            </a:r>
            <a:r>
              <a:rPr lang="hr-HR" sz="2000" dirty="0" smtClean="0"/>
              <a:t>a </a:t>
            </a:r>
            <a:r>
              <a:rPr lang="sr-Cyrl-RS" sz="2000" dirty="0" smtClean="0"/>
              <a:t>учење</a:t>
            </a:r>
            <a:r>
              <a:rPr lang="hr-HR" sz="2000" dirty="0" smtClean="0"/>
              <a:t> </a:t>
            </a:r>
            <a:r>
              <a:rPr lang="sr-Cyrl-RS" sz="2000" dirty="0" smtClean="0"/>
              <a:t>м</a:t>
            </a:r>
            <a:r>
              <a:rPr lang="hr-HR" sz="2000" dirty="0" smtClean="0"/>
              <a:t>a</a:t>
            </a:r>
            <a:r>
              <a:rPr lang="sr-Cyrl-RS" sz="2000" dirty="0" smtClean="0"/>
              <a:t>тем</a:t>
            </a:r>
            <a:r>
              <a:rPr lang="hr-HR" sz="2000" dirty="0" smtClean="0"/>
              <a:t>a</a:t>
            </a:r>
            <a:r>
              <a:rPr lang="sr-Cyrl-RS" sz="2000" dirty="0" smtClean="0"/>
              <a:t>тике зато је важно да се у додатну наставу, уз даровите ученике, укључе и сви ученици који су за њу заинтересовани, без обзира на њихове тренутне могућности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>
                <a:effectLst/>
              </a:rPr>
              <a:t>Одабир ученика за додатну наставу</a:t>
            </a:r>
            <a:endParaRPr lang="en-US" sz="2000" dirty="0">
              <a:effectLst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Успјех ученика у редовној настави математике;</a:t>
            </a:r>
          </a:p>
          <a:p>
            <a:pPr algn="just"/>
            <a:r>
              <a:rPr lang="sr-Cyrl-CS" sz="2000" dirty="0" smtClean="0"/>
              <a:t>Да ли ученик при рјешавању задатака проналази и оригиналне поступке, односно да ли може ријешити задатак на више начина;</a:t>
            </a:r>
          </a:p>
          <a:p>
            <a:pPr algn="just"/>
            <a:r>
              <a:rPr lang="sr-Cyrl-CS" sz="2000" dirty="0" smtClean="0"/>
              <a:t>Да ли је у рјешавању задатака ученик самосталан, досјетљив и сналажљив;</a:t>
            </a:r>
          </a:p>
          <a:p>
            <a:pPr algn="just"/>
            <a:r>
              <a:rPr lang="sr-Cyrl-CS" sz="2000" dirty="0" smtClean="0"/>
              <a:t>Да ли показује довољно стрпљења и истрајности у рјешавању сложених задатака;</a:t>
            </a:r>
          </a:p>
          <a:p>
            <a:pPr algn="just"/>
            <a:r>
              <a:rPr lang="sr-Cyrl-CS" sz="2000" dirty="0" smtClean="0"/>
              <a:t>Д</a:t>
            </a:r>
            <a:r>
              <a:rPr lang="sr-Cyrl-RS" sz="2000" dirty="0" smtClean="0"/>
              <a:t>а ли ученик умије да класификује и апстрахује, врши анализу и синтезу, уочава релације и открива нове чињенице;</a:t>
            </a:r>
          </a:p>
          <a:p>
            <a:pPr algn="just"/>
            <a:r>
              <a:rPr lang="sr-Cyrl-CS" sz="2000" dirty="0" smtClean="0"/>
              <a:t>К</a:t>
            </a:r>
            <a:r>
              <a:rPr lang="sr-Cyrl-RS" sz="2000" dirty="0" smtClean="0"/>
              <a:t>олико је способан да се користи математичком литературом.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CS" sz="2000" dirty="0" smtClean="0"/>
              <a:t>Н</a:t>
            </a:r>
            <a:r>
              <a:rPr lang="sr-Cyrl-RS" sz="2000" dirty="0" smtClean="0"/>
              <a:t>аставник при одабиру ученика за додатну наставу узима у обзир сљедеће елементе:</a:t>
            </a:r>
            <a:endParaRPr lang="en-US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П</a:t>
            </a:r>
            <a:r>
              <a:rPr lang="sr-Cyrl-RS" sz="2000" dirty="0" smtClean="0"/>
              <a:t>ланирање додатне наставе треба да буде усмјерено ка развијању индивидуалних могућности ученика, њихових способности, као и развијању њихове унутрашње мотивације.</a:t>
            </a:r>
          </a:p>
          <a:p>
            <a:pPr algn="just"/>
            <a:r>
              <a:rPr lang="sr-Cyrl-CS" sz="2000" dirty="0" smtClean="0"/>
              <a:t>П</a:t>
            </a:r>
            <a:r>
              <a:rPr lang="sr-Cyrl-RS" sz="2000" dirty="0" smtClean="0"/>
              <a:t>ланови за додатну наставу требају бити у складу са годишњим плановима, будући да додатна настава припрема ученике за такмичења.</a:t>
            </a:r>
          </a:p>
          <a:p>
            <a:pPr algn="just"/>
            <a:r>
              <a:rPr lang="sr-Cyrl-CS" sz="2000" dirty="0" smtClean="0"/>
              <a:t>Д</a:t>
            </a:r>
            <a:r>
              <a:rPr lang="sr-Cyrl-RS" sz="2000" dirty="0" smtClean="0"/>
              <a:t>одатна настава, као и допунска, почиње да се одржава почетком школске године, након што наставник утврди број ученика који ће је похађати.</a:t>
            </a:r>
          </a:p>
          <a:p>
            <a:pPr algn="just"/>
            <a:r>
              <a:rPr lang="sr-Cyrl-CS" sz="2000" dirty="0" smtClean="0"/>
              <a:t>О</a:t>
            </a:r>
            <a:r>
              <a:rPr lang="sr-Cyrl-RS" sz="2000" dirty="0" smtClean="0"/>
              <a:t>бично се организује за сваки разред посебно, али могу се правити и комбиноване групе ученика. </a:t>
            </a:r>
            <a:r>
              <a:rPr lang="sr-Cyrl-CS" sz="2000" dirty="0" smtClean="0"/>
              <a:t>У</a:t>
            </a:r>
            <a:r>
              <a:rPr lang="sr-Cyrl-RS" sz="2000" dirty="0" smtClean="0"/>
              <a:t> групи не би требало да буде више од 15 ученика, јер је рад са мањом групом ефектнији и ефикаснији.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Планирање додатне наставе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Н</a:t>
            </a:r>
            <a:r>
              <a:rPr lang="sr-Cyrl-RS" sz="2000" dirty="0" smtClean="0"/>
              <a:t>аставник почетком септембра обезбјеђује потребну методичку и стручну литературу. </a:t>
            </a:r>
            <a:r>
              <a:rPr lang="sr-Cyrl-CS" sz="2000" dirty="0" smtClean="0"/>
              <a:t>Т</a:t>
            </a:r>
            <a:r>
              <a:rPr lang="sr-Cyrl-RS" sz="2000" dirty="0" smtClean="0"/>
              <a:t>у спадају: стручно-методички приручници за обраду одређених тема, збирке задатака са такмичења, припрему за такмичење и додатни рад, као и математички листови.</a:t>
            </a:r>
          </a:p>
          <a:p>
            <a:pPr algn="just"/>
            <a:r>
              <a:rPr lang="sr-Cyrl-CS" sz="2000" dirty="0" smtClean="0"/>
              <a:t>Н</a:t>
            </a:r>
            <a:r>
              <a:rPr lang="sr-Cyrl-RS" sz="2000" dirty="0" smtClean="0"/>
              <a:t>аставник сам одређује редослијед обраде тема и број часова за сваку, при чему мора водити рачуна да се неке теме могу обрадити тек послије обраде одговарајућих тема у редовној настави математике.</a:t>
            </a:r>
          </a:p>
          <a:p>
            <a:pPr algn="just"/>
            <a:r>
              <a:rPr lang="sr-Cyrl-CS" sz="2000" dirty="0" smtClean="0"/>
              <a:t>Г</a:t>
            </a:r>
            <a:r>
              <a:rPr lang="sr-Cyrl-RS" sz="2000" dirty="0" smtClean="0"/>
              <a:t>одишњи фонд часова по разреду износи 35 часова. </a:t>
            </a:r>
            <a:r>
              <a:rPr lang="sr-Cyrl-CS" sz="2000" dirty="0" smtClean="0"/>
              <a:t>У</a:t>
            </a:r>
            <a:r>
              <a:rPr lang="sr-Cyrl-RS" sz="2000" dirty="0" smtClean="0"/>
              <a:t> сваком разреду се обрађује 6 до 8 наставних тема. </a:t>
            </a:r>
            <a:r>
              <a:rPr lang="sr-Cyrl-CS" sz="2000" dirty="0" smtClean="0"/>
              <a:t>Н</a:t>
            </a:r>
            <a:r>
              <a:rPr lang="sr-Cyrl-RS" sz="2000" dirty="0" smtClean="0"/>
              <a:t>еколико часова се може утрошити за рјешавање задатака са математичких такмичења.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Припремање додатне наставе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sz="2000" dirty="0" smtClean="0"/>
              <a:t>Израда посебно одабраних задатака на часовима додатне наставе доприноси развоју стваралаштва и правилног мишљења код ученика</a:t>
            </a:r>
          </a:p>
          <a:p>
            <a:pPr algn="just"/>
            <a:r>
              <a:rPr lang="sr-Cyrl-CS" sz="2000" dirty="0" smtClean="0"/>
              <a:t>В</a:t>
            </a:r>
            <a:r>
              <a:rPr lang="sr-Cyrl-RS" sz="2000" dirty="0" smtClean="0"/>
              <a:t>еома је битно да се ученици током рјешавања задатака што мање ослањају на помоћ наставника. </a:t>
            </a:r>
            <a:r>
              <a:rPr lang="sr-Cyrl-CS" sz="2000" dirty="0" smtClean="0"/>
              <a:t>О</a:t>
            </a:r>
            <a:r>
              <a:rPr lang="sr-Cyrl-RS" sz="2000" dirty="0" smtClean="0"/>
              <a:t>н треба да каже само оно чега се ни један ученик у групи није досјетио</a:t>
            </a:r>
          </a:p>
          <a:p>
            <a:pPr algn="just"/>
            <a:r>
              <a:rPr lang="sr-Cyrl-CS" sz="2000" dirty="0" smtClean="0"/>
              <a:t>П</a:t>
            </a:r>
            <a:r>
              <a:rPr lang="sr-Cyrl-RS" sz="2000" dirty="0" smtClean="0"/>
              <a:t>риликом задавања задатака наставник води рачуна да задаци буду поређани од лакших ка тежим, што помаже ученицима да буду мисаоно ангажованији</a:t>
            </a:r>
          </a:p>
          <a:p>
            <a:pPr algn="just"/>
            <a:r>
              <a:rPr lang="sr-Cyrl-CS" sz="2000" dirty="0" smtClean="0"/>
              <a:t>Т</a:t>
            </a:r>
            <a:r>
              <a:rPr lang="sr-Cyrl-RS" sz="2000" dirty="0" smtClean="0"/>
              <a:t>рудити се да задаци буду што разноврснији што ће часове додатне наставе учинити занимљивијим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Реализација додатне наставе</a:t>
            </a:r>
            <a:endParaRPr lang="en-US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CS" sz="2000" dirty="0" smtClean="0"/>
              <a:t>Н</a:t>
            </a:r>
            <a:r>
              <a:rPr lang="sr-Cyrl-RS" sz="2000" dirty="0" smtClean="0"/>
              <a:t>есумњиво је да допунска и додатна настава имају низ позитивних страна. </a:t>
            </a:r>
            <a:r>
              <a:rPr lang="sr-Cyrl-CS" sz="2000" dirty="0" smtClean="0"/>
              <a:t>У</a:t>
            </a:r>
            <a:r>
              <a:rPr lang="sr-Cyrl-RS" sz="2000" dirty="0" smtClean="0"/>
              <a:t> педагошкој науци се слажу да не постоји “просјечан ученик” према коме су обично писани наставни планови и програми, већ да је у одјељењу највише ученика који су изнад или испод тог замишљеног просјека.</a:t>
            </a:r>
          </a:p>
          <a:p>
            <a:pPr algn="just"/>
            <a:r>
              <a:rPr lang="sr-Cyrl-CS" sz="2000" dirty="0" smtClean="0"/>
              <a:t>Д</a:t>
            </a:r>
            <a:r>
              <a:rPr lang="sr-Cyrl-RS" sz="2000" dirty="0" smtClean="0"/>
              <a:t>опунска настава не смије се посматрати као казна, нити дозволити</a:t>
            </a:r>
            <a:r>
              <a:rPr lang="sr-Latn-RS" sz="2000" dirty="0" smtClean="0"/>
              <a:t> </a:t>
            </a:r>
            <a:r>
              <a:rPr lang="sr-Cyrl-RS" sz="2000" dirty="0" smtClean="0"/>
              <a:t>да се ученици који је похађају извргавају подсмјеху. </a:t>
            </a:r>
            <a:r>
              <a:rPr lang="sr-Cyrl-CS" sz="2000" dirty="0" smtClean="0"/>
              <a:t>О</a:t>
            </a:r>
            <a:r>
              <a:rPr lang="sr-Cyrl-RS" sz="2000" dirty="0" smtClean="0"/>
              <a:t>на се организује по потреби за сваког ученика, без обзира на његов успјех.</a:t>
            </a:r>
          </a:p>
          <a:p>
            <a:pPr algn="just"/>
            <a:r>
              <a:rPr lang="sr-Cyrl-CS" sz="2000" dirty="0" smtClean="0"/>
              <a:t>Д</a:t>
            </a:r>
            <a:r>
              <a:rPr lang="sr-Cyrl-RS" sz="2000" dirty="0" smtClean="0"/>
              <a:t>одатна настава није награда за напредније ученике, већ њихова потреба да проширују властите границе постигнућа. </a:t>
            </a:r>
          </a:p>
          <a:p>
            <a:endParaRPr lang="sr-Cyrl-RS" sz="2000" dirty="0" smtClean="0"/>
          </a:p>
          <a:p>
            <a:endParaRPr lang="sr-Cyrl-RS" sz="2000" dirty="0" smtClean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 smtClean="0"/>
              <a:t>Закључак</a:t>
            </a:r>
            <a:endParaRPr lang="en-US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153400" cy="12954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sr-Cyrl-CS" sz="1800" b="1" dirty="0" smtClean="0"/>
              <a:t>САВ</a:t>
            </a:r>
            <a:r>
              <a:rPr lang="sr-Latn-RS" sz="1800" b="1" dirty="0" smtClean="0"/>
              <a:t>J</a:t>
            </a:r>
            <a:r>
              <a:rPr lang="sr-Cyrl-CS" sz="1800" b="1" dirty="0" smtClean="0"/>
              <a:t>ЕТОВАЊЕ ЗА НАСТАВНИКЕ МАТЕМАТИКЕ РЕПУБЛИКЕ СРПСКЕ</a:t>
            </a:r>
            <a:r>
              <a:rPr lang="sr-Latn-CS" sz="2000" b="1" dirty="0" smtClean="0"/>
              <a:t/>
            </a:r>
            <a:br>
              <a:rPr lang="sr-Latn-CS" sz="2000" b="1" dirty="0" smtClean="0"/>
            </a:br>
            <a:r>
              <a:rPr lang="sr-Cyrl-CS" sz="1800" b="1" dirty="0" smtClean="0"/>
              <a:t>август, 201</a:t>
            </a:r>
            <a:r>
              <a:rPr lang="sr-Cyrl-RS" sz="1800" b="1" dirty="0" smtClean="0"/>
              <a:t>8</a:t>
            </a:r>
            <a:r>
              <a:rPr lang="sr-Cyrl-CS" sz="1800" b="1" dirty="0" smtClean="0"/>
              <a:t>.</a:t>
            </a:r>
            <a:r>
              <a:rPr lang="en-US" sz="1800" b="1" dirty="0" smtClean="0"/>
              <a:t> </a:t>
            </a:r>
            <a:r>
              <a:rPr lang="sr-Cyrl-CS" sz="1800" b="1" dirty="0" smtClean="0"/>
              <a:t>године</a:t>
            </a:r>
            <a:endParaRPr lang="en-US" sz="2000" b="1" dirty="0" smtClean="0"/>
          </a:p>
        </p:txBody>
      </p:sp>
      <p:sp>
        <p:nvSpPr>
          <p:cNvPr id="4103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905000"/>
            <a:ext cx="7924800" cy="40973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r-Cyrl-CS" sz="2800" b="1" dirty="0" smtClean="0"/>
              <a:t> </a:t>
            </a:r>
            <a:r>
              <a:rPr lang="sr-Cyrl-RS" sz="2800" b="1" dirty="0" smtClean="0"/>
              <a:t>4</a:t>
            </a:r>
            <a:r>
              <a:rPr lang="sr-Cyrl-CS" sz="2800" b="1" dirty="0" smtClean="0"/>
              <a:t>. Математичка такмичења</a:t>
            </a:r>
          </a:p>
          <a:p>
            <a:pPr eaLnBrk="1" hangingPunct="1">
              <a:buFont typeface="Arial" charset="0"/>
              <a:buNone/>
            </a:pPr>
            <a:endParaRPr lang="en-US" b="1" dirty="0" smtClean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FC08E6-C04E-4EDB-80B7-510F8014BDD0}" type="datetime1">
              <a:rPr lang="en-US"/>
              <a:pPr>
                <a:defRPr/>
              </a:pPr>
              <a:t>9/10/2018</a:t>
            </a:fld>
            <a:endParaRPr lang="en-US"/>
          </a:p>
        </p:txBody>
      </p:sp>
      <p:graphicFrame>
        <p:nvGraphicFramePr>
          <p:cNvPr id="4098" name="Object 1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143000" y="2590800"/>
          <a:ext cx="990600" cy="838200"/>
        </p:xfrm>
        <a:graphic>
          <a:graphicData uri="http://schemas.openxmlformats.org/presentationml/2006/ole">
            <p:oleObj spid="_x0000_s37890" name="Presentation" showAsIcon="1" r:id="rId3" imgW="914400" imgH="714240" progId="PowerPoint.Show.8">
              <p:embed/>
            </p:oleObj>
          </a:graphicData>
        </a:graphic>
      </p:graphicFrame>
      <p:graphicFrame>
        <p:nvGraphicFramePr>
          <p:cNvPr id="4099" name="Object 20"/>
          <p:cNvGraphicFramePr>
            <a:graphicFrameLocks noChangeAspect="1"/>
          </p:cNvGraphicFramePr>
          <p:nvPr/>
        </p:nvGraphicFramePr>
        <p:xfrm>
          <a:off x="1066800" y="3429000"/>
          <a:ext cx="1066800" cy="866775"/>
        </p:xfrm>
        <a:graphic>
          <a:graphicData uri="http://schemas.openxmlformats.org/presentationml/2006/ole">
            <p:oleObj spid="_x0000_s37891" name="Document" showAsIcon="1" r:id="rId4" imgW="914400" imgH="714240" progId="Word.Document.8">
              <p:embed/>
            </p:oleObj>
          </a:graphicData>
        </a:graphic>
      </p:graphicFrame>
      <p:sp>
        <p:nvSpPr>
          <p:cNvPr id="4105" name="AutoShape 12"/>
          <p:cNvSpPr>
            <a:spLocks noChangeArrowheads="1"/>
          </p:cNvSpPr>
          <p:nvPr/>
        </p:nvSpPr>
        <p:spPr bwMode="auto">
          <a:xfrm>
            <a:off x="3124200" y="2590800"/>
            <a:ext cx="2895600" cy="3810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CS" sz="2000" dirty="0">
                <a:solidFill>
                  <a:schemeClr val="bg1"/>
                </a:solidFill>
                <a:latin typeface="Calibri" pitchFamily="34" charset="0"/>
              </a:rPr>
              <a:t>Нивои такмичења</a:t>
            </a:r>
            <a:endParaRPr lang="en-US" sz="20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6" name="AutoShape 13"/>
          <p:cNvSpPr>
            <a:spLocks noChangeArrowheads="1"/>
          </p:cNvSpPr>
          <p:nvPr/>
        </p:nvSpPr>
        <p:spPr bwMode="auto">
          <a:xfrm>
            <a:off x="2362200" y="2743200"/>
            <a:ext cx="609600" cy="152400"/>
          </a:xfrm>
          <a:prstGeom prst="left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7" name="AutoShape 14"/>
          <p:cNvSpPr>
            <a:spLocks noChangeArrowheads="1"/>
          </p:cNvSpPr>
          <p:nvPr/>
        </p:nvSpPr>
        <p:spPr bwMode="auto">
          <a:xfrm>
            <a:off x="3124200" y="3429000"/>
            <a:ext cx="2895600" cy="3810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CS" sz="2000" dirty="0">
                <a:solidFill>
                  <a:schemeClr val="bg1"/>
                </a:solidFill>
                <a:latin typeface="Calibri" pitchFamily="34" charset="0"/>
              </a:rPr>
              <a:t>Додатна </a:t>
            </a:r>
            <a:r>
              <a:rPr lang="sr-Cyrl-CS" sz="2000" dirty="0" smtClean="0">
                <a:solidFill>
                  <a:schemeClr val="bg1"/>
                </a:solidFill>
                <a:latin typeface="Calibri" pitchFamily="34" charset="0"/>
              </a:rPr>
              <a:t>за </a:t>
            </a:r>
            <a:r>
              <a:rPr lang="sr-Cyrl-CS" sz="2000" dirty="0">
                <a:solidFill>
                  <a:schemeClr val="bg1"/>
                </a:solidFill>
                <a:latin typeface="Calibri" pitchFamily="34" charset="0"/>
              </a:rPr>
              <a:t>ОШ</a:t>
            </a:r>
            <a:endParaRPr lang="en-US" sz="20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8" name="AutoShape 15"/>
          <p:cNvSpPr>
            <a:spLocks noChangeArrowheads="1"/>
          </p:cNvSpPr>
          <p:nvPr/>
        </p:nvSpPr>
        <p:spPr bwMode="auto">
          <a:xfrm>
            <a:off x="2362200" y="3581400"/>
            <a:ext cx="609600" cy="1524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1066800" y="4267200"/>
          <a:ext cx="1066800" cy="914400"/>
        </p:xfrm>
        <a:graphic>
          <a:graphicData uri="http://schemas.openxmlformats.org/presentationml/2006/ole">
            <p:oleObj spid="_x0000_s37892" name="Document" showAsIcon="1" r:id="rId5" imgW="914400" imgH="714240" progId="Word.Document.12">
              <p:embed/>
            </p:oleObj>
          </a:graphicData>
        </a:graphic>
      </p:graphicFrame>
      <p:sp>
        <p:nvSpPr>
          <p:cNvPr id="4109" name="AutoShape 17"/>
          <p:cNvSpPr>
            <a:spLocks noChangeArrowheads="1"/>
          </p:cNvSpPr>
          <p:nvPr/>
        </p:nvSpPr>
        <p:spPr bwMode="auto">
          <a:xfrm>
            <a:off x="2362200" y="4419600"/>
            <a:ext cx="609600" cy="1524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10" name="AutoShape 19"/>
          <p:cNvSpPr>
            <a:spLocks noChangeArrowheads="1"/>
          </p:cNvSpPr>
          <p:nvPr/>
        </p:nvSpPr>
        <p:spPr bwMode="auto">
          <a:xfrm>
            <a:off x="3124200" y="4267200"/>
            <a:ext cx="2895600" cy="3810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CS" sz="2000" dirty="0" smtClean="0">
                <a:solidFill>
                  <a:schemeClr val="bg1"/>
                </a:solidFill>
                <a:latin typeface="Calibri" pitchFamily="34" charset="0"/>
              </a:rPr>
              <a:t>Додатна</a:t>
            </a:r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sr-Cyrl-CS" sz="2000" dirty="0" smtClean="0">
                <a:solidFill>
                  <a:schemeClr val="bg1"/>
                </a:solidFill>
                <a:latin typeface="Calibri" pitchFamily="34" charset="0"/>
              </a:rPr>
              <a:t>за </a:t>
            </a:r>
            <a:r>
              <a:rPr lang="sr-Cyrl-CS" sz="2000" dirty="0">
                <a:solidFill>
                  <a:schemeClr val="bg1"/>
                </a:solidFill>
                <a:latin typeface="Calibri" pitchFamily="34" charset="0"/>
              </a:rPr>
              <a:t>СШ</a:t>
            </a:r>
            <a:r>
              <a:rPr lang="sr-Cyrl-CS" dirty="0">
                <a:latin typeface="Arial" charset="0"/>
              </a:rPr>
              <a:t> </a:t>
            </a:r>
            <a:endParaRPr lang="en-US" dirty="0">
              <a:latin typeface="Arial" charset="0"/>
            </a:endParaRPr>
          </a:p>
        </p:txBody>
      </p:sp>
      <p:sp>
        <p:nvSpPr>
          <p:cNvPr id="4111" name="AutoShape 21"/>
          <p:cNvSpPr>
            <a:spLocks noChangeArrowheads="1"/>
          </p:cNvSpPr>
          <p:nvPr/>
        </p:nvSpPr>
        <p:spPr bwMode="auto">
          <a:xfrm>
            <a:off x="2362200" y="5257800"/>
            <a:ext cx="609600" cy="1524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12" name="AutoShape 22"/>
          <p:cNvSpPr>
            <a:spLocks noChangeArrowheads="1"/>
          </p:cNvSpPr>
          <p:nvPr/>
        </p:nvSpPr>
        <p:spPr bwMode="auto">
          <a:xfrm>
            <a:off x="3124200" y="5181600"/>
            <a:ext cx="2895600" cy="3810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Cyrl-CS" sz="2000" dirty="0" smtClean="0">
                <a:solidFill>
                  <a:schemeClr val="bg1"/>
                </a:solidFill>
              </a:rPr>
              <a:t>Извј</a:t>
            </a:r>
            <a:r>
              <a:rPr lang="en-US" sz="2000" dirty="0" smtClean="0">
                <a:solidFill>
                  <a:schemeClr val="bg1"/>
                </a:solidFill>
              </a:rPr>
              <a:t>. </a:t>
            </a:r>
            <a:r>
              <a:rPr lang="sr-Cyrl-CS" sz="2000" dirty="0" smtClean="0">
                <a:solidFill>
                  <a:schemeClr val="bg1"/>
                </a:solidFill>
              </a:rPr>
              <a:t>с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sr-Cyrl-CS" sz="2000" dirty="0" smtClean="0">
                <a:solidFill>
                  <a:schemeClr val="bg1"/>
                </a:solidFill>
              </a:rPr>
              <a:t>такмичења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066800" y="5029200"/>
          <a:ext cx="1066800" cy="976313"/>
        </p:xfrm>
        <a:graphic>
          <a:graphicData uri="http://schemas.openxmlformats.org/presentationml/2006/ole">
            <p:oleObj spid="_x0000_s37893" name="Document" showAsIcon="1" r:id="rId6" imgW="914400" imgH="771480" progId="Word.Document.12">
              <p:embed/>
            </p:oleObj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sr-Cyrl-RS" sz="2800" b="1" dirty="0" smtClean="0"/>
              <a:t>5. Упутства за наредну школску годину</a:t>
            </a:r>
          </a:p>
          <a:p>
            <a:pPr>
              <a:buNone/>
            </a:pPr>
            <a:endParaRPr lang="sr-Cyrl-RS" sz="2800" b="1" dirty="0" smtClean="0"/>
          </a:p>
          <a:p>
            <a:pPr marL="566928" indent="-457200">
              <a:buNone/>
            </a:pPr>
            <a:r>
              <a:rPr lang="sr-Cyrl-RS" sz="2000" b="1" dirty="0" smtClean="0"/>
              <a:t>1. Дуално образовање</a:t>
            </a:r>
          </a:p>
          <a:p>
            <a:pPr marL="566928" indent="-457200">
              <a:buNone/>
            </a:pPr>
            <a:endParaRPr lang="sr-Cyrl-RS" sz="2000" b="1" dirty="0" smtClean="0"/>
          </a:p>
          <a:p>
            <a:pPr algn="ctr">
              <a:buNone/>
            </a:pPr>
            <a:r>
              <a:rPr lang="sr-Cyrl-RS" sz="1600" b="1" dirty="0" smtClean="0"/>
              <a:t>Модули за занимања обућар и столар</a:t>
            </a:r>
            <a:r>
              <a:rPr lang="sr-Latn-RS" sz="1600" b="1" dirty="0" smtClean="0"/>
              <a:t> </a:t>
            </a:r>
            <a:r>
              <a:rPr lang="sr-Cyrl-RS" sz="1600" b="1" dirty="0" smtClean="0"/>
              <a:t>за други разред</a:t>
            </a:r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r>
              <a:rPr lang="sr-Cyrl-RS" sz="1600" b="1" dirty="0" smtClean="0"/>
              <a:t>								</a:t>
            </a:r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r>
              <a:rPr lang="sr-Cyrl-RS" sz="2000" b="1" dirty="0" smtClean="0"/>
              <a:t>2. Нови Закон о средњем образовању и васпитању  </a:t>
            </a:r>
          </a:p>
          <a:p>
            <a:pPr>
              <a:buNone/>
            </a:pPr>
            <a:r>
              <a:rPr lang="sr-Cyrl-RS" sz="2000" b="1" dirty="0" smtClean="0"/>
              <a:t>	(Службени гласник  Републике Српске  број 41/18.)</a:t>
            </a:r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  <a:p>
            <a:pPr>
              <a:buNone/>
            </a:pPr>
            <a:endParaRPr lang="sr-Cyrl-RS" sz="16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r-Cyrl-CS" sz="1800" dirty="0" smtClean="0"/>
              <a:t>САВ</a:t>
            </a:r>
            <a:r>
              <a:rPr lang="sr-Latn-RS" sz="1800" dirty="0" smtClean="0"/>
              <a:t>J</a:t>
            </a:r>
            <a:r>
              <a:rPr lang="sr-Cyrl-CS" sz="1800" dirty="0" smtClean="0"/>
              <a:t>ЕТОВАЊЕ ЗА НАСТАВНИКЕ МАТЕМАТИКЕ РЕПУБЛИКЕ СРПСКЕ</a:t>
            </a:r>
            <a:r>
              <a:rPr lang="sr-Latn-CS" sz="1800" dirty="0" smtClean="0"/>
              <a:t/>
            </a:r>
            <a:br>
              <a:rPr lang="sr-Latn-CS" sz="1800" dirty="0" smtClean="0"/>
            </a:br>
            <a:r>
              <a:rPr lang="sr-Cyrl-CS" sz="1800" dirty="0" smtClean="0"/>
              <a:t>август, 201</a:t>
            </a:r>
            <a:r>
              <a:rPr lang="sr-Cyrl-RS" sz="1800" dirty="0" smtClean="0"/>
              <a:t>8</a:t>
            </a:r>
            <a:r>
              <a:rPr lang="sr-Cyrl-CS" sz="1800" dirty="0" smtClean="0"/>
              <a:t>.</a:t>
            </a:r>
            <a:r>
              <a:rPr lang="en-US" sz="1800" dirty="0" smtClean="0"/>
              <a:t> </a:t>
            </a:r>
            <a:r>
              <a:rPr lang="sr-Cyrl-CS" sz="1800" dirty="0" smtClean="0"/>
              <a:t>године</a:t>
            </a:r>
            <a:endParaRPr lang="en-US" sz="1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514600" y="3657600"/>
          <a:ext cx="1447800" cy="1221581"/>
        </p:xfrm>
        <a:graphic>
          <a:graphicData uri="http://schemas.openxmlformats.org/presentationml/2006/ole">
            <p:oleObj spid="_x0000_s62466" name="Document" showAsIcon="1" r:id="rId3" imgW="914400" imgH="771480" progId="Word.Document.8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638800" y="3581400"/>
          <a:ext cx="1444978" cy="1219200"/>
        </p:xfrm>
        <a:graphic>
          <a:graphicData uri="http://schemas.openxmlformats.org/presentationml/2006/ole">
            <p:oleObj spid="_x0000_s62467" name="Document" showAsIcon="1" r:id="rId4" imgW="914400" imgH="77148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 algn="ctr">
              <a:buNone/>
            </a:pPr>
            <a:endParaRPr lang="sr-Cyrl-RS" sz="2800" b="1" dirty="0" smtClean="0"/>
          </a:p>
          <a:p>
            <a:pPr marL="624078" indent="-514350" algn="ctr">
              <a:buNone/>
            </a:pPr>
            <a:r>
              <a:rPr lang="sr-Cyrl-RS" sz="2800" b="1" dirty="0" smtClean="0"/>
              <a:t>1. </a:t>
            </a:r>
            <a:r>
              <a:rPr lang="en-US" sz="2400" b="1" dirty="0" smtClean="0"/>
              <a:t>A</a:t>
            </a:r>
            <a:r>
              <a:rPr lang="sr-Cyrl-CS" sz="2400" b="1" dirty="0" smtClean="0"/>
              <a:t>нализа </a:t>
            </a:r>
            <a:r>
              <a:rPr lang="ru-RU" sz="2400" b="1" dirty="0" smtClean="0"/>
              <a:t>савјетодавно-инструктивног и надзорног рада за школску 201</a:t>
            </a:r>
            <a:r>
              <a:rPr lang="sr-Cyrl-RS" sz="2400" b="1" dirty="0"/>
              <a:t>7</a:t>
            </a:r>
            <a:r>
              <a:rPr lang="ru-RU" sz="2400" b="1" dirty="0" smtClean="0"/>
              <a:t>/1</a:t>
            </a:r>
            <a:r>
              <a:rPr lang="sr-Cyrl-RS" sz="2400" b="1" dirty="0"/>
              <a:t>8</a:t>
            </a:r>
            <a:r>
              <a:rPr lang="ru-RU" sz="2400" b="1" dirty="0" smtClean="0"/>
              <a:t>. годину</a:t>
            </a:r>
            <a:r>
              <a:rPr lang="ru-RU" sz="2400" dirty="0" smtClean="0"/>
              <a:t>;</a:t>
            </a:r>
            <a:endParaRPr lang="ru-RU" sz="2800" dirty="0" smtClean="0"/>
          </a:p>
          <a:p>
            <a:pPr marL="624078" indent="-514350">
              <a:buAutoNum type="arabicPeriod"/>
            </a:pPr>
            <a:endParaRPr lang="sr-Latn-RS" sz="2800" dirty="0" smtClean="0"/>
          </a:p>
          <a:p>
            <a:pPr marL="624078" indent="-514350">
              <a:buAutoNum type="arabicPeriod"/>
            </a:pPr>
            <a:endParaRPr lang="sr-Latn-RS" sz="2800" dirty="0" smtClean="0"/>
          </a:p>
          <a:p>
            <a:pPr marL="624078" indent="-514350">
              <a:buAutoNum type="arabicPeriod"/>
            </a:pPr>
            <a:endParaRPr lang="ru-RU" sz="2800" dirty="0" smtClean="0"/>
          </a:p>
          <a:p>
            <a:pPr marL="624078" indent="-514350">
              <a:buAutoNum type="arabicPeriod"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r-Cyrl-CS" sz="1800" b="1" dirty="0" smtClean="0"/>
              <a:t>САВЈЕТОВАЊЕ ЗА </a:t>
            </a:r>
            <a:r>
              <a:rPr lang="sr-Cyrl-CS" sz="1800" b="1" dirty="0"/>
              <a:t>НАСТАВНИКЕ</a:t>
            </a:r>
            <a:r>
              <a:rPr lang="sr-Cyrl-CS" sz="1800" b="1" dirty="0" smtClean="0"/>
              <a:t> МАТЕМАТИКЕ РЕПУБЛИКЕ СРПСКЕ</a:t>
            </a:r>
            <a:r>
              <a:rPr lang="sr-Latn-CS" sz="2000" b="1" dirty="0" smtClean="0"/>
              <a:t/>
            </a:r>
            <a:br>
              <a:rPr lang="sr-Latn-CS" sz="2000" b="1" dirty="0" smtClean="0"/>
            </a:br>
            <a:r>
              <a:rPr lang="sr-Cyrl-CS" sz="1800" b="1" dirty="0" smtClean="0"/>
              <a:t>август, 2018.</a:t>
            </a:r>
            <a:r>
              <a:rPr lang="en-US" sz="1800" b="1" dirty="0" smtClean="0"/>
              <a:t> </a:t>
            </a:r>
            <a:r>
              <a:rPr lang="sr-Cyrl-CS" sz="1800" b="1" dirty="0" smtClean="0"/>
              <a:t>године</a:t>
            </a:r>
            <a:endParaRPr lang="en-US" sz="2000" b="1" dirty="0"/>
          </a:p>
        </p:txBody>
      </p:sp>
      <p:sp>
        <p:nvSpPr>
          <p:cNvPr id="1028" name="AutoShape 4" descr="https://bioloskiblog.files.wordpress.com/2012/08/388360_214089975332848_930085176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https://bioloskiblog.files.wordpress.com/2012/08/388360_214089975332848_930085176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https://bioloskiblog.files.wordpress.com/2012/08/388360_214089975332848_930085176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AutoShape 10" descr="https://bioloskiblog.files.wordpress.com/2012/08/388360_214089975332848_930085176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12" descr="https://bioloskiblog.files.wordpress.com/2012/08/388360_214089975332848_930085176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14" descr="Резултат слика за motivac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AutoShape 16" descr="Резултат слика за motivac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" name="AutoShape 18" descr="data:image/jpeg;base64,/9j/4AAQSkZJRgABAQAAAQABAAD/2wCEAAkGBhIQEBUUEhQWFRQVFxUVGBUUFRgWFhcVFBgVFRUXFBQYHiYeFxkjHRgVHy8hJicpLCwsFh4xNTAqNScrLCkBCQoKDgwOGg8PGiwkHyUsLCwsKSwsKSwpLCksLCwsLCksLCwsLCksLCwsLCksLCwsLCksKSwsLCwsKSwsLCwsKf/AABEIAKIBNwMBIgACEQEDEQH/xAAcAAABBAMBAAAAAAAAAAAAAAAABAUGBwECAwj/xABNEAACAQIDAwcHBwoEBgIDAQABAgMAEQQSIQUTMQYiQVFTktEHFhcyYXGTFBUjUnSRswgzNDVCVHOBoaIkQ7HSJWKCwcLhY/Byo/FE/8QAGgEAAgMBAQAAAAAAAAAAAAAAAAQBAwUCBv/EACoRAAICAQMEAQQCAwEAAAAAAAABAgMRBBRREhMhMUEFM1JhIzIiYnFC/9oADAMBAAIRAxEAPwBq8k3k+wO0MDJNio2d1xDRgrIyDKI4mGg6bsamy+RvZINxDICNQRiHuCKj3kb2j8n2LO9sx+WZFW9g0kqYaKNS1jlBZlubaC5qZedYw7OmKZWKsVV8PG5DMqb2RBHdmLItrkE+5bEUjdO3qfS/BbFRx5G5vI3skm5hkJPXiHrHoZ2R2Enx3qQw8oY3xG5VXPFd7Zd3vAiymMa5iQjK18uXW176U2bS5UTRYmREh3io0EYTRZHMpXM65mAMIUtZulkZTYDNVCsvbxk76YCH0M7I7CT470ehrZHYSfHepFgNvpNK0ao4sGKu2XK+7cRyBcrE81zl1ABsbXApsm5ZqWeNEZCGliWUhXXeRzR4YfRhgSpeRekahhxBqFZe3jIdMRE/ke2UxuYZSes4iQnThrWH8jmymJLQyEniTiJCT7zS7ZvKwtIqSC7ySFUSMDPHGDbPiFY8xgSAVF7Bb9Js543lFBDMsLlg7BCLIzACVzGpYj1RmsLmw5w66JWXp4yHTEjvoZ2R2Enx3o9DWyewk+O9SLZXKGPEzSxxhvogpzMAFcM0iAoL5rXjfUgXFiLgg02HlyixSSSQyqFklRF+jzOkLFJHAz6BSLa2vmULmLAUdy/kOmI3+hrZPYSfHes+hnZHYSfHelMnK5yzxqDmM4VHZV3axLPHBIDrctYSkEixIIBOU1IdkYszQRyn/MQSAFcpCvzlBUMwBCkA6nUUStuistgoxZFfQzsjsJPjvR6GtkdhJ8d6mtN229oNEqCPKJJZFiRpL7tCwZi72tcBVYgXGY5VuL3riOotk8JkuEURv0NbI7CT470ehrZPYSfHel2C5ZKDllOfMZGjliQhHgR0TfEFiFUM9s1yGChh61qc9nbfWeZo1U2Ach7ght1JuXNuKjOCFJ9YKxHCu5WXx+SOmJHvQzsjsJPjvR6GdkdhJ8d6UedM4xJTIrIcQYguZEeONULF5CxAbMQCmUnmsb84Wp42FyhXFlsiMq5IpEY2IeObPu2/5WIXNlOoDKTxtXUp3xWckYiR/wBDOyOwk+O9Hoa2R2Enx3pThuXmcA/J3sxiRAjh2Z5WlCgi2VdI83rXysCwUWrbafLJgrIkTCQ3jRg0bfSrLDA6i5tzXmAUtYMUbSw1OvUZxkOmIk9DOyewk+O9Hoa2R2Enx3pVByxKxEZGk3bLE08rLGjMrPHLI+RSVVXSxKqRd14DUKG5aIGyiJ2JaNYwrKTIJWljRrX5gJiYi/7JvpqAOeoXyGIDb6GtkdhJ8d6x6GdkdhJ8d6kW09vLhkjaVCDISoVSGO9ylljX67MQVW3E0yYnlkdI15ssk6RDM0Y3QaYwEKT+eP0czewC56LxGy+Xpk9MTiPIzsjsJPjvW3od2Va25lte9vlElr8L266k+ycWZo95rZnkyggCyK7Ivq8QctwTrZhesbb2j8nw8koAJRbgMbLckKC7fsoL3Y9ABNcd+3q6ck9ESL+hnZHYSfHetk8juylNxDKCOBGIkBHuNd4uVTxSFSTi0dhHG8KouedY5ZZ0j1CNGoRBmvoWYFiVNLMHyxSeeOOFQ8clhvA/OVjCMQDu7axhSil82jyKtjrVjnevk56YjW/kc2UxuYZCTxJxEhJ95rHoa2T2Enx3rpyg5UzQYiQRsmWPcpu3ZAC0rom9aSx3aLvLFGIYlQRp6zvs3lHvsQYhGAuVyHEmazRMiOGXKMqlnsrE3bIxsAL0Od6WcglHOBlTyObJUgiGQEcCMRICPcax6Gtk9hJ8d6cMZyqeIZxG0oknmgjijsHHyZZS7sx0uWjPEgBbdPHC8q94BKiukaSRBkdRmlhxK/RyIvrIQ9uPEBtNRYU738h0xEHoa2R2Enx5KPQ1snsJPjvXeXlkZ4B8nyrKTFrvEMS3j38t5GFmRVutxxaw0sxHVOXS5iqxPIN78njysu9mkXeq/wBGwUAAxHW+XnakWIB138k9MRH6Gtk9hJ8d6x6GdkdhJ8d6X+d4dg0S5laOIhXlSNQziSWXeNY5GRUC8SCXtpYmlce3cuGmxJuyLNILMygJFFKIHcFV9UBHlsbniL8LQ7L18h0xGb0M7I7CT470ehrZHYSfHeu20OWzRZ3MVhkXdI8gUOGWSUM4yF1kKIlo1zEmUCwsxCrk9ykMkiYe4lKRJvcQWAzTGKOWyKBZwVe5IOnVbWunO9LOQ6Yla+VzkFgtnYWGTCoyM8xRs0jOCuQtwbhrRUh/KA/QMP8AaD+GaK0KG5QTZRLwzfyFYVJdkTpIqujYqQMrAFWBhg0YHQipq8+BgKoWw8ZiDKqEomRXAzKF6ARboqH+QD9Vzfan/Cgpg5bRYc7Un3xIO8ivYMfo9wub1Re5Yrb3dGppG6PVa1kJ29uGcFkYLE7NgbNE+FQ2C3R4xzQFAAANgLKo0+qOoUS4jZj5szYRs7BnuYjmZTdWa/Eg61S4TBhdd6WGQ20BYljvFDWsosFsxH7R00raFMISLh0AC31zG5ezZdBcqmoHSb1HY/YtvHwi6cJtHZ8TO0cuHVnN3KyICxuW1N+tmNutiek0kwI2bFGy7zDNnk3rsWjBkk3hlDPY6kNa3VYVT6xYQBrtIfqjJY+ufVIuCMlvW6bfy6KuCAJtKSC2hIXMoZAmQ62LDOTcaeywudj/AGJ3kuC4km2YpQq2FXJ6uV0UDXNwBsdddenWu0u0tnsWLS4Zi6qjFnQ5lQllVrnUAsx95qlGgweZfpJFGUZsqFudZi1i9iNcg4WsCenTSWPCGRipkyCxC2ALC40D620zcR1a0dj/AGI3j4Rd2F2js+IkxyYVCb3KNGt7sWN7f8xJ95NcHk2Wb3+Rm7Ox/Mm7SArIxvxZgSCem9U0I8Hrfei6aAahXz/tNbWyW4DiDx0FLBseBtVVspJIzH9nW3R0ix11rl09PnqLqbbLniKRdeFwWGdC0SRMsjZ2ZFUh2XTMWHrMLWv0UshiCKFUAKoCgDgABYAe4VAORfKQYdY8MygRXIV9bqWYnndYux16KsGlJ5+R9wcfYVrNh1kXK6qynirAMD7wdK2rZa5RDI9Pyu2aGYPPBmAMTA66KSCjXHAG+lcsNyt2VEWMc+HQuczlLKWbhmYgan2mqX2uf8TP/Gm/EaklPKhNe2ZT1kk/Rea8rdlC1p8MLNnFgBZj+0Ob63t41jD8q9lRoUixEEYbMSI7KMzcWsBbNfW9UdesUdhcnO8nwXdgeUuyYYo4kxEGWILl4XzKuXPoPXIvr7TWfOfZF2bfYbM7K7mwuzxkFGY21KkAgnhYVSN6xep7H7Yb2fBd6cpdkBiwlwoYtnLZRcvrzr29bU6+01tByn2Ql8k2GW7mU5QFvIb3fQetqdeOtUdWcvC3Go7H7ZK1k38F7ScuNmm2bFQnKcwueBHAjTQjXWnaHBwlQyxoQwuDkXUM28vw6WOb361R+H2KgXnjMTxuTb3C1WRyP5Us7Lh5bcMsbAW9UaK3XoOPsqiceleGatddvTmaJhFEqAKoCqOAAsB06AVsaKKXJE+MxEUMZkkKokYvmI0QHQ26hqBTKvLfZgJYYiAMQAWAsSBwBIF7ez21t5Qh/wALxX8M/wCq1WeJxWC+gZcM2VSBJeHKHuL3LFbHjew1t1caaqq6022J3WuEsIsvz42br/iYdePttwvprQnLjZgJIxMILG7EaFjwuxtr/OqvwuIwfyeXPBzmkBDGJiEW6XVZVXKvA2GnrHr067bx2zjLG0UJVFWQOm6KM5ky7ttdBlUlgf5dNXbZclW5ljPgsfC8r9lxFymKjG8cyMM7EZ2ADFQfVva5ta5JPEmiblfst3V2xMRZDcG54gMATpzrZmtfhc1UGzY0WSIyQyPEJFzSAPldA4BtHlN7gWy3J6KkckmA38lsLJl3aqF+TOCrlpLuUy3HNy6+zQaVO3+cnK1U2vSJ+/LTZbWviIDlIIuL2I4EXGhGv31heWmywSRiIAScxIFiWIILE21NiRf21WOCmwTCIDDvIVVd7kjdixEWUnmi9i5vfTVb261UU2D3Ep+SkySK26AwzsFdkXKElboDZ7WHQTajbfsncy/RYjcstlnjiIDYhtRezDgRzeI6DSnBcrMBM6xRTxOzkgIv7RILNpax6Sf51U23oMNM8S4WNogqkSlojHc80q3DUkZ+NjqNK7YDDiB1ePmuhur8WBta+vsJH86qnUl4yNadW2+Ulguvdi97C/XYX00Gvu0rVcMgbMFUNYLmCgNlHAX429lMfJHlE2KRlktvEtcjQMpvY26DpY1IKWeV4Yy44eGVj+UB+gYf7QfwzRR+UD+gYf7QfwzWK2dO/wCNCkvYp/J//Vc32p/woKjnL2eEbSxCvGXbPEbhsvN3CjLfU+sQdB+zUk/J/wD1XN9qf8KCmLlrtjc7RxK5MxLI2bNY3+TqgFrWtrc9J4dFLy+8yjUfbX/SM4bG4cIweEsb3vn1HNsBm0tzudwHVcjh2TGYLLzonUgOR9IWDE/m1JABt13sKF29zkYwxndhQOIbm5j646CW6r2Fr1j5/axARFv1Kttc4ZiCNXIZVzC2ijp1qwzso2O0sKVP0PPKuOaqhMzG4sc2bKo0Bvm149FZj2phBxw3BiQRJfTLlUPca2Op6zQ/KNixO6h1YP6mtwhQXPs0a4tqPaa1bbzELaKJXVQokCAkAXB5puNbnX21JOTQY7DBdICSGY85725tlGfQsA1mIIta49tbR7SwgJIhBFzZC2fm25pzk3Ug6m3Tl6BauknKENcnDw5uAYrc6KFF+gkWJ9569aaMSd4xZwCzEk80DU9QHAeygE0OnyzDCO24JNiBdjcNdTcyCxYEAi3RmNSbkzsltoZvkxj5hAZHezqD6t1tci37XA2NV1i0yIzKSCBfjp9xpmTa8qsGWR1YXsyMVYX42ZbGjtqfs0NJZKvLiXfjeSGIgliRzGWkcBQj3Ygas2UgHKo1J4CrLryps/lpjYGZo8RIGewZyQzkLwBdgWsOq9q9CeTXb0mN2bFLK2aW7o5sBcoxAJA6cuWldTR0LqRoK52eJEnrYVrWy0giX6POO1/0mf8AjTfiNSSle1/0mf8AjTfiNSStePo85L2xbsjZ3yiUR58lwTmylwLfWAtlXpLE2AB6bA8FwchiMoRjGGyZ7c3ORcC/utW2CxzQliuU5lKMHRXUqSCQVYEcVB/lXEyEqVucpOYrfS9iL267G1SHgXYzZGQxBXDmVM4BG6y6kc7eEWU2JDG1+rhfOA2HJMk7jRYEZmIGYFhchFK6XIVjfhZfaK5Yja0ryCUkLIvB41WNiQMt2KgXNgBeucWPkTPldhvAyvqecH0bN1k9ftoJ8ZEqzKeBHuvXWN7MD1EH7jXNkB4gGkG0xu0utwbgaEj+lThPwdwSclgtfktyc+cIt5FPELGzIxO8Q9TpbT2HgRbWnHY3JxotoIgkSXdXeRorkRm3NRydA7XBy6m2ptpfz485JuSSR0k6/fS7A8o8VCoWLETRqL2WOV0UHjfKpAolp4teDcWps9NnrSg03cnNo/KcHBNx3kUbm/G5UZr26b3pxNY8lh4Z2nkj3lD/AFXiuj6I/wCoqC4jH4orEhihsWCplnPObIo4kW0Vk06lJ66nXlC/VeK/hH/VaheP2JIfk7NjXa93BCRcwpDnUg6dbrZuv79DS/1Zn6n+wmSLGtHiMOIYwCN4waT1QwUBVCgg5TGRbTgR1MeW28Nj8TuJWSJc43a2KvxXfAuGUhLKLf8ATWVwMiLMYsewKFY7LlUyRkI5bQgg5pb342v7Kck5LgFYRjntEuZARFlBBMBC6G9kLC+v3U1gVxkbYtsYuPCmLcxWwpDO5dQ10kE2iWsP/d6d5MTtIYt8yQ72dRzUlICpDYWfmEH87x424WpoOynNgcYSZZOeoRBcNJuM1+FyCunWG9ho27DiosQVXFM+SHPG7bpS0rNzYQbDMSI7/wDSL0B6G7k/tDE4CfERwRqZAhRhrIFEXFhZbvqeAtxHVThs/lJiNyiqID8mIO7acK7EEqLQlQwUlhbgLVqNjLvUkXHKszZbkiMlXlR5MrroLswsBe9jSbacL2nVsVdVIskioc2dUsZALgFgcoI6VNCCPhDrtOTGzSvnwwB5rERyK7WULFzQfWJBRraesOPQ7YDklBNDvRj4Mtr6jLlI9YOrMGRh0ggEGqk5XwthJlSOViCmc5SUW5duABt+yD91RkyEm51PG/Tf3112oy9mjTdOEcJnpfkNskxtNICWjNkjkylRKBqzoDrkvoCeNiRcWJlteYORvKmeHaGGdppCu9jDgyNYoxCtcE2Isf6V6ftWZqquiS/ZfGxz9lY/lA/oGH+0H8M1is/lA/oGH+0H8M1itLTL+JC8vbFXkA/Vc32t/wAKCoj5Rj/xTEe+L8KOpb5AP1XN9rf8KCn/AGv5PMLip3mkMmd7XysANAFFhbqApS2ajb5K7apWQSiUfRVyeijBdcvfHhR6KMF1y98eFT34C2ysKboq5fRRguuXvjwo9FGB65e//wCqO/AjZTKaoq5fRRgeuXv/APqj0UYLrl7/AP6o78A2VhSW0fzT+6ovV8ct/JxhMPs/ESoZM6R3F2uL5lGulUPTVM1KOUMV1OtYZkVf/kWvHhsn7MsaYhSTxbeSwTWHUN3Ef+qqAFejfJZs1W2dgZ7kPHFiYwBwKyzBjm9xjUj3mudU0q/JfWvJOa3FaVtesVDJ5x2v+kz/AMab8RqSVeU3k6wDszNESWJYnMdSxJJ+81qPJts/sf7jT61EEjKloptlH2oq8PRts/sf7jR6Ntn9j/cancwOdjMpC1YtV4ejbZ/YnvGj0bbP7H+40bmAbGZSFqb9tfmv5j/vV/8Ao22f2J7xqD+V7khhcJgFkgjysZkW+YnQq5P+gqyq6MpJI7jpJQfUymDQDQaKfGD0/wCT9RHhmgF7QsMt/qTxx4hcvsBkZf8ApqT01bAwCLHHKL55MPhkbXS0aErYdfPbX3dVOtYNzzN4G4+hg8oP6sxP8P8A8lqht2OoV6Q2jgExETRSjMjizC9ri4Nv6CmH0bbP7H+41bTbGCwxPUaeVssplG5aMg6hV5ejfZ/Y/wBxo9G+z+x/uNXbiAtsp8lGhPZ/94UKgHQKvL0b7P7H+40ejfZ/Y/3GjcQDZT5KOy+6gLV4+jbZ/Y/3Gj0bbP7H+41G4gGynyedOUHrr/8Aj/3NNNWF5ZNhQ4PFwpAuVWhzEXvrnYdPuqva0YNOCaGYx6Vhj1yNwCz4+CJxdZHyHo9cFRY9BuRXp3k9jjPhIZGFnaNCw6nAs4/kwIrzX5Of1tg/4yf616cwOASBSkYspaR7XJ50rtI5162ZjbovSOtawkX1Fc/lA/oGH+0H8M0UflAfoGH+0H8M0U3pvtorl7Yp8gA/4XN9rf8ACgqxrVSvk2ZhsWTKSP8AGScCR/kwdVKd7L9d++3jSOprcpjdFalH2XDai1U9vpfrv328aN9L9d++3jS3ZZf2VyXDaiqe30v1377eNG+l+u/fbxo7LDtLkuGi1U9vpfrv328aN9L9d++3jR2WHaXJPPKSpOyMZYf5R/oyk15dq29rPIYWBZyGKrYsxBzOo1F+GtddyeqnaJdqGGimWn6n7KfFemPJMP8Ag+G90n4j1BxCequGyWkWMgMwtJLoGYD84x4A+2pul3YYwENP0v2XdasE246VT++l+u/fbxraRiRZiSbftEn/AFpLsMu7S5Ld3g6x99Y3g6x94qmdz7qzuvdU9hh2o8ly7wdY+8UbwdY+8VTW6939KN1R2WT2o8ly7wdY+8UbwdY+8VTW7939KN37v6UdlkdqPJcu8HWPvFV75cIy+zVC847+M2XU+rINAONRzdUlxkRzw27Qk+4Rv/3tVlVbhNSOZVRa9lZfN0vZv3G8KPm+Uf5b9xvCrYsev+taSqcp16D0+ynVe8+ip6WK/wDRbexXHyWDUfmYukfUWlm8HWPvFUjs6P6GO9gciX7opTuqz5UvLZcqo49ly70dY+8Ub1esfeKp1YQ3C2lHyQ+z+lR2GT2o8lxb1esfeKN6vWPvFU78k9g/pR8k939KOwR2o8lxb1esfeKN6vWPvFU78k9g/pR8k9g/pR2A7UeS4t6vWPvFG9XrH3iqd+Se7+lHyT2D+lHYYdqPIm8uOzZZ8bCYY3ltBru1L2+kfjlvaq382sZ+7T/Bk8KsaLCN8ofq3cY95zSE/wDalnyc0/Gxwio4KtvFvPUQvkJsXERbTwjyQyxqJ47s8bKoudLsRavSu9XrH3iqT2lhWKrbX6SI/wB63/pr/KlXyM+yqL07MM6hTGPjI6+X5wcBh7a/4g8P4ZoqLcvYsuyU+2nh/AFYp6j/ABrSErFiTJP5FdlJiNkzK4uBi5LakcYoOqpZ5iYf6v8Ac3jUd8gptsqfS5GKk0HSdzDoKesFtXGNlkjDTZwgkjlQwxxSyMptE2QPkjTPnLZrnKAQbgJ3OXW1FlkMYFHmJh/q/wBzeNHmJh/q/wBzeNdtlbdnmnRWhMa5BvFdJAytkViyyGylc5MYW1zZm0C6oJMdilxeZS4jM7IVaKUoY0jbSK4vmZspLWC3Xmmxa9C7jeMnfgU+YmH+p/c3jR5i4f6v9zeNd9m7axMmEmmeIbxQxjVUk5/MVrZG57ZWLJewz5CQBcCkGO2/Pmz7mVTCk8m5tIDOAZBEBYFQfo0Y37UDXUGP5M4yGRR5iYf6v9zeNHmLh/qHvN41rFykxYUM+GzRhAWdBIGLFJWG7hILFQViUm/+Z7K64TaczssZDACSOPNaQSDIHd3kkK5GVsgAA6GF+ItL7i+SMo0PIPDfU/ubxo8xMP8AU/ubxrrjuUUyYiSOOFnVQoVhDOfpGZFIzZcjKoYsbHosL2Yqjw/KrFsW/wAPfdRq8qiOTNnMRdo1tcZg+QZQXYhjpYAsLutewyjv5iYf6n9zeNYHIPD/AFP7m8a5xco8dmC/JMxGUNo8fryzRIyg5gVssbtrzVYnjYVwm5R41d45iAO7w4WIxStu5Xzb13awzoCQtgQTkHDU1KVvIPAs8xMP9X+5vGt15C4Ya5NeGpY/0JqQwuSqk6EgE8eNhfjrx66beUOKkjjTJvApkVZHhQySJHZiSkaqzEkhUuAbZy3RVSsm5YydDeeQ+H+otHmPh/qCsYPFY+M2aIvEDm55DTlZHlCR3BAzIoiLE39a12NzXXB4zFy4OZnUCRgwiBikU86NPWiJzm0hdb6EhQbddj618kZRy8x8P9Qf/f50eY+H+oKbMJj8fArrllOsKLngaV0zRZ2d3R8krNITGctlUnMcqi1Pu2p5/oI1DKZCDK8aM4GXIWiDKRus93AkOgCnW5FS3NPGSBKeQ2H+oKz5j4f6grGF2jjJtn4iSSMpMVl3cYR0ZeZYKSbs7Bs3OAsbCwNIpcTjju7Z48rQjeCGVs0Tyto0IfjlijBJ1UTalbmwnN/IeBd5j4f6go8x8P8AUFKxNiRh0MUYMskpzLKXyxozvdiCbgBQDlGlzYWGtctmbTxkk6CWAxRGPn3ANpcisbPnvlzF1HN/YuTqAOFKz3knwcRyGw/1BR5j4f6gpLPtTHxyyBVMitiQi/4eS0UIjBupBtIGI9bRVLNcj1RrJjto7y4zepiWVGw5ZWYFBFqrLkAGoVzmPOALXBHeJ8kZQs8x8P8AUWjzHw/1BTzsvESSR5pY922aQZCQSEDsIySCRcqFY26SR0Urql2zTxk6wMUPI/DJe0SXP/KDXXzWg7NO6Kxyjka8SkTbli+8OHDmQkAbuO8fPjViSS4ItkAJANN2zNo4yEiOWFpETdZnJZ5QJ3ktGMoO9MSmIM/UCSTxFketrKZy/A5ea8HZp3RR5r4fs07ornyZ2riJ1d5kyrZGUbt0ZWOYyRENfeZBuxnGjMWAGlR/Z+Kx0bJJaVlZMRK8ZglO8dQpSOLMVMEZu5USC4N/WuLSlNtrJOUSTzYg7NO6KPNeDs07orns3G4qXCzNzDKM4gYxvGrkRqQTExzBd5nUXOqgHpptbbOLZll3LKGRWjTcyM8QmZUvMqtZ3sjErYZc63IAY0R7jeMhlDseS0HZp3BR5rQdmncFIOSJkLASo6ssOdi6uv02JnnaZRc5SFyLa17BhY2OrdNi8RZ5Yw2Z5HcI8WJZYd1HIUTKmrEyCNmyqRqwsdLTiecZIySAcl8P2adwVk8lsP2adxaZYtp45HdiJGXdYcLG+GYsHkYh5WeIhGK5ucigEhB6mpPGfaWKk57IySxYdzuzFKBJKwcIXCNkCowXS7XLtbQKaOmfJGUP3mvh+zTuCjzXw/ZJ3BTWNt4pY3EUTNlfcxoIJWaMR71c0kkjASlxGljcBd4pZiNTJdnzM8UbOLMyIzCxWzEAsMraix6DrVc3OK9nSwyr/Lhs5INnQBFCg4kkgC2u6IopV5fv0DD/AGg/hGitbTvNabF5+xR5AP1XN9qf8KCpBtjyiYPCzvDKZM6Zb5Yyw5yhhY36iKj/AJAP1XN9qf8ACgqJeUb9aYj3x/hR0lbBStaZXba64JosL0s7P65vhHxrHpZ2f1zfCPjVNWoqOxEU3thcvpZwHXL8E+NZHlZwHXN8I+NUzRR2IBvbC5fS1s/rl+EfGs+lrAdc3wj41TNFG3iG8sLl9LGz+ub4R8a1TyqbOW9t4MxuSISLk2FzrqbAfcKpw1INn7OVVBIBa2t+i/VXMqYoa007r5YWC69j7WjxcCzRXyPe2YWPNJU3HvBpaDVX8muUUmFdVveEmxToXMdWXqNzew0OtWfSkl0s0pQcPDCs2rFbrXCOCKzeUTDKzKUxJysykjDuVurFDYjQi4NcT5TMJ9TE63//AM7624/96r6WY7yZS4KtJiLj5QUAAka6lLacR0HQk3roJ7kXcBSykkYtiCpuFsr829/9OGlq0Fp4NZMt6qZYJ8o+F7PE9f6O9aHymYQG2TE3Otjh3vb3dVQBpQMvq3DDLfGNwtoCOsC4vbp6bE0O4tcsGcNYg4262bLcA8QSD/T26zt4kbqwsFfKRhTwTE+3/DvpWvpMwdr5cRY8D8ne3XofcP6VXkixsQWCsdbf4sgC1+JH/T93GspP0Eqb6svywlbEEZgzaAk3NuPH2GjbRDdWFhL5TMIeCYg2/wDgaj0mYS9smIv1bhveKgDYssouynINWGLym65hrcX0JOunAew1pwuLqbMT+lm/C4yr0G4BGhuPbRt4HS1NjeEWFL5TcIouUxIHWcO/+tSjDzB0VhwYBhfqYAi/8qpwNYkqWF7cXZiQL2uSbnialXI7lJIJVgkYsj6LfipA0F/q6Wt0UrZBL+pqxpsUeqTJ7RRRVByI9t7UXCYeSdwWWNcxC2zEXA0vp01E8H5WcPISBDMoABJbJbVlUDRuJLCpByzcDATksUGT1gL5ectmt0gHUjpFVjsbZETmIYgqhlfeLuGB3ywc7KEUHj9KeaBwXQXpympTXkR1Fs4zSiSrE+V/DxsQ+HnFtNd2L9RF24Horth/KnHILphMSR9Y7pV16nZwP60r2Pyfihl32kpeNwGCcFRyI1VrkZjcCwGY+4WpPt3bOMZnGHjuUVQFkjyxGQsxOR2HOygFTfKeaPraMbaHsr7ti9s4zeVqFWKnC4m4JB0jOoNjqG1rVPK9CxCrhcSWJsAFQknqAzXNZw+ycYs1pJNFGhiw8WRiTqXdkKqBqoVMzDiSb6Pi4eQtlVUkYZgXd7hXGgjCqDrcqSebpoL9E7WDDu2cjKPKxEb/AODxZsLnmLoBxJ10FcfTJhuwn/8A1/76XYrk9JZlfEXRgqtDHDEsLGw0UBGkNyDYFrnrtSTa/JTZygDIsbRhnKgKrSAWUM/ELEDmNiLc32WMPSxRDttXybjyrxFQ4wmJKscqkCPnNYkZRnu2gOoFtDSyTyixplLwTre91XJIyfVzrGxsW0AXjrqBUVbGguEiVkCyohKjPI+9fdq7hg2VCEdsoOiIvq5rB72i8ZGXEWKJvELQnJfMMqyISbqwAewBOhJvS1kFCSSWeRqjrksyZN8LiVkRXU3Ui48Pf0fyrpUV5GHdndCUypuw4csGOYEAksOkhlv7Vv0mpVSjfA01h4Kx/KA/QMP9oP4ZrFZ/KB/QMP8AaD+GaK3dN9pCk/Yo8gH6rm+1P+FBUR8ov60xPvi/CjqX+QD9Vzfa3/CgqI+Ub9aYj3xfhR0tP7zFtV9tf9I3RRRVhnBRRRQAVo0wB1v77G33it6KklYXs1WQHgQfcamXJXFYKe6YvEjCsLWzhQjiw1Eh5qn/AJTb2X6INtFBumNhcDjUaz11GCl7NDSScMygy/vmPCSzIuDxQxAzAyOuUxxoNTeUGzObABVudbmw1qxwa8dA306K9HeRvaO92TEpN2iaSI63tZsyjustvZSuqoUY9aNCNrn4kTetlrWtxWejt+ilolfeymz/AJ6cArFHwzv/AJjG4NrkdfurCxPlzZZFUEc4pBdgNWLG4uOkg6adNaYrdl35oH08pa6SHPleQX5ps1jlsTpcAaHjoMKjfsxjmqefHIBdQxbjcAnTmnqFyenXj6Rhv2KLsSOZKeA1TDixsxX6P2gNqQOH8qJYXbm5JL5gbFIPfwB1OjcSb/0pNkiRibx8SApil4XJCkMergBpr0dOsSoCAVjvxKiGTW+cXaxsFsVOluviK6IO82cNbJLcDhuYso1IBsBYE9fs6qySbc1ZrsxsUjgIObO5IYC+tjexNxfrrgZ1HBYDdSAwhk1AvaxY6C4t7zw6a3+TRkjSO65ebuJrW16A2gOo4ahTa9zYIOWJ2oqaSCZACRmbDJlHEfVy3uevqrsuKWW+WSVwpygqkO6ueANzp1jgRm0rBw6qpzMgsp0OGl4BSOOa/E3uTpYWtpaO8tki3Ssqx5i6i6xNG2UK5IJJNxzhfjwHRxlLPgthhyWCdbEw+AkX/F4v5LKCbxS5E0BtdJGOVx06a9Yp25P7Jw7YxHw0++giuTKbKpk4KkRv9JxJLDQWtcm4HngnooU/fRKiLWEam4n8s9i0U0ckdo/KcBhpel4Y7635wAVtenUGnesaScW0Wryhn5aYYSYCdC2UMoBY25oLLmbXqFz/ACqD8jtorJHipVj9W6wjTMsaRoiogbmqQDHe/S2p6pj5QP1Zif4f/ktRTyaJCbRvziI7toLD5QWkIzjUG0cYI09UceAf0noztR9xIeptuOY4M7orSgyFbE2zAbgogANmylzc3QnU21pPgeTkrZBFI4RZebmxEoyi670FwA0mUhjlN0IsMw0AkC4Z3QmVBGFJyBGErspctbUZFuFXTUC4HRXDCyKiOZH3Z5q5GmGawsE1D2DEnQ9Jp7Bxjz5MYuJoxzmeaMNYoLK7MLgksct7nWyi3V7WeTlRiJUCiDdjUZbGQhQLc5yNND1dNLYNvbyT6GJ7X574hpI0IUZhuhlJlBtY2toSSDSbaiCaJxhwmaV33t8sjWKqScqtdrkHVmWwHC1DIl+hkm5a4uF0AVWjRrFFUEk6ALnOiHUAaiwPtrjyi5UyRvIW38LvC75JIVEd0jutygYMrSFjq3Dja4py2XswxypIUkdzGU1UZTkysBcExgFQL5VtdfWvYUtxmIjf/FbxXtE0GVedGsqZkbPISb2zAHQnmi164in8s5j68kb5NYxmxDzPIZoJxfXNJkzOLXB0VgxtkFzl10ArvithSYmV5JJkRczWG8Bst7WGugsqHS3T00+ckECxPz8ymZ7tqA8gNnPWgBvYdQHGnTSwJF8uc2YA3F/2T+0f50P6f1PuwlhtClf1mVEu2o58+BNyJ2SIHlIfNew1tc8Lt7uaovpfWpNDi8zyKB+bygm/HMuaoti9rbnK+RxleAE3BBR5UQs4DGwCvf8AlT9s0/TYn+Kg+6GLxNZ2qpVTXnOTZ019lycrI4ZAvygP0DD/AGg/hmij8oH9Aw/2g/hmsVpab7SIn7Yp/J//AFXN9qf8KCol5Rz/AMUxHvj/AAo6lv5P/wCq5vtT/hQVOMRsPDyMWeGNmPFmUEmwtqaSumoW5ZzOp2wwjztmrF69DebWE/d4u4KPNrCfu8XcFc7mPBRsXyeeb0Zq9DebWE/d4u4KPNrCfu8XcFG5jww2L5PPOai9ehvNrCfu8XcFHm1hP3eLuCjcwDYvk847QP0T+6oxXpPyibBwybLxbJDGrCK4IUAjnLwNebadompxyiyFTqWGAq/vI+d3BEL2GIw+8Vbft4eaSKU36brJB3aoEV6S8lGERtlYNyoLosyq3SoeVs4Hvyrf3CudVJKvyX1+yaVsta1tWMhgpoOc8t75RNOD/iigUM725qi69OnvrlJJc2Di2vDE3XUqDzjfXU2t1airWbk3hCSTh4iTqSUF7nW9Y82cJ+7xdwU+tTHBnvSPPsqxtoFDZGByA3AxRZRfThpx9l7W4g6VgyKqjM4JBtb5UDqOcpXKNNASbga+7W1PNnCfu8XcFHmzhP3eLuCjdR4I2cuSpnF+cX1dySFxdhcCyk3F7aDhr7a3V2VeBNwBnXF3FzcgsNCdS+lrG/CrW82cJ+7xdwVnzZwn7vF3BU7qPBOzfJVEkxOrLoRdW+WcQtrA8ded1cD0dMe5auTh0vcAMpsZt5rlZb2ubWta/sq9/NnCfu8XcFQDy17Hgh2cjRRIjb9BdVANislxXdd6lNJAtM4POSi2NAoNFaBYen+QfMikhtYIY5EH/JiYo5r26PpDMP5VJ6bdhYVBDFIFAdoIFZukqi3QH2DM33mnI1gWtObaG4+hh8oH6sxP8P8A8lqncNt1sPAYoFsZFO+dlzFiTfKi8AoAAubk3bh03/JGGFmAIPQRcfca4/N8XZx9xfCra7lBYFrtP3HlMrbFcqxulUoZCVGciWFQ9gcods3tubLYEC3Cm7B42XjG+Awi3zfTTiVybWzkc7Mf+ZwW9tWz83RdnH3F8Kz83xdnH3F8Ku3a4K9q+SoW2jPvSwxUMp+tFNiAWHSCgSQZdTpbhrpTliZZzF9FiZIIhbMZY2QsT9YyKhK9Gl/b7LRWJQLAADqAAH3CuR2fETcxpfrKL4UbtL4DavkqTBcoTHNOZ8YJSYyiZVm3YY6Zo7IQgVCwFgbk0gTlJHh8OkEEZkCgkvIpUNIwIaULcspGlhcEWGulXV83xdnH3F8KPm+Ls4+4vhRu1wRtHyQLkG+bBhmyi8jrbJZQLLqLf/2pO3G/AWNjqACOOUV3x8aKcqgLcHQAWB0sbD1ff7K4OxzXBF7gXuSQBoSPYa39O+qtM8hq4KF0l+xPtXA7+J4Wud4DGPrLvAeccuh1I/pXbkZjt/A0xFjI9yOpljiRwfaGUj+VdYeK20G8Cix6mBs3XfiPdSjYMQVJMoAG/n0AAH5wg6D2gn+dY31JrqSPTfR23U2+SB/lAfoGH+0H8M0UflAfoGH+0N+GaKZ0320PS9s38hWNji2VMZHVAcW+rG3+VBU6PKLC9vF3xVXeS3Z7zbHkCKWIxkmign/Jg6qcjyUxPZSdxvCktRU5TyhqhQcfLJ/5x4Xt4u+KPOPC9vF3xVf+aeJ7KTuN4VnzTxPZSdxvCl9vLgv6K+Sf+ceF7eLvijzjwvbxd8VAPNPE9lJ3G8KPNPE9lJ3G8KNvLgnor5J/5x4Xt4u+KPOPC9vF3xUA808T2Uncbwo808T2Uncbwo28uCOivkkHL/bOHl2XikSaNmaIgKGBJOZTYDpNUF5q4rsT96+NWptDkhijGQIZCSU/YbhnW/R1XNKTyTxPZSdxvCnKuuqOEiuVVcn/AGKh81cV2J+9fGr18mW1oINlwRyyojpvQyswBB3r3Bpo81MT2Unw28KS7O5HYpUIMMg+klI5jcC7EHh0g1FvVZHDQRqri/EiyfOPC9vF3xW3nDhbfn4+8Kr08k8T2Uncbwrr5sYjhupPht4Urt3wWdNf5E7848L28ffFHnHhe3j74qAeauJ7KT4beFHmpieyk+G3hUdiXBPTX+RP/OPC9vH3xR5x4Xt4++KgHmpieyk+G3hR5qYnspO43hUbeXAdNf5E/wDOPC9vH3xR5x4Xt4++KgHmpieyk7jeFHmpieyk+G3hRt5cB0V/kT/zjwvbx98VBvLDi4sVgEjgkSSTfxkIrAk8172rj5qYnspPht4UlxXJDFF4rQyWDkn6NtBkcdXWRVtVMoSUjiUK2sdRVQ5K4rsm+9fGsNyYxQBJiNrda+NW/wCamJ7KTuN4ViTkliSpG5k4Eeo3V7qdV0+CvsV/kTbY/KHCjDQgzx3EUQ9cdCLSvziwvbx98VXOB5JYoRRhoZLhFBG7biAL9HXXcclMT2UncbwpCVDbbLVGvHsnL8rsGNDMP5BiPvArXzxwfbDuv4VBfN7EG43M2n/wyf7ax5t4jsZfgyeFG3fBOKvyJ354YPth3X/20eeGD7Yd1/8AbUE82sR2MvwZP9tHm1iOxm+DJ/to274JxVyTvzxwfbDuv/to88cH2w7r/wC2oJ5t4jsZvgyeFHm3iOxl+DJ4VG3fBHTX+ROvPHB9qO6/hWfPDB9sO6/+2oL5tYjsZfgyf7aPNrEdjN8GT/bRt3wTirkleL5Y4NpColuQoJsjgBWJsL21vlPupMOVGHA/OXtb9l9R9S1tLdfsqKw8lcQJXYwzWIQD6KT9nNfo9td/NrEdjN8GT/bWjC+2EVGKMm36XprZucpeSXbN21FPMqoczXDnmv0G+txYEDS/T0UvbaUGDGSSSxZpJBdSb53Zz6o6C1v5VH+T6S4QEfJZ2LMMziJr5RfKACBYDp1pPyjwU+KmDiCYKFVQDC976k306z/Sse56q/U/5RxFIa02mp066IvwMvlv2rFiNnwNE2YLiSDoRY7om2o6iKKZvKPgHh2XGHVlJxhIDqVJG4tcBhrWa3KV0wSK7MKTwVguLdLhXZRxsrED+lbfOUvaP328axRXZWZ+cpe0fvt40fOUvaP328aKKAD5yl7R++3jR85S9o/fbxoooAPnKXtH77eNHzlL2j99vGiigA+cpe0fvt40fOMvaP328axRQBn5ym7R++3jR84y9o/fbxrFFAGfnKbtH77eNHzjL2j99vGsUUAZ+cZe0fvt41j5xl7R++3jRRQAfOMvaP328aPnGXtH77eNFFAB84y9o/fbxrPzjL2j99vGsUUAHzjL2j99vGs/OMvaP328axRQBn5ym7R++3jR84y9o/fbxrFFAGfnKbtH77eNY+cZe0fvt40UUAZ+cpu0fvt40fOU3aP328aKKAD5ym7R++3jR85Tdo/fbxoooAPnKbtH77eNHzlN2j99vGiigA+cpu0fvt40fOU3aP328aKKAD5xl7R++3jR85S9o/fbxrFFAGfnGXtH77eNHzjL2j99vGsUUAYfFO/rOzW+sxP+tYooo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" name="AutoShape 20" descr="data:image/jpeg;base64,/9j/4AAQSkZJRgABAQAAAQABAAD/2wCEAAkGBhIQEBUUEhQWFRQVFxUVGBUUFRgWFhcVFBgVFRUXFBQYHiYeFxkjHRgVHy8hJicpLCwsFh4xNTAqNScrLCkBCQoKDgwOGg8PGiwkHyUsLCwsKSwsKSwpLCksLCwsLCksLCwsLCksLCwsLCksLCwsLCksKSwsLCwsKSwsLCwsKf/AABEIAKIBNwMBIgACEQEDEQH/xAAcAAABBAMBAAAAAAAAAAAAAAAABAUGBwECAwj/xABNEAACAQIDAwcHBwoEBgIDAQABAgMAEQQSIQUTMQYiQVFTktEHFhcyYXGTFBUjUnSRswgzNDVCVHOBoaIkQ7HSJWKCwcLhY/Byo/FE/8QAGgEAAgMBAQAAAAAAAAAAAAAAAAQBAwUCBv/EACoRAAICAQMEAQQCAwEAAAAAAAABAgMRBBRREhMhMUEFM1JhIzIiYnFC/9oADAMBAAIRAxEAPwBq8k3k+wO0MDJNio2d1xDRgrIyDKI4mGg6bsamy+RvZINxDICNQRiHuCKj3kb2j8n2LO9sx+WZFW9g0kqYaKNS1jlBZlubaC5qZedYw7OmKZWKsVV8PG5DMqb2RBHdmLItrkE+5bEUjdO3qfS/BbFRx5G5vI3skm5hkJPXiHrHoZ2R2Enx3qQw8oY3xG5VXPFd7Zd3vAiymMa5iQjK18uXW176U2bS5UTRYmREh3io0EYTRZHMpXM65mAMIUtZulkZTYDNVCsvbxk76YCH0M7I7CT470ehrZHYSfHepFgNvpNK0ao4sGKu2XK+7cRyBcrE81zl1ABsbXApsm5ZqWeNEZCGliWUhXXeRzR4YfRhgSpeRekahhxBqFZe3jIdMRE/ke2UxuYZSes4iQnThrWH8jmymJLQyEniTiJCT7zS7ZvKwtIqSC7ySFUSMDPHGDbPiFY8xgSAVF7Bb9Js543lFBDMsLlg7BCLIzACVzGpYj1RmsLmw5w66JWXp4yHTEjvoZ2R2Enx3o9DWyewk+O9SLZXKGPEzSxxhvogpzMAFcM0iAoL5rXjfUgXFiLgg02HlyixSSSQyqFklRF+jzOkLFJHAz6BSLa2vmULmLAUdy/kOmI3+hrZPYSfHes+hnZHYSfHelMnK5yzxqDmM4VHZV3axLPHBIDrctYSkEixIIBOU1IdkYszQRyn/MQSAFcpCvzlBUMwBCkA6nUUStuistgoxZFfQzsjsJPjvR6GtkdhJ8d6mtN229oNEqCPKJJZFiRpL7tCwZi72tcBVYgXGY5VuL3riOotk8JkuEURv0NbI7CT470ehrZPYSfHel2C5ZKDllOfMZGjliQhHgR0TfEFiFUM9s1yGChh61qc9nbfWeZo1U2Ach7ght1JuXNuKjOCFJ9YKxHCu5WXx+SOmJHvQzsjsJPjvR6GdkdhJ8d6UedM4xJTIrIcQYguZEeONULF5CxAbMQCmUnmsb84Wp42FyhXFlsiMq5IpEY2IeObPu2/5WIXNlOoDKTxtXUp3xWckYiR/wBDOyOwk+O9Hoa2R2Enx3pThuXmcA/J3sxiRAjh2Z5WlCgi2VdI83rXysCwUWrbafLJgrIkTCQ3jRg0bfSrLDA6i5tzXmAUtYMUbSw1OvUZxkOmIk9DOyewk+O9Hoa2R2Enx3pVByxKxEZGk3bLE08rLGjMrPHLI+RSVVXSxKqRd14DUKG5aIGyiJ2JaNYwrKTIJWljRrX5gJiYi/7JvpqAOeoXyGIDb6GtkdhJ8d6x6GdkdhJ8d6kW09vLhkjaVCDISoVSGO9ylljX67MQVW3E0yYnlkdI15ssk6RDM0Y3QaYwEKT+eP0czewC56LxGy+Xpk9MTiPIzsjsJPjvW3od2Va25lte9vlElr8L266k+ycWZo95rZnkyggCyK7Ivq8QctwTrZhesbb2j8nw8koAJRbgMbLckKC7fsoL3Y9ABNcd+3q6ck9ESL+hnZHYSfHetk8juylNxDKCOBGIkBHuNd4uVTxSFSTi0dhHG8KouedY5ZZ0j1CNGoRBmvoWYFiVNLMHyxSeeOOFQ8clhvA/OVjCMQDu7axhSil82jyKtjrVjnevk56YjW/kc2UxuYZCTxJxEhJ95rHoa2T2Enx3rpyg5UzQYiQRsmWPcpu3ZAC0rom9aSx3aLvLFGIYlQRp6zvs3lHvsQYhGAuVyHEmazRMiOGXKMqlnsrE3bIxsAL0Od6WcglHOBlTyObJUgiGQEcCMRICPcax6Gtk9hJ8d6cMZyqeIZxG0oknmgjijsHHyZZS7sx0uWjPEgBbdPHC8q94BKiukaSRBkdRmlhxK/RyIvrIQ9uPEBtNRYU738h0xEHoa2R2Enx5KPQ1snsJPjvXeXlkZ4B8nyrKTFrvEMS3j38t5GFmRVutxxaw0sxHVOXS5iqxPIN78njysu9mkXeq/wBGwUAAxHW+XnakWIB138k9MRH6Gtk9hJ8d6x6GdkdhJ8d6X+d4dg0S5laOIhXlSNQziSWXeNY5GRUC8SCXtpYmlce3cuGmxJuyLNILMygJFFKIHcFV9UBHlsbniL8LQ7L18h0xGb0M7I7CT470ehrZHYSfHeu20OWzRZ3MVhkXdI8gUOGWSUM4yF1kKIlo1zEmUCwsxCrk9ykMkiYe4lKRJvcQWAzTGKOWyKBZwVe5IOnVbWunO9LOQ6Yla+VzkFgtnYWGTCoyM8xRs0jOCuQtwbhrRUh/KA/QMP8AaD+GaK0KG5QTZRLwzfyFYVJdkTpIqujYqQMrAFWBhg0YHQipq8+BgKoWw8ZiDKqEomRXAzKF6ARboqH+QD9Vzfan/Cgpg5bRYc7Un3xIO8ivYMfo9wub1Re5Yrb3dGppG6PVa1kJ29uGcFkYLE7NgbNE+FQ2C3R4xzQFAAANgLKo0+qOoUS4jZj5szYRs7BnuYjmZTdWa/Eg61S4TBhdd6WGQ20BYljvFDWsosFsxH7R00raFMISLh0AC31zG5ezZdBcqmoHSb1HY/YtvHwi6cJtHZ8TO0cuHVnN3KyICxuW1N+tmNutiek0kwI2bFGy7zDNnk3rsWjBkk3hlDPY6kNa3VYVT6xYQBrtIfqjJY+ufVIuCMlvW6bfy6KuCAJtKSC2hIXMoZAmQ62LDOTcaeywudj/AGJ3kuC4km2YpQq2FXJ6uV0UDXNwBsdddenWu0u0tnsWLS4Zi6qjFnQ5lQllVrnUAsx95qlGgweZfpJFGUZsqFudZi1i9iNcg4WsCenTSWPCGRipkyCxC2ALC40D620zcR1a0dj/AGI3j4Rd2F2js+IkxyYVCb3KNGt7sWN7f8xJ95NcHk2Wb3+Rm7Ox/Mm7SArIxvxZgSCem9U0I8Hrfei6aAahXz/tNbWyW4DiDx0FLBseBtVVspJIzH9nW3R0ix11rl09PnqLqbbLniKRdeFwWGdC0SRMsjZ2ZFUh2XTMWHrMLWv0UshiCKFUAKoCgDgABYAe4VAORfKQYdY8MygRXIV9bqWYnndYux16KsGlJ5+R9wcfYVrNh1kXK6qynirAMD7wdK2rZa5RDI9Pyu2aGYPPBmAMTA66KSCjXHAG+lcsNyt2VEWMc+HQuczlLKWbhmYgan2mqX2uf8TP/Gm/EaklPKhNe2ZT1kk/Rea8rdlC1p8MLNnFgBZj+0Ob63t41jD8q9lRoUixEEYbMSI7KMzcWsBbNfW9UdesUdhcnO8nwXdgeUuyYYo4kxEGWILl4XzKuXPoPXIvr7TWfOfZF2bfYbM7K7mwuzxkFGY21KkAgnhYVSN6xep7H7Yb2fBd6cpdkBiwlwoYtnLZRcvrzr29bU6+01tByn2Ql8k2GW7mU5QFvIb3fQetqdeOtUdWcvC3Go7H7ZK1k38F7ScuNmm2bFQnKcwueBHAjTQjXWnaHBwlQyxoQwuDkXUM28vw6WOb361R+H2KgXnjMTxuTb3C1WRyP5Us7Lh5bcMsbAW9UaK3XoOPsqiceleGatddvTmaJhFEqAKoCqOAAsB06AVsaKKXJE+MxEUMZkkKokYvmI0QHQ26hqBTKvLfZgJYYiAMQAWAsSBwBIF7ez21t5Qh/wALxX8M/wCq1WeJxWC+gZcM2VSBJeHKHuL3LFbHjew1t1caaqq6022J3WuEsIsvz42br/iYdePttwvprQnLjZgJIxMILG7EaFjwuxtr/OqvwuIwfyeXPBzmkBDGJiEW6XVZVXKvA2GnrHr067bx2zjLG0UJVFWQOm6KM5ky7ttdBlUlgf5dNXbZclW5ljPgsfC8r9lxFymKjG8cyMM7EZ2ADFQfVva5ta5JPEmiblfst3V2xMRZDcG54gMATpzrZmtfhc1UGzY0WSIyQyPEJFzSAPldA4BtHlN7gWy3J6KkckmA38lsLJl3aqF+TOCrlpLuUy3HNy6+zQaVO3+cnK1U2vSJ+/LTZbWviIDlIIuL2I4EXGhGv31heWmywSRiIAScxIFiWIILE21NiRf21WOCmwTCIDDvIVVd7kjdixEWUnmi9i5vfTVb261UU2D3Ep+SkySK26AwzsFdkXKElboDZ7WHQTajbfsncy/RYjcstlnjiIDYhtRezDgRzeI6DSnBcrMBM6xRTxOzkgIv7RILNpax6Sf51U23oMNM8S4WNogqkSlojHc80q3DUkZ+NjqNK7YDDiB1ePmuhur8WBta+vsJH86qnUl4yNadW2+Ulguvdi97C/XYX00Gvu0rVcMgbMFUNYLmCgNlHAX429lMfJHlE2KRlktvEtcjQMpvY26DpY1IKWeV4Yy44eGVj+UB+gYf7QfwzRR+UD+gYf7QfwzWK2dO/wCNCkvYp/J//Vc32p/woKjnL2eEbSxCvGXbPEbhsvN3CjLfU+sQdB+zUk/J/wD1XN9qf8KCmLlrtjc7RxK5MxLI2bNY3+TqgFrWtrc9J4dFLy+8yjUfbX/SM4bG4cIweEsb3vn1HNsBm0tzudwHVcjh2TGYLLzonUgOR9IWDE/m1JABt13sKF29zkYwxndhQOIbm5j646CW6r2Fr1j5/axARFv1Kttc4ZiCNXIZVzC2ijp1qwzso2O0sKVP0PPKuOaqhMzG4sc2bKo0Bvm149FZj2phBxw3BiQRJfTLlUPca2Op6zQ/KNixO6h1YP6mtwhQXPs0a4tqPaa1bbzELaKJXVQokCAkAXB5puNbnX21JOTQY7DBdICSGY85725tlGfQsA1mIIta49tbR7SwgJIhBFzZC2fm25pzk3Ug6m3Tl6BauknKENcnDw5uAYrc6KFF+gkWJ9569aaMSd4xZwCzEk80DU9QHAeygE0OnyzDCO24JNiBdjcNdTcyCxYEAi3RmNSbkzsltoZvkxj5hAZHezqD6t1tci37XA2NV1i0yIzKSCBfjp9xpmTa8qsGWR1YXsyMVYX42ZbGjtqfs0NJZKvLiXfjeSGIgliRzGWkcBQj3Ygas2UgHKo1J4CrLryps/lpjYGZo8RIGewZyQzkLwBdgWsOq9q9CeTXb0mN2bFLK2aW7o5sBcoxAJA6cuWldTR0LqRoK52eJEnrYVrWy0giX6POO1/0mf8AjTfiNSSle1/0mf8AjTfiNSStePo85L2xbsjZ3yiUR58lwTmylwLfWAtlXpLE2AB6bA8FwchiMoRjGGyZ7c3ORcC/utW2CxzQliuU5lKMHRXUqSCQVYEcVB/lXEyEqVucpOYrfS9iL267G1SHgXYzZGQxBXDmVM4BG6y6kc7eEWU2JDG1+rhfOA2HJMk7jRYEZmIGYFhchFK6XIVjfhZfaK5Yja0ryCUkLIvB41WNiQMt2KgXNgBeucWPkTPldhvAyvqecH0bN1k9ftoJ8ZEqzKeBHuvXWN7MD1EH7jXNkB4gGkG0xu0utwbgaEj+lThPwdwSclgtfktyc+cIt5FPELGzIxO8Q9TpbT2HgRbWnHY3JxotoIgkSXdXeRorkRm3NRydA7XBy6m2ptpfz485JuSSR0k6/fS7A8o8VCoWLETRqL2WOV0UHjfKpAolp4teDcWps9NnrSg03cnNo/KcHBNx3kUbm/G5UZr26b3pxNY8lh4Z2nkj3lD/AFXiuj6I/wCoqC4jH4orEhihsWCplnPObIo4kW0Vk06lJ66nXlC/VeK/hH/VaheP2JIfk7NjXa93BCRcwpDnUg6dbrZuv79DS/1Zn6n+wmSLGtHiMOIYwCN4waT1QwUBVCgg5TGRbTgR1MeW28Nj8TuJWSJc43a2KvxXfAuGUhLKLf8ATWVwMiLMYsewKFY7LlUyRkI5bQgg5pb342v7Kck5LgFYRjntEuZARFlBBMBC6G9kLC+v3U1gVxkbYtsYuPCmLcxWwpDO5dQ10kE2iWsP/d6d5MTtIYt8yQ72dRzUlICpDYWfmEH87x424WpoOynNgcYSZZOeoRBcNJuM1+FyCunWG9ho27DiosQVXFM+SHPG7bpS0rNzYQbDMSI7/wDSL0B6G7k/tDE4CfERwRqZAhRhrIFEXFhZbvqeAtxHVThs/lJiNyiqID8mIO7acK7EEqLQlQwUlhbgLVqNjLvUkXHKszZbkiMlXlR5MrroLswsBe9jSbacL2nVsVdVIskioc2dUsZALgFgcoI6VNCCPhDrtOTGzSvnwwB5rERyK7WULFzQfWJBRraesOPQ7YDklBNDvRj4Mtr6jLlI9YOrMGRh0ggEGqk5XwthJlSOViCmc5SUW5duABt+yD91RkyEm51PG/Tf3112oy9mjTdOEcJnpfkNskxtNICWjNkjkylRKBqzoDrkvoCeNiRcWJlteYORvKmeHaGGdppCu9jDgyNYoxCtcE2Isf6V6ftWZqquiS/ZfGxz9lY/lA/oGH+0H8M1is/lA/oGH+0H8M1itLTL+JC8vbFXkA/Vc32t/wAKCoj5Rj/xTEe+L8KOpb5AP1XN9rf8KCn/AGv5PMLip3mkMmd7XysANAFFhbqApS2ajb5K7apWQSiUfRVyeijBdcvfHhR6KMF1y98eFT34C2ysKboq5fRRguuXvjwo9FGB65e//wCqO/AjZTKaoq5fRRgeuXv/APqj0UYLrl7/AP6o78A2VhSW0fzT+6ovV8ct/JxhMPs/ESoZM6R3F2uL5lGulUPTVM1KOUMV1OtYZkVf/kWvHhsn7MsaYhSTxbeSwTWHUN3Ef+qqAFejfJZs1W2dgZ7kPHFiYwBwKyzBjm9xjUj3mudU0q/JfWvJOa3FaVtesVDJ5x2v+kz/AMab8RqSVeU3k6wDszNESWJYnMdSxJJ+81qPJts/sf7jT61EEjKloptlH2oq8PRts/sf7jR6Ntn9j/cancwOdjMpC1YtV4ejbZ/YnvGj0bbP7H+40bmAbGZSFqb9tfmv5j/vV/8Ao22f2J7xqD+V7khhcJgFkgjysZkW+YnQq5P+gqyq6MpJI7jpJQfUymDQDQaKfGD0/wCT9RHhmgF7QsMt/qTxx4hcvsBkZf8ApqT01bAwCLHHKL55MPhkbXS0aErYdfPbX3dVOtYNzzN4G4+hg8oP6sxP8P8A8lqht2OoV6Q2jgExETRSjMjizC9ri4Nv6CmH0bbP7H+41bTbGCwxPUaeVssplG5aMg6hV5ejfZ/Y/wBxo9G+z+x/uNXbiAtsp8lGhPZ/94UKgHQKvL0b7P7H+40ejfZ/Y/3GjcQDZT5KOy+6gLV4+jbZ/Y/3Gj0bbP7H+41G4gGynyedOUHrr/8Aj/3NNNWF5ZNhQ4PFwpAuVWhzEXvrnYdPuqva0YNOCaGYx6Vhj1yNwCz4+CJxdZHyHo9cFRY9BuRXp3k9jjPhIZGFnaNCw6nAs4/kwIrzX5Of1tg/4yf616cwOASBSkYspaR7XJ50rtI5162ZjbovSOtawkX1Fc/lA/oGH+0H8M0UflAfoGH+0H8M0U3pvtorl7Yp8gA/4XN9rf8ACgqxrVSvk2ZhsWTKSP8AGScCR/kwdVKd7L9d++3jSOprcpjdFalH2XDai1U9vpfrv328aN9L9d++3jS3ZZf2VyXDaiqe30v1377eNG+l+u/fbxo7LDtLkuGi1U9vpfrv328aN9L9d++3jR2WHaXJPPKSpOyMZYf5R/oyk15dq29rPIYWBZyGKrYsxBzOo1F+GtddyeqnaJdqGGimWn6n7KfFemPJMP8Ag+G90n4j1BxCequGyWkWMgMwtJLoGYD84x4A+2pul3YYwENP0v2XdasE246VT++l+u/fbxraRiRZiSbftEn/AFpLsMu7S5Ld3g6x99Y3g6x94qmdz7qzuvdU9hh2o8ly7wdY+8UbwdY+8VTW6939KN1R2WT2o8ly7wdY+8UbwdY+8VTW7939KN37v6UdlkdqPJcu8HWPvFV75cIy+zVC847+M2XU+rINAONRzdUlxkRzw27Qk+4Rv/3tVlVbhNSOZVRa9lZfN0vZv3G8KPm+Uf5b9xvCrYsev+taSqcp16D0+ynVe8+ip6WK/wDRbexXHyWDUfmYukfUWlm8HWPvFUjs6P6GO9gciX7opTuqz5UvLZcqo49ly70dY+8Ub1esfeKp1YQ3C2lHyQ+z+lR2GT2o8lxb1esfeKN6vWPvFU78k9g/pR8k939KOwR2o8lxb1esfeKN6vWPvFU78k9g/pR8k9g/pR2A7UeS4t6vWPvFG9XrH3iqd+Se7+lHyT2D+lHYYdqPIm8uOzZZ8bCYY3ltBru1L2+kfjlvaq382sZ+7T/Bk8KsaLCN8ofq3cY95zSE/wDalnyc0/Gxwio4KtvFvPUQvkJsXERbTwjyQyxqJ47s8bKoudLsRavSu9XrH3iqT2lhWKrbX6SI/wB63/pr/KlXyM+yqL07MM6hTGPjI6+X5wcBh7a/4g8P4ZoqLcvYsuyU+2nh/AFYp6j/ABrSErFiTJP5FdlJiNkzK4uBi5LakcYoOqpZ5iYf6v8Ac3jUd8gptsqfS5GKk0HSdzDoKesFtXGNlkjDTZwgkjlQwxxSyMptE2QPkjTPnLZrnKAQbgJ3OXW1FlkMYFHmJh/q/wBzeNHmJh/q/wBzeNdtlbdnmnRWhMa5BvFdJAytkViyyGylc5MYW1zZm0C6oJMdilxeZS4jM7IVaKUoY0jbSK4vmZspLWC3Xmmxa9C7jeMnfgU+YmH+p/c3jR5i4f6v9zeNd9m7axMmEmmeIbxQxjVUk5/MVrZG57ZWLJewz5CQBcCkGO2/Pmz7mVTCk8m5tIDOAZBEBYFQfo0Y37UDXUGP5M4yGRR5iYf6v9zeNHmLh/qHvN41rFykxYUM+GzRhAWdBIGLFJWG7hILFQViUm/+Z7K64TaczssZDACSOPNaQSDIHd3kkK5GVsgAA6GF+ItL7i+SMo0PIPDfU/ubxo8xMP8AU/ubxrrjuUUyYiSOOFnVQoVhDOfpGZFIzZcjKoYsbHosL2Yqjw/KrFsW/wAPfdRq8qiOTNnMRdo1tcZg+QZQXYhjpYAsLutewyjv5iYf6n9zeNYHIPD/AFP7m8a5xco8dmC/JMxGUNo8fryzRIyg5gVssbtrzVYnjYVwm5R41d45iAO7w4WIxStu5Xzb13awzoCQtgQTkHDU1KVvIPAs8xMP9X+5vGt15C4Ya5NeGpY/0JqQwuSqk6EgE8eNhfjrx66beUOKkjjTJvApkVZHhQySJHZiSkaqzEkhUuAbZy3RVSsm5YydDeeQ+H+otHmPh/qCsYPFY+M2aIvEDm55DTlZHlCR3BAzIoiLE39a12NzXXB4zFy4OZnUCRgwiBikU86NPWiJzm0hdb6EhQbddj618kZRy8x8P9Qf/f50eY+H+oKbMJj8fArrllOsKLngaV0zRZ2d3R8krNITGctlUnMcqi1Pu2p5/oI1DKZCDK8aM4GXIWiDKRus93AkOgCnW5FS3NPGSBKeQ2H+oKz5j4f6grGF2jjJtn4iSSMpMVl3cYR0ZeZYKSbs7Bs3OAsbCwNIpcTjju7Z48rQjeCGVs0Tyto0IfjlijBJ1UTalbmwnN/IeBd5j4f6go8x8P8AUFKxNiRh0MUYMskpzLKXyxozvdiCbgBQDlGlzYWGtctmbTxkk6CWAxRGPn3ANpcisbPnvlzF1HN/YuTqAOFKz3knwcRyGw/1BR5j4f6gpLPtTHxyyBVMitiQi/4eS0UIjBupBtIGI9bRVLNcj1RrJjto7y4zepiWVGw5ZWYFBFqrLkAGoVzmPOALXBHeJ8kZQs8x8P8AUWjzHw/1BTzsvESSR5pY922aQZCQSEDsIySCRcqFY26SR0Urql2zTxk6wMUPI/DJe0SXP/KDXXzWg7NO6Kxyjka8SkTbli+8OHDmQkAbuO8fPjViSS4ItkAJANN2zNo4yEiOWFpETdZnJZ5QJ3ktGMoO9MSmIM/UCSTxFketrKZy/A5ea8HZp3RR5r4fs07ornyZ2riJ1d5kyrZGUbt0ZWOYyRENfeZBuxnGjMWAGlR/Z+Kx0bJJaVlZMRK8ZglO8dQpSOLMVMEZu5USC4N/WuLSlNtrJOUSTzYg7NO6KPNeDs07orns3G4qXCzNzDKM4gYxvGrkRqQTExzBd5nUXOqgHpptbbOLZll3LKGRWjTcyM8QmZUvMqtZ3sjErYZc63IAY0R7jeMhlDseS0HZp3BR5rQdmncFIOSJkLASo6ssOdi6uv02JnnaZRc5SFyLa17BhY2OrdNi8RZ5Yw2Z5HcI8WJZYd1HIUTKmrEyCNmyqRqwsdLTiecZIySAcl8P2adwVk8lsP2adxaZYtp45HdiJGXdYcLG+GYsHkYh5WeIhGK5ucigEhB6mpPGfaWKk57IySxYdzuzFKBJKwcIXCNkCowXS7XLtbQKaOmfJGUP3mvh+zTuCjzXw/ZJ3BTWNt4pY3EUTNlfcxoIJWaMR71c0kkjASlxGljcBd4pZiNTJdnzM8UbOLMyIzCxWzEAsMraix6DrVc3OK9nSwyr/Lhs5INnQBFCg4kkgC2u6IopV5fv0DD/AGg/hGitbTvNabF5+xR5AP1XN9qf8KCpBtjyiYPCzvDKZM6Zb5Yyw5yhhY36iKj/AJAP1XN9qf8ACgqJeUb9aYj3x/hR0lbBStaZXba64JosL0s7P65vhHxrHpZ2f1zfCPjVNWoqOxEU3thcvpZwHXL8E+NZHlZwHXN8I+NUzRR2IBvbC5fS1s/rl+EfGs+lrAdc3wj41TNFG3iG8sLl9LGz+ub4R8a1TyqbOW9t4MxuSISLk2FzrqbAfcKpw1INn7OVVBIBa2t+i/VXMqYoa007r5YWC69j7WjxcCzRXyPe2YWPNJU3HvBpaDVX8muUUmFdVveEmxToXMdWXqNzew0OtWfSkl0s0pQcPDCs2rFbrXCOCKzeUTDKzKUxJysykjDuVurFDYjQi4NcT5TMJ9TE63//AM7624/96r6WY7yZS4KtJiLj5QUAAka6lLacR0HQk3roJ7kXcBSykkYtiCpuFsr829/9OGlq0Fp4NZMt6qZYJ8o+F7PE9f6O9aHymYQG2TE3Otjh3vb3dVQBpQMvq3DDLfGNwtoCOsC4vbp6bE0O4tcsGcNYg4262bLcA8QSD/T26zt4kbqwsFfKRhTwTE+3/DvpWvpMwdr5cRY8D8ne3XofcP6VXkixsQWCsdbf4sgC1+JH/T93GspP0Eqb6svywlbEEZgzaAk3NuPH2GjbRDdWFhL5TMIeCYg2/wDgaj0mYS9smIv1bhveKgDYssouynINWGLym65hrcX0JOunAew1pwuLqbMT+lm/C4yr0G4BGhuPbRt4HS1NjeEWFL5TcIouUxIHWcO/+tSjDzB0VhwYBhfqYAi/8qpwNYkqWF7cXZiQL2uSbnialXI7lJIJVgkYsj6LfipA0F/q6Wt0UrZBL+pqxpsUeqTJ7RRRVByI9t7UXCYeSdwWWNcxC2zEXA0vp01E8H5WcPISBDMoABJbJbVlUDRuJLCpByzcDATksUGT1gL5ectmt0gHUjpFVjsbZETmIYgqhlfeLuGB3ywc7KEUHj9KeaBwXQXpympTXkR1Fs4zSiSrE+V/DxsQ+HnFtNd2L9RF24Horth/KnHILphMSR9Y7pV16nZwP60r2Pyfihl32kpeNwGCcFRyI1VrkZjcCwGY+4WpPt3bOMZnGHjuUVQFkjyxGQsxOR2HOygFTfKeaPraMbaHsr7ti9s4zeVqFWKnC4m4JB0jOoNjqG1rVPK9CxCrhcSWJsAFQknqAzXNZw+ycYs1pJNFGhiw8WRiTqXdkKqBqoVMzDiSb6Pi4eQtlVUkYZgXd7hXGgjCqDrcqSebpoL9E7WDDu2cjKPKxEb/AODxZsLnmLoBxJ10FcfTJhuwn/8A1/76XYrk9JZlfEXRgqtDHDEsLGw0UBGkNyDYFrnrtSTa/JTZygDIsbRhnKgKrSAWUM/ELEDmNiLc32WMPSxRDttXybjyrxFQ4wmJKscqkCPnNYkZRnu2gOoFtDSyTyixplLwTre91XJIyfVzrGxsW0AXjrqBUVbGguEiVkCyohKjPI+9fdq7hg2VCEdsoOiIvq5rB72i8ZGXEWKJvELQnJfMMqyISbqwAewBOhJvS1kFCSSWeRqjrksyZN8LiVkRXU3Ui48Pf0fyrpUV5GHdndCUypuw4csGOYEAksOkhlv7Vv0mpVSjfA01h4Kx/KA/QMP9oP4ZrFZ/KB/QMP8AaD+GaK3dN9pCk/Yo8gH6rm+1P+FBUR8ov60xPvi/CjqX+QD9Vzfa3/CgqI+Ub9aYj3xfhR0tP7zFtV9tf9I3RRRVhnBRRRQAVo0wB1v77G33it6KklYXs1WQHgQfcamXJXFYKe6YvEjCsLWzhQjiw1Eh5qn/AJTb2X6INtFBumNhcDjUaz11GCl7NDSScMygy/vmPCSzIuDxQxAzAyOuUxxoNTeUGzObABVudbmw1qxwa8dA306K9HeRvaO92TEpN2iaSI63tZsyjustvZSuqoUY9aNCNrn4kTetlrWtxWejt+ilolfeymz/AJ6cArFHwzv/AJjG4NrkdfurCxPlzZZFUEc4pBdgNWLG4uOkg6adNaYrdl35oH08pa6SHPleQX5ps1jlsTpcAaHjoMKjfsxjmqefHIBdQxbjcAnTmnqFyenXj6Rhv2KLsSOZKeA1TDixsxX6P2gNqQOH8qJYXbm5JL5gbFIPfwB1OjcSb/0pNkiRibx8SApil4XJCkMergBpr0dOsSoCAVjvxKiGTW+cXaxsFsVOluviK6IO82cNbJLcDhuYso1IBsBYE9fs6qySbc1ZrsxsUjgIObO5IYC+tjexNxfrrgZ1HBYDdSAwhk1AvaxY6C4t7zw6a3+TRkjSO65ebuJrW16A2gOo4ahTa9zYIOWJ2oqaSCZACRmbDJlHEfVy3uevqrsuKWW+WSVwpygqkO6ueANzp1jgRm0rBw6qpzMgsp0OGl4BSOOa/E3uTpYWtpaO8tki3Ssqx5i6i6xNG2UK5IJJNxzhfjwHRxlLPgthhyWCdbEw+AkX/F4v5LKCbxS5E0BtdJGOVx06a9Yp25P7Jw7YxHw0++giuTKbKpk4KkRv9JxJLDQWtcm4HngnooU/fRKiLWEam4n8s9i0U0ckdo/KcBhpel4Y7635wAVtenUGnesaScW0Wryhn5aYYSYCdC2UMoBY25oLLmbXqFz/ACqD8jtorJHipVj9W6wjTMsaRoiogbmqQDHe/S2p6pj5QP1Zif4f/ktRTyaJCbRvziI7toLD5QWkIzjUG0cYI09UceAf0noztR9xIeptuOY4M7orSgyFbE2zAbgogANmylzc3QnU21pPgeTkrZBFI4RZebmxEoyi670FwA0mUhjlN0IsMw0AkC4Z3QmVBGFJyBGErspctbUZFuFXTUC4HRXDCyKiOZH3Z5q5GmGawsE1D2DEnQ9Jp7Bxjz5MYuJoxzmeaMNYoLK7MLgksct7nWyi3V7WeTlRiJUCiDdjUZbGQhQLc5yNND1dNLYNvbyT6GJ7X574hpI0IUZhuhlJlBtY2toSSDSbaiCaJxhwmaV33t8sjWKqScqtdrkHVmWwHC1DIl+hkm5a4uF0AVWjRrFFUEk6ALnOiHUAaiwPtrjyi5UyRvIW38LvC75JIVEd0jutygYMrSFjq3Dja4py2XswxypIUkdzGU1UZTkysBcExgFQL5VtdfWvYUtxmIjf/FbxXtE0GVedGsqZkbPISb2zAHQnmi164in8s5j68kb5NYxmxDzPIZoJxfXNJkzOLXB0VgxtkFzl10ArvithSYmV5JJkRczWG8Bst7WGugsqHS3T00+ckECxPz8ymZ7tqA8gNnPWgBvYdQHGnTSwJF8uc2YA3F/2T+0f50P6f1PuwlhtClf1mVEu2o58+BNyJ2SIHlIfNew1tc8Lt7uaovpfWpNDi8zyKB+bygm/HMuaoti9rbnK+RxleAE3BBR5UQs4DGwCvf8AlT9s0/TYn+Kg+6GLxNZ2qpVTXnOTZ019lycrI4ZAvygP0DD/AGg/hmij8oH9Aw/2g/hmsVpab7SIn7Yp/J//AFXN9qf8KCol5Rz/AMUxHvj/AAo6lv5P/wCq5vtT/hQVOMRsPDyMWeGNmPFmUEmwtqaSumoW5ZzOp2wwjztmrF69DebWE/d4u4KPNrCfu8XcFc7mPBRsXyeeb0Zq9DebWE/d4u4KPNrCfu8XcFG5jww2L5PPOai9ehvNrCfu8XcFHm1hP3eLuCjcwDYvk847QP0T+6oxXpPyibBwybLxbJDGrCK4IUAjnLwNebadompxyiyFTqWGAq/vI+d3BEL2GIw+8Vbft4eaSKU36brJB3aoEV6S8lGERtlYNyoLosyq3SoeVs4Hvyrf3CudVJKvyX1+yaVsta1tWMhgpoOc8t75RNOD/iigUM725qi69OnvrlJJc2Di2vDE3XUqDzjfXU2t1airWbk3hCSTh4iTqSUF7nW9Y82cJ+7xdwU+tTHBnvSPPsqxtoFDZGByA3AxRZRfThpx9l7W4g6VgyKqjM4JBtb5UDqOcpXKNNASbga+7W1PNnCfu8XcFHmzhP3eLuCjdR4I2cuSpnF+cX1dySFxdhcCyk3F7aDhr7a3V2VeBNwBnXF3FzcgsNCdS+lrG/CrW82cJ+7xdwVnzZwn7vF3BU7qPBOzfJVEkxOrLoRdW+WcQtrA8ded1cD0dMe5auTh0vcAMpsZt5rlZb2ubWta/sq9/NnCfu8XcFQDy17Hgh2cjRRIjb9BdVANislxXdd6lNJAtM4POSi2NAoNFaBYen+QfMikhtYIY5EH/JiYo5r26PpDMP5VJ6bdhYVBDFIFAdoIFZukqi3QH2DM33mnI1gWtObaG4+hh8oH6sxP8P8A8lqncNt1sPAYoFsZFO+dlzFiTfKi8AoAAubk3bh03/JGGFmAIPQRcfca4/N8XZx9xfCra7lBYFrtP3HlMrbFcqxulUoZCVGciWFQ9gcods3tubLYEC3Cm7B42XjG+Awi3zfTTiVybWzkc7Mf+ZwW9tWz83RdnH3F8Kz83xdnH3F8Ku3a4K9q+SoW2jPvSwxUMp+tFNiAWHSCgSQZdTpbhrpTliZZzF9FiZIIhbMZY2QsT9YyKhK9Gl/b7LRWJQLAADqAAH3CuR2fETcxpfrKL4UbtL4DavkqTBcoTHNOZ8YJSYyiZVm3YY6Zo7IQgVCwFgbk0gTlJHh8OkEEZkCgkvIpUNIwIaULcspGlhcEWGulXV83xdnH3F8KPm+Ls4+4vhRu1wRtHyQLkG+bBhmyi8jrbJZQLLqLf/2pO3G/AWNjqACOOUV3x8aKcqgLcHQAWB0sbD1ff7K4OxzXBF7gXuSQBoSPYa39O+qtM8hq4KF0l+xPtXA7+J4Wud4DGPrLvAeccuh1I/pXbkZjt/A0xFjI9yOpljiRwfaGUj+VdYeK20G8Cix6mBs3XfiPdSjYMQVJMoAG/n0AAH5wg6D2gn+dY31JrqSPTfR23U2+SB/lAfoGH+0H8M0UflAfoGH+0N+GaKZ0320PS9s38hWNji2VMZHVAcW+rG3+VBU6PKLC9vF3xVXeS3Z7zbHkCKWIxkmign/Jg6qcjyUxPZSdxvCktRU5TyhqhQcfLJ/5x4Xt4u+KPOPC9vF3xVf+aeJ7KTuN4VnzTxPZSdxvCl9vLgv6K+Sf+ceF7eLvijzjwvbxd8VAPNPE9lJ3G8KPNPE9lJ3G8KNvLgnor5J/5x4Xt4u+KPOPC9vF3xUA808T2Uncbwo808T2Uncbwo28uCOivkkHL/bOHl2XikSaNmaIgKGBJOZTYDpNUF5q4rsT96+NWptDkhijGQIZCSU/YbhnW/R1XNKTyTxPZSdxvCnKuuqOEiuVVcn/AGKh81cV2J+9fGr18mW1oINlwRyyojpvQyswBB3r3Bpo81MT2Unw28KS7O5HYpUIMMg+klI5jcC7EHh0g1FvVZHDQRqri/EiyfOPC9vF3xW3nDhbfn4+8Kr08k8T2Uncbwrr5sYjhupPht4Urt3wWdNf5E7848L28ffFHnHhe3j74qAeauJ7KT4beFHmpieyk+G3hUdiXBPTX+RP/OPC9vH3xR5x4Xt4++KgHmpieyk+G3hR5qYnspO43hUbeXAdNf5E/wDOPC9vH3xR5x4Xt4++KgHmpieyk7jeFHmpieyk+G3hRt5cB0V/kT/zjwvbx98VBvLDi4sVgEjgkSSTfxkIrAk8172rj5qYnspPht4UlxXJDFF4rQyWDkn6NtBkcdXWRVtVMoSUjiUK2sdRVQ5K4rsm+9fGsNyYxQBJiNrda+NW/wCamJ7KTuN4ViTkliSpG5k4Eeo3V7qdV0+CvsV/kTbY/KHCjDQgzx3EUQ9cdCLSvziwvbx98VXOB5JYoRRhoZLhFBG7biAL9HXXcclMT2UncbwpCVDbbLVGvHsnL8rsGNDMP5BiPvArXzxwfbDuv4VBfN7EG43M2n/wyf7ax5t4jsZfgyeFG3fBOKvyJ354YPth3X/20eeGD7Yd1/8AbUE82sR2MvwZP9tHm1iOxm+DJ/to274JxVyTvzxwfbDuv/to88cH2w7r/wC2oJ5t4jsZvgyeFHm3iOxl+DJ4VG3fBHTX+ROvPHB9qO6/hWfPDB9sO6/+2oL5tYjsZfgyf7aPNrEdjN8GT/bRt3wTirkleL5Y4NpColuQoJsjgBWJsL21vlPupMOVGHA/OXtb9l9R9S1tLdfsqKw8lcQJXYwzWIQD6KT9nNfo9td/NrEdjN8GT/bWjC+2EVGKMm36XprZucpeSXbN21FPMqoczXDnmv0G+txYEDS/T0UvbaUGDGSSSxZpJBdSb53Zz6o6C1v5VH+T6S4QEfJZ2LMMziJr5RfKACBYDp1pPyjwU+KmDiCYKFVQDC976k306z/Sse56q/U/5RxFIa02mp066IvwMvlv2rFiNnwNE2YLiSDoRY7om2o6iKKZvKPgHh2XGHVlJxhIDqVJG4tcBhrWa3KV0wSK7MKTwVguLdLhXZRxsrED+lbfOUvaP328axRXZWZ+cpe0fvt40fOUvaP328aKKAD5yl7R++3jR85S9o/fbxoooAPnKXtH77eNHzlL2j99vGiigA+cpe0fvt40fOMvaP328axRQBn5ym7R++3jR84y9o/fbxrFFAGfnKbtH77eNHzjL2j99vGsUUAZ+cZe0fvt41j5xl7R++3jRRQAfOMvaP328aPnGXtH77eNFFAB84y9o/fbxrPzjL2j99vGsUUAHzjL2j99vGs/OMvaP328axRQBn5ym7R++3jR84y9o/fbxrFFAGfnKbtH77eNY+cZe0fvt40UUAZ+cpu0fvt40fOU3aP328aKKAD5ym7R++3jR85Tdo/fbxoooAPnKbtH77eNHzlN2j99vGiigA+cpu0fvt40fOU3aP328aKKAD5xl7R++3jR85S9o/fbxrFFAGfnGXtH77eNHzjL2j99vGsUUAYfFO/rOzW+sxP+tYooo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1905000" y="3886200"/>
          <a:ext cx="1907823" cy="1609725"/>
        </p:xfrm>
        <a:graphic>
          <a:graphicData uri="http://schemas.openxmlformats.org/presentationml/2006/ole">
            <p:oleObj spid="_x0000_s20481" name="Document" showAsIcon="1" r:id="rId3" imgW="914400" imgH="771480" progId="Word.Document.12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172200" y="3810000"/>
          <a:ext cx="1727200" cy="1457325"/>
        </p:xfrm>
        <a:graphic>
          <a:graphicData uri="http://schemas.openxmlformats.org/presentationml/2006/ole">
            <p:oleObj spid="_x0000_s20482" name="Document" showAsIcon="1" r:id="rId4" imgW="914400" imgH="771480" progId="Word.Document.12">
              <p:embed/>
            </p:oleObj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1947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sr-Cyrl-RS" sz="11200" b="1" dirty="0" smtClean="0"/>
              <a:t>5. Упутства за наредну школску годину</a:t>
            </a:r>
            <a:endParaRPr lang="sr-Cyrl-RS" sz="7000" b="1" dirty="0" smtClean="0"/>
          </a:p>
          <a:p>
            <a:pPr lvl="0" algn="just"/>
            <a:r>
              <a:rPr lang="sr-Cyrl-CS" sz="7200" dirty="0" smtClean="0"/>
              <a:t>У оперативне планове поред исхода учења увести и начине њихове провјере.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Редовно писати припреме за све облике васпитно-образовног рада.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Укључити што више ученика у рад на часу, а њихове активности редовно пратити и оцјењивати.  Користити личну евиденцију.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Користити савремена наставна средства у настави.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Поштовати утврђену структуру часа. 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Евидентирати присутност ученика на допунској настави и уписати их у дневник рада.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Радити на личном стручном усавршавању и реализовати тему за стручно усавршавање. </a:t>
            </a:r>
          </a:p>
          <a:p>
            <a:pPr lvl="0" algn="just"/>
            <a:r>
              <a:rPr lang="sr-Cyrl-CS" sz="7200" dirty="0" smtClean="0"/>
              <a:t>На сједницама Стручног актива одређивати задатке за писмене провјере.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Препоручити ученицима да користе одобрене уџбенике и збирке задатака на часовима редовне наставе и за израду домаћих задатака.</a:t>
            </a:r>
            <a:endParaRPr lang="en-US" sz="7200" dirty="0" smtClean="0"/>
          </a:p>
          <a:p>
            <a:pPr lvl="0" algn="just"/>
            <a:r>
              <a:rPr lang="sr-Cyrl-CS" sz="7200" dirty="0" smtClean="0"/>
              <a:t>Користити све прописане видове оцјењивања ученика.</a:t>
            </a:r>
            <a:endParaRPr lang="en-US" sz="72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algn="ctr"/>
            <a:r>
              <a:rPr lang="sr-Cyrl-CS" sz="1800" dirty="0" smtClean="0"/>
              <a:t>САВ</a:t>
            </a:r>
            <a:r>
              <a:rPr lang="sr-Latn-RS" sz="1800" dirty="0" smtClean="0"/>
              <a:t>J</a:t>
            </a:r>
            <a:r>
              <a:rPr lang="sr-Cyrl-CS" sz="1800" dirty="0" smtClean="0"/>
              <a:t>ЕТОВАЊЕ ЗА НАСТАВНИКЕ МАТЕМАТИКЕ РЕПУБЛИКЕ СРПСКЕ</a:t>
            </a:r>
            <a:r>
              <a:rPr lang="sr-Latn-CS" sz="1800" dirty="0" smtClean="0"/>
              <a:t/>
            </a:r>
            <a:br>
              <a:rPr lang="sr-Latn-CS" sz="1800" dirty="0" smtClean="0"/>
            </a:br>
            <a:r>
              <a:rPr lang="sr-Cyrl-CS" sz="1800" dirty="0" smtClean="0"/>
              <a:t>август, 201</a:t>
            </a:r>
            <a:r>
              <a:rPr lang="sr-Cyrl-RS" sz="1800" dirty="0" smtClean="0"/>
              <a:t>8</a:t>
            </a:r>
            <a:r>
              <a:rPr lang="sr-Cyrl-CS" sz="1800" dirty="0" smtClean="0"/>
              <a:t>.</a:t>
            </a:r>
            <a:r>
              <a:rPr lang="en-US" sz="1800" dirty="0" smtClean="0"/>
              <a:t> </a:t>
            </a:r>
            <a:r>
              <a:rPr lang="sr-Cyrl-CS" sz="1800" dirty="0" smtClean="0"/>
              <a:t>године</a:t>
            </a:r>
            <a:endParaRPr lang="en-US" sz="1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sr-Latn-RS" sz="2000" dirty="0" smtClean="0"/>
          </a:p>
          <a:p>
            <a:pPr algn="just"/>
            <a:endParaRPr lang="sr-Latn-RS" sz="2000" dirty="0" smtClean="0"/>
          </a:p>
          <a:p>
            <a:pPr algn="just"/>
            <a:r>
              <a:rPr lang="sr-Cyrl-RS" sz="2000" dirty="0" smtClean="0"/>
              <a:t>Педагошка енциклопедија 1, Завод за уџбенике и наставна средства, Београд, 1989.</a:t>
            </a:r>
          </a:p>
          <a:p>
            <a:pPr algn="just"/>
            <a:r>
              <a:rPr lang="sr-Cyrl-CS" sz="2000" dirty="0" smtClean="0"/>
              <a:t>Д</a:t>
            </a:r>
            <a:r>
              <a:rPr lang="sr-Cyrl-RS" sz="2000" dirty="0" smtClean="0"/>
              <a:t>опунска настава из математике, Мирослав В. </a:t>
            </a:r>
            <a:r>
              <a:rPr lang="sr-Cyrl-CS" sz="2000" dirty="0" smtClean="0"/>
              <a:t>М</a:t>
            </a:r>
            <a:r>
              <a:rPr lang="sr-Cyrl-RS" sz="2000" dirty="0" smtClean="0"/>
              <a:t>ладеновић </a:t>
            </a:r>
            <a:r>
              <a:rPr lang="en-US" sz="2000" u="sng" dirty="0" smtClean="0">
                <a:hlinkClick r:id="rId2"/>
              </a:rPr>
              <a:t>https://www.mycity.rs/Matematika/Dopunska-nastava-u-skoli-iz-matematike.html015</a:t>
            </a:r>
            <a:endParaRPr lang="sr-Cyrl-RS" sz="2000" dirty="0" smtClean="0"/>
          </a:p>
          <a:p>
            <a:pPr algn="just"/>
            <a:r>
              <a:rPr lang="sr-Cyrl-CS" sz="2000" dirty="0" smtClean="0"/>
              <a:t>К</a:t>
            </a:r>
            <a:r>
              <a:rPr lang="sr-Cyrl-RS" sz="2000" dirty="0" smtClean="0"/>
              <a:t>ако мотивисати децу да воле математику, Јована Миљић, Универзитет у Новом Саду, Нови Сад, 2015.</a:t>
            </a:r>
          </a:p>
          <a:p>
            <a:pPr fontAlgn="ctr"/>
            <a:r>
              <a:rPr lang="sr-Cyrl-RS" sz="2000" dirty="0" smtClean="0"/>
              <a:t>Додатна настава, Предраг Спасојевић, </a:t>
            </a:r>
            <a:r>
              <a:rPr lang="en-US" sz="2000" dirty="0" smtClean="0"/>
              <a:t>pspasojevic.blogspot.com/2010/12/blog-post_1744.html</a:t>
            </a:r>
          </a:p>
          <a:p>
            <a:pPr fontAlgn="ctr"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 smtClean="0"/>
              <a:t>Литература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1" y="514967"/>
            <a:ext cx="7315200" cy="549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sr-Cyrl-CS" b="1" dirty="0" smtClean="0"/>
          </a:p>
          <a:p>
            <a:pPr>
              <a:buNone/>
            </a:pPr>
            <a:r>
              <a:rPr lang="sr-Cyrl-CS" b="1" dirty="0" smtClean="0"/>
              <a:t>2</a:t>
            </a:r>
            <a:r>
              <a:rPr lang="sr-Cyrl-CS" sz="2800" b="1" dirty="0" smtClean="0"/>
              <a:t>. </a:t>
            </a:r>
            <a:r>
              <a:rPr lang="sr-Cyrl-CS" sz="2400" b="1" dirty="0" smtClean="0"/>
              <a:t>Провјера постигнућа и мала матура на крају        основног образовања ( 9. разред )</a:t>
            </a:r>
            <a:endParaRPr lang="sr-Latn-RS" sz="2400" b="1" dirty="0" smtClean="0"/>
          </a:p>
          <a:p>
            <a:pPr>
              <a:buNone/>
            </a:pPr>
            <a:endParaRPr lang="sr-Latn-RS" sz="2400" b="1" dirty="0" smtClean="0"/>
          </a:p>
          <a:p>
            <a:pPr>
              <a:buNone/>
            </a:pPr>
            <a:endParaRPr lang="sr-Latn-RS" sz="2400" b="1" dirty="0" smtClean="0"/>
          </a:p>
          <a:p>
            <a:pPr>
              <a:buNone/>
            </a:pPr>
            <a:endParaRPr lang="sr-Latn-RS" sz="2400" b="1" dirty="0" smtClean="0"/>
          </a:p>
          <a:p>
            <a:pPr>
              <a:buNone/>
            </a:pPr>
            <a:endParaRPr lang="sr-Latn-RS" sz="2400" b="1" dirty="0" smtClean="0"/>
          </a:p>
          <a:p>
            <a:pPr>
              <a:buNone/>
            </a:pPr>
            <a:endParaRPr lang="sr-Latn-RS" sz="2400" b="1" dirty="0" smtClean="0"/>
          </a:p>
          <a:p>
            <a:pPr>
              <a:buNone/>
            </a:pPr>
            <a:endParaRPr lang="sr-Latn-RS" sz="2400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r-Cyrl-CS" sz="1800" b="1" dirty="0" smtClean="0"/>
              <a:t>САВ</a:t>
            </a:r>
            <a:r>
              <a:rPr lang="sr-Latn-RS" sz="1800" b="1" dirty="0" smtClean="0"/>
              <a:t>J</a:t>
            </a:r>
            <a:r>
              <a:rPr lang="sr-Cyrl-CS" sz="1800" b="1" dirty="0" smtClean="0"/>
              <a:t>ЕТОВАЊЕ ЗА НАСТАВНИКЕ МАТЕМАТИКЕ РЕПУБЛИКЕ СРПСКЕ</a:t>
            </a:r>
            <a:r>
              <a:rPr lang="sr-Latn-CS" sz="2000" b="1" dirty="0" smtClean="0"/>
              <a:t/>
            </a:r>
            <a:br>
              <a:rPr lang="sr-Latn-CS" sz="2000" b="1" dirty="0" smtClean="0"/>
            </a:br>
            <a:r>
              <a:rPr lang="sr-Cyrl-CS" sz="1800" b="1" dirty="0" smtClean="0"/>
              <a:t>август, 2018.</a:t>
            </a:r>
            <a:r>
              <a:rPr lang="en-US" sz="1800" b="1" dirty="0" smtClean="0"/>
              <a:t> </a:t>
            </a:r>
            <a:r>
              <a:rPr lang="sr-Cyrl-CS" sz="1800" b="1" dirty="0" smtClean="0"/>
              <a:t>године</a:t>
            </a:r>
            <a:endParaRPr lang="en-US" sz="2000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657600" y="4419600"/>
          <a:ext cx="2209801" cy="1524000"/>
        </p:xfrm>
        <a:graphic>
          <a:graphicData uri="http://schemas.openxmlformats.org/presentationml/2006/ole">
            <p:oleObj spid="_x0000_s36865" name="Document" showAsIcon="1" r:id="rId3" imgW="914400" imgH="771480" progId="Word.Document.12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524000" y="3048000"/>
          <a:ext cx="1444978" cy="1219200"/>
        </p:xfrm>
        <a:graphic>
          <a:graphicData uri="http://schemas.openxmlformats.org/presentationml/2006/ole">
            <p:oleObj spid="_x0000_s36869" name="Acrobat Document" showAsIcon="1" r:id="rId4" imgW="914400" imgH="771480" progId="AcroExch.Document.11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4114800" y="3043238"/>
          <a:ext cx="1447800" cy="1221581"/>
        </p:xfrm>
        <a:graphic>
          <a:graphicData uri="http://schemas.openxmlformats.org/presentationml/2006/ole">
            <p:oleObj spid="_x0000_s36870" name="Acrobat Document" showAsIcon="1" r:id="rId5" imgW="914400" imgH="771480" progId="AcroExch.Document.11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400800" y="3048000"/>
          <a:ext cx="1371600" cy="1157288"/>
        </p:xfrm>
        <a:graphic>
          <a:graphicData uri="http://schemas.openxmlformats.org/presentationml/2006/ole">
            <p:oleObj spid="_x0000_s36871" name="Acrobat Document" showAsIcon="1" r:id="rId6" imgW="914400" imgH="771480" progId="AcroExch.Document.11">
              <p:embed/>
            </p:oleObj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 algn="ctr">
              <a:buNone/>
            </a:pPr>
            <a:r>
              <a:rPr lang="ru-RU" sz="6700" b="1" dirty="0" smtClean="0"/>
              <a:t>3.  </a:t>
            </a:r>
            <a:r>
              <a:rPr lang="ru-RU" sz="8000" b="1" dirty="0" smtClean="0"/>
              <a:t>Стручно-педагошка тема</a:t>
            </a:r>
            <a:r>
              <a:rPr lang="sr-Cyrl-CS" sz="8000" b="1" dirty="0" smtClean="0"/>
              <a:t>: </a:t>
            </a:r>
            <a:endParaRPr lang="sr-Latn-RS" sz="8000" b="1" dirty="0" smtClean="0"/>
          </a:p>
          <a:p>
            <a:pPr>
              <a:buNone/>
            </a:pPr>
            <a:endParaRPr lang="sr-Latn-RS" sz="8000" b="1" dirty="0" smtClean="0"/>
          </a:p>
          <a:p>
            <a:pPr algn="ctr">
              <a:buNone/>
            </a:pPr>
            <a:r>
              <a:rPr lang="sr-Cyrl-RS" sz="8000" b="1" dirty="0" smtClean="0"/>
              <a:t>Допунска и додатна настава</a:t>
            </a:r>
            <a:r>
              <a:rPr lang="sr-Cyrl-CS" sz="8000" b="1" dirty="0" smtClean="0"/>
              <a:t> математике</a:t>
            </a:r>
            <a:endParaRPr lang="sr-Cyrl-RS" sz="8000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			</a:t>
            </a:r>
            <a:endParaRPr lang="en-U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sr-Cyrl-R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sr-Latn-RS" sz="2000" b="1" dirty="0" smtClean="0"/>
              <a:t/>
            </a:r>
            <a:br>
              <a:rPr lang="sr-Latn-RS" sz="2000" b="1" dirty="0" smtClean="0"/>
            </a:br>
            <a:r>
              <a:rPr lang="sr-Latn-RS" sz="2000" dirty="0" smtClean="0"/>
              <a:t/>
            </a:r>
            <a:br>
              <a:rPr lang="sr-Latn-RS" sz="2000" dirty="0" smtClean="0"/>
            </a:br>
            <a:r>
              <a:rPr lang="sr-Cyrl-CS" sz="1800" b="1" dirty="0" smtClean="0"/>
              <a:t>САВ</a:t>
            </a:r>
            <a:r>
              <a:rPr lang="sr-Latn-RS" sz="1800" b="1" dirty="0" smtClean="0"/>
              <a:t>J</a:t>
            </a:r>
            <a:r>
              <a:rPr lang="sr-Cyrl-CS" sz="1800" b="1" dirty="0" smtClean="0"/>
              <a:t>ЕТОВАЊЕ ЗА НАСТАВНИКЕ МАТЕМАТИКЕ РЕПУБЛИКЕ СРПСКЕ</a:t>
            </a:r>
            <a:r>
              <a:rPr lang="sr-Latn-CS" sz="1800" b="1" dirty="0" smtClean="0"/>
              <a:t/>
            </a:r>
            <a:br>
              <a:rPr lang="sr-Latn-CS" sz="1800" b="1" dirty="0" smtClean="0"/>
            </a:br>
            <a:r>
              <a:rPr lang="sr-Cyrl-CS" sz="1800" b="1" dirty="0" smtClean="0"/>
              <a:t>август, 201</a:t>
            </a:r>
            <a:r>
              <a:rPr lang="sr-Cyrl-RS" sz="1800" b="1" dirty="0" smtClean="0"/>
              <a:t>8</a:t>
            </a:r>
            <a:r>
              <a:rPr lang="sr-Cyrl-CS" sz="1800" b="1" dirty="0" smtClean="0"/>
              <a:t>.</a:t>
            </a:r>
            <a:r>
              <a:rPr lang="en-US" sz="1800" b="1" dirty="0" smtClean="0"/>
              <a:t> </a:t>
            </a:r>
            <a:r>
              <a:rPr lang="sr-Cyrl-CS" sz="1800" b="1" dirty="0" smtClean="0"/>
              <a:t>године</a:t>
            </a:r>
            <a:r>
              <a:rPr lang="sr-Cyrl-CS" sz="2000" b="1" dirty="0" smtClean="0"/>
              <a:t/>
            </a:r>
            <a:br>
              <a:rPr lang="sr-Cyrl-CS" sz="2000" b="1" dirty="0" smtClean="0"/>
            </a:br>
            <a:r>
              <a:rPr lang="sr-Cyrl-CS" sz="2000" b="1" dirty="0" smtClean="0"/>
              <a:t/>
            </a:r>
            <a:br>
              <a:rPr lang="sr-Cyrl-CS" sz="2000" b="1" dirty="0" smtClean="0"/>
            </a:br>
            <a:endParaRPr lang="en-US" sz="2000" b="1" dirty="0"/>
          </a:p>
        </p:txBody>
      </p:sp>
      <p:sp>
        <p:nvSpPr>
          <p:cNvPr id="16387" name="AutoShape 3" descr="Резултат слика за motivacija za učenj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9" name="AutoShape 5" descr="Резултат слика за motivacija za učenj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1" name="AutoShape 7" descr="Резултат слика за motivacija za učenj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3" name="AutoShape 9" descr="Резултат слика за motivacija za učenj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3076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sr-Cyrl-CS" sz="2900" dirty="0" smtClean="0"/>
              <a:t>Члан </a:t>
            </a:r>
            <a:r>
              <a:rPr lang="sr-Cyrl-BA" sz="2900" dirty="0" smtClean="0"/>
              <a:t>52.</a:t>
            </a:r>
          </a:p>
          <a:p>
            <a:pPr algn="ctr">
              <a:buNone/>
            </a:pPr>
            <a:endParaRPr lang="en-US" sz="2900" dirty="0" smtClean="0"/>
          </a:p>
          <a:p>
            <a:r>
              <a:rPr lang="sr-Cyrl-CS" sz="2900" dirty="0" smtClean="0"/>
              <a:t>(</a:t>
            </a:r>
            <a:r>
              <a:rPr lang="sr-Cyrl-BA" sz="2900" dirty="0" smtClean="0"/>
              <a:t>1</a:t>
            </a:r>
            <a:r>
              <a:rPr lang="sr-Cyrl-CS" sz="2900" dirty="0" smtClean="0"/>
              <a:t>) </a:t>
            </a:r>
            <a:r>
              <a:rPr lang="sr-Cyrl-BA" sz="2900" dirty="0" smtClean="0"/>
              <a:t>За ученике који су овладали очекиваним исходима у настави одређеног предмета с циљем обогаћивања и проширивања знања из одређеног наставног предмета, организује се додатна настава. </a:t>
            </a:r>
          </a:p>
          <a:p>
            <a:endParaRPr lang="en-US" sz="2900" dirty="0" smtClean="0"/>
          </a:p>
          <a:p>
            <a:r>
              <a:rPr lang="sr-Cyrl-BA" sz="2900" dirty="0" smtClean="0"/>
              <a:t>(2) </a:t>
            </a:r>
            <a:r>
              <a:rPr lang="sr-Cyrl-CS" sz="2900" dirty="0" smtClean="0"/>
              <a:t>За ученике који </a:t>
            </a:r>
            <a:r>
              <a:rPr lang="sr-Latn-CS" sz="2900" dirty="0" smtClean="0"/>
              <a:t>нису овладали очекиваним исходима у настави одређеног предмета током школске године организује се допунска настава</a:t>
            </a:r>
            <a:r>
              <a:rPr lang="sr-Cyrl-BA" sz="2900" dirty="0" smtClean="0"/>
              <a:t> с циљем овладавања очекиваним исходима. </a:t>
            </a:r>
          </a:p>
          <a:p>
            <a:endParaRPr lang="en-US" sz="2900" dirty="0" smtClean="0"/>
          </a:p>
          <a:p>
            <a:r>
              <a:rPr lang="sr-Cyrl-CS" sz="2900" dirty="0" smtClean="0"/>
              <a:t>(</a:t>
            </a:r>
            <a:r>
              <a:rPr lang="sr-Cyrl-BA" sz="2900" dirty="0" smtClean="0"/>
              <a:t>3</a:t>
            </a:r>
            <a:r>
              <a:rPr lang="sr-Cyrl-CS" sz="2900" dirty="0" smtClean="0"/>
              <a:t>) </a:t>
            </a:r>
            <a:r>
              <a:rPr lang="sr-Latn-CS" sz="2900" dirty="0" smtClean="0"/>
              <a:t>Наставник не може предложити, а одјеље</a:t>
            </a:r>
            <a:r>
              <a:rPr lang="bs-Cyrl-BA" sz="2900" dirty="0" smtClean="0"/>
              <a:t>н</a:t>
            </a:r>
            <a:r>
              <a:rPr lang="sr-Latn-CS" sz="2900" dirty="0" smtClean="0"/>
              <a:t>ско вијеће утврдити оцјену </a:t>
            </a:r>
            <a:r>
              <a:rPr lang="sr-Cyrl-BA" sz="2900" dirty="0" smtClean="0"/>
              <a:t>недовољан </a:t>
            </a:r>
            <a:r>
              <a:rPr lang="sr-Latn-CS" sz="2900" dirty="0" smtClean="0"/>
              <a:t>ученику којем није било омогућено похађа</a:t>
            </a:r>
            <a:r>
              <a:rPr lang="sr-Cyrl-BA" sz="2900" dirty="0" smtClean="0"/>
              <a:t>њ</a:t>
            </a:r>
            <a:r>
              <a:rPr lang="sr-Latn-CS" sz="2900" dirty="0" smtClean="0"/>
              <a:t>е допунске наставе.</a:t>
            </a:r>
            <a:endParaRPr lang="sr-Cyrl-RS" sz="2900" dirty="0" smtClean="0"/>
          </a:p>
          <a:p>
            <a:endParaRPr lang="en-US" sz="2900" dirty="0" smtClean="0"/>
          </a:p>
          <a:p>
            <a:r>
              <a:rPr lang="sr-Latn-CS" sz="2900" dirty="0" smtClean="0"/>
              <a:t>(</a:t>
            </a:r>
            <a:r>
              <a:rPr lang="sr-Cyrl-BA" sz="2900" dirty="0" smtClean="0"/>
              <a:t>4</a:t>
            </a:r>
            <a:r>
              <a:rPr lang="sr-Latn-CS" sz="2900" dirty="0" smtClean="0"/>
              <a:t>) Припремна настава организује се за ученике упућене на поправни испит, прије </a:t>
            </a:r>
            <a:r>
              <a:rPr lang="sr-Cyrl-BA" sz="2900" dirty="0" smtClean="0"/>
              <a:t>полагања испита</a:t>
            </a:r>
            <a:r>
              <a:rPr lang="sr-Latn-CS" sz="2900" dirty="0" smtClean="0"/>
              <a:t>, у трајању од најмање пет радних дана по два часа дневно за сваки предмет.</a:t>
            </a:r>
            <a:endParaRPr lang="en-US" sz="2900" dirty="0" smtClean="0"/>
          </a:p>
          <a:p>
            <a:endParaRPr lang="en-US" sz="29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sr-Cyrl-BA" b="1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C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</a:t>
            </a:r>
            <a:r>
              <a:rPr lang="sr-Latn-R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ОСНОВНОМ </a:t>
            </a:r>
            <a:r>
              <a:rPr lang="sr-Cyrl-BA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ВАСПИТАЊУ И </a:t>
            </a:r>
            <a:r>
              <a:rPr lang="sr-Cyrl-C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ОБРАЗОВАЊУ</a:t>
            </a: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908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1800" dirty="0" smtClean="0"/>
              <a:t>Члан 49.</a:t>
            </a:r>
          </a:p>
          <a:p>
            <a:pPr>
              <a:buNone/>
            </a:pPr>
            <a:r>
              <a:rPr lang="sr-Cyrl-RS" sz="1800" dirty="0" smtClean="0"/>
              <a:t>(2) Обавезни облици васпитно-образовног рада су:</a:t>
            </a:r>
          </a:p>
          <a:p>
            <a:pPr>
              <a:buNone/>
            </a:pPr>
            <a:r>
              <a:rPr lang="sr-Cyrl-CS" sz="1800" dirty="0" smtClean="0"/>
              <a:t>т</a:t>
            </a:r>
            <a:r>
              <a:rPr lang="sr-Cyrl-RS" sz="1800" dirty="0" smtClean="0"/>
              <a:t>еоретска настава, </a:t>
            </a:r>
            <a:r>
              <a:rPr lang="sr-Cyrl-CS" sz="1800" dirty="0" smtClean="0"/>
              <a:t>с</a:t>
            </a:r>
            <a:r>
              <a:rPr lang="sr-Cyrl-RS" sz="1800" dirty="0" smtClean="0"/>
              <a:t>тручно-теоретска настава, </a:t>
            </a:r>
            <a:r>
              <a:rPr lang="sr-Cyrl-CS" sz="1800" dirty="0" smtClean="0"/>
              <a:t>п</a:t>
            </a:r>
            <a:r>
              <a:rPr lang="sr-Cyrl-RS" sz="1800" dirty="0" smtClean="0"/>
              <a:t>рактична настава и вјежбе, </a:t>
            </a:r>
            <a:r>
              <a:rPr lang="sr-Cyrl-CS" sz="1800" dirty="0" smtClean="0"/>
              <a:t>и</a:t>
            </a:r>
            <a:r>
              <a:rPr lang="sr-Cyrl-RS" sz="1800" dirty="0" smtClean="0"/>
              <a:t>зборна настава, </a:t>
            </a:r>
            <a:r>
              <a:rPr lang="sr-Cyrl-CS" sz="1800" dirty="0" smtClean="0"/>
              <a:t>ч</a:t>
            </a:r>
            <a:r>
              <a:rPr lang="sr-Cyrl-RS" sz="1800" dirty="0" smtClean="0"/>
              <a:t>ас одјељењске заједнице,</a:t>
            </a:r>
            <a:r>
              <a:rPr lang="sr-Cyrl-CS" sz="1800" dirty="0" smtClean="0"/>
              <a:t> п</a:t>
            </a:r>
            <a:r>
              <a:rPr lang="sr-Cyrl-RS" sz="1800" dirty="0" smtClean="0"/>
              <a:t>рактична настава, </a:t>
            </a:r>
            <a:r>
              <a:rPr lang="sr-Cyrl-CS" sz="1800" dirty="0" smtClean="0">
                <a:solidFill>
                  <a:srgbClr val="FF0000"/>
                </a:solidFill>
              </a:rPr>
              <a:t>д</a:t>
            </a:r>
            <a:r>
              <a:rPr lang="sr-Cyrl-RS" sz="1800" dirty="0" smtClean="0">
                <a:solidFill>
                  <a:srgbClr val="FF0000"/>
                </a:solidFill>
              </a:rPr>
              <a:t>одатна настава </a:t>
            </a:r>
            <a:r>
              <a:rPr lang="sr-Cyrl-RS" sz="1800" dirty="0" smtClean="0"/>
              <a:t>и</a:t>
            </a:r>
            <a:r>
              <a:rPr lang="sr-Cyrl-RS" sz="1800" dirty="0" smtClean="0">
                <a:solidFill>
                  <a:srgbClr val="FF0000"/>
                </a:solidFill>
              </a:rPr>
              <a:t> </a:t>
            </a:r>
            <a:r>
              <a:rPr lang="sr-Cyrl-CS" sz="1800" dirty="0" smtClean="0">
                <a:solidFill>
                  <a:srgbClr val="FF0000"/>
                </a:solidFill>
              </a:rPr>
              <a:t>д</a:t>
            </a:r>
            <a:r>
              <a:rPr lang="sr-Cyrl-RS" sz="1800" dirty="0" smtClean="0">
                <a:solidFill>
                  <a:srgbClr val="FF0000"/>
                </a:solidFill>
              </a:rPr>
              <a:t>опунска настава,</a:t>
            </a:r>
          </a:p>
          <a:p>
            <a:pPr>
              <a:buNone/>
            </a:pPr>
            <a:endParaRPr lang="sr-Cyrl-RS" sz="1800" dirty="0" smtClean="0"/>
          </a:p>
          <a:p>
            <a:pPr>
              <a:buNone/>
            </a:pPr>
            <a:r>
              <a:rPr lang="sr-Cyrl-RS" sz="1800" dirty="0" smtClean="0"/>
              <a:t>(5) </a:t>
            </a:r>
            <a:r>
              <a:rPr lang="sr-Cyrl-CS" sz="1800" dirty="0" smtClean="0"/>
              <a:t>Д</a:t>
            </a:r>
            <a:r>
              <a:rPr lang="sr-Cyrl-RS" sz="1800" dirty="0" smtClean="0"/>
              <a:t>одатна настава остварује се за ученике који постижу изузетне резултате и показују отвореност за стицање нових знања.</a:t>
            </a:r>
          </a:p>
          <a:p>
            <a:pPr>
              <a:buNone/>
            </a:pPr>
            <a:endParaRPr lang="sr-Cyrl-RS" sz="1800" dirty="0" smtClean="0"/>
          </a:p>
          <a:p>
            <a:pPr>
              <a:buNone/>
            </a:pPr>
            <a:r>
              <a:rPr lang="sr-Cyrl-RS" sz="1800" dirty="0" smtClean="0"/>
              <a:t>(6) </a:t>
            </a:r>
            <a:r>
              <a:rPr lang="sr-Cyrl-CS" sz="1800" dirty="0" smtClean="0"/>
              <a:t>Д</a:t>
            </a:r>
            <a:r>
              <a:rPr lang="sr-Cyrl-RS" sz="1800" dirty="0" smtClean="0"/>
              <a:t>опунску наставу школа остварује са ученицима који заостају у савладавању програма из појединих наставних области.</a:t>
            </a:r>
          </a:p>
          <a:p>
            <a:pPr>
              <a:buNone/>
            </a:pPr>
            <a:endParaRPr lang="sr-Cyrl-RS" sz="1800" dirty="0" smtClean="0"/>
          </a:p>
          <a:p>
            <a:pPr>
              <a:buNone/>
            </a:pPr>
            <a:r>
              <a:rPr lang="sr-Cyrl-RS" sz="1800" dirty="0" smtClean="0">
                <a:solidFill>
                  <a:srgbClr val="C00000"/>
                </a:solidFill>
              </a:rPr>
              <a:t>(7) Наставник не може предложити, а одјељенско вијеће утврдити оцјену недовољан (1) ученику којем није било омогућено похађање допунске наставе.</a:t>
            </a:r>
            <a:endParaRPr lang="en-US" sz="1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sr-Cyrl-RS" sz="1800" dirty="0" smtClean="0"/>
          </a:p>
          <a:p>
            <a:pPr>
              <a:buAutoNum type="arabicParenR"/>
            </a:pP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000" b="1" dirty="0" smtClean="0"/>
              <a:t>ЗАКОН О СРЕДЊЕМ ОБРАЗОВАЊУ И ВАСПИТАЊУ</a:t>
            </a:r>
            <a:endParaRPr lang="en-US" sz="2000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2133600"/>
            <a:ext cx="601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sr-Cyrl-RS" sz="4800" b="1" dirty="0" smtClean="0"/>
              <a:t>Допунска настава</a:t>
            </a:r>
            <a:r>
              <a:rPr lang="sr-Cyrl-CS" sz="4800" b="1" dirty="0" smtClean="0"/>
              <a:t> математике</a:t>
            </a:r>
            <a:endParaRPr lang="sr-Cyrl-RS" sz="4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У педагошкој енциклопедији се за допунску наставу каже сљедеће: „Организује се за оне ученике који због било којих разлога нису успјели у редовној настави потпуно овладати</a:t>
            </a:r>
            <a:r>
              <a:rPr lang="ru-RU" i="1" dirty="0" smtClean="0"/>
              <a:t> </a:t>
            </a:r>
            <a:r>
              <a:rPr lang="ru-RU" dirty="0" smtClean="0"/>
              <a:t>наставним садржајима појединих предмета, па се због тога у њихову знању и способностима исказују становите празнине које треба накнадно, допунским инструктивним радом попунити да би могли даље нормално напредовати у редовној настави. Акумулиране празнине отежавају напредовање ученика, па чак и некада потпуно блокирају напредовање. С обзиром на попуњавање тих празнина изведен је и назив допунска настава. Зато је наставни програм за редовну наставу уједно и програм за допунску наставу/рад.</a:t>
            </a:r>
          </a:p>
          <a:p>
            <a:pPr algn="just"/>
            <a:r>
              <a:rPr lang="sr-Cyrl-RS" sz="2800" dirty="0" smtClean="0"/>
              <a:t>Средство</a:t>
            </a:r>
            <a:r>
              <a:rPr lang="hr-HR" sz="2800" dirty="0" smtClean="0"/>
              <a:t> </a:t>
            </a:r>
            <a:r>
              <a:rPr lang="sr-Cyrl-RS" sz="2800" dirty="0" smtClean="0"/>
              <a:t>педагошке</a:t>
            </a:r>
            <a:r>
              <a:rPr lang="hr-HR" sz="2800" dirty="0" smtClean="0"/>
              <a:t> </a:t>
            </a:r>
            <a:r>
              <a:rPr lang="sr-Cyrl-RS" sz="2800" dirty="0" smtClean="0"/>
              <a:t>интервенције</a:t>
            </a:r>
            <a:r>
              <a:rPr lang="hr-HR" sz="2800" dirty="0" smtClean="0"/>
              <a:t> </a:t>
            </a:r>
            <a:r>
              <a:rPr lang="sr-Cyrl-RS" sz="2800" dirty="0" smtClean="0"/>
              <a:t>у</a:t>
            </a:r>
            <a:r>
              <a:rPr lang="hr-HR" sz="2800" dirty="0" smtClean="0"/>
              <a:t> </a:t>
            </a:r>
            <a:r>
              <a:rPr lang="sr-Cyrl-RS" sz="2800" dirty="0" smtClean="0"/>
              <a:t>ситуацијама</a:t>
            </a:r>
            <a:r>
              <a:rPr lang="hr-HR" sz="2800" dirty="0" smtClean="0"/>
              <a:t> </a:t>
            </a:r>
            <a:r>
              <a:rPr lang="sr-Cyrl-RS" sz="2800" dirty="0" smtClean="0"/>
              <a:t>у</a:t>
            </a:r>
            <a:r>
              <a:rPr lang="hr-HR" sz="2800" dirty="0" smtClean="0"/>
              <a:t> </a:t>
            </a:r>
            <a:r>
              <a:rPr lang="sr-Cyrl-RS" sz="2800" dirty="0" smtClean="0"/>
              <a:t>којима</a:t>
            </a:r>
            <a:r>
              <a:rPr lang="hr-HR" sz="2800" dirty="0" smtClean="0"/>
              <a:t> </a:t>
            </a:r>
            <a:r>
              <a:rPr lang="sr-Cyrl-RS" sz="2800" dirty="0" smtClean="0"/>
              <a:t>се</a:t>
            </a:r>
            <a:r>
              <a:rPr lang="hr-HR" sz="2800" dirty="0" smtClean="0"/>
              <a:t> </a:t>
            </a:r>
            <a:r>
              <a:rPr lang="sr-Cyrl-RS" sz="2800" dirty="0" smtClean="0"/>
              <a:t>поступцима</a:t>
            </a:r>
            <a:r>
              <a:rPr lang="hr-HR" sz="2800" dirty="0" smtClean="0"/>
              <a:t> </a:t>
            </a:r>
            <a:r>
              <a:rPr lang="sr-Cyrl-RS" sz="2800" dirty="0" smtClean="0"/>
              <a:t>редовне</a:t>
            </a:r>
            <a:r>
              <a:rPr lang="hr-HR" sz="2800" dirty="0" smtClean="0"/>
              <a:t> </a:t>
            </a:r>
            <a:r>
              <a:rPr lang="sr-Cyrl-RS" sz="2800" dirty="0" smtClean="0"/>
              <a:t>наставе</a:t>
            </a:r>
            <a:r>
              <a:rPr lang="hr-HR" sz="2800" dirty="0" smtClean="0"/>
              <a:t> </a:t>
            </a:r>
            <a:r>
              <a:rPr lang="sr-Cyrl-RS" sz="2800" dirty="0" smtClean="0"/>
              <a:t>не</a:t>
            </a:r>
            <a:r>
              <a:rPr lang="hr-HR" sz="2800" dirty="0" smtClean="0"/>
              <a:t> </a:t>
            </a:r>
            <a:r>
              <a:rPr lang="sr-Cyrl-RS" sz="2800" dirty="0" smtClean="0"/>
              <a:t>могу</a:t>
            </a:r>
            <a:r>
              <a:rPr lang="hr-HR" sz="2800" dirty="0" smtClean="0"/>
              <a:t> </a:t>
            </a:r>
            <a:r>
              <a:rPr lang="sr-Cyrl-RS" sz="2800" dirty="0" smtClean="0"/>
              <a:t>постићи</a:t>
            </a:r>
            <a:r>
              <a:rPr lang="hr-HR" sz="2800" dirty="0" smtClean="0"/>
              <a:t> </a:t>
            </a:r>
            <a:r>
              <a:rPr lang="sr-Cyrl-RS" sz="2800" dirty="0" smtClean="0"/>
              <a:t>задовољавајући</a:t>
            </a:r>
            <a:r>
              <a:rPr lang="hr-HR" sz="2800" dirty="0" smtClean="0"/>
              <a:t> </a:t>
            </a:r>
            <a:r>
              <a:rPr lang="sr-Cyrl-RS" sz="2800" dirty="0" smtClean="0"/>
              <a:t>резултати</a:t>
            </a:r>
            <a:r>
              <a:rPr lang="hr-HR" sz="2800" dirty="0" smtClean="0"/>
              <a:t> </a:t>
            </a:r>
            <a:r>
              <a:rPr lang="sr-Cyrl-RS" sz="2800" dirty="0" smtClean="0"/>
              <a:t>једног</a:t>
            </a:r>
            <a:r>
              <a:rPr lang="hr-HR" sz="2800" dirty="0" smtClean="0"/>
              <a:t> </a:t>
            </a:r>
            <a:r>
              <a:rPr lang="sr-Cyrl-RS" sz="2800" dirty="0" smtClean="0"/>
              <a:t>дијела</a:t>
            </a:r>
            <a:r>
              <a:rPr lang="hr-HR" sz="2800" dirty="0" smtClean="0"/>
              <a:t> </a:t>
            </a:r>
            <a:r>
              <a:rPr lang="sr-Cyrl-RS" sz="2800" dirty="0" smtClean="0"/>
              <a:t>ученика</a:t>
            </a:r>
            <a:r>
              <a:rPr lang="hr-HR" sz="2800" dirty="0" smtClean="0"/>
              <a:t>. </a:t>
            </a:r>
            <a:endParaRPr lang="sr-Cyrl-CS" sz="2800" dirty="0" smtClean="0"/>
          </a:p>
          <a:p>
            <a:pPr algn="just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sr-Cyrl-RS" sz="2000" dirty="0" smtClean="0"/>
              <a:t>Шта је допунска настава</a:t>
            </a:r>
            <a:endParaRPr lang="en-US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814</TotalTime>
  <Words>2364</Words>
  <Application>Microsoft Office PowerPoint</Application>
  <PresentationFormat>On-screen Show (4:3)</PresentationFormat>
  <Paragraphs>203</Paragraphs>
  <Slides>32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Concourse</vt:lpstr>
      <vt:lpstr>Document</vt:lpstr>
      <vt:lpstr>Microsoft Office Word Document</vt:lpstr>
      <vt:lpstr>Acrobat Document</vt:lpstr>
      <vt:lpstr>Presentation</vt:lpstr>
      <vt:lpstr>САВЈЕТОВАЊЕ ЗА НАСТАВНИКЕ МАТЕМАТИКЕ РЕПУБЛИКЕ СРПСКЕ август 2018  ДОБРО ДОШЛИ</vt:lpstr>
      <vt:lpstr>САВЈЕТОВАЊЕ ЗА НАСТАВНИКЕ МАТЕМАТИКЕ РЕПУБЛИКЕ СРПСКЕ август, 2018. године</vt:lpstr>
      <vt:lpstr>САВЈЕТОВАЊЕ ЗА НАСТАВНИКЕ МАТЕМАТИКЕ РЕПУБЛИКЕ СРПСКЕ август, 2018. године</vt:lpstr>
      <vt:lpstr>САВJЕТОВАЊЕ ЗА НАСТАВНИКЕ МАТЕМАТИКЕ РЕПУБЛИКЕ СРПСКЕ август, 2018. године</vt:lpstr>
      <vt:lpstr>  САВJЕТОВАЊЕ ЗА НАСТАВНИКЕ МАТЕМАТИКЕ РЕПУБЛИКЕ СРПСКЕ август, 2018. године  </vt:lpstr>
      <vt:lpstr>   ЗАКОН О ОСНОВНОМ ВАСПИТАЊУ И ОБРАЗОВАЊУ  </vt:lpstr>
      <vt:lpstr>ЗАКОН О СРЕДЊЕМ ОБРАЗОВАЊУ И ВАСПИТАЊУ</vt:lpstr>
      <vt:lpstr>Slide 8</vt:lpstr>
      <vt:lpstr>Шта је допунска настава</vt:lpstr>
      <vt:lpstr>Разлози  и циљ организовања допунске настава</vt:lpstr>
      <vt:lpstr>Одабир ученика за допунску наставу из математике</vt:lpstr>
      <vt:lpstr>Разлози код ученика за  увођење допунске наставе</vt:lpstr>
      <vt:lpstr>Припрема и организација допунске наставе</vt:lpstr>
      <vt:lpstr>Планирање и припремање наставника</vt:lpstr>
      <vt:lpstr>Реализација часова допунске наставе</vt:lpstr>
      <vt:lpstr>Праћење рада ученика</vt:lpstr>
      <vt:lpstr>Недостаци допунске наставе</vt:lpstr>
      <vt:lpstr>Slide 18</vt:lpstr>
      <vt:lpstr>Шта је додатна настава</vt:lpstr>
      <vt:lpstr>Разлози организовања додатне настава</vt:lpstr>
      <vt:lpstr>Реализација и циљ додатне наставе</vt:lpstr>
      <vt:lpstr>Одабир ученика за додатну наставу</vt:lpstr>
      <vt:lpstr>Наставник при одабиру ученика за додатну наставу узима у обзир сљедеће елементе:</vt:lpstr>
      <vt:lpstr>Планирање додатне наставе</vt:lpstr>
      <vt:lpstr>Припремање додатне наставе</vt:lpstr>
      <vt:lpstr>Реализација додатне наставе</vt:lpstr>
      <vt:lpstr>Закључак</vt:lpstr>
      <vt:lpstr>САВJЕТОВАЊЕ ЗА НАСТАВНИКЕ МАТЕМАТИКЕ РЕПУБЛИКЕ СРПСКЕ август, 2018. године</vt:lpstr>
      <vt:lpstr>САВJЕТОВАЊЕ ЗА НАСТАВНИКЕ МАТЕМАТИКЕ РЕПУБЛИКЕ СРПСКЕ август, 2018. године</vt:lpstr>
      <vt:lpstr>САВJЕТОВАЊЕ ЗА НАСТАВНИКЕ МАТЕМАТИКЕ РЕПУБЛИКЕ СРПСКЕ август, 2018. године</vt:lpstr>
      <vt:lpstr>Литература</vt:lpstr>
      <vt:lpstr>Slide 32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САВЕТОВАЊЕ ЗА НАСТАВНИКЕ МАТЕМАТИКЕ РЕПУБЛИКЕ СРПСКЕ август 2018  ДОБРО ДОШЛИ</dc:title>
  <dc:creator>Goran Jankovic</dc:creator>
  <cp:lastModifiedBy>Milisav Knezevic</cp:lastModifiedBy>
  <cp:revision>94</cp:revision>
  <dcterms:created xsi:type="dcterms:W3CDTF">2018-07-06T07:37:25Z</dcterms:created>
  <dcterms:modified xsi:type="dcterms:W3CDTF">2018-09-10T10:43:25Z</dcterms:modified>
</cp:coreProperties>
</file>