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sldIdLst>
    <p:sldId id="286" r:id="rId2"/>
    <p:sldId id="304" r:id="rId3"/>
    <p:sldId id="288" r:id="rId4"/>
    <p:sldId id="262" r:id="rId5"/>
    <p:sldId id="265" r:id="rId6"/>
    <p:sldId id="317" r:id="rId7"/>
    <p:sldId id="284" r:id="rId8"/>
    <p:sldId id="297" r:id="rId9"/>
    <p:sldId id="319" r:id="rId10"/>
    <p:sldId id="295" r:id="rId11"/>
    <p:sldId id="290" r:id="rId12"/>
    <p:sldId id="292" r:id="rId13"/>
    <p:sldId id="299" r:id="rId14"/>
    <p:sldId id="282" r:id="rId15"/>
    <p:sldId id="266" r:id="rId16"/>
    <p:sldId id="307" r:id="rId17"/>
    <p:sldId id="311" r:id="rId18"/>
    <p:sldId id="302" r:id="rId19"/>
    <p:sldId id="281" r:id="rId20"/>
    <p:sldId id="321" r:id="rId21"/>
    <p:sldId id="309" r:id="rId22"/>
    <p:sldId id="325" r:id="rId23"/>
    <p:sldId id="305" r:id="rId24"/>
    <p:sldId id="268" r:id="rId25"/>
    <p:sldId id="272" r:id="rId26"/>
    <p:sldId id="314" r:id="rId27"/>
    <p:sldId id="316" r:id="rId28"/>
    <p:sldId id="330" r:id="rId29"/>
    <p:sldId id="328" r:id="rId30"/>
    <p:sldId id="326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85DFFF"/>
    <a:srgbClr val="CCCCFF"/>
    <a:srgbClr val="FF6600"/>
    <a:srgbClr val="FF9900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8333" autoAdjust="0"/>
    <p:restoredTop sz="94660"/>
  </p:normalViewPr>
  <p:slideViewPr>
    <p:cSldViewPr>
      <p:cViewPr varScale="1">
        <p:scale>
          <a:sx n="110" d="100"/>
          <a:sy n="110" d="100"/>
        </p:scale>
        <p:origin x="-1644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28A0B04-5CCA-4E5E-9ADB-F3B797B7682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6324600"/>
            <a:ext cx="91440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381000"/>
            <a:ext cx="3733800" cy="2133600"/>
          </a:xfrm>
        </p:spPr>
        <p:txBody>
          <a:bodyPr/>
          <a:lstStyle>
            <a:lvl1pPr algn="l">
              <a:defRPr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2743200"/>
            <a:ext cx="3733800" cy="1752600"/>
          </a:xfrm>
        </p:spPr>
        <p:txBody>
          <a:bodyPr/>
          <a:lstStyle>
            <a:lvl1pPr marL="0" indent="0">
              <a:buFontTx/>
              <a:buNone/>
              <a:defRPr sz="2800" b="1" i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3079" name="Picture 7" descr="2771h100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1219200"/>
            <a:ext cx="5943600" cy="52260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powerpoint template: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C86D6-9CF2-411E-BF6C-93CF665FBA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49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049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powerpoint template: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B5C22-A98A-4CBC-B164-BE98C3F948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powerpoint template: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B492AD-3C6B-42FF-A420-B0CB415BD1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powerpoint template: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0FA418-AFCB-4C2A-BF52-E066412C06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powerpoint template: www.brainybetty.com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937A9-24A2-440C-BB51-9B8A2470D8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powerpoint template: www.brainybetty.com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F9C6EE-6269-4A26-84AD-E3E5E126C6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powerpoint template: www.brainybetty.com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F85FF1-AF87-4EC2-8162-025991BDE6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powerpoint template: www.brainybetty.com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7ED7B-3095-49E5-ACFA-B07204E9EB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powerpoint template: www.brainybetty.com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CF985-CECF-4ED8-BF1B-C4D67DB585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powerpoint template: www.brainybetty.com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81F1DD-3501-4BB5-B0BB-59639644CF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6324600"/>
            <a:ext cx="91440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31" name="Picture 7" descr="2771h1009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15200" y="4800600"/>
            <a:ext cx="1828800" cy="1608138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35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FF0066"/>
                </a:solidFill>
                <a:latin typeface="Verdana" pitchFamily="34" charset="0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0" y="6629400"/>
            <a:ext cx="4876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FF0066"/>
                </a:solidFill>
                <a:latin typeface="Verdana" pitchFamily="34" charset="0"/>
              </a:defRPr>
            </a:lvl1pPr>
          </a:lstStyle>
          <a:p>
            <a:r>
              <a:rPr lang="en-US"/>
              <a:t>Free powerpoint template: www.brainybetty.com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20000" y="6553200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0066"/>
                </a:solidFill>
                <a:latin typeface="Verdana" pitchFamily="34" charset="0"/>
              </a:defRPr>
            </a:lvl1pPr>
          </a:lstStyle>
          <a:p>
            <a:fld id="{DA7A0420-01BD-4580-890D-1A7C49BF809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66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66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66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66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66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66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66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66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66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F0066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0066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FF0066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FF0066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0066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0066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0066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0066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0066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flipV="1">
            <a:off x="722313" y="3649663"/>
            <a:ext cx="7772400" cy="444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267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R="0" eaLnBrk="1" hangingPunct="1">
              <a:buFont typeface="Wingdings 2" pitchFamily="18" charset="2"/>
              <a:buNone/>
            </a:pPr>
            <a:endParaRPr lang="en-US" smtClean="0"/>
          </a:p>
        </p:txBody>
      </p:sp>
      <p:pic>
        <p:nvPicPr>
          <p:cNvPr id="1027" name="Picture 3" descr="C:\Documents and Settings\Computer\Desktop\slike za prezentaciju inkluzija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9" name="Rectangle 8"/>
          <p:cNvSpPr/>
          <p:nvPr/>
        </p:nvSpPr>
        <p:spPr>
          <a:xfrm rot="20628595">
            <a:off x="323531" y="3883214"/>
            <a:ext cx="7894043" cy="163121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r-Cyrl-BA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r-Cyrl-BA" sz="2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Cyrl-RS" sz="1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МР </a:t>
            </a:r>
            <a:r>
              <a:rPr lang="sr-Cyrl-BA" sz="1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СЛАЂАНА ВИЛОТИЋ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Cyrl-BA" sz="1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ИНСПЕКТОР-ПРОСВЈЕТНИ </a:t>
            </a:r>
            <a:r>
              <a:rPr lang="sr-Cyrl-BA" sz="1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САВЈЕТНИК</a:t>
            </a:r>
            <a:endParaRPr lang="en-US" sz="16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        </a:t>
            </a:r>
            <a:endParaRPr lang="sr-Latn-CS" sz="1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6151" name="TextBox 6"/>
          <p:cNvSpPr txBox="1">
            <a:spLocks noChangeArrowheads="1"/>
          </p:cNvSpPr>
          <p:nvPr/>
        </p:nvSpPr>
        <p:spPr bwMode="auto">
          <a:xfrm rot="20727235">
            <a:off x="2227263" y="1160631"/>
            <a:ext cx="24844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sr-Cyrl-CS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РЕПУБЛИЧКИ ПЕДАГОШКИ </a:t>
            </a:r>
          </a:p>
          <a:p>
            <a:pPr algn="ctr">
              <a:defRPr/>
            </a:pPr>
            <a:r>
              <a:rPr lang="sr-Cyrl-CS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ЗАВОД</a:t>
            </a:r>
            <a:endParaRPr lang="en-US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11271" name="Rectangle 9"/>
          <p:cNvSpPr>
            <a:spLocks noChangeArrowheads="1"/>
          </p:cNvSpPr>
          <p:nvPr/>
        </p:nvSpPr>
        <p:spPr bwMode="auto">
          <a:xfrm rot="-824155">
            <a:off x="4638675" y="2746375"/>
            <a:ext cx="21336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r-Cyrl-CS" sz="1800" b="1" i="1" dirty="0">
                <a:solidFill>
                  <a:srgbClr val="FF0000"/>
                </a:solidFill>
                <a:latin typeface="Verdana" pitchFamily="34" charset="0"/>
              </a:rPr>
              <a:t>САВЈЕТОВАЊЕ ЗА НАСТАВНИКЕ РАЗРЕДНЕ НАСТАВЕ</a:t>
            </a:r>
            <a:endParaRPr lang="en-US" sz="1800" b="1" i="1" dirty="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11272" name="Text Box 15"/>
          <p:cNvSpPr txBox="1">
            <a:spLocks noChangeArrowheads="1"/>
          </p:cNvSpPr>
          <p:nvPr/>
        </p:nvSpPr>
        <p:spPr bwMode="auto">
          <a:xfrm>
            <a:off x="2346325" y="5751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 rot="20653258">
            <a:off x="2098183" y="5729211"/>
            <a:ext cx="2507418" cy="6771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s.vilotic@rpz-rs.org</a:t>
            </a:r>
          </a:p>
          <a:p>
            <a:pPr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    T</a:t>
            </a:r>
            <a:r>
              <a:rPr lang="sr-Latn-R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el. </a:t>
            </a:r>
            <a:r>
              <a:rPr lang="sr-Latn-R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058/210-390</a:t>
            </a:r>
            <a:endParaRPr lang="en-U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 rot="20546410">
            <a:off x="5282075" y="5222420"/>
            <a:ext cx="27510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Cyrl-BA" sz="1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АВГУСТ 201</a:t>
            </a:r>
            <a:r>
              <a:rPr lang="en-US" sz="1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r>
              <a:rPr lang="sr-Cyrl-BA" sz="1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ГОДИНЕ</a:t>
            </a:r>
            <a:endParaRPr lang="sr-Latn-CS" sz="1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powerpoint template: www.brainybetty.com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6" descr="Rezultat slika za NAGRA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357958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785786" y="714356"/>
            <a:ext cx="68580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q"/>
            </a:pPr>
            <a:r>
              <a:rPr lang="sr-Cyrl-RS" dirty="0" smtClean="0"/>
              <a:t> карактеришу је  </a:t>
            </a:r>
            <a:r>
              <a:rPr lang="bs-Latn-BA" dirty="0" smtClean="0"/>
              <a:t>активност </a:t>
            </a:r>
            <a:r>
              <a:rPr lang="sr-Cyrl-RS" dirty="0" smtClean="0"/>
              <a:t>која се </a:t>
            </a:r>
            <a:r>
              <a:rPr lang="bs-Latn-BA" dirty="0" smtClean="0"/>
              <a:t>обавља само због награде или казне, или ако постоје неки други разлози који нису саставни дио те активности</a:t>
            </a:r>
            <a:r>
              <a:rPr lang="sr-Cyrl-RS" dirty="0" smtClean="0"/>
              <a:t>.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428728" y="1857364"/>
            <a:ext cx="65008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>
              <a:buFont typeface="Wingdings" pitchFamily="2" charset="2"/>
              <a:buChar char="q"/>
            </a:pP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подразумијева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вањск</a:t>
            </a: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е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мотив</a:t>
            </a: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е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-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материјалн</a:t>
            </a: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е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или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околинск</a:t>
            </a: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е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стимуланс</a:t>
            </a: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е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који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покрећу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и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усмеравају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људско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понашање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а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као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циљ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се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реализују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ван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организма</a:t>
            </a: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: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материјална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награда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(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очекивана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и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неочекивана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)</a:t>
            </a: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: </a:t>
            </a:r>
            <a:endParaRPr lang="en-US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3042" y="3143248"/>
            <a:ext cx="57150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eaLnBrk="0" hangingPunct="0">
              <a:buFontTx/>
              <a:buChar char="-"/>
            </a:pP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школска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оц</a:t>
            </a: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ј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ена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,</a:t>
            </a:r>
            <a:endParaRPr lang="en-US" dirty="0" smtClean="0">
              <a:solidFill>
                <a:srgbClr val="000000"/>
              </a:solidFill>
              <a:latin typeface="Arial"/>
            </a:endParaRPr>
          </a:p>
          <a:p>
            <a:pPr lvl="1" algn="just" eaLnBrk="0" hangingPunct="0">
              <a:buFontTx/>
              <a:buChar char="-"/>
            </a:pP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похвала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признање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,</a:t>
            </a:r>
            <a:endParaRPr lang="en-US" dirty="0" smtClean="0">
              <a:solidFill>
                <a:srgbClr val="000000"/>
              </a:solidFill>
              <a:latin typeface="Arial"/>
            </a:endParaRPr>
          </a:p>
          <a:p>
            <a:pPr lvl="1" algn="just" eaLnBrk="0" hangingPunct="0">
              <a:buFontTx/>
              <a:buChar char="-"/>
            </a:pP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плакета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пехар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диплома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,</a:t>
            </a:r>
            <a:endParaRPr lang="en-US" dirty="0" smtClean="0">
              <a:solidFill>
                <a:srgbClr val="000000"/>
              </a:solidFill>
              <a:latin typeface="Arial"/>
            </a:endParaRPr>
          </a:p>
          <a:p>
            <a:pPr lvl="1" algn="just" eaLnBrk="0" hangingPunct="0">
              <a:buFontTx/>
              <a:buChar char="-"/>
            </a:pP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социјалне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награде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: </a:t>
            </a:r>
            <a:r>
              <a:rPr lang="sr-Cyrl-R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љ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етовање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излет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екскурзија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,</a:t>
            </a:r>
            <a:endParaRPr lang="en-US" dirty="0" smtClean="0">
              <a:solidFill>
                <a:srgbClr val="000000"/>
              </a:solidFill>
              <a:latin typeface="Arial"/>
            </a:endParaRPr>
          </a:p>
          <a:p>
            <a:pPr lvl="1" algn="just" eaLnBrk="0" hangingPunct="0">
              <a:buFontTx/>
              <a:buChar char="-"/>
            </a:pP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графикон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школког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усп</a:t>
            </a: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ј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еха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,</a:t>
            </a:r>
            <a:endParaRPr lang="en-US" dirty="0" smtClean="0">
              <a:solidFill>
                <a:srgbClr val="000000"/>
              </a:solidFill>
              <a:latin typeface="Arial"/>
            </a:endParaRPr>
          </a:p>
          <a:p>
            <a:pPr lvl="1" algn="just" eaLnBrk="0" hangingPunct="0">
              <a:buFontTx/>
              <a:buChar char="-"/>
            </a:pP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школска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изложба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школски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лист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,</a:t>
            </a:r>
            <a:endParaRPr lang="en-US" dirty="0" smtClean="0">
              <a:solidFill>
                <a:srgbClr val="000000"/>
              </a:solidFill>
              <a:latin typeface="Arial"/>
            </a:endParaRPr>
          </a:p>
          <a:p>
            <a:pPr lvl="1" algn="just" eaLnBrk="0" hangingPunct="0">
              <a:buFontTx/>
              <a:buChar char="-"/>
            </a:pPr>
            <a:r>
              <a:rPr lang="sr-Cyrl-R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школска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приредба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.</a:t>
            </a:r>
            <a:endParaRPr lang="en-US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5965448"/>
            <a:ext cx="9144000" cy="8925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indent="449263" algn="just" eaLnBrk="0" hangingPunct="0"/>
            <a:r>
              <a:rPr lang="sr-Cyrl-RS" dirty="0" smtClean="0">
                <a:ea typeface="Times New Roman" pitchFamily="18" charset="0"/>
              </a:rPr>
              <a:t>ови </a:t>
            </a:r>
            <a:r>
              <a:rPr lang="en-US" dirty="0" err="1" smtClean="0">
                <a:ea typeface="Times New Roman" pitchFamily="18" charset="0"/>
              </a:rPr>
              <a:t>вањски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извор</a:t>
            </a:r>
            <a:r>
              <a:rPr lang="sr-Cyrl-RS" dirty="0" smtClean="0">
                <a:ea typeface="Times New Roman" pitchFamily="18" charset="0"/>
              </a:rPr>
              <a:t>и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мотивације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могу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постати</a:t>
            </a:r>
            <a:r>
              <a:rPr lang="en-US" dirty="0" smtClean="0">
                <a:ea typeface="Times New Roman" pitchFamily="18" charset="0"/>
              </a:rPr>
              <a:t> и </a:t>
            </a:r>
            <a:r>
              <a:rPr lang="en-US" dirty="0" err="1" smtClean="0">
                <a:ea typeface="Times New Roman" pitchFamily="18" charset="0"/>
              </a:rPr>
              <a:t>унутрашњи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уколико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се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особа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према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њима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односи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као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према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нечему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што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је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само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себи</a:t>
            </a:r>
            <a:r>
              <a:rPr lang="en-US" dirty="0" smtClean="0">
                <a:ea typeface="Times New Roman" pitchFamily="18" charset="0"/>
              </a:rPr>
              <a:t> </a:t>
            </a:r>
            <a:r>
              <a:rPr lang="en-US" dirty="0" err="1" smtClean="0">
                <a:ea typeface="Times New Roman" pitchFamily="18" charset="0"/>
              </a:rPr>
              <a:t>сврха</a:t>
            </a:r>
            <a:r>
              <a:rPr lang="en-US" dirty="0" smtClean="0">
                <a:ea typeface="Times New Roman" pitchFamily="18" charset="0"/>
              </a:rPr>
              <a:t> (</a:t>
            </a:r>
            <a:r>
              <a:rPr lang="en-US" dirty="0" err="1" smtClean="0">
                <a:ea typeface="Times New Roman" pitchFamily="18" charset="0"/>
              </a:rPr>
              <a:t>Сузић</a:t>
            </a:r>
            <a:r>
              <a:rPr lang="sr-Cyrl-RS" dirty="0" smtClean="0">
                <a:ea typeface="Times New Roman" pitchFamily="18" charset="0"/>
              </a:rPr>
              <a:t>)</a:t>
            </a:r>
            <a:r>
              <a:rPr lang="en-US" dirty="0" smtClean="0">
                <a:ea typeface="Times New Roman" pitchFamily="18" charset="0"/>
              </a:rPr>
              <a:t>.</a:t>
            </a:r>
            <a:endParaRPr lang="en-US" dirty="0" smtClean="0"/>
          </a:p>
          <a:p>
            <a:r>
              <a:rPr lang="sr-Cyrl-RS" sz="1600" dirty="0" smtClean="0"/>
              <a:t> 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2071670" y="0"/>
            <a:ext cx="5034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800" b="1" dirty="0" smtClean="0">
                <a:solidFill>
                  <a:srgbClr val="000000"/>
                </a:solidFill>
                <a:latin typeface="Arial"/>
              </a:rPr>
              <a:t>ВАЊСКА / ЕКСТРИНСИЧКА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000108"/>
            <a:ext cx="8501122" cy="3857652"/>
          </a:xfrm>
        </p:spPr>
        <p:txBody>
          <a:bodyPr/>
          <a:lstStyle/>
          <a:p>
            <a:pPr>
              <a:buNone/>
            </a:pPr>
            <a:r>
              <a:rPr lang="sr-Cyrl-RS" sz="2000" dirty="0" smtClean="0"/>
              <a:t> У</a:t>
            </a:r>
            <a:r>
              <a:rPr lang="bs-Latn-BA" sz="2000" dirty="0" smtClean="0">
                <a:solidFill>
                  <a:schemeClr val="tx1"/>
                </a:solidFill>
                <a:ea typeface="+mn-ea"/>
                <a:cs typeface="+mn-cs"/>
              </a:rPr>
              <a:t>нутрашње мотивисане активности су оне за које не постоји очигледна награда осим активности по себи.</a:t>
            </a:r>
            <a:endParaRPr lang="sr-Cyrl-RS" sz="2000" dirty="0" smtClean="0">
              <a:solidFill>
                <a:schemeClr val="tx1"/>
              </a:solidFill>
              <a:ea typeface="+mn-ea"/>
              <a:cs typeface="+mn-cs"/>
            </a:endParaRPr>
          </a:p>
          <a:p>
            <a:pPr>
              <a:buNone/>
            </a:pPr>
            <a:endParaRPr lang="sr-Cyrl-RS" sz="2000" dirty="0" smtClean="0">
              <a:solidFill>
                <a:schemeClr val="tx1"/>
              </a:solidFill>
              <a:ea typeface="+mn-ea"/>
              <a:cs typeface="+mn-cs"/>
            </a:endParaRPr>
          </a:p>
          <a:p>
            <a:pPr>
              <a:buNone/>
            </a:pPr>
            <a:r>
              <a:rPr lang="bs-Latn-BA" sz="2000" dirty="0" smtClean="0">
                <a:solidFill>
                  <a:schemeClr val="tx1"/>
                </a:solidFill>
                <a:ea typeface="+mn-ea"/>
                <a:cs typeface="+mn-cs"/>
              </a:rPr>
              <a:t> </a:t>
            </a:r>
            <a:r>
              <a:rPr lang="bs-Latn-BA" sz="2000" dirty="0">
                <a:solidFill>
                  <a:schemeClr val="tx1"/>
                </a:solidFill>
                <a:ea typeface="+mn-ea"/>
                <a:cs typeface="+mn-cs"/>
              </a:rPr>
              <a:t>Људи се баве активностима за свој властити рачун, а не због тога што оне воде спољашњој награди. </a:t>
            </a:r>
            <a:endParaRPr lang="sr-Cyrl-RS" sz="2000" dirty="0" smtClean="0">
              <a:solidFill>
                <a:schemeClr val="tx1"/>
              </a:solidFill>
              <a:ea typeface="+mn-ea"/>
              <a:cs typeface="+mn-cs"/>
            </a:endParaRPr>
          </a:p>
          <a:p>
            <a:pPr>
              <a:buNone/>
            </a:pPr>
            <a:endParaRPr lang="sr-Cyrl-RS" sz="2000" dirty="0" smtClean="0">
              <a:solidFill>
                <a:schemeClr val="tx1"/>
              </a:solidFill>
              <a:ea typeface="+mn-ea"/>
              <a:cs typeface="+mn-cs"/>
            </a:endParaRPr>
          </a:p>
          <a:p>
            <a:pPr>
              <a:buNone/>
            </a:pPr>
            <a:r>
              <a:rPr lang="bs-Latn-BA" sz="2000" dirty="0" smtClean="0">
                <a:solidFill>
                  <a:schemeClr val="tx1"/>
                </a:solidFill>
                <a:ea typeface="+mn-ea"/>
                <a:cs typeface="+mn-cs"/>
              </a:rPr>
              <a:t>Циљ активности је у њима самима пр</a:t>
            </a:r>
            <a:r>
              <a:rPr lang="sr-Cyrl-RS" sz="2000" dirty="0" smtClean="0">
                <a:solidFill>
                  <a:schemeClr val="tx1"/>
                </a:solidFill>
                <a:ea typeface="+mn-ea"/>
                <a:cs typeface="+mn-cs"/>
              </a:rPr>
              <a:t>ије</a:t>
            </a:r>
            <a:r>
              <a:rPr lang="bs-Latn-BA" sz="2000" dirty="0" smtClean="0">
                <a:solidFill>
                  <a:schemeClr val="tx1"/>
                </a:solidFill>
                <a:ea typeface="+mn-ea"/>
                <a:cs typeface="+mn-cs"/>
              </a:rPr>
              <a:t> него што су оне средство за постизање циља (Деси). </a:t>
            </a:r>
            <a:endParaRPr lang="en-US" sz="2000" dirty="0">
              <a:solidFill>
                <a:schemeClr val="tx1"/>
              </a:solidFill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857356" y="285728"/>
            <a:ext cx="4929222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FF0066"/>
              </a:buClr>
            </a:pPr>
            <a:r>
              <a:rPr lang="sr-Cyrl-RS" sz="2000" b="1" kern="0" dirty="0" smtClean="0">
                <a:solidFill>
                  <a:srgbClr val="000000"/>
                </a:solidFill>
                <a:latin typeface="Arial"/>
              </a:rPr>
              <a:t>УНУТРАШЊА / ИНТРИНСИЧКА </a:t>
            </a:r>
            <a:endParaRPr lang="en-US" sz="20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5720" y="4429132"/>
            <a:ext cx="835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s-Latn-BA" sz="2000" dirty="0" smtClean="0"/>
              <a:t>За </a:t>
            </a:r>
            <a:r>
              <a:rPr lang="sr-Cyrl-RS" sz="2000" dirty="0" smtClean="0"/>
              <a:t>унутрашњу мотивацију карактеристично је задвољство радом, само по себи </a:t>
            </a:r>
            <a:r>
              <a:rPr lang="bs-Latn-BA" sz="2000" dirty="0" smtClean="0"/>
              <a:t>(Стојаковић</a:t>
            </a:r>
            <a:r>
              <a:rPr lang="sr-Cyrl-RS" sz="2000" dirty="0" smtClean="0"/>
              <a:t>).</a:t>
            </a:r>
            <a:r>
              <a:rPr lang="bs-Latn-BA" sz="2000" dirty="0" smtClean="0"/>
              <a:t> </a:t>
            </a:r>
            <a:endParaRPr lang="en-US" sz="2000" dirty="0"/>
          </a:p>
        </p:txBody>
      </p:sp>
      <p:pic>
        <p:nvPicPr>
          <p:cNvPr id="11" name="Picture 16" descr="Rezultat slika za UÄENJ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00504"/>
            <a:ext cx="9144000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642918"/>
            <a:ext cx="8572560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8650" algn="l"/>
              </a:tabLst>
            </a:pPr>
            <a:r>
              <a:rPr kumimoji="0" lang="sr-Cyrl-R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sr-Cyrl-RS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основу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Олпортових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критерија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изведене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4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упоришне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тачке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унутрашње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мотивације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личности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sr-Cyrl-R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8650" algn="l"/>
              </a:tabLst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449263" algn="just" eaLnBrk="0" hangingPunct="0">
              <a:buAutoNum type="arabicPeriod"/>
              <a:tabLst>
                <a:tab pos="628650" algn="l"/>
              </a:tabLst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„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Неподударност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недостатак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потреба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хомеостазом</a:t>
            </a:r>
            <a:r>
              <a:rPr lang="sr-Cyrl-RS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:</a:t>
            </a:r>
          </a:p>
          <a:p>
            <a:pPr lvl="0" indent="449263" algn="just" eaLnBrk="0" hangingPunct="0">
              <a:buFont typeface="Arial" pitchFamily="34" charset="0"/>
              <a:buChar char="•"/>
              <a:tabLst>
                <a:tab pos="628650" algn="l"/>
              </a:tabLst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физиолошке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пироде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sr-Cyrl-RS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инсинкти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нагони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потребе</a:t>
            </a:r>
            <a:r>
              <a:rPr kumimoji="0" lang="sr-Cyrl-R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(нпр.</a:t>
            </a:r>
            <a:r>
              <a:rPr kumimoji="0" lang="sr-Latn-R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sr-Latn-CS" dirty="0" smtClean="0"/>
              <a:t>да </a:t>
            </a:r>
            <a:r>
              <a:rPr lang="sr-Cyrl-RS" dirty="0" smtClean="0"/>
              <a:t>се </a:t>
            </a:r>
            <a:r>
              <a:rPr lang="sr-Latn-CS" dirty="0" smtClean="0"/>
              <a:t>недостатак надокнади</a:t>
            </a:r>
            <a:r>
              <a:rPr lang="sr-Cyrl-RS" dirty="0" smtClean="0"/>
              <a:t>)</a:t>
            </a:r>
            <a:r>
              <a:rPr lang="sr-Cyrl-RS" dirty="0" smtClean="0">
                <a:solidFill>
                  <a:srgbClr val="000000"/>
                </a:solidFill>
                <a:cs typeface="Arial" pitchFamily="34" charset="0"/>
              </a:rPr>
              <a:t>,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sr-Cyrl-R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hangingPunct="0">
              <a:buFontTx/>
              <a:buChar char="•"/>
              <a:tabLst>
                <a:tab pos="628650" algn="l"/>
              </a:tabLst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когнитивне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природе</a:t>
            </a:r>
            <a:r>
              <a:rPr kumimoji="0" lang="sr-Cyrl-R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(нпр. </a:t>
            </a:r>
            <a:r>
              <a:rPr lang="sr-Latn-CS" dirty="0" smtClean="0"/>
              <a:t>да успостави равнотежу са градивом, начином савладавања градива</a:t>
            </a:r>
            <a:r>
              <a:rPr lang="sr-Cyrl-RS" dirty="0" smtClean="0"/>
              <a:t>),</a:t>
            </a:r>
          </a:p>
          <a:p>
            <a:pPr lvl="0" indent="449263" algn="just" eaLnBrk="0" hangingPunct="0">
              <a:buFontTx/>
              <a:buChar char="•"/>
              <a:tabLst>
                <a:tab pos="628650" algn="l"/>
              </a:tabLst>
            </a:pPr>
            <a:r>
              <a:rPr lang="sr-Latn-CS" dirty="0" smtClean="0"/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афективне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природе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sr-Cyrl-RS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конфликт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емоција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сентимената</a:t>
            </a:r>
            <a:r>
              <a:rPr kumimoji="0" lang="sr-Cyrl-RS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нпр. (</a:t>
            </a:r>
            <a:r>
              <a:rPr lang="sr-Cyrl-RS" dirty="0" smtClean="0"/>
              <a:t>усклађеност у </a:t>
            </a:r>
            <a:r>
              <a:rPr lang="sr-Latn-CS" dirty="0" smtClean="0"/>
              <a:t>инерперсоналним односима</a:t>
            </a:r>
            <a:r>
              <a:rPr lang="sr-Cyrl-RS" dirty="0" smtClean="0"/>
              <a:t>); </a:t>
            </a:r>
            <a:r>
              <a:rPr lang="sr-Latn-CS" u="sng" dirty="0" smtClean="0"/>
              <a:t> </a:t>
            </a:r>
            <a:endParaRPr lang="en-US" dirty="0" smtClean="0"/>
          </a:p>
          <a:p>
            <a:pPr indent="449263" algn="just" eaLnBrk="0" hangingPunct="0">
              <a:tabLst>
                <a:tab pos="628650" algn="l"/>
              </a:tabLst>
            </a:pPr>
            <a:endParaRPr lang="sr-Cyrl-RS" b="1" dirty="0" smtClean="0">
              <a:ea typeface="Times New Roman" pitchFamily="18" charset="0"/>
              <a:cs typeface="Arial" pitchFamily="34" charset="0"/>
            </a:endParaRPr>
          </a:p>
          <a:p>
            <a:pPr indent="449263" algn="just" eaLnBrk="0" hangingPunct="0">
              <a:tabLst>
                <a:tab pos="628650" algn="l"/>
              </a:tabLst>
            </a:pPr>
            <a:r>
              <a:rPr lang="sr-Cyrl-RS" b="1" dirty="0" smtClean="0">
                <a:ea typeface="Times New Roman" pitchFamily="18" charset="0"/>
                <a:cs typeface="Arial" pitchFamily="34" charset="0"/>
              </a:rPr>
              <a:t>2. 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Доживљај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sr-Cyrl-R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sr-Cyrl-RS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утисак,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импресија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флоу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доживљај</a:t>
            </a:r>
            <a:r>
              <a:rPr kumimoji="0" lang="sr-Cyrl-RS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(нпр</a:t>
            </a:r>
            <a:r>
              <a:rPr kumimoji="0" lang="sr-Cyrl-RS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lang="sr-Latn-CS" dirty="0" smtClean="0"/>
              <a:t>да ужива у доживљају, утиску наставног процеса</a:t>
            </a:r>
            <a:r>
              <a:rPr lang="sr-Cyrl-RS" dirty="0" smtClean="0"/>
              <a:t>);</a:t>
            </a:r>
            <a:endParaRPr lang="en-US" dirty="0" smtClean="0"/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28650" algn="l"/>
              </a:tabLst>
            </a:pP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indent="449263" algn="just" eaLnBrk="0" hangingPunct="0">
              <a:tabLst>
                <a:tab pos="628650" algn="l"/>
              </a:tabLst>
            </a:pPr>
            <a:r>
              <a:rPr kumimoji="0" lang="sr-Cyrl-R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Експолорација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sr-Cyrl-R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sr-Cyrl-RS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истраживачко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понашање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радозналост</a:t>
            </a:r>
            <a:r>
              <a:rPr lang="sr-Latn-CS" b="1" dirty="0" smtClean="0"/>
              <a:t> </a:t>
            </a:r>
            <a:r>
              <a:rPr lang="sr-Latn-CS" dirty="0" smtClean="0"/>
              <a:t>(</a:t>
            </a:r>
            <a:r>
              <a:rPr lang="sr-Cyrl-RS" dirty="0" smtClean="0"/>
              <a:t>нпр. </a:t>
            </a:r>
            <a:r>
              <a:rPr lang="sr-Latn-CS" dirty="0" smtClean="0"/>
              <a:t>да радознало упознаје и овладава садржајима, социјалним </a:t>
            </a:r>
            <a:endParaRPr lang="sr-Cyrl-RS" dirty="0" smtClean="0"/>
          </a:p>
          <a:p>
            <a:pPr indent="449263" algn="just" eaLnBrk="0" hangingPunct="0">
              <a:tabLst>
                <a:tab pos="628650" algn="l"/>
              </a:tabLst>
            </a:pPr>
            <a:r>
              <a:rPr lang="sr-Latn-CS" dirty="0" smtClean="0"/>
              <a:t>односима као и средином уопште)</a:t>
            </a:r>
            <a:r>
              <a:rPr lang="sr-Cyrl-RS" dirty="0" smtClean="0"/>
              <a:t>,</a:t>
            </a:r>
            <a:endParaRPr lang="en-US" dirty="0" smtClean="0"/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28650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5534561"/>
            <a:ext cx="7215206" cy="132343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indent="449263" algn="just" eaLnBrk="0" hangingPunct="0">
              <a:tabLst>
                <a:tab pos="628650" algn="l"/>
              </a:tabLst>
            </a:pPr>
            <a:r>
              <a:rPr lang="sr-Cyrl-RS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4. </a:t>
            </a:r>
            <a:r>
              <a:rPr lang="en-US" b="1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Компетенције</a:t>
            </a:r>
            <a:r>
              <a:rPr lang="en-US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и </a:t>
            </a:r>
            <a:r>
              <a:rPr lang="en-US" b="1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самодетерминација</a:t>
            </a:r>
            <a:r>
              <a:rPr lang="en-US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sr-Cyrl-RS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- </a:t>
            </a:r>
            <a:r>
              <a:rPr lang="en-US" sz="2000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активност</a:t>
            </a:r>
            <a:r>
              <a:rPr lang="en-US" sz="20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експресија</a:t>
            </a:r>
            <a:r>
              <a:rPr lang="en-US" sz="20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овладавање</a:t>
            </a:r>
            <a:r>
              <a:rPr lang="en-US" sz="20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природним</a:t>
            </a:r>
            <a:r>
              <a:rPr lang="en-US" sz="20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и </a:t>
            </a:r>
            <a:r>
              <a:rPr lang="en-US" sz="2000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друштвеним</a:t>
            </a:r>
            <a:r>
              <a:rPr lang="en-US" sz="20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силама</a:t>
            </a:r>
            <a:r>
              <a:rPr lang="en-US" sz="20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sr-Latn-CS" sz="2000" dirty="0" smtClean="0">
                <a:solidFill>
                  <a:srgbClr val="000000"/>
                </a:solidFill>
              </a:rPr>
              <a:t>(</a:t>
            </a:r>
            <a:r>
              <a:rPr lang="sr-Cyrl-RS" sz="2000" dirty="0" smtClean="0">
                <a:solidFill>
                  <a:srgbClr val="000000"/>
                </a:solidFill>
              </a:rPr>
              <a:t>нпр. </a:t>
            </a:r>
            <a:r>
              <a:rPr lang="sr-Latn-CS" sz="2000" dirty="0" smtClean="0">
                <a:solidFill>
                  <a:srgbClr val="000000"/>
                </a:solidFill>
              </a:rPr>
              <a:t>да испољи своје знање, способности, самосталност и </a:t>
            </a:r>
            <a:r>
              <a:rPr lang="sr-Cyrl-RS" sz="2000" dirty="0" smtClean="0">
                <a:solidFill>
                  <a:srgbClr val="000000"/>
                </a:solidFill>
              </a:rPr>
              <a:t>др</a:t>
            </a:r>
            <a:r>
              <a:rPr lang="sr-Latn-CS" sz="2000" dirty="0" smtClean="0">
                <a:solidFill>
                  <a:srgbClr val="000000"/>
                </a:solidFill>
              </a:rPr>
              <a:t>)</a:t>
            </a:r>
            <a:r>
              <a:rPr lang="sr-Cyrl-RS" sz="2000" dirty="0" smtClean="0">
                <a:solidFill>
                  <a:srgbClr val="000000"/>
                </a:solidFill>
              </a:rPr>
              <a:t>.</a:t>
            </a:r>
            <a:endParaRPr lang="en-US" sz="2000" dirty="0" smtClean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158" y="142852"/>
            <a:ext cx="6286544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FF0066"/>
              </a:buClr>
            </a:pPr>
            <a:r>
              <a:rPr lang="sr-Cyrl-RS" sz="2000" b="1" kern="0" dirty="0" smtClean="0">
                <a:solidFill>
                  <a:srgbClr val="000000"/>
                </a:solidFill>
                <a:latin typeface="Arial"/>
              </a:rPr>
              <a:t>УНУТРАШЊА / ИНТРИНСИЧКА МОТИВАЦИЈА </a:t>
            </a:r>
            <a:endParaRPr lang="en-US" sz="20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674" name="AutoShape 2" descr="Rezultat slika za ISTRAÅ½IVANJ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676" name="Picture 4" descr="Srodna slik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4786322"/>
            <a:ext cx="1928794" cy="2071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10"/>
          <p:cNvSpPr>
            <a:spLocks noChangeArrowheads="1"/>
          </p:cNvSpPr>
          <p:nvPr/>
        </p:nvSpPr>
        <p:spPr bwMode="auto">
          <a:xfrm>
            <a:off x="0" y="2643188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</a:pPr>
            <a:r>
              <a:rPr lang="hr-HR" sz="1600">
                <a:cs typeface="Times New Roman" pitchFamily="18" charset="0"/>
              </a:rPr>
              <a:t> </a:t>
            </a:r>
            <a:endParaRPr lang="hr-HR" sz="1200">
              <a:cs typeface="Times New Roman" pitchFamily="18" charset="0"/>
            </a:endParaRPr>
          </a:p>
          <a:p>
            <a:pPr eaLnBrk="0" hangingPunct="0">
              <a:spcBef>
                <a:spcPct val="0"/>
              </a:spcBef>
            </a:pPr>
            <a:endParaRPr lang="hr-HR"/>
          </a:p>
        </p:txBody>
      </p:sp>
      <p:sp>
        <p:nvSpPr>
          <p:cNvPr id="47109" name="Rectangle 11"/>
          <p:cNvSpPr>
            <a:spLocks noChangeArrowheads="1"/>
          </p:cNvSpPr>
          <p:nvPr/>
        </p:nvSpPr>
        <p:spPr bwMode="auto">
          <a:xfrm>
            <a:off x="0" y="372745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</a:pPr>
            <a:r>
              <a:rPr lang="hr-HR" sz="1600">
                <a:cs typeface="Times New Roman" pitchFamily="18" charset="0"/>
              </a:rPr>
              <a:t> </a:t>
            </a:r>
            <a:endParaRPr lang="hr-HR" sz="1200">
              <a:cs typeface="Times New Roman" pitchFamily="18" charset="0"/>
            </a:endParaRPr>
          </a:p>
          <a:p>
            <a:pPr eaLnBrk="0" hangingPunct="0">
              <a:spcBef>
                <a:spcPct val="0"/>
              </a:spcBef>
            </a:pPr>
            <a:endParaRPr lang="hr-HR"/>
          </a:p>
        </p:txBody>
      </p:sp>
      <p:sp>
        <p:nvSpPr>
          <p:cNvPr id="47114" name="Line 16"/>
          <p:cNvSpPr>
            <a:spLocks noChangeShapeType="1"/>
          </p:cNvSpPr>
          <p:nvPr/>
        </p:nvSpPr>
        <p:spPr bwMode="auto">
          <a:xfrm>
            <a:off x="1071538" y="3214686"/>
            <a:ext cx="830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-1" y="1"/>
          <a:ext cx="9144000" cy="48881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7255"/>
                <a:gridCol w="3515770"/>
                <a:gridCol w="3380975"/>
              </a:tblGrid>
              <a:tr h="366769">
                <a:tc gridSpan="3">
                  <a:txBody>
                    <a:bodyPr/>
                    <a:lstStyle/>
                    <a:p>
                      <a:pPr algn="ctr"/>
                      <a:r>
                        <a:rPr lang="sr-Cyrl-RS" sz="18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УПОРЕДНИ ОДНОС МОТИВАЦИЈА 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85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i="1" dirty="0" smtClean="0"/>
                        <a:t>ВАЊСКА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800" i="1" dirty="0" smtClean="0">
                          <a:latin typeface="Arial" charset="0"/>
                          <a:cs typeface="Times New Roman" pitchFamily="18" charset="0"/>
                        </a:rPr>
                        <a:t>УНУТРАШЊА</a:t>
                      </a:r>
                      <a:endParaRPr lang="hr-HR" sz="1800" dirty="0" smtClean="0">
                        <a:latin typeface="Arial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65445">
                <a:tc>
                  <a:txBody>
                    <a:bodyPr/>
                    <a:lstStyle/>
                    <a:p>
                      <a:pPr indent="457200" algn="l" eaLnBrk="0" hangingPunct="0">
                        <a:spcBef>
                          <a:spcPct val="0"/>
                        </a:spcBef>
                      </a:pPr>
                      <a:r>
                        <a:rPr lang="sr-Cyrl-RS" sz="1800" i="1" dirty="0" smtClean="0">
                          <a:latin typeface="Arial" charset="0"/>
                          <a:cs typeface="Times New Roman" pitchFamily="18" charset="0"/>
                        </a:rPr>
                        <a:t>Трајност</a:t>
                      </a:r>
                      <a:r>
                        <a:rPr lang="hr-HR" sz="1800" i="1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	</a:t>
                      </a:r>
                    </a:p>
                    <a:p>
                      <a:pPr indent="457200" algn="l" eaLnBrk="0" hangingPunct="0">
                        <a:spcBef>
                          <a:spcPct val="0"/>
                        </a:spcBef>
                      </a:pPr>
                      <a:r>
                        <a:rPr lang="sr-Cyrl-RS" sz="1800" i="1" dirty="0" smtClean="0">
                          <a:latin typeface="Arial" charset="0"/>
                          <a:cs typeface="Times New Roman" pitchFamily="18" charset="0"/>
                        </a:rPr>
                        <a:t>памћења</a:t>
                      </a:r>
                      <a:r>
                        <a:rPr lang="hr-HR" sz="1800" i="1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трајност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је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слабија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,	</a:t>
                      </a:r>
                      <a:r>
                        <a:rPr lang="hr-HR" sz="1800" dirty="0" smtClean="0">
                          <a:latin typeface="Arial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садржај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се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брже заборавља,</a:t>
                      </a:r>
                    </a:p>
                    <a:p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садржај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није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привлачан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,</a:t>
                      </a:r>
                      <a:r>
                        <a:rPr lang="hr-HR" sz="1800" dirty="0" smtClean="0">
                          <a:latin typeface="Arial" charset="0"/>
                        </a:rPr>
                        <a:t>  </a:t>
                      </a:r>
                      <a:r>
                        <a:rPr lang="sr-Cyrl-RS" sz="1800" dirty="0" smtClean="0">
                          <a:latin typeface="Arial" charset="0"/>
                        </a:rPr>
                        <a:t>   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трајност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је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већа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,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садржај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се спорије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заборавља, </a:t>
                      </a:r>
                    </a:p>
                    <a:p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садржај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је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занимљив</a:t>
                      </a:r>
                      <a:r>
                        <a:rPr lang="hr-HR" sz="1800" dirty="0" smtClean="0">
                          <a:latin typeface="Arial" charset="0"/>
                        </a:rPr>
                        <a:t>	</a:t>
                      </a:r>
                      <a:endParaRPr lang="en-US" dirty="0"/>
                    </a:p>
                  </a:txBody>
                  <a:tcPr/>
                </a:tc>
              </a:tr>
              <a:tr h="1089102">
                <a:tc>
                  <a:txBody>
                    <a:bodyPr/>
                    <a:lstStyle/>
                    <a:p>
                      <a:pPr indent="457200" algn="ctr" eaLnBrk="0" hangingPunct="0">
                        <a:spcBef>
                          <a:spcPct val="0"/>
                        </a:spcBef>
                      </a:pP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Однос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према</a:t>
                      </a:r>
                      <a:r>
                        <a:rPr lang="sr-Cyrl-RS" sz="1800" baseline="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садржају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7200" algn="l" eaLnBrk="0" hangingPunct="0">
                        <a:spcBef>
                          <a:spcPct val="0"/>
                        </a:spcBef>
                      </a:pP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на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усвајање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се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треба</a:t>
                      </a:r>
                      <a:r>
                        <a:rPr lang="sr-Cyrl-RS" sz="1800" baseline="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присиљавати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lang="hr-HR" sz="1800" dirty="0" smtClean="0">
                        <a:latin typeface="Arial" charset="0"/>
                      </a:endParaRPr>
                    </a:p>
                    <a:p>
                      <a:pPr indent="457200" algn="just" eaLnBrk="0" hangingPunct="0">
                        <a:spcBef>
                          <a:spcPct val="0"/>
                        </a:spcBef>
                      </a:pPr>
                      <a:r>
                        <a:rPr lang="hr-HR" sz="1800" dirty="0" smtClean="0">
                          <a:latin typeface="Arial" charset="0"/>
                        </a:rPr>
                        <a:t>	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усваја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се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са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задовољством</a:t>
                      </a:r>
                      <a:r>
                        <a:rPr lang="hr-HR" sz="1800" dirty="0" smtClean="0">
                          <a:latin typeface="Arial" charset="0"/>
                        </a:rPr>
                        <a:t>,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без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напрезања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					</a:t>
                      </a:r>
                      <a:endParaRPr lang="en-US" dirty="0"/>
                    </a:p>
                  </a:txBody>
                  <a:tcPr/>
                </a:tc>
              </a:tr>
              <a:tr h="18778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Квалитета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усвојености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садржаја</a:t>
                      </a:r>
                      <a:endParaRPr lang="hr-HR" sz="1800" dirty="0" smtClean="0">
                        <a:latin typeface="Arial" charset="0"/>
                        <a:cs typeface="Times New Roman" pitchFamily="18" charset="0"/>
                      </a:endParaRPr>
                    </a:p>
                    <a:p>
                      <a:pPr algn="l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7200" algn="just" eaLnBrk="0" hangingPunct="0">
                        <a:spcBef>
                          <a:spcPct val="0"/>
                        </a:spcBef>
                      </a:pP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усвојеност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је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површна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,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садржаји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су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међусобно</a:t>
                      </a:r>
                      <a:r>
                        <a:rPr lang="sr-Cyrl-RS" sz="1800" dirty="0" smtClean="0">
                          <a:latin typeface="Arial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слабије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повезани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и теже</a:t>
                      </a:r>
                      <a:r>
                        <a:rPr lang="hr-HR" sz="1800" dirty="0" smtClean="0">
                          <a:latin typeface="Arial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се</a:t>
                      </a:r>
                      <a:r>
                        <a:rPr lang="hr-HR" sz="1800" dirty="0" smtClean="0">
                          <a:latin typeface="Arial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примјењују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у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пракси</a:t>
                      </a:r>
                      <a:endParaRPr lang="hr-HR" sz="1800" dirty="0" smtClean="0">
                        <a:latin typeface="Arial" charset="0"/>
                      </a:endParaRPr>
                    </a:p>
                    <a:p>
                      <a:pPr indent="457200" algn="just" eaLnBrk="0" hangingPunct="0"/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                                                                 </a:t>
                      </a:r>
                      <a:r>
                        <a:rPr lang="hr-HR" sz="1800" dirty="0" smtClean="0">
                          <a:latin typeface="Arial" charset="0"/>
                        </a:rPr>
                        <a:t>                                                                         </a:t>
                      </a:r>
                      <a:endParaRPr lang="sr-Cyrl-RS" sz="1800" dirty="0" smtClean="0">
                        <a:latin typeface="Arial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усвојеност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је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дубља, темељитија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,</a:t>
                      </a:r>
                      <a:endParaRPr lang="sr-Cyrl-RS" sz="1800" dirty="0" smtClean="0">
                        <a:latin typeface="Arial" charset="0"/>
                        <a:cs typeface="Times New Roman" pitchFamily="18" charset="0"/>
                      </a:endParaRPr>
                    </a:p>
                    <a:p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садржаји</a:t>
                      </a:r>
                      <a:r>
                        <a:rPr lang="sr-Cyrl-RS" sz="1800" baseline="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су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међусобно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боље повезани</a:t>
                      </a:r>
                      <a:r>
                        <a:rPr lang="hr-HR" sz="1800" dirty="0" smtClean="0">
                          <a:latin typeface="Arial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и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лакше</a:t>
                      </a:r>
                      <a:r>
                        <a:rPr lang="hr-HR" sz="1800" dirty="0" smtClean="0">
                          <a:latin typeface="Arial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се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примјењују у</a:t>
                      </a:r>
                      <a:r>
                        <a:rPr lang="hr-HR" sz="1800" dirty="0" smtClean="0"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sz="1800" dirty="0" smtClean="0">
                          <a:latin typeface="Arial" charset="0"/>
                          <a:cs typeface="Times New Roman" pitchFamily="18" charset="0"/>
                        </a:rPr>
                        <a:t>пракси</a:t>
                      </a:r>
                      <a:r>
                        <a:rPr lang="hr-HR" sz="1800" dirty="0" smtClean="0">
                          <a:latin typeface="Arial" charset="0"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1142976" y="5286388"/>
            <a:ext cx="60722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sr-Cyrl-RS" dirty="0" smtClean="0">
                <a:solidFill>
                  <a:srgbClr val="FF0000"/>
                </a:solidFill>
              </a:rPr>
              <a:t>Мотивација</a:t>
            </a:r>
            <a:r>
              <a:rPr lang="hr-HR" dirty="0" smtClean="0">
                <a:solidFill>
                  <a:srgbClr val="FF0000"/>
                </a:solidFill>
              </a:rPr>
              <a:t> </a:t>
            </a:r>
            <a:r>
              <a:rPr lang="sr-Cyrl-RS" dirty="0" smtClean="0">
                <a:solidFill>
                  <a:srgbClr val="FF0000"/>
                </a:solidFill>
              </a:rPr>
              <a:t>се</a:t>
            </a:r>
            <a:r>
              <a:rPr lang="hr-HR" dirty="0" smtClean="0">
                <a:solidFill>
                  <a:srgbClr val="FF0000"/>
                </a:solidFill>
              </a:rPr>
              <a:t> </a:t>
            </a:r>
            <a:r>
              <a:rPr lang="sr-Cyrl-RS" dirty="0" smtClean="0">
                <a:solidFill>
                  <a:srgbClr val="FF0000"/>
                </a:solidFill>
              </a:rPr>
              <a:t>најчешће</a:t>
            </a:r>
            <a:r>
              <a:rPr lang="hr-HR" dirty="0" smtClean="0">
                <a:solidFill>
                  <a:srgbClr val="FF0000"/>
                </a:solidFill>
              </a:rPr>
              <a:t> </a:t>
            </a:r>
            <a:r>
              <a:rPr lang="sr-Cyrl-RS" dirty="0" smtClean="0">
                <a:solidFill>
                  <a:srgbClr val="FF0000"/>
                </a:solidFill>
              </a:rPr>
              <a:t>смјешта</a:t>
            </a:r>
            <a:r>
              <a:rPr lang="hr-HR" dirty="0" smtClean="0">
                <a:solidFill>
                  <a:srgbClr val="FF0000"/>
                </a:solidFill>
              </a:rPr>
              <a:t> </a:t>
            </a:r>
            <a:r>
              <a:rPr lang="sr-Cyrl-RS" dirty="0" smtClean="0">
                <a:solidFill>
                  <a:srgbClr val="FF0000"/>
                </a:solidFill>
              </a:rPr>
              <a:t>негдје</a:t>
            </a:r>
            <a:r>
              <a:rPr lang="hr-HR" dirty="0" smtClean="0">
                <a:solidFill>
                  <a:srgbClr val="FF0000"/>
                </a:solidFill>
              </a:rPr>
              <a:t> </a:t>
            </a:r>
            <a:r>
              <a:rPr lang="sr-Cyrl-RS" dirty="0" smtClean="0">
                <a:solidFill>
                  <a:srgbClr val="FF0000"/>
                </a:solidFill>
              </a:rPr>
              <a:t>на</a:t>
            </a:r>
            <a:r>
              <a:rPr lang="hr-HR" dirty="0" smtClean="0">
                <a:solidFill>
                  <a:srgbClr val="FF0000"/>
                </a:solidFill>
              </a:rPr>
              <a:t> </a:t>
            </a:r>
            <a:r>
              <a:rPr lang="sr-Cyrl-RS" dirty="0" smtClean="0">
                <a:solidFill>
                  <a:srgbClr val="FF0000"/>
                </a:solidFill>
              </a:rPr>
              <a:t>континууму</a:t>
            </a:r>
            <a:r>
              <a:rPr lang="hr-HR" dirty="0" smtClean="0">
                <a:solidFill>
                  <a:srgbClr val="FF0000"/>
                </a:solidFill>
              </a:rPr>
              <a:t> </a:t>
            </a:r>
            <a:r>
              <a:rPr lang="sr-Cyrl-RS" b="1" kern="0" dirty="0" smtClean="0">
                <a:solidFill>
                  <a:srgbClr val="FF0000"/>
                </a:solidFill>
                <a:latin typeface="Arial"/>
              </a:rPr>
              <a:t>ИНТРИНСИЧКА </a:t>
            </a:r>
            <a:r>
              <a:rPr lang="sr-Cyrl-RS" b="1" dirty="0" smtClean="0">
                <a:solidFill>
                  <a:srgbClr val="FF0000"/>
                </a:solidFill>
                <a:latin typeface="Arial"/>
              </a:rPr>
              <a:t>ЕКСТРИНСИЧКА</a:t>
            </a:r>
            <a:endParaRPr lang="hr-HR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85720" y="428604"/>
            <a:ext cx="8429684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-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В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еома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је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важн</a:t>
            </a:r>
            <a:r>
              <a:rPr kumimoji="0" lang="sr-Cyrl-R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о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да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је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наставник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свијестан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да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мотивација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за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учење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спада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у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основне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психолошке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факторе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успјешног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учења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те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да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се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она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успоставља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и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развија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у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школи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endParaRPr kumimoji="0" lang="sr-Cyrl-R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Cyrl-R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57224" y="2285992"/>
            <a:ext cx="73581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/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„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Знам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да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не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могу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научити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никога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ништа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могу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само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осигурати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окружење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и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могућности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за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учење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јер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је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учење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нешто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што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ученици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чине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а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не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a typeface="Times New Roman" pitchFamily="18" charset="0"/>
              </a:rPr>
              <a:t>учитељ</a:t>
            </a:r>
            <a:r>
              <a:rPr lang="en-US" sz="3200" dirty="0">
                <a:solidFill>
                  <a:srgbClr val="000000"/>
                </a:solidFill>
                <a:ea typeface="Times New Roman" pitchFamily="18" charset="0"/>
              </a:rPr>
              <a:t>“ (Carl </a:t>
            </a:r>
            <a:r>
              <a:rPr lang="en-US" sz="3200" dirty="0" smtClean="0">
                <a:solidFill>
                  <a:srgbClr val="000000"/>
                </a:solidFill>
                <a:ea typeface="Times New Roman" pitchFamily="18" charset="0"/>
              </a:rPr>
              <a:t>Rogers).</a:t>
            </a:r>
            <a:endParaRPr lang="en-US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sr-Cyrl-RS" dirty="0" smtClean="0"/>
              <a:t>Примјер </a:t>
            </a:r>
            <a:br>
              <a:rPr lang="sr-Cyrl-RS" dirty="0" smtClean="0"/>
            </a:br>
            <a:r>
              <a:rPr lang="sr-Cyrl-RS" sz="4000" dirty="0" smtClean="0"/>
              <a:t>доброг и успјешног наставника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571612"/>
            <a:ext cx="8501122" cy="4510086"/>
          </a:xfrm>
        </p:spPr>
        <p:txBody>
          <a:bodyPr/>
          <a:lstStyle/>
          <a:p>
            <a:r>
              <a:rPr lang="sr-Cyrl-RS" sz="2800" dirty="0" smtClean="0">
                <a:latin typeface="Arial" pitchFamily="34" charset="0"/>
                <a:cs typeface="Arial" pitchFamily="34" charset="0"/>
              </a:rPr>
              <a:t>Мотивисан је за подстицање мотивације код ученика.</a:t>
            </a:r>
          </a:p>
          <a:p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sr-Cyrl-RS" sz="2800" dirty="0">
                <a:latin typeface="Arial" pitchFamily="34" charset="0"/>
                <a:cs typeface="Arial" pitchFamily="34" charset="0"/>
              </a:rPr>
              <a:t>З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на да нема готових и једнообразних РЈЕШЕЊА.</a:t>
            </a:r>
          </a:p>
          <a:p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sr-Cyrl-RS" sz="2800" dirty="0" smtClean="0">
                <a:latin typeface="Arial" pitchFamily="34" charset="0"/>
                <a:cs typeface="Arial" pitchFamily="34" charset="0"/>
              </a:rPr>
              <a:t> Проучава и примјењује одговарајуће врсте и блике мотивације.</a:t>
            </a:r>
          </a:p>
          <a:p>
            <a:pPr>
              <a:buNone/>
            </a:pPr>
            <a:endParaRPr lang="sr-Cyrl-RS" dirty="0" smtClean="0">
              <a:latin typeface="Calibri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5143536"/>
          </a:xfrm>
        </p:spPr>
        <p:txBody>
          <a:bodyPr/>
          <a:lstStyle/>
          <a:p>
            <a:r>
              <a:rPr lang="sr-Cyrl-RS" sz="2400" dirty="0" smtClean="0">
                <a:latin typeface="Arial" pitchFamily="34" charset="0"/>
                <a:cs typeface="Arial" pitchFamily="34" charset="0"/>
              </a:rPr>
              <a:t>Мотивисано ради и тако даје примјер ученицима.</a:t>
            </a:r>
          </a:p>
          <a:p>
            <a:pPr>
              <a:buNone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sr-Cyrl-RS" sz="2400" dirty="0" smtClean="0">
                <a:latin typeface="Arial" pitchFamily="34" charset="0"/>
                <a:cs typeface="Arial" pitchFamily="34" charset="0"/>
              </a:rPr>
              <a:t>Има партнески однос са породициом и педагошко-психолошком службом школе. </a:t>
            </a:r>
          </a:p>
          <a:p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sr-Cyrl-RS" sz="2400" dirty="0" smtClean="0">
                <a:latin typeface="Arial" pitchFamily="34" charset="0"/>
                <a:cs typeface="Arial" pitchFamily="34" charset="0"/>
              </a:rPr>
              <a:t>Познаје, поштује и уважава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индивидуалне карактеристике,способности,могућности,потребе  и стилове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учења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својих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у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одјељењу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(Кели)</a:t>
            </a:r>
          </a:p>
          <a:p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sr-Cyrl-RS" sz="2400" dirty="0" smtClean="0">
                <a:latin typeface="Arial" pitchFamily="34" charset="0"/>
                <a:cs typeface="Arial" pitchFamily="34" charset="0"/>
              </a:rPr>
              <a:t>Познаје, поштује и уважава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социјално-економске прилике својих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у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одјељењу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(Скинер)</a:t>
            </a:r>
          </a:p>
          <a:p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sr-Cyrl-RS" sz="2400" dirty="0" smtClean="0">
                <a:latin typeface="Arial" pitchFamily="34" charset="0"/>
                <a:ea typeface="MS PGothic" charset="-128"/>
                <a:cs typeface="Arial" pitchFamily="34" charset="0"/>
              </a:rPr>
              <a:t>Има демократски стил вођења и управљања одјељењем.</a:t>
            </a: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5728"/>
            <a:ext cx="9001156" cy="5143536"/>
          </a:xfrm>
        </p:spPr>
        <p:txBody>
          <a:bodyPr/>
          <a:lstStyle/>
          <a:p>
            <a:pPr lvl="1" algn="just">
              <a:buFont typeface="Arial" pitchFamily="34" charset="0"/>
              <a:buChar char="•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Наставу организује тако да код ученика отклони страх од: неуспјеха, казне, слабе оцјене, јавног критиковања, осуђивања, омаловажавања, .... 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(Вотсон, Дугал, Фројд)</a:t>
            </a:r>
          </a:p>
          <a:p>
            <a:pPr lvl="1" algn="just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Примјењује: </a:t>
            </a:r>
          </a:p>
          <a:p>
            <a:pPr>
              <a:buFontTx/>
              <a:buChar char="-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савремене моделе наставе (активна, интерактивна, програмирана, проблемска,на више ниова сложености, ...),</a:t>
            </a:r>
          </a:p>
          <a:p>
            <a:pPr>
              <a:buFontTx/>
              <a:buChar char="-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различите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технике и стилове поучавања и учења (кооперативно, самооучење, тандемско, учење учења...) и </a:t>
            </a:r>
          </a:p>
          <a:p>
            <a:pPr>
              <a:buFontTx/>
              <a:buChar char="-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разноврсне методе, облике и наставна средства и помагала</a:t>
            </a:r>
          </a:p>
          <a:p>
            <a:pPr>
              <a:buNone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који доприносе задовољењу физиолошких и психолошких потреба ученика те њиховој повећаној мотивацији за постигнућем.</a:t>
            </a:r>
          </a:p>
          <a:p>
            <a:pPr lvl="0">
              <a:buNone/>
            </a:pPr>
            <a:endParaRPr lang="en-US" sz="2800" dirty="0" smtClean="0">
              <a:solidFill>
                <a:schemeClr val="tx1"/>
              </a:solidFill>
              <a:ea typeface="+mn-ea"/>
              <a:cs typeface="+mn-cs"/>
            </a:endParaRPr>
          </a:p>
          <a:p>
            <a:pPr>
              <a:buNone/>
            </a:pPr>
            <a:endParaRPr lang="sr-Cyrl-RS" dirty="0" smtClean="0">
              <a:latin typeface="Calibri" pitchFamily="34" charset="0"/>
            </a:endParaRP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026" name="Picture 2" descr="Rezultat slika za maslow motivacija"/>
          <p:cNvPicPr>
            <a:picLocks noChangeAspect="1" noChangeArrowheads="1"/>
          </p:cNvPicPr>
          <p:nvPr/>
        </p:nvPicPr>
        <p:blipFill>
          <a:blip r:embed="rId2"/>
          <a:srcRect l="35877" t="8333"/>
          <a:stretch>
            <a:fillRect/>
          </a:stretch>
        </p:blipFill>
        <p:spPr bwMode="auto">
          <a:xfrm>
            <a:off x="5357818" y="0"/>
            <a:ext cx="4071934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429124" y="5857892"/>
            <a:ext cx="1756788" cy="923330"/>
          </a:xfrm>
          <a:prstGeom prst="rect">
            <a:avLst/>
          </a:prstGeom>
          <a:solidFill>
            <a:srgbClr val="FFCC00"/>
          </a:solidFill>
        </p:spPr>
        <p:txBody>
          <a:bodyPr wrap="square" rtlCol="0">
            <a:spAutoFit/>
          </a:bodyPr>
          <a:lstStyle/>
          <a:p>
            <a:r>
              <a:rPr lang="sr-Cyrl-RS" dirty="0" smtClean="0"/>
              <a:t>Физиолошке</a:t>
            </a:r>
          </a:p>
          <a:p>
            <a:pPr algn="ctr"/>
            <a:r>
              <a:rPr lang="sr-Cyrl-RS" dirty="0" smtClean="0"/>
              <a:t>1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929190" y="4786322"/>
            <a:ext cx="1428760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sr-Cyrl-RS" dirty="0" smtClean="0"/>
              <a:t> сигурност</a:t>
            </a:r>
          </a:p>
          <a:p>
            <a:pPr algn="ctr"/>
            <a:r>
              <a:rPr lang="sr-Cyrl-RS" dirty="0" smtClean="0"/>
              <a:t>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57818" y="3500438"/>
            <a:ext cx="1785950" cy="64633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dirty="0" smtClean="0"/>
              <a:t> припадање</a:t>
            </a:r>
          </a:p>
          <a:p>
            <a:pPr algn="ctr"/>
            <a:r>
              <a:rPr lang="sr-Cyrl-RS" dirty="0" smtClean="0"/>
              <a:t>3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57818" y="2357430"/>
            <a:ext cx="2086413" cy="646331"/>
          </a:xfrm>
          <a:prstGeom prst="rect">
            <a:avLst/>
          </a:prstGeom>
          <a:solidFill>
            <a:srgbClr val="85DFFF"/>
          </a:solidFill>
        </p:spPr>
        <p:txBody>
          <a:bodyPr wrap="square" rtlCol="0">
            <a:spAutoFit/>
          </a:bodyPr>
          <a:lstStyle/>
          <a:p>
            <a:r>
              <a:rPr lang="sr-Cyrl-RS" dirty="0" smtClean="0"/>
              <a:t> самопоштовање</a:t>
            </a:r>
          </a:p>
          <a:p>
            <a:pPr algn="ctr"/>
            <a:r>
              <a:rPr lang="sr-Cyrl-RS" dirty="0" smtClean="0"/>
              <a:t>4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57818" y="1000108"/>
            <a:ext cx="2286016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r-Cyrl-RS" dirty="0" smtClean="0"/>
              <a:t>Самоактуелизација</a:t>
            </a:r>
          </a:p>
          <a:p>
            <a:pPr algn="ctr"/>
            <a:r>
              <a:rPr lang="sr-Cyrl-RS" dirty="0" smtClean="0"/>
              <a:t>5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642918"/>
            <a:ext cx="5429256" cy="1384995"/>
          </a:xfrm>
          <a:prstGeom prst="rect">
            <a:avLst/>
          </a:prstGeom>
          <a:solidFill>
            <a:srgbClr val="CCCC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Обезбијеђује услове за: континуиран раст</a:t>
            </a:r>
            <a:r>
              <a:rPr lang="hr-HR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развој, стицање цјеловитог спознања, кориштење</a:t>
            </a:r>
            <a:r>
              <a:rPr lang="hr-HR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властитих</a:t>
            </a:r>
            <a:r>
              <a:rPr lang="hr-HR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могућности</a:t>
            </a:r>
            <a:r>
              <a:rPr lang="hr-HR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способности</a:t>
            </a:r>
            <a:r>
              <a:rPr lang="hr-HR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талента, испуњење властитих жеља и тежња, постизање</a:t>
            </a:r>
            <a:r>
              <a:rPr lang="hr-HR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очување</a:t>
            </a:r>
            <a:r>
              <a:rPr lang="hr-HR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интегритета,..</a:t>
            </a:r>
          </a:p>
          <a:p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Очек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ује 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од ученика да раде најбоље што могу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могућава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ва 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ученицима да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сами 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истражују и откривају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12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кључ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ује</a:t>
            </a:r>
            <a:r>
              <a:rPr lang="hr-HR" sz="1200" dirty="0" smtClean="0">
                <a:latin typeface="Times New Roman" pitchFamily="18" charset="0"/>
                <a:cs typeface="Times New Roman" pitchFamily="18" charset="0"/>
              </a:rPr>
              <a:t> ученика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креативне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активности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пројекте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им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омогућ</a:t>
            </a:r>
            <a:r>
              <a:rPr lang="hr-HR" sz="1200" dirty="0" smtClean="0">
                <a:latin typeface="Times New Roman" pitchFamily="18" charset="0"/>
                <a:cs typeface="Times New Roman" pitchFamily="18" charset="0"/>
              </a:rPr>
              <a:t>ава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ју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изражавање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, доказивање, оригиналност;...</a:t>
            </a:r>
            <a:endParaRPr lang="hr-HR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5786454"/>
            <a:ext cx="4429124" cy="738664"/>
          </a:xfrm>
          <a:prstGeom prst="rect">
            <a:avLst/>
          </a:prstGeom>
          <a:solidFill>
            <a:srgbClr val="FFCC00"/>
          </a:solidFill>
        </p:spPr>
        <p:txBody>
          <a:bodyPr wrap="square">
            <a:spAutoFit/>
          </a:bodyPr>
          <a:lstStyle/>
          <a:p>
            <a:pPr eaLnBrk="1" hangingPunct="1"/>
            <a:r>
              <a:rPr lang="sr-Cyrl-RS" sz="1400" dirty="0" smtClean="0">
                <a:latin typeface="Times New Roman" pitchFamily="18" charset="0"/>
                <a:cs typeface="Times New Roman" pitchFamily="18" charset="0"/>
              </a:rPr>
              <a:t>Обезбјеђује угодну</a:t>
            </a: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400" dirty="0" smtClean="0">
                <a:latin typeface="Times New Roman" pitchFamily="18" charset="0"/>
                <a:cs typeface="Times New Roman" pitchFamily="18" charset="0"/>
              </a:rPr>
              <a:t>темепературу</a:t>
            </a: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400" dirty="0" smtClean="0">
                <a:latin typeface="Times New Roman" pitchFamily="18" charset="0"/>
                <a:cs typeface="Times New Roman" pitchFamily="18" charset="0"/>
              </a:rPr>
              <a:t>и освјетљење у</a:t>
            </a: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400" dirty="0" smtClean="0">
                <a:latin typeface="Times New Roman" pitchFamily="18" charset="0"/>
                <a:cs typeface="Times New Roman" pitchFamily="18" charset="0"/>
              </a:rPr>
              <a:t>учионици.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RS" sz="1400" dirty="0" smtClean="0">
                <a:latin typeface="Times New Roman" pitchFamily="18" charset="0"/>
                <a:cs typeface="Times New Roman" pitchFamily="18" charset="0"/>
              </a:rPr>
              <a:t>Паузе</a:t>
            </a: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400" dirty="0" smtClean="0">
                <a:latin typeface="Times New Roman" pitchFamily="18" charset="0"/>
                <a:cs typeface="Times New Roman" pitchFamily="18" charset="0"/>
              </a:rPr>
              <a:t>за тоалет, оброк, пиће, одмор</a:t>
            </a: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400" dirty="0" smtClean="0">
                <a:latin typeface="Times New Roman" pitchFamily="18" charset="0"/>
                <a:cs typeface="Times New Roman" pitchFamily="18" charset="0"/>
              </a:rPr>
              <a:t>,...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4500570"/>
            <a:ext cx="4929190" cy="1015663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Добро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планира наставне садржаје.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Адекватно управља 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понашањем у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учионици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Праведно примјењује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дисциплинске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мјере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 и поступке.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Има конзистентна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очекивања.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Став му је: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прихваћајући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непроцјењивачки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угодан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непријетећи,..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3429000"/>
            <a:ext cx="5357818" cy="646331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pPr marL="0" lvl="2"/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Наставник је: емпатичан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заинтересиран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за ученика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стрпљив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праведан</a:t>
            </a:r>
            <a:r>
              <a:rPr lang="pl-PL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позитивног</a:t>
            </a:r>
            <a:r>
              <a:rPr lang="da-DK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става</a:t>
            </a:r>
            <a:r>
              <a:rPr lang="da-DK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1200" dirty="0" smtClean="0">
                <a:latin typeface="Times New Roman" pitchFamily="18" charset="0"/>
                <a:cs typeface="Times New Roman" pitchFamily="18" charset="0"/>
              </a:rPr>
              <a:t>доступан, пажљиво слуша, пружа и обезбијеђује подршку, изражава разумијевање, уважава мишљења, указује повјерење,...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2214554"/>
            <a:ext cx="5357818" cy="1015663"/>
          </a:xfrm>
          <a:prstGeom prst="rect">
            <a:avLst/>
          </a:prstGeom>
          <a:solidFill>
            <a:srgbClr val="85D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sr-Cyrl-RS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Подстиче усвајање </a:t>
            </a:r>
            <a:r>
              <a:rPr lang="it-IT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ново</a:t>
            </a:r>
            <a:r>
              <a:rPr lang="sr-Cyrl-RS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 </a:t>
            </a:r>
            <a:r>
              <a:rPr lang="it-IT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знањ</a:t>
            </a:r>
            <a:r>
              <a:rPr lang="sr-Cyrl-RS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</a:t>
            </a:r>
            <a:r>
              <a:rPr lang="it-IT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начин да се базира на већ постојећем како би се </a:t>
            </a:r>
            <a:r>
              <a:rPr lang="sr-Cyrl-RS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ученицима </a:t>
            </a:r>
            <a:r>
              <a:rPr lang="it-IT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омогућио успјех </a:t>
            </a:r>
            <a:r>
              <a:rPr lang="sr-Cyrl-RS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pl-PL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Фокусира</a:t>
            </a:r>
            <a:r>
              <a:rPr lang="sr-Cyrl-RS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 </a:t>
            </a:r>
            <a:r>
              <a:rPr lang="pl-PL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врлине и особине које ученици посједују</a:t>
            </a:r>
            <a:r>
              <a:rPr lang="sr-Cyrl-RS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pl-PL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Узима у обзир индивидуалних потреба кад планира и </a:t>
            </a:r>
            <a:r>
              <a:rPr lang="sr-Cyrl-RS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реализује наставу.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pl-PL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Обраћа по</a:t>
            </a:r>
            <a:r>
              <a:rPr lang="sr-Cyrl-RS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жњу</a:t>
            </a:r>
            <a:r>
              <a:rPr lang="pl-PL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ученичке потешкоће и</a:t>
            </a:r>
            <a:r>
              <a:rPr lang="sr-Cyrl-RS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осигурава подршку и помоћ;...</a:t>
            </a:r>
            <a:endParaRPr lang="it-IT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14942" y="4429132"/>
            <a:ext cx="1428760" cy="369332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0" y="6488668"/>
            <a:ext cx="6215074" cy="369332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714612" y="0"/>
            <a:ext cx="5786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sr-Cyrl-RS" i="1" dirty="0" smtClean="0">
                <a:latin typeface="Arial" charset="0"/>
              </a:rPr>
              <a:t>Уважава</a:t>
            </a:r>
            <a:r>
              <a:rPr lang="sr-Cyrl-RS" i="1" dirty="0" smtClean="0">
                <a:solidFill>
                  <a:srgbClr val="FF0000"/>
                </a:solidFill>
                <a:latin typeface="Arial" charset="0"/>
              </a:rPr>
              <a:t> хијерархијску теорију</a:t>
            </a:r>
            <a:r>
              <a:rPr lang="hr-HR" i="1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sr-Cyrl-RS" i="1" dirty="0" smtClean="0">
                <a:solidFill>
                  <a:srgbClr val="FF0000"/>
                </a:solidFill>
                <a:latin typeface="Arial" charset="0"/>
              </a:rPr>
              <a:t>потреба</a:t>
            </a:r>
            <a:r>
              <a:rPr lang="sr-Cyrl-RS" dirty="0" smtClean="0"/>
              <a:t>   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14282" y="285728"/>
            <a:ext cx="1285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dirty="0" smtClean="0"/>
              <a:t>Тако што: 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6357950" y="285728"/>
            <a:ext cx="1209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 smtClean="0">
                <a:solidFill>
                  <a:srgbClr val="FF0000"/>
                </a:solidFill>
                <a:latin typeface="Arial" charset="0"/>
              </a:rPr>
              <a:t>(</a:t>
            </a:r>
            <a:r>
              <a:rPr lang="sr-Cyrl-RS" dirty="0" smtClean="0">
                <a:solidFill>
                  <a:srgbClr val="FF0000"/>
                </a:solidFill>
                <a:latin typeface="Arial" charset="0"/>
              </a:rPr>
              <a:t>Масло</a:t>
            </a:r>
            <a:r>
              <a:rPr lang="hr-HR" dirty="0" smtClean="0">
                <a:solidFill>
                  <a:srgbClr val="FF0000"/>
                </a:solidFill>
                <a:latin typeface="Arial" charset="0"/>
              </a:rPr>
              <a:t>w)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14290"/>
            <a:ext cx="8429684" cy="5643602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Поучава на јасан, занимљив и разумљив начин, као и уз адекватну примјену игре. 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(Левин, Маслов, Чикзентмихаљи) </a:t>
            </a:r>
          </a:p>
          <a:p>
            <a:pPr>
              <a:buFont typeface="Arial" pitchFamily="34" charset="0"/>
              <a:buChar char="•"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Примјењује адекватне методе и поступке помоћу којих утиче да ученик формира позитиван став о наставнику, другарима, предмету, себи и учењу 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sr-Cyrl-RS" sz="2000" dirty="0" smtClean="0">
                <a:latin typeface="Arial" pitchFamily="34" charset="0"/>
                <a:cs typeface="Arial" pitchFamily="34" charset="0"/>
              </a:rPr>
              <a:t>(нпр. мијењање моралног просуђивања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000" dirty="0" smtClean="0">
                <a:latin typeface="Arial" pitchFamily="34" charset="0"/>
                <a:cs typeface="Arial" pitchFamily="34" charset="0"/>
              </a:rPr>
              <a:t>/ персоналног кострукта: неугодно у угодно, лош у добар, необјективан у објективан, неуспјешан  у успјешан, ...). 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(Фројд, Кели, Хајдер, Рејнолдс)</a:t>
            </a:r>
          </a:p>
          <a:p>
            <a:pPr>
              <a:buFont typeface="Arial" pitchFamily="34" charset="0"/>
              <a:buChar char="•"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Адекватно употребљава хумор у настави и тако отклања  напетост, фрустрације и страх ученика од новог градива и могућих грешака. 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(Фројд)</a:t>
            </a:r>
          </a:p>
          <a:p>
            <a:pPr>
              <a:buNone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-142900"/>
            <a:ext cx="9144000" cy="1143008"/>
          </a:xfr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/>
          <a:lstStyle/>
          <a:p>
            <a:pPr algn="ctr">
              <a:defRPr/>
            </a:pPr>
            <a:r>
              <a:rPr lang="sr-Cyrl-CS" dirty="0" smtClean="0">
                <a:solidFill>
                  <a:schemeClr val="tx1"/>
                </a:solidFill>
                <a:effectLst/>
              </a:rPr>
              <a:t>Дневни ред</a:t>
            </a:r>
            <a:r>
              <a:rPr lang="sr-Latn-RS" dirty="0" smtClean="0">
                <a:solidFill>
                  <a:schemeClr val="tx1"/>
                </a:solidFill>
                <a:effectLst/>
              </a:rPr>
              <a:t> </a:t>
            </a:r>
            <a:r>
              <a:rPr lang="sr-Cyrl-CS" dirty="0" smtClean="0">
                <a:solidFill>
                  <a:schemeClr val="tx1"/>
                </a:solidFill>
                <a:effectLst/>
              </a:rPr>
              <a:t>савјетовања:</a:t>
            </a:r>
            <a:endParaRPr lang="en-US" dirty="0"/>
          </a:p>
        </p:txBody>
      </p:sp>
      <p:sp>
        <p:nvSpPr>
          <p:cNvPr id="1028" name="Content Placeholder 1"/>
          <p:cNvSpPr>
            <a:spLocks noGrp="1"/>
          </p:cNvSpPr>
          <p:nvPr>
            <p:ph idx="1"/>
          </p:nvPr>
        </p:nvSpPr>
        <p:spPr>
          <a:xfrm>
            <a:off x="285720" y="3571876"/>
            <a:ext cx="8858280" cy="1676400"/>
          </a:xfrm>
        </p:spPr>
        <p:txBody>
          <a:bodyPr/>
          <a:lstStyle/>
          <a:p>
            <a:pPr>
              <a:buFont typeface="Wingdings 3" pitchFamily="18" charset="2"/>
              <a:buNone/>
            </a:pPr>
            <a:endParaRPr lang="en-US" dirty="0" smtClean="0"/>
          </a:p>
          <a:p>
            <a:pPr marL="596646" lvl="0" indent="-514350">
              <a:buNone/>
            </a:pPr>
            <a:r>
              <a:rPr lang="en-US" sz="2800" dirty="0" smtClean="0">
                <a:cs typeface="Arial" charset="0"/>
              </a:rPr>
              <a:t>3</a:t>
            </a:r>
            <a:r>
              <a:rPr lang="sr-Cyrl-RS" sz="2800" dirty="0" smtClean="0">
                <a:solidFill>
                  <a:schemeClr val="tx1"/>
                </a:solidFill>
                <a:cs typeface="Arial" charset="0"/>
              </a:rPr>
              <a:t>.</a:t>
            </a:r>
            <a:r>
              <a:rPr lang="en-US" sz="2800" dirty="0" err="1" smtClean="0"/>
              <a:t>Анализа</a:t>
            </a:r>
            <a:r>
              <a:rPr lang="en-US" sz="2800" dirty="0" smtClean="0"/>
              <a:t> </a:t>
            </a:r>
            <a:r>
              <a:rPr lang="en-US" sz="2800" dirty="0" err="1" smtClean="0"/>
              <a:t>реализације</a:t>
            </a:r>
            <a:r>
              <a:rPr lang="en-US" sz="2800" dirty="0" smtClean="0"/>
              <a:t> </a:t>
            </a:r>
            <a:r>
              <a:rPr lang="en-US" sz="2800" dirty="0" err="1" smtClean="0"/>
              <a:t>огледних</a:t>
            </a:r>
            <a:r>
              <a:rPr lang="en-US" sz="2800" dirty="0" smtClean="0"/>
              <a:t> </a:t>
            </a:r>
            <a:r>
              <a:rPr lang="en-US" sz="2800" dirty="0" err="1" smtClean="0"/>
              <a:t>часова</a:t>
            </a:r>
            <a:r>
              <a:rPr lang="en-US" sz="2800" dirty="0" smtClean="0"/>
              <a:t> </a:t>
            </a:r>
          </a:p>
          <a:p>
            <a:pPr marL="596646" indent="-514350">
              <a:buNone/>
            </a:pPr>
            <a:endParaRPr lang="en-US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596646" indent="-514350">
              <a:buFont typeface="Wingdings 3" pitchFamily="18" charset="2"/>
              <a:buAutoNum type="arabicPeriod"/>
            </a:pPr>
            <a:endParaRPr lang="en-US" dirty="0" smtClean="0">
              <a:solidFill>
                <a:schemeClr val="bg1"/>
              </a:solidFill>
              <a:cs typeface="Arial" charset="0"/>
            </a:endParaRP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 bwMode="auto">
          <a:xfrm>
            <a:off x="428596" y="714356"/>
            <a:ext cx="8715404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endParaRPr lang="sr-Cyrl-RS" sz="2700" dirty="0" smtClean="0">
              <a:latin typeface="+mn-lt"/>
              <a:cs typeface="+mn-cs"/>
            </a:endParaRPr>
          </a:p>
          <a:p>
            <a:pPr lvl="0"/>
            <a:r>
              <a:rPr lang="en-US" sz="2800" dirty="0" smtClean="0">
                <a:latin typeface="+mn-lt"/>
              </a:rPr>
              <a:t>1</a:t>
            </a:r>
            <a:r>
              <a:rPr lang="en-US" sz="2800" dirty="0" smtClean="0">
                <a:latin typeface="+mn-lt"/>
                <a:cs typeface="Arial" pitchFamily="34" charset="0"/>
              </a:rPr>
              <a:t>. A</a:t>
            </a:r>
            <a:r>
              <a:rPr lang="sr-Cyrl-RS" sz="2800" dirty="0" smtClean="0">
                <a:latin typeface="+mn-lt"/>
                <a:cs typeface="Arial" pitchFamily="34" charset="0"/>
              </a:rPr>
              <a:t>нализа спољашњег</a:t>
            </a:r>
            <a:r>
              <a:rPr lang="en-US" sz="2800" dirty="0" smtClean="0">
                <a:latin typeface="+mn-lt"/>
                <a:cs typeface="Arial" pitchFamily="34" charset="0"/>
              </a:rPr>
              <a:t> </a:t>
            </a:r>
            <a:r>
              <a:rPr lang="en-US" sz="2800" dirty="0" err="1" smtClean="0">
                <a:latin typeface="+mn-lt"/>
                <a:cs typeface="Times New Roman" pitchFamily="18" charset="0"/>
              </a:rPr>
              <a:t>вредновање</a:t>
            </a:r>
            <a:r>
              <a:rPr lang="en-US" sz="2800" dirty="0" smtClean="0">
                <a:latin typeface="+mn-lt"/>
                <a:cs typeface="Times New Roman" pitchFamily="18" charset="0"/>
              </a:rPr>
              <a:t> </a:t>
            </a:r>
            <a:r>
              <a:rPr lang="en-US" sz="2800" dirty="0" err="1">
                <a:latin typeface="+mn-lt"/>
                <a:cs typeface="Times New Roman" pitchFamily="18" charset="0"/>
              </a:rPr>
              <a:t>постигнућа</a:t>
            </a:r>
            <a:r>
              <a:rPr lang="en-US" sz="2800" dirty="0">
                <a:latin typeface="+mn-lt"/>
                <a:cs typeface="Times New Roman" pitchFamily="18" charset="0"/>
              </a:rPr>
              <a:t> </a:t>
            </a:r>
            <a:r>
              <a:rPr lang="en-US" sz="2800" dirty="0" err="1">
                <a:latin typeface="+mn-lt"/>
                <a:cs typeface="Times New Roman" pitchFamily="18" charset="0"/>
              </a:rPr>
              <a:t>ученика</a:t>
            </a:r>
            <a:r>
              <a:rPr lang="en-US" sz="2800" dirty="0">
                <a:latin typeface="+mn-lt"/>
                <a:cs typeface="Times New Roman" pitchFamily="18" charset="0"/>
              </a:rPr>
              <a:t> 5. </a:t>
            </a:r>
            <a:r>
              <a:rPr lang="en-US" sz="2800" dirty="0" err="1">
                <a:latin typeface="+mn-lt"/>
                <a:cs typeface="Times New Roman" pitchFamily="18" charset="0"/>
              </a:rPr>
              <a:t>разреда</a:t>
            </a:r>
            <a:r>
              <a:rPr lang="en-US" sz="2800" dirty="0">
                <a:latin typeface="+mn-lt"/>
                <a:cs typeface="Times New Roman" pitchFamily="18" charset="0"/>
              </a:rPr>
              <a:t> </a:t>
            </a:r>
            <a:r>
              <a:rPr lang="sr-Cyrl-CS" sz="2800" dirty="0">
                <a:latin typeface="+mn-lt"/>
                <a:cs typeface="Times New Roman" pitchFamily="18" charset="0"/>
              </a:rPr>
              <a:t>из српског језика </a:t>
            </a:r>
            <a:r>
              <a:rPr lang="sr-Cyrl-CS" sz="2800" dirty="0" smtClean="0">
                <a:latin typeface="+mn-lt"/>
                <a:cs typeface="Times New Roman" pitchFamily="18" charset="0"/>
              </a:rPr>
              <a:t>и математике</a:t>
            </a:r>
            <a:endParaRPr lang="en-US" sz="2800" dirty="0">
              <a:latin typeface="+mn-lt"/>
              <a:cs typeface="Times New Roman" pitchFamily="18" charset="0"/>
            </a:endParaRPr>
          </a:p>
          <a:p>
            <a:pPr marL="365125" indent="-255588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/>
            </a:pPr>
            <a:endParaRPr lang="en-US" sz="2700" dirty="0">
              <a:latin typeface="+mn-lt"/>
              <a:cs typeface="+mn-cs"/>
            </a:endParaRPr>
          </a:p>
        </p:txBody>
      </p:sp>
      <p:sp>
        <p:nvSpPr>
          <p:cNvPr id="1031" name="Rectangle 4"/>
          <p:cNvSpPr>
            <a:spLocks noChangeArrowheads="1"/>
          </p:cNvSpPr>
          <p:nvPr/>
        </p:nvSpPr>
        <p:spPr bwMode="auto">
          <a:xfrm>
            <a:off x="428596" y="2428868"/>
            <a:ext cx="8382000" cy="1436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en-US" sz="2800" dirty="0">
                <a:latin typeface="+mn-lt"/>
              </a:rPr>
              <a:t>2</a:t>
            </a:r>
            <a:r>
              <a:rPr lang="en-US" sz="2800" dirty="0" smtClean="0">
                <a:latin typeface="+mn-lt"/>
              </a:rPr>
              <a:t>. </a:t>
            </a:r>
            <a:r>
              <a:rPr lang="ru-RU" sz="2800" dirty="0">
                <a:latin typeface="+mn-lt"/>
                <a:cs typeface="Times New Roman" pitchFamily="18" charset="0"/>
              </a:rPr>
              <a:t>Стручно-педагошка тема:</a:t>
            </a:r>
            <a:endParaRPr lang="en-US" sz="2800" dirty="0">
              <a:latin typeface="+mn-lt"/>
              <a:cs typeface="Times New Roman" pitchFamily="18" charset="0"/>
            </a:endParaRP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ru-RU" sz="2800" dirty="0">
                <a:latin typeface="+mn-lt"/>
                <a:cs typeface="Times New Roman" pitchFamily="18" charset="0"/>
              </a:rPr>
              <a:t> </a:t>
            </a:r>
            <a:r>
              <a:rPr lang="sr-Cyrl-RS" sz="2800" i="1" dirty="0" smtClean="0">
                <a:latin typeface="+mn-lt"/>
              </a:rPr>
              <a:t>Подстицање развоја мотивације ученика за функционално учење</a:t>
            </a:r>
            <a:endParaRPr lang="en-US" sz="2800" i="1" dirty="0">
              <a:latin typeface="+mn-lt"/>
              <a:cs typeface="Times New Roman" pitchFamily="18" charset="0"/>
            </a:endParaRPr>
          </a:p>
        </p:txBody>
      </p:sp>
      <p:sp>
        <p:nvSpPr>
          <p:cNvPr id="1032" name="Rectangle 5"/>
          <p:cNvSpPr>
            <a:spLocks noChangeArrowheads="1"/>
          </p:cNvSpPr>
          <p:nvPr/>
        </p:nvSpPr>
        <p:spPr bwMode="auto">
          <a:xfrm>
            <a:off x="500034" y="5286388"/>
            <a:ext cx="45291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5125" indent="-255588" eaLnBrk="0" hangingPunct="0">
              <a:spcBef>
                <a:spcPts val="400"/>
              </a:spcBef>
              <a:buClr>
                <a:srgbClr val="7FD13B"/>
              </a:buClr>
              <a:buSzPct val="68000"/>
            </a:pPr>
            <a:r>
              <a:rPr lang="en-US" sz="2800" dirty="0"/>
              <a:t>4. </a:t>
            </a:r>
            <a:r>
              <a:rPr lang="en-US" sz="2800" dirty="0" err="1"/>
              <a:t>Остала</a:t>
            </a:r>
            <a:r>
              <a:rPr lang="en-US" sz="2800" dirty="0"/>
              <a:t> </a:t>
            </a:r>
            <a:r>
              <a:rPr lang="en-US" sz="2800" dirty="0" err="1"/>
              <a:t>питања</a:t>
            </a:r>
            <a:r>
              <a:rPr lang="sr-Cyrl-CS" sz="2800" dirty="0"/>
              <a:t>               </a:t>
            </a:r>
            <a:endParaRPr lang="en-US" sz="2800" dirty="0"/>
          </a:p>
        </p:txBody>
      </p:sp>
      <p:graphicFrame>
        <p:nvGraphicFramePr>
          <p:cNvPr id="1027" name="Object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077200" y="1285860"/>
          <a:ext cx="1066800" cy="923925"/>
        </p:xfrm>
        <a:graphic>
          <a:graphicData uri="http://schemas.openxmlformats.org/presentationml/2006/ole">
            <p:oleObj spid="_x0000_s1027" name="Presentation" showAsIcon="1" r:id="rId3" imgW="914400" imgH="771480" progId="PowerPoint.Show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0"/>
            <a:ext cx="8429684" cy="5643602"/>
          </a:xfrm>
        </p:spPr>
        <p:txBody>
          <a:bodyPr/>
          <a:lstStyle/>
          <a:p>
            <a:pPr lvl="0">
              <a:buNone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R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Пред ученике поставља реалне и оптималне захтјеве и очекивања.</a:t>
            </a:r>
            <a:r>
              <a:rPr lang="sr-Cyrl-R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(Фестингер)</a:t>
            </a: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Подстиче ученике да одреде оптималне и реалне личне циљеве. 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(Рејнолдс)</a:t>
            </a:r>
          </a:p>
          <a:p>
            <a:pPr algn="just">
              <a:buFont typeface="Arial" pitchFamily="34" charset="0"/>
              <a:buChar char="•"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Ученицима истиче значај наставних садржаја и информација које су предмет учења, за њихов развој, остваривање њихових личних циљева, те њихов  савкодневни живот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. (Хал, Левин, Фестингер, Рејнолдс)</a:t>
            </a:r>
          </a:p>
          <a:p>
            <a:pPr>
              <a:buNone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Подстиче интеракцију и ненасилну комуникацију у одјељењу.</a:t>
            </a:r>
          </a:p>
          <a:p>
            <a:pPr algn="just">
              <a:buFont typeface="Arial" pitchFamily="34" charset="0"/>
              <a:buChar char="•"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785794"/>
            <a:ext cx="8429684" cy="5357850"/>
          </a:xfrm>
        </p:spPr>
        <p:txBody>
          <a:bodyPr/>
          <a:lstStyle/>
          <a:p>
            <a:pPr algn="just"/>
            <a:r>
              <a:rPr lang="sr-Cyrl-RS" sz="2400" dirty="0" smtClean="0">
                <a:latin typeface="Arial" pitchFamily="34" charset="0"/>
                <a:cs typeface="Arial" pitchFamily="34" charset="0"/>
              </a:rPr>
              <a:t>Ученике директно укључује у наставни процес притом уважавајући њихове способности, могућности, интересовања и сколоности. 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(Толман, Хант)</a:t>
            </a:r>
          </a:p>
          <a:p>
            <a:pPr algn="just">
              <a:buNone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Активности на часу организује тако да су занимљиве и да подстичу истраживање, уживање, радозналост, заинтересованост, размишљање и рјешавање проблема. 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(Маурер, Хеб, Берлајн, </a:t>
            </a:r>
            <a:r>
              <a:rPr lang="sr-Cyrl-RS" sz="1800" dirty="0" smtClean="0">
                <a:latin typeface="Arial" pitchFamily="34" charset="0"/>
                <a:ea typeface="MS PGothic" charset="-128"/>
                <a:cs typeface="Arial" pitchFamily="34" charset="0"/>
              </a:rPr>
              <a:t>Чекзентмихаљи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algn="just">
              <a:buNone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 marL="342900" lvl="2" indent="-342900" algn="just">
              <a:buFont typeface="Arial" pitchFamily="34" charset="0"/>
              <a:buChar char="•"/>
            </a:pPr>
            <a:r>
              <a:rPr lang="sr-Cyrl-RS" dirty="0" smtClean="0">
                <a:latin typeface="Arial" charset="0"/>
                <a:ea typeface="MS PGothic" charset="-128"/>
              </a:rPr>
              <a:t>Бира задатке</a:t>
            </a:r>
            <a:r>
              <a:rPr lang="hr-HR" dirty="0" smtClean="0">
                <a:latin typeface="Arial" charset="0"/>
                <a:ea typeface="MS PGothic" charset="-128"/>
              </a:rPr>
              <a:t> </a:t>
            </a:r>
            <a:r>
              <a:rPr lang="sr-Cyrl-RS" dirty="0" smtClean="0">
                <a:latin typeface="Arial" charset="0"/>
                <a:ea typeface="MS PGothic" charset="-128"/>
              </a:rPr>
              <a:t>који</a:t>
            </a:r>
            <a:r>
              <a:rPr lang="hr-HR" dirty="0" smtClean="0">
                <a:latin typeface="Arial" charset="0"/>
                <a:ea typeface="MS PGothic" charset="-128"/>
              </a:rPr>
              <a:t> </a:t>
            </a:r>
            <a:r>
              <a:rPr lang="sr-Cyrl-RS" dirty="0" smtClean="0">
                <a:latin typeface="Arial" charset="0"/>
                <a:ea typeface="MS PGothic" charset="-128"/>
              </a:rPr>
              <a:t>су</a:t>
            </a:r>
            <a:r>
              <a:rPr lang="hr-HR" dirty="0" smtClean="0">
                <a:latin typeface="Arial" charset="0"/>
                <a:ea typeface="MS PGothic" charset="-128"/>
              </a:rPr>
              <a:t> </a:t>
            </a:r>
            <a:r>
              <a:rPr lang="sr-Cyrl-RS" dirty="0" smtClean="0">
                <a:latin typeface="Arial" charset="0"/>
                <a:ea typeface="MS PGothic" charset="-128"/>
              </a:rPr>
              <a:t>изазовни</a:t>
            </a:r>
            <a:r>
              <a:rPr lang="hr-HR" dirty="0" smtClean="0">
                <a:latin typeface="Arial" charset="0"/>
                <a:ea typeface="MS PGothic" charset="-128"/>
              </a:rPr>
              <a:t> </a:t>
            </a:r>
            <a:r>
              <a:rPr lang="sr-Cyrl-RS" dirty="0" smtClean="0">
                <a:latin typeface="Arial" charset="0"/>
                <a:ea typeface="MS PGothic" charset="-128"/>
              </a:rPr>
              <a:t>и</a:t>
            </a:r>
            <a:r>
              <a:rPr lang="hr-HR" dirty="0" smtClean="0">
                <a:latin typeface="Arial" charset="0"/>
                <a:ea typeface="MS PGothic" charset="-128"/>
              </a:rPr>
              <a:t> </a:t>
            </a:r>
            <a:r>
              <a:rPr lang="sr-Cyrl-RS" dirty="0" smtClean="0">
                <a:latin typeface="Arial" charset="0"/>
                <a:ea typeface="MS PGothic" charset="-128"/>
              </a:rPr>
              <a:t>достижни</a:t>
            </a:r>
            <a:r>
              <a:rPr lang="hr-HR" dirty="0" smtClean="0">
                <a:latin typeface="Arial" charset="0"/>
                <a:ea typeface="MS PGothic" charset="-128"/>
              </a:rPr>
              <a:t> </a:t>
            </a:r>
            <a:r>
              <a:rPr lang="sr-Cyrl-RS" dirty="0" smtClean="0">
                <a:latin typeface="Arial" charset="0"/>
                <a:ea typeface="MS PGothic" charset="-128"/>
              </a:rPr>
              <a:t>кроз</a:t>
            </a:r>
            <a:r>
              <a:rPr lang="hr-HR" dirty="0" smtClean="0">
                <a:latin typeface="Arial" charset="0"/>
                <a:ea typeface="MS PGothic" charset="-128"/>
              </a:rPr>
              <a:t> </a:t>
            </a:r>
            <a:r>
              <a:rPr lang="sr-Cyrl-RS" dirty="0" smtClean="0">
                <a:latin typeface="Arial" charset="0"/>
                <a:ea typeface="MS PGothic" charset="-128"/>
              </a:rPr>
              <a:t>рад</a:t>
            </a:r>
            <a:r>
              <a:rPr lang="hr-HR" dirty="0" smtClean="0">
                <a:latin typeface="Arial" charset="0"/>
                <a:ea typeface="MS PGothic" charset="-128"/>
              </a:rPr>
              <a:t>,</a:t>
            </a:r>
            <a:r>
              <a:rPr lang="sr-Cyrl-RS" dirty="0" smtClean="0">
                <a:latin typeface="Arial" charset="0"/>
                <a:ea typeface="MS PGothic" charset="-128"/>
              </a:rPr>
              <a:t> залагање, упорност и истарајност.</a:t>
            </a:r>
            <a:r>
              <a:rPr lang="hr-HR" dirty="0" smtClean="0">
                <a:latin typeface="Arial" charset="0"/>
                <a:ea typeface="MS PGothic" charset="-128"/>
              </a:rPr>
              <a:t> </a:t>
            </a:r>
            <a:r>
              <a:rPr lang="sr-Cyrl-RS" sz="1800" dirty="0" smtClean="0">
                <a:latin typeface="Arial" charset="0"/>
                <a:ea typeface="MS PGothic" charset="-128"/>
              </a:rPr>
              <a:t>(Хеб, Берлајн)</a:t>
            </a:r>
          </a:p>
          <a:p>
            <a:pPr marL="342900" lvl="2" indent="-342900" algn="just">
              <a:buNone/>
            </a:pPr>
            <a:endParaRPr lang="sr-Cyrl-RS" sz="2000" dirty="0" smtClean="0">
              <a:latin typeface="Arial" charset="0"/>
              <a:ea typeface="MS PGothic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0"/>
            <a:ext cx="8429684" cy="5357850"/>
          </a:xfrm>
        </p:spPr>
        <p:txBody>
          <a:bodyPr/>
          <a:lstStyle/>
          <a:p>
            <a:pPr marL="342900" lvl="2" indent="-342900" algn="just">
              <a:buNone/>
            </a:pPr>
            <a:endParaRPr lang="sr-Cyrl-RS" sz="2000" dirty="0" smtClean="0">
              <a:latin typeface="Arial" charset="0"/>
              <a:ea typeface="MS PGothic" charset="-128"/>
            </a:endParaRPr>
          </a:p>
          <a:p>
            <a:pPr marL="342900" lvl="2" indent="-342900" algn="just">
              <a:buFont typeface="Arial" pitchFamily="34" charset="0"/>
              <a:buChar char="•"/>
            </a:pPr>
            <a:r>
              <a:rPr lang="sr-Cyrl-RS" dirty="0" smtClean="0">
                <a:latin typeface="Arial" pitchFamily="34" charset="0"/>
                <a:ea typeface="MS PGothic" charset="-128"/>
                <a:cs typeface="Arial" pitchFamily="34" charset="0"/>
              </a:rPr>
              <a:t>Поставља изненађујућа питања која подстичу радозналост и заинтересованост за њихово рјешавање. </a:t>
            </a:r>
            <a:r>
              <a:rPr lang="sr-Cyrl-RS" sz="1800" dirty="0" smtClean="0">
                <a:latin typeface="Arial" pitchFamily="34" charset="0"/>
                <a:ea typeface="MS PGothic" charset="-128"/>
                <a:cs typeface="Arial" pitchFamily="34" charset="0"/>
              </a:rPr>
              <a:t>(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Берлајн)</a:t>
            </a:r>
            <a:endParaRPr lang="sr-Cyrl-RS" sz="1800" dirty="0" smtClean="0">
              <a:latin typeface="Arial" pitchFamily="34" charset="0"/>
              <a:ea typeface="MS PGothic" charset="-128"/>
              <a:cs typeface="Arial" pitchFamily="34" charset="0"/>
            </a:endParaRPr>
          </a:p>
          <a:p>
            <a:pPr marL="342900" lvl="2" indent="-342900" algn="just">
              <a:buNone/>
            </a:pPr>
            <a:endParaRPr lang="sr-Cyrl-RS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Бира задатке и питања примјерене тежине помоћу којих ученицима обезбјеђује да сви осјете успјех, напредовање и задовољство у раду.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Аткинсон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Клиленд,Фестингер, Хант МекКлиленд, Кеган, Вајт,</a:t>
            </a:r>
            <a:r>
              <a:rPr lang="sr-Cyrl-RS" sz="1800" dirty="0" smtClean="0">
                <a:latin typeface="Arial" pitchFamily="34" charset="0"/>
                <a:ea typeface="MS PGothic" charset="-128"/>
                <a:cs typeface="Arial" pitchFamily="34" charset="0"/>
              </a:rPr>
              <a:t> Десај)</a:t>
            </a:r>
          </a:p>
          <a:p>
            <a:pPr algn="just">
              <a:buFont typeface="Arial" pitchFamily="34" charset="0"/>
              <a:buChar char="•"/>
            </a:pPr>
            <a:endParaRPr lang="sr-Cyrl-RS" sz="2400" dirty="0" smtClean="0">
              <a:latin typeface="Arial" pitchFamily="34" charset="0"/>
              <a:ea typeface="MS PGothic" charset="-128"/>
              <a:cs typeface="Arial" pitchFamily="34" charset="0"/>
            </a:endParaRPr>
          </a:p>
          <a:p>
            <a:pPr marL="342900" lvl="2" indent="-342900" algn="just">
              <a:buFont typeface="Arial" pitchFamily="34" charset="0"/>
              <a:buChar char="•"/>
            </a:pPr>
            <a:r>
              <a:rPr lang="sr-Cyrl-RS" sz="2800" dirty="0" smtClean="0">
                <a:ea typeface="MS PGothic" charset="-128"/>
                <a:cs typeface="Arial" pitchFamily="34" charset="0"/>
              </a:rPr>
              <a:t> </a:t>
            </a:r>
            <a:r>
              <a:rPr lang="sr-Cyrl-RS" dirty="0" smtClean="0">
                <a:ea typeface="MS PGothic" charset="-128"/>
                <a:cs typeface="Arial" pitchFamily="34" charset="0"/>
              </a:rPr>
              <a:t>Очекује од ученика преузимање властите одговорности за  извршавање обавеза  и остварене резултате.  </a:t>
            </a:r>
            <a:r>
              <a:rPr lang="sr-Cyrl-RS" sz="1800" dirty="0" smtClean="0">
                <a:ea typeface="MS PGothic" charset="-128"/>
                <a:cs typeface="Arial" pitchFamily="34" charset="0"/>
              </a:rPr>
              <a:t>(Маслов, ДеЧермс)</a:t>
            </a:r>
          </a:p>
          <a:p>
            <a:pPr algn="just">
              <a:buFont typeface="Arial" pitchFamily="34" charset="0"/>
              <a:buChar char="•"/>
            </a:pPr>
            <a:endParaRPr lang="hr-HR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-214378" y="0"/>
            <a:ext cx="935837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eaLnBrk="0">
              <a:buFont typeface="Arial" pitchFamily="34" charset="0"/>
              <a:buChar char="•"/>
            </a:pPr>
            <a:endParaRPr lang="sr-Cyrl-RS" sz="2400" dirty="0" smtClean="0">
              <a:ea typeface="MS PGothic" charset="-128"/>
              <a:cs typeface="Arial" pitchFamily="34" charset="0"/>
            </a:endParaRPr>
          </a:p>
          <a:p>
            <a:pPr lvl="2" eaLnBrk="0">
              <a:buFont typeface="Arial" pitchFamily="34" charset="0"/>
              <a:buChar char="•"/>
            </a:pPr>
            <a:r>
              <a:rPr lang="sr-Cyrl-RS" sz="2400" dirty="0" smtClean="0">
                <a:ea typeface="MS PGothic" charset="-128"/>
                <a:cs typeface="Arial" pitchFamily="34" charset="0"/>
              </a:rPr>
              <a:t> Храбри и усмјерава ученике да уз више труда и залагања могу имати боље знање и постићи већи успјех. </a:t>
            </a:r>
            <a:r>
              <a:rPr lang="sr-Cyrl-RS" dirty="0" smtClean="0">
                <a:ea typeface="MS PGothic" charset="-128"/>
                <a:cs typeface="Arial" pitchFamily="34" charset="0"/>
              </a:rPr>
              <a:t>(ДеЧермс)</a:t>
            </a:r>
          </a:p>
          <a:p>
            <a:pPr lvl="2" eaLnBrk="0"/>
            <a:endParaRPr lang="sr-Cyrl-RS" sz="2400" dirty="0" smtClean="0">
              <a:ea typeface="MS PGothic" charset="-128"/>
              <a:cs typeface="Arial" pitchFamily="34" charset="0"/>
            </a:endParaRPr>
          </a:p>
          <a:p>
            <a:pPr lvl="2" eaLnBrk="0">
              <a:buFont typeface="Arial" pitchFamily="34" charset="0"/>
              <a:buChar char="•"/>
            </a:pPr>
            <a:r>
              <a:rPr lang="sr-Cyrl-RS" sz="2400" dirty="0" smtClean="0">
                <a:cs typeface="Arial" pitchFamily="34" charset="0"/>
              </a:rPr>
              <a:t> С</a:t>
            </a:r>
            <a:r>
              <a:rPr lang="sr-Cyrl-RS" sz="2400" dirty="0" smtClean="0"/>
              <a:t>твара ситуације за здраво такмичење између група. </a:t>
            </a:r>
            <a:r>
              <a:rPr lang="sr-Cyrl-RS" dirty="0" smtClean="0"/>
              <a:t>(</a:t>
            </a:r>
            <a:r>
              <a:rPr lang="sr-Cyrl-RS" dirty="0" smtClean="0">
                <a:ea typeface="MS PGothic" charset="-128"/>
                <a:cs typeface="Arial" pitchFamily="34" charset="0"/>
              </a:rPr>
              <a:t>Чекзентмихаљи)</a:t>
            </a:r>
          </a:p>
          <a:p>
            <a:pPr lvl="2" eaLnBrk="0"/>
            <a:endParaRPr lang="sr-Cyrl-RS" sz="2400" dirty="0" smtClean="0">
              <a:ea typeface="MS PGothic" charset="-128"/>
              <a:cs typeface="Arial" pitchFamily="34" charset="0"/>
            </a:endParaRPr>
          </a:p>
          <a:p>
            <a:pPr lvl="2" eaLnBrk="0">
              <a:buFont typeface="Arial" pitchFamily="34" charset="0"/>
              <a:buChar char="•"/>
            </a:pPr>
            <a:r>
              <a:rPr lang="sr-Cyrl-RS" sz="2400" dirty="0" smtClean="0">
                <a:ea typeface="MS PGothic" charset="-128"/>
                <a:cs typeface="Arial" pitchFamily="34" charset="0"/>
              </a:rPr>
              <a:t> Похваљује, награђује и промовише успјех и постигнуће ученика и група. </a:t>
            </a:r>
            <a:r>
              <a:rPr lang="sr-Cyrl-RS" dirty="0" smtClean="0">
                <a:ea typeface="MS PGothic" charset="-128"/>
                <a:cs typeface="Arial" pitchFamily="34" charset="0"/>
              </a:rPr>
              <a:t>(Маслов, Левин, Десај) </a:t>
            </a:r>
          </a:p>
          <a:p>
            <a:pPr lvl="2" eaLnBrk="0">
              <a:buFont typeface="Arial" pitchFamily="34" charset="0"/>
              <a:buChar char="•"/>
            </a:pPr>
            <a:endParaRPr lang="sr-Cyrl-RS" sz="2400" dirty="0" smtClean="0">
              <a:ea typeface="MS PGothic" charset="-128"/>
              <a:cs typeface="Arial" pitchFamily="34" charset="0"/>
            </a:endParaRPr>
          </a:p>
          <a:p>
            <a:pPr lvl="2" eaLnBrk="0">
              <a:buFont typeface="Arial" pitchFamily="34" charset="0"/>
              <a:buChar char="•"/>
            </a:pPr>
            <a:r>
              <a:rPr lang="sr-Cyrl-RS" sz="2400" dirty="0" smtClean="0"/>
              <a:t> Не практикује кажњавање ученика јер зна да казне углавном</a:t>
            </a:r>
            <a:r>
              <a:rPr lang="hr-HR" sz="2400" dirty="0" smtClean="0"/>
              <a:t> </a:t>
            </a:r>
            <a:r>
              <a:rPr lang="sr-Cyrl-RS" sz="2400" dirty="0" smtClean="0"/>
              <a:t>демотивишу и доприносе лошијем</a:t>
            </a:r>
            <a:r>
              <a:rPr lang="hr-HR" sz="2400" dirty="0" smtClean="0"/>
              <a:t> </a:t>
            </a:r>
            <a:r>
              <a:rPr lang="sr-Cyrl-RS" sz="2400" dirty="0" smtClean="0"/>
              <a:t>успјех у</a:t>
            </a:r>
            <a:r>
              <a:rPr lang="hr-HR" sz="2400" dirty="0" smtClean="0"/>
              <a:t> </a:t>
            </a:r>
            <a:r>
              <a:rPr lang="sr-Cyrl-RS" sz="2400" dirty="0" smtClean="0"/>
              <a:t>учењу.</a:t>
            </a:r>
            <a:endParaRPr lang="hr-HR" sz="2400" dirty="0" smtClean="0"/>
          </a:p>
          <a:p>
            <a:pPr lvl="2" eaLnBrk="0"/>
            <a:r>
              <a:rPr lang="sr-Cyrl-RS" sz="2800" dirty="0" smtClean="0">
                <a:ea typeface="MS PGothic" charset="-128"/>
                <a:cs typeface="Arial" pitchFamily="34" charset="0"/>
              </a:rPr>
              <a:t/>
            </a:r>
            <a:br>
              <a:rPr lang="sr-Cyrl-RS" sz="2800" dirty="0" smtClean="0">
                <a:ea typeface="MS PGothic" charset="-128"/>
                <a:cs typeface="Arial" pitchFamily="34" charset="0"/>
              </a:rPr>
            </a:br>
            <a:endParaRPr lang="en-US" sz="2800" dirty="0"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hr-H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42852"/>
            <a:ext cx="8358246" cy="4724400"/>
          </a:xfrm>
        </p:spPr>
        <p:txBody>
          <a:bodyPr/>
          <a:lstStyle/>
          <a:p>
            <a:r>
              <a:rPr lang="sr-Cyrl-RS" sz="2400" dirty="0" smtClean="0">
                <a:latin typeface="Arial" pitchFamily="34" charset="0"/>
                <a:cs typeface="Arial" pitchFamily="34" charset="0"/>
              </a:rPr>
              <a:t>Подстиче развој ученикове реалне </a:t>
            </a:r>
            <a:r>
              <a:rPr lang="sr-Cyrl-RS" sz="2400" b="1" dirty="0" smtClean="0">
                <a:latin typeface="Arial" pitchFamily="34" charset="0"/>
                <a:cs typeface="Arial" pitchFamily="34" charset="0"/>
              </a:rPr>
              <a:t>слике о себи:</a:t>
            </a:r>
          </a:p>
          <a:p>
            <a:pPr>
              <a:buNone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обезбјеђује топлу социјално-емоционалну климу унутар које се развија повјерење и подстиче осјећај припадности,прихваћености, поштовања, уважавања и заједништва, 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(Маслов,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Аткинсон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Клиленд, Кеган)</a:t>
            </a:r>
          </a:p>
          <a:p>
            <a:pPr>
              <a:buNone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подстиче развој сигурности и самопоуздрања, у властите снаге и способности, 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(Маслов)</a:t>
            </a:r>
          </a:p>
          <a:p>
            <a:pPr>
              <a:buNone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о</a:t>
            </a:r>
            <a:r>
              <a:rPr lang="sr-Cyrl-R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могућава ученицима да искажу и социјално представе своје знање, склоности, таленте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и</a:t>
            </a:r>
            <a:r>
              <a:rPr lang="sr-Cyrl-R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даровитост</a:t>
            </a: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sr-Cyrl-R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Cyrl-R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(Скинер, Маслов)</a:t>
            </a:r>
            <a:endParaRPr lang="en-U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sr-Cyrl-RS" sz="2800" dirty="0" smtClean="0"/>
          </a:p>
          <a:p>
            <a:endParaRPr lang="en-US" sz="28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14290"/>
            <a:ext cx="8515352" cy="5010152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о</a:t>
            </a:r>
            <a:r>
              <a:rPr lang="sr-Cyrl-R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могућава ученицима да самостално истражују,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гријеше, траже помоћ, постављају питања, 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расправљју и слободно износе своје мишљење, </a:t>
            </a:r>
          </a:p>
          <a:p>
            <a:pPr>
              <a:buNone/>
            </a:pPr>
            <a:r>
              <a:rPr lang="sr-Cyrl-R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(Толман</a:t>
            </a: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,K</a:t>
            </a:r>
            <a:r>
              <a:rPr lang="sr-Cyrl-R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ели,Берлајн,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Кеган,Вајт</a:t>
            </a:r>
            <a:r>
              <a:rPr lang="sr-Cyrl-R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усмјерава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ученике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да се такмиче сами са собом,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Аткинсон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МекКлиленд)</a:t>
            </a:r>
          </a:p>
          <a:p>
            <a:pPr>
              <a:buNone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sr-Cyrl-RS" sz="2400" dirty="0" smtClean="0">
                <a:latin typeface="Arial" pitchFamily="34" charset="0"/>
                <a:ea typeface="MS PGothic" charset="-128"/>
                <a:cs typeface="Arial" pitchFamily="34" charset="0"/>
              </a:rPr>
              <a:t>практикује самовредновање појединаца и група, (Чекзентмихаљи)</a:t>
            </a:r>
          </a:p>
          <a:p>
            <a:pPr>
              <a:buNone/>
            </a:pPr>
            <a:endParaRPr lang="sr-Cyrl-RS" sz="2400" dirty="0" smtClean="0">
              <a:latin typeface="Arial" pitchFamily="34" charset="0"/>
              <a:ea typeface="MS PGothic" charset="-128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sr-Cyrl-RS" sz="2400" dirty="0" smtClean="0"/>
              <a:t>успјех ученика приписују раду и труду, а неуспјех случају или неким спољашњим разлозима (нипошто не/способностима ученика).</a:t>
            </a:r>
            <a:r>
              <a:rPr lang="sr-Cyrl-RS" sz="2400" dirty="0" smtClean="0">
                <a:ea typeface="MS PGothic" charset="-128"/>
                <a:cs typeface="Arial" pitchFamily="34" charset="0"/>
              </a:rPr>
              <a:t> (ДеЧермс)</a:t>
            </a:r>
            <a:r>
              <a:rPr lang="sr-Cyrl-RS" sz="2400" dirty="0" smtClean="0"/>
              <a:t> </a:t>
            </a:r>
          </a:p>
          <a:p>
            <a:pPr lvl="0">
              <a:buNone/>
            </a:pPr>
            <a:endParaRPr lang="sr-Cyrl-RS" sz="2400" dirty="0" smtClean="0"/>
          </a:p>
          <a:p>
            <a:pPr lvl="0">
              <a:buNone/>
            </a:pPr>
            <a:endParaRPr lang="sr-Cyrl-RS" sz="2400" dirty="0" smtClean="0">
              <a:latin typeface="Arial" pitchFamily="34" charset="0"/>
              <a:ea typeface="MS PGothic" charset="-128"/>
              <a:cs typeface="Arial" pitchFamily="34" charset="0"/>
            </a:endParaRPr>
          </a:p>
          <a:p>
            <a:pPr>
              <a:buNone/>
            </a:pPr>
            <a:r>
              <a:rPr lang="sr-Cyrl-RS" sz="2400" dirty="0" smtClean="0">
                <a:latin typeface="Arial" pitchFamily="34" charset="0"/>
                <a:ea typeface="MS PGothic" charset="-128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sr-Cyrl-RS" sz="2400" dirty="0" smtClean="0">
              <a:latin typeface="Arial" pitchFamily="34" charset="0"/>
              <a:ea typeface="MS PGothic" charset="-128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hr-HR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endParaRPr lang="sr-Cyrl-RS" sz="2400" dirty="0" smtClean="0"/>
          </a:p>
          <a:p>
            <a:pPr>
              <a:buFont typeface="Wingdings" pitchFamily="2" charset="2"/>
              <a:buChar char="ü"/>
            </a:pPr>
            <a:endParaRPr lang="sr-Cyrl-RS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endParaRPr lang="sr-Cyrl-RS" dirty="0" smtClean="0">
              <a:latin typeface="Calibri" pitchFamily="34" charset="0"/>
            </a:endParaRPr>
          </a:p>
          <a:p>
            <a:pPr>
              <a:buNone/>
            </a:pPr>
            <a:r>
              <a:rPr lang="sr-Cyrl-RS" dirty="0" smtClean="0">
                <a:latin typeface="Calibri" pitchFamily="34" charset="0"/>
              </a:rPr>
              <a:t> </a:t>
            </a:r>
            <a:r>
              <a:rPr lang="hr-HR" dirty="0" smtClean="0">
                <a:latin typeface="Calibri" pitchFamily="34" charset="0"/>
              </a:rPr>
              <a:t> 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4" name="Picture 2" descr="C:\Users\User\Desktop\Nastava - Povijest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714356"/>
            <a:ext cx="1357290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571480"/>
            <a:ext cx="8229600" cy="5010152"/>
          </a:xfrm>
        </p:spPr>
        <p:txBody>
          <a:bodyPr/>
          <a:lstStyle/>
          <a:p>
            <a:pPr lvl="0">
              <a:buFont typeface="Wingdings" pitchFamily="2" charset="2"/>
              <a:buChar char="ü"/>
            </a:pPr>
            <a:endParaRPr lang="sr-Cyrl-RS" sz="2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sr-Cyrl-RS" sz="2800" dirty="0" smtClean="0"/>
              <a:t>Дакле, ствара околности у којима ће ученик </a:t>
            </a:r>
            <a:r>
              <a:rPr lang="hr-HR" sz="2800" dirty="0" smtClean="0"/>
              <a:t> </a:t>
            </a:r>
            <a:r>
              <a:rPr lang="sr-Cyrl-RS" sz="2800" dirty="0" smtClean="0"/>
              <a:t>стећи повјерење</a:t>
            </a:r>
            <a:r>
              <a:rPr lang="hr-HR" sz="2800" dirty="0" smtClean="0"/>
              <a:t> </a:t>
            </a:r>
            <a:r>
              <a:rPr lang="sr-Cyrl-RS" sz="2800" dirty="0" smtClean="0"/>
              <a:t>у</a:t>
            </a:r>
            <a:r>
              <a:rPr lang="hr-HR" sz="2800" dirty="0" smtClean="0"/>
              <a:t> </a:t>
            </a:r>
            <a:r>
              <a:rPr lang="sr-Cyrl-RS" sz="2800" dirty="0" smtClean="0"/>
              <a:t>властиту</a:t>
            </a:r>
            <a:r>
              <a:rPr lang="hr-HR" sz="2800" dirty="0" smtClean="0"/>
              <a:t> </a:t>
            </a:r>
            <a:r>
              <a:rPr lang="sr-Cyrl-RS" sz="2800" dirty="0" smtClean="0"/>
              <a:t>вриједност</a:t>
            </a:r>
            <a:r>
              <a:rPr lang="hr-HR" sz="2800" dirty="0" smtClean="0"/>
              <a:t> </a:t>
            </a:r>
            <a:r>
              <a:rPr lang="sr-Cyrl-RS" sz="2800" dirty="0" smtClean="0"/>
              <a:t>и</a:t>
            </a:r>
            <a:r>
              <a:rPr lang="hr-HR" sz="2800" dirty="0" smtClean="0"/>
              <a:t> </a:t>
            </a:r>
            <a:r>
              <a:rPr lang="sr-Cyrl-RS" sz="2800" dirty="0" smtClean="0"/>
              <a:t>промијенити евентуалну</a:t>
            </a:r>
            <a:r>
              <a:rPr lang="hr-HR" sz="2800" dirty="0" smtClean="0"/>
              <a:t> </a:t>
            </a:r>
            <a:r>
              <a:rPr lang="sr-Cyrl-RS" sz="2800" dirty="0" smtClean="0"/>
              <a:t>негативну</a:t>
            </a:r>
            <a:r>
              <a:rPr lang="hr-HR" sz="2800" dirty="0" smtClean="0"/>
              <a:t> </a:t>
            </a:r>
            <a:r>
              <a:rPr lang="sr-Cyrl-RS" sz="2800" dirty="0" smtClean="0"/>
              <a:t>слику</a:t>
            </a:r>
            <a:r>
              <a:rPr lang="hr-HR" sz="2800" dirty="0" smtClean="0"/>
              <a:t> </a:t>
            </a:r>
            <a:r>
              <a:rPr lang="sr-Cyrl-RS" sz="2800" dirty="0" smtClean="0"/>
              <a:t>о</a:t>
            </a:r>
            <a:r>
              <a:rPr lang="hr-HR" sz="2800" dirty="0" smtClean="0"/>
              <a:t> </a:t>
            </a:r>
            <a:r>
              <a:rPr lang="sr-Cyrl-RS" sz="2800" dirty="0" smtClean="0"/>
              <a:t>себи</a:t>
            </a:r>
            <a:r>
              <a:rPr lang="hr-HR" sz="2800" dirty="0" smtClean="0"/>
              <a:t> </a:t>
            </a:r>
            <a:r>
              <a:rPr lang="sr-Cyrl-RS" sz="2800" dirty="0" smtClean="0"/>
              <a:t>у</a:t>
            </a:r>
            <a:r>
              <a:rPr lang="hr-HR" sz="2800" dirty="0" smtClean="0"/>
              <a:t> </a:t>
            </a:r>
            <a:r>
              <a:rPr lang="sr-Cyrl-RS" sz="2800" dirty="0" smtClean="0"/>
              <a:t>позитивну,</a:t>
            </a:r>
            <a:r>
              <a:rPr lang="hr-HR" sz="2800" dirty="0" smtClean="0"/>
              <a:t> </a:t>
            </a:r>
            <a:r>
              <a:rPr lang="sr-Cyrl-RS" sz="2800" dirty="0" smtClean="0"/>
              <a:t>што ће подстаћи мотивацију</a:t>
            </a:r>
            <a:r>
              <a:rPr lang="hr-HR" sz="2800" dirty="0" smtClean="0"/>
              <a:t> </a:t>
            </a:r>
            <a:r>
              <a:rPr lang="sr-Cyrl-RS" sz="2800" dirty="0" smtClean="0"/>
              <a:t>за</a:t>
            </a:r>
            <a:r>
              <a:rPr lang="hr-HR" sz="2800" dirty="0" smtClean="0"/>
              <a:t> </a:t>
            </a:r>
            <a:r>
              <a:rPr lang="sr-Cyrl-RS" sz="2800" dirty="0" smtClean="0"/>
              <a:t>учењем и постигнућем.</a:t>
            </a:r>
            <a:endParaRPr lang="en-US" sz="2800" dirty="0" smtClean="0"/>
          </a:p>
          <a:p>
            <a:pPr lvl="0">
              <a:buFont typeface="Wingdings" pitchFamily="2" charset="2"/>
              <a:buChar char="ü"/>
            </a:pPr>
            <a:endParaRPr lang="sr-Cyrl-RS" sz="2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endParaRPr lang="sr-Cyrl-RS" dirty="0" smtClean="0">
              <a:latin typeface="Calibri" pitchFamily="34" charset="0"/>
            </a:endParaRPr>
          </a:p>
          <a:p>
            <a:pPr>
              <a:buNone/>
            </a:pPr>
            <a:r>
              <a:rPr lang="sr-Cyrl-RS" dirty="0" smtClean="0">
                <a:latin typeface="Calibri" pitchFamily="34" charset="0"/>
              </a:rPr>
              <a:t> </a:t>
            </a:r>
            <a:r>
              <a:rPr lang="hr-HR" dirty="0" smtClean="0">
                <a:latin typeface="Calibri" pitchFamily="34" charset="0"/>
              </a:rPr>
              <a:t> 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Умјесто закључка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1785926"/>
            <a:ext cx="7858180" cy="2328866"/>
          </a:xfrm>
        </p:spPr>
        <p:txBody>
          <a:bodyPr/>
          <a:lstStyle/>
          <a:p>
            <a:pPr>
              <a:buNone/>
            </a:pP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„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Најважнији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мотив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рад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школи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животу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јест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задовољство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раду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задовољство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његовом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резултату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знању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вриједности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коју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тај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резултат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има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заједницу</a:t>
            </a:r>
            <a:r>
              <a:rPr lang="en-US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…“ </a:t>
            </a:r>
            <a:endParaRPr lang="sr-Cyrl-RS" sz="2800" b="1" i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786446" y="4000504"/>
            <a:ext cx="25026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 smtClean="0"/>
              <a:t>Albert Einstein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2" descr="1276h0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214282" y="2071678"/>
            <a:ext cx="4286280" cy="273921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„Школа не сме личити на болницу за лечење деце од живота и здравља,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од радозналости и активности, од сопствених искустава и стварања." 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Душко Радовић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85786" y="714356"/>
            <a:ext cx="7858180" cy="12926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b="1" dirty="0" smtClean="0"/>
              <a:t>                    </a:t>
            </a:r>
            <a:r>
              <a:rPr lang="sr-Cyrl-RS" sz="2400" b="1" dirty="0" smtClean="0"/>
              <a:t>ДОБАР НАСТАВНИК ЗНА</a:t>
            </a:r>
            <a:r>
              <a:rPr lang="en-US" sz="2400" b="1" dirty="0" smtClean="0"/>
              <a:t> </a:t>
            </a:r>
          </a:p>
          <a:p>
            <a:r>
              <a:rPr lang="sr-Cyrl-RS" dirty="0" smtClean="0"/>
              <a:t>да од његовог </a:t>
            </a:r>
            <a:r>
              <a:rPr lang="sr-Cyrl-RS" b="1" dirty="0" smtClean="0"/>
              <a:t>става </a:t>
            </a:r>
            <a:r>
              <a:rPr lang="sr-Cyrl-RS" dirty="0" smtClean="0"/>
              <a:t>према сопственој одговорности за подстицање развоја мотивације код ученика значајно зависи и ниво њихове мотивације за учење и усвајање функционалног знања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14282" y="2857496"/>
            <a:ext cx="89297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„ </a:t>
            </a:r>
            <a:r>
              <a:rPr lang="sr-Cyrl-BA" dirty="0" smtClean="0"/>
              <a:t>Нечији  став, према мени, је важнији од чињеница. </a:t>
            </a:r>
            <a:endParaRPr lang="en-US" dirty="0" smtClean="0"/>
          </a:p>
          <a:p>
            <a:r>
              <a:rPr lang="sr-Cyrl-BA" dirty="0" smtClean="0"/>
              <a:t>В</a:t>
            </a:r>
            <a:r>
              <a:rPr lang="en-GB" dirty="0" smtClean="0"/>
              <a:t>а</a:t>
            </a:r>
            <a:r>
              <a:rPr lang="sr-Cyrl-BA" dirty="0" smtClean="0"/>
              <a:t>жнији је од прошлости, образовања, новца, прилике, понашања, успјеха, или онога што други кажу или ураде. </a:t>
            </a:r>
            <a:endParaRPr lang="en-US" dirty="0" smtClean="0"/>
          </a:p>
          <a:p>
            <a:r>
              <a:rPr lang="sr-Cyrl-BA" dirty="0" smtClean="0"/>
              <a:t>Важнији је од изгледа, надаренсти или умјећа. </a:t>
            </a:r>
            <a:endParaRPr lang="en-US" dirty="0" smtClean="0"/>
          </a:p>
          <a:p>
            <a:r>
              <a:rPr lang="sr-Cyrl-BA" dirty="0" smtClean="0"/>
              <a:t>Нечији став може изградити или уништити друштво, вјерску институцију или дом.</a:t>
            </a:r>
            <a:endParaRPr lang="en-US" dirty="0" smtClean="0"/>
          </a:p>
          <a:p>
            <a:r>
              <a:rPr lang="sr-Cyrl-BA" dirty="0" smtClean="0"/>
              <a:t> Што дуже живим, све више схватам значај који став има на живот“ (Swindoll).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4282" y="214290"/>
            <a:ext cx="8715436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i="1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Подстицање</a:t>
            </a:r>
            <a:r>
              <a:rPr lang="en-US" sz="2800" b="1" i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развоја</a:t>
            </a:r>
            <a:r>
              <a:rPr lang="en-US" sz="2800" b="1" i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мотивације</a:t>
            </a:r>
            <a:r>
              <a:rPr lang="en-US" sz="2800" b="1" i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ученика</a:t>
            </a:r>
            <a:r>
              <a:rPr lang="en-US" sz="2800" b="1" i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за</a:t>
            </a:r>
            <a:r>
              <a:rPr lang="en-US" sz="2800" b="1" i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функционално</a:t>
            </a:r>
            <a:r>
              <a:rPr lang="en-US" sz="2800" b="1" i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учење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2357430"/>
            <a:ext cx="4071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4000" b="1" dirty="0" smtClean="0"/>
              <a:t>Веома важан и тежак задатак наставника!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7" name="Picture 2" descr="Ð¤Ð¾ÑÐ¾Ð³ÑÐ°ÑÐ¸ÑÐ° ÐºÐ¾ÑÐ¸ÑÐ½Ð¸ÐºÐ° Å kolski kuta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14290"/>
            <a:ext cx="3714744" cy="6357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8" name="Rectangle 7"/>
          <p:cNvSpPr/>
          <p:nvPr/>
        </p:nvSpPr>
        <p:spPr>
          <a:xfrm rot="21190687">
            <a:off x="868162" y="161870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sr-Cyrl-RS" sz="6000" dirty="0" smtClean="0"/>
              <a:t>Хвала </a:t>
            </a:r>
          </a:p>
          <a:p>
            <a:pPr algn="ctr">
              <a:buNone/>
            </a:pPr>
            <a:r>
              <a:rPr lang="sr-Cyrl-RS" sz="6000" dirty="0" smtClean="0"/>
              <a:t>на </a:t>
            </a:r>
          </a:p>
          <a:p>
            <a:pPr algn="ctr">
              <a:buNone/>
            </a:pPr>
            <a:r>
              <a:rPr lang="sr-Cyrl-RS" sz="6000" dirty="0" smtClean="0"/>
              <a:t>пажњи!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467600" cy="1285884"/>
          </a:xfrm>
        </p:spPr>
        <p:txBody>
          <a:bodyPr>
            <a:normAutofit fontScale="90000"/>
          </a:bodyPr>
          <a:lstStyle/>
          <a:p>
            <a:r>
              <a:rPr lang="sr-Cyrl-RS" sz="3600" b="1" dirty="0" smtClean="0">
                <a:solidFill>
                  <a:srgbClr val="FF0000"/>
                </a:solidFill>
              </a:rPr>
              <a:t>КАКО КОД УЧЕНИКА ПОДСТАЋИ РАЗВОЈ МОТИВАЦИЈЕ ЗА УЧЕЊЕ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s.vilotic\Desktop\2018\SAVJETOVANJA\images (1).jpg"/>
          <p:cNvPicPr>
            <a:picLocks noChangeAspect="1" noChangeArrowheads="1"/>
          </p:cNvPicPr>
          <p:nvPr/>
        </p:nvPicPr>
        <p:blipFill>
          <a:blip r:embed="rId2"/>
          <a:srcRect l="60318" b="30327"/>
          <a:stretch>
            <a:fillRect/>
          </a:stretch>
        </p:blipFill>
        <p:spPr bwMode="auto">
          <a:xfrm>
            <a:off x="7929554" y="142852"/>
            <a:ext cx="1214446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s.vilotic\Desktop\2018\SAVJETOVANJA\losa-motivacija-za-ucenj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472" y="3786190"/>
            <a:ext cx="4000528" cy="2581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s.vilotic\Desktop\2018\SAVJETOVANJA\6322323310_cd2ba640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142984"/>
            <a:ext cx="3786214" cy="2344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s.vilotic\Desktop\2018\SAVJETOVANJA\images (1).jpg"/>
          <p:cNvPicPr>
            <a:picLocks noChangeAspect="1" noChangeArrowheads="1"/>
          </p:cNvPicPr>
          <p:nvPr/>
        </p:nvPicPr>
        <p:blipFill>
          <a:blip r:embed="rId2"/>
          <a:srcRect r="38095"/>
          <a:stretch>
            <a:fillRect/>
          </a:stretch>
        </p:blipFill>
        <p:spPr bwMode="auto">
          <a:xfrm>
            <a:off x="5286380" y="1071546"/>
            <a:ext cx="2786082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57158" y="3929066"/>
            <a:ext cx="47148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. 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7158" y="3441680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endParaRPr lang="sr-Cyrl-RS" b="1" dirty="0" smtClean="0">
              <a:latin typeface="+mn-lt"/>
            </a:endParaRPr>
          </a:p>
          <a:p>
            <a:pPr>
              <a:buFont typeface="Wingdings" pitchFamily="2" charset="2"/>
              <a:buChar char="v"/>
            </a:pPr>
            <a:r>
              <a:rPr lang="sr-Cyrl-RS" b="1" dirty="0" smtClean="0">
                <a:latin typeface="+mn-lt"/>
              </a:rPr>
              <a:t> Друштвено окружење!?</a:t>
            </a:r>
          </a:p>
          <a:p>
            <a:endParaRPr lang="sr-Cyrl-RS" b="1" dirty="0" smtClean="0">
              <a:latin typeface="+mn-lt"/>
            </a:endParaRPr>
          </a:p>
          <a:p>
            <a:pPr>
              <a:buFont typeface="Wingdings" pitchFamily="2" charset="2"/>
              <a:buChar char="v"/>
            </a:pPr>
            <a:r>
              <a:rPr lang="sr-Cyrl-RS" b="1" dirty="0" smtClean="0">
                <a:latin typeface="+mn-lt"/>
              </a:rPr>
              <a:t>Систем вриједности???</a:t>
            </a:r>
          </a:p>
          <a:p>
            <a:pPr>
              <a:buFont typeface="Wingdings" pitchFamily="2" charset="2"/>
              <a:buChar char="v"/>
            </a:pPr>
            <a:endParaRPr lang="sr-Cyrl-RS" b="1" dirty="0" smtClean="0">
              <a:latin typeface="+mn-lt"/>
            </a:endParaRPr>
          </a:p>
          <a:p>
            <a:pPr>
              <a:buFont typeface="Wingdings" pitchFamily="2" charset="2"/>
              <a:buChar char="v"/>
            </a:pPr>
            <a:r>
              <a:rPr lang="sr-Cyrl-RS" b="1" dirty="0" smtClean="0">
                <a:latin typeface="+mn-lt"/>
              </a:rPr>
              <a:t>Доступност информација!</a:t>
            </a:r>
          </a:p>
          <a:p>
            <a:pPr>
              <a:buFont typeface="Wingdings" pitchFamily="2" charset="2"/>
              <a:buChar char="v"/>
            </a:pPr>
            <a:endParaRPr lang="sr-Cyrl-RS" b="1" dirty="0">
              <a:latin typeface="+mn-lt"/>
            </a:endParaRPr>
          </a:p>
          <a:p>
            <a:pPr>
              <a:buFont typeface="Wingdings" pitchFamily="2" charset="2"/>
              <a:buChar char="v"/>
            </a:pPr>
            <a:r>
              <a:rPr lang="sr-Cyrl-RS" b="1" dirty="0" smtClean="0">
                <a:latin typeface="+mn-lt"/>
              </a:rPr>
              <a:t>Индивидуалне карактеристике ученика!</a:t>
            </a:r>
          </a:p>
          <a:p>
            <a:endParaRPr lang="sr-Cyrl-RS" dirty="0">
              <a:latin typeface="Calibri" pitchFamily="34" charset="0"/>
            </a:endParaRPr>
          </a:p>
          <a:p>
            <a:endParaRPr lang="sr-Cyrl-RS" dirty="0" smtClean="0">
              <a:latin typeface="Calibri" pitchFamily="34" charset="0"/>
            </a:endParaRPr>
          </a:p>
          <a:p>
            <a:endParaRPr lang="hr-HR" dirty="0" smtClean="0">
              <a:latin typeface="Calibri" pitchFamily="34" charset="0"/>
            </a:endParaRPr>
          </a:p>
          <a:p>
            <a:endParaRPr lang="hr-HR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22529" name="Picture 1" descr="C:\Users\s.vilotic\Desktop\2018\SAVJETOVANJA\4.jpg"/>
          <p:cNvPicPr>
            <a:picLocks noChangeAspect="1" noChangeArrowheads="1"/>
          </p:cNvPicPr>
          <p:nvPr/>
        </p:nvPicPr>
        <p:blipFill>
          <a:blip r:embed="rId2"/>
          <a:srcRect b="25207"/>
          <a:stretch>
            <a:fillRect/>
          </a:stretch>
        </p:blipFill>
        <p:spPr bwMode="auto">
          <a:xfrm>
            <a:off x="0" y="0"/>
            <a:ext cx="9144000" cy="642939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285852" y="142852"/>
            <a:ext cx="3195490" cy="5847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sr-Cyrl-RS" sz="3200" b="1" dirty="0" smtClean="0">
                <a:solidFill>
                  <a:schemeClr val="tx1"/>
                </a:solidFill>
              </a:rPr>
              <a:t>МОТИВАЦИЈА</a:t>
            </a:r>
            <a:r>
              <a:rPr lang="sr-Cyrl-RS" sz="3200" b="1" dirty="0" smtClean="0"/>
              <a:t> </a:t>
            </a:r>
            <a:endParaRPr lang="en-US" sz="3200" b="1" dirty="0"/>
          </a:p>
        </p:txBody>
      </p:sp>
      <p:sp>
        <p:nvSpPr>
          <p:cNvPr id="13" name="Right Arrow 12"/>
          <p:cNvSpPr/>
          <p:nvPr/>
        </p:nvSpPr>
        <p:spPr>
          <a:xfrm>
            <a:off x="4572000" y="4714884"/>
            <a:ext cx="928694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572132" y="4071942"/>
            <a:ext cx="35718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000" dirty="0" smtClean="0"/>
              <a:t>Мотивација садржи и позитиван став према раду и жељу за новим сазнањима, постигнућима и успјесима!</a:t>
            </a:r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214282" y="714356"/>
            <a:ext cx="4786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dirty="0" smtClean="0">
                <a:cs typeface="Times New Roman" pitchFamily="18" charset="0"/>
              </a:rPr>
              <a:t>је</a:t>
            </a:r>
            <a:r>
              <a:rPr lang="hr-HR" sz="2400" dirty="0" smtClean="0">
                <a:cs typeface="Times New Roman" pitchFamily="18" charset="0"/>
              </a:rPr>
              <a:t> </a:t>
            </a:r>
            <a:r>
              <a:rPr lang="sr-Cyrl-RS" sz="2400" dirty="0" smtClean="0">
                <a:cs typeface="Times New Roman" pitchFamily="18" charset="0"/>
              </a:rPr>
              <a:t>све</a:t>
            </a:r>
            <a:r>
              <a:rPr lang="hr-HR" sz="2400" dirty="0" smtClean="0">
                <a:cs typeface="Times New Roman" pitchFamily="18" charset="0"/>
              </a:rPr>
              <a:t> </a:t>
            </a:r>
            <a:r>
              <a:rPr lang="sr-Cyrl-RS" sz="2400" dirty="0" smtClean="0">
                <a:cs typeface="Times New Roman" pitchFamily="18" charset="0"/>
              </a:rPr>
              <a:t>оно</a:t>
            </a:r>
            <a:r>
              <a:rPr lang="hr-HR" sz="2400" dirty="0" smtClean="0">
                <a:cs typeface="Times New Roman" pitchFamily="18" charset="0"/>
              </a:rPr>
              <a:t> </a:t>
            </a:r>
            <a:r>
              <a:rPr lang="sr-Cyrl-RS" sz="2400" dirty="0" smtClean="0">
                <a:cs typeface="Times New Roman" pitchFamily="18" charset="0"/>
              </a:rPr>
              <a:t>што</a:t>
            </a:r>
            <a:r>
              <a:rPr lang="hr-HR" sz="2400" dirty="0" smtClean="0">
                <a:cs typeface="Times New Roman" pitchFamily="18" charset="0"/>
              </a:rPr>
              <a:t> </a:t>
            </a:r>
            <a:r>
              <a:rPr lang="bs-Latn-BA" sz="2400" dirty="0" smtClean="0"/>
              <a:t>покреће, усмјерава, одржава и завршава одређено понашање</a:t>
            </a:r>
            <a:r>
              <a:rPr lang="sr-Cyrl-RS" sz="2400" dirty="0" smtClean="0"/>
              <a:t>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-357214"/>
            <a:ext cx="8229600" cy="1143000"/>
          </a:xfrm>
        </p:spPr>
        <p:txBody>
          <a:bodyPr/>
          <a:lstStyle/>
          <a:p>
            <a:r>
              <a:rPr lang="sr-Cyrl-RS" sz="2800" dirty="0" smtClean="0">
                <a:latin typeface="Arial" pitchFamily="34" charset="0"/>
                <a:cs typeface="Arial" pitchFamily="34" charset="0"/>
              </a:rPr>
              <a:t>Функционално знање ученика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357166"/>
            <a:ext cx="8429684" cy="4724400"/>
          </a:xfrm>
        </p:spPr>
        <p:txBody>
          <a:bodyPr/>
          <a:lstStyle/>
          <a:p>
            <a:pPr algn="just">
              <a:buNone/>
            </a:pPr>
            <a:r>
              <a:rPr lang="sr-Cyrl-RS" sz="1800" dirty="0" smtClean="0">
                <a:latin typeface="Arial" pitchFamily="34" charset="0"/>
                <a:cs typeface="Arial" pitchFamily="34" charset="0"/>
              </a:rPr>
              <a:t>Подразумијава: </a:t>
            </a:r>
          </a:p>
          <a:p>
            <a:pPr algn="just"/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увјерљива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усмена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објашњења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одређених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појава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појмова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генерализација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идентификациј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у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обиљежја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датих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феномена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sr-Cyrl-RS" sz="1800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дентификациј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у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узрока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посљедица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конкретних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догађаја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процеса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</a:t>
            </a:r>
            <a:endParaRPr lang="sr-Cyrl-RS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рјешавање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теоријских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практичних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проблема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разликовањ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е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упоређивањ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е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класифик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овање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/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анализ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у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</a:t>
            </a:r>
            <a:endParaRPr lang="sr-Cyrl-RS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повезивањ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е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сучељавањ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е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уопштавањ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е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процјењивање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просуђивање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</a:t>
            </a:r>
            <a:endParaRPr lang="sr-Cyrl-RS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закључивање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илустровање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показивање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итд</a:t>
            </a:r>
            <a:r>
              <a:rPr lang="sr-Cyrl-RS" sz="1800" dirty="0" smtClean="0">
                <a:latin typeface="Arial" pitchFamily="34" charset="0"/>
                <a:cs typeface="Arial" pitchFamily="34" charset="0"/>
              </a:rPr>
              <a:t>“ (Илић).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endParaRPr lang="en-US" sz="1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Picture 5" descr="Srodna slika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285992"/>
            <a:ext cx="442912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Title 5"/>
          <p:cNvSpPr txBox="1">
            <a:spLocks noGrp="1"/>
          </p:cNvSpPr>
          <p:nvPr>
            <p:ph type="title"/>
          </p:nvPr>
        </p:nvSpPr>
        <p:spPr>
          <a:xfrm rot="876078">
            <a:off x="5228070" y="668074"/>
            <a:ext cx="3171400" cy="107721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r-Cyrl-RS" sz="3200" dirty="0" smtClean="0">
                <a:solidFill>
                  <a:schemeClr val="tx1"/>
                </a:solidFill>
              </a:rPr>
              <a:t>ВРСТЕ </a:t>
            </a:r>
            <a:br>
              <a:rPr lang="sr-Cyrl-RS" sz="3200" dirty="0" smtClean="0">
                <a:solidFill>
                  <a:schemeClr val="tx1"/>
                </a:solidFill>
              </a:rPr>
            </a:br>
            <a:r>
              <a:rPr lang="sr-Cyrl-RS" sz="3200" b="1" dirty="0" smtClean="0">
                <a:solidFill>
                  <a:schemeClr val="tx1"/>
                </a:solidFill>
              </a:rPr>
              <a:t>МОТИВАЦИЈЕ</a:t>
            </a:r>
            <a:r>
              <a:rPr lang="sr-Cyrl-RS" sz="3200" b="1" dirty="0" smtClean="0"/>
              <a:t> </a:t>
            </a:r>
            <a:endParaRPr lang="en-US" sz="3200" b="1" dirty="0"/>
          </a:p>
        </p:txBody>
      </p:sp>
      <p:sp>
        <p:nvSpPr>
          <p:cNvPr id="12" name="Rectangle 11"/>
          <p:cNvSpPr/>
          <p:nvPr/>
        </p:nvSpPr>
        <p:spPr>
          <a:xfrm>
            <a:off x="285720" y="5072075"/>
            <a:ext cx="70723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1600" dirty="0" smtClean="0"/>
              <a:t> 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428596" y="3000372"/>
            <a:ext cx="8429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eaLnBrk="0" hangingPunct="0">
              <a:buFontTx/>
              <a:buChar char="-"/>
            </a:pPr>
            <a:r>
              <a:rPr lang="en-US" dirty="0" smtClean="0">
                <a:solidFill>
                  <a:srgbClr val="000000"/>
                </a:solidFill>
                <a:latin typeface="Arial"/>
                <a:ea typeface="Times New Roman" pitchFamily="18" charset="0"/>
              </a:rPr>
              <a:t>.</a:t>
            </a:r>
            <a:endParaRPr lang="en-US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42" name="AutoShape 2" descr="Rezultat slika za NAGRAD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0" y="5072074"/>
            <a:ext cx="457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/>
            <a:r>
              <a:rPr lang="sr-Cyrl-RS" sz="2000" b="1" dirty="0" smtClean="0">
                <a:solidFill>
                  <a:srgbClr val="000000"/>
                </a:solidFill>
                <a:latin typeface="Arial"/>
              </a:rPr>
              <a:t>ВАЊСКА/ ЕКСТРИНСИЧКА</a:t>
            </a:r>
          </a:p>
        </p:txBody>
      </p:sp>
      <p:pic>
        <p:nvPicPr>
          <p:cNvPr id="10248" name="Picture 8" descr="Rezultat slika za KAZN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23420">
            <a:off x="1618859" y="2959900"/>
            <a:ext cx="1665322" cy="1242990"/>
          </a:xfrm>
          <a:prstGeom prst="rect">
            <a:avLst/>
          </a:prstGeom>
          <a:noFill/>
        </p:spPr>
      </p:pic>
      <p:sp>
        <p:nvSpPr>
          <p:cNvPr id="24" name="Rectangle 23"/>
          <p:cNvSpPr/>
          <p:nvPr/>
        </p:nvSpPr>
        <p:spPr>
          <a:xfrm>
            <a:off x="4572000" y="3143248"/>
            <a:ext cx="4286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2000" b="1" kern="0" dirty="0" smtClean="0">
                <a:solidFill>
                  <a:srgbClr val="000000"/>
                </a:solidFill>
                <a:latin typeface="Arial"/>
              </a:rPr>
              <a:t>УНУТРАШЊА/ИНТРИНСИЧКА </a:t>
            </a:r>
            <a:endParaRPr lang="en-US" sz="2000" dirty="0"/>
          </a:p>
        </p:txBody>
      </p:sp>
      <p:pic>
        <p:nvPicPr>
          <p:cNvPr id="26" name="Picture 6" descr="Rezultat slika za UÄENJ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00042"/>
            <a:ext cx="4143436" cy="45005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58" name="Picture 18" descr="Rezultat slika za UÄENJ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571876"/>
            <a:ext cx="4500562" cy="32861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796908"/>
          </a:xfrm>
        </p:spPr>
        <p:txBody>
          <a:bodyPr/>
          <a:lstStyle/>
          <a:p>
            <a:r>
              <a:rPr lang="sr-Cyrl-RS" dirty="0" smtClean="0"/>
              <a:t>Теоријски подсјетник</a:t>
            </a:r>
            <a:br>
              <a:rPr lang="sr-Cyrl-R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928670"/>
            <a:ext cx="8358246" cy="3643338"/>
          </a:xfrm>
        </p:spPr>
        <p:txBody>
          <a:bodyPr/>
          <a:lstStyle/>
          <a:p>
            <a:pPr>
              <a:buNone/>
            </a:pP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Прва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у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ч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ења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о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мотивацији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Рани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бихејвиоризам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- Вотсон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Инстинктивизам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- Виљем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Мек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Дугал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Психоанализа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 и 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мотивација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sr-Latn-R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Фројд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Касни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бихејвиоризам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- Хал,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Скинер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Толмен,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Маурер</a:t>
            </a: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Теорија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поља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-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Курт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Левина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Когнитивистичка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тумачења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мотивације</a:t>
            </a:r>
            <a:r>
              <a:rPr lang="sr-Latn-R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 smtClean="0"/>
              <a:t>Кели</a:t>
            </a:r>
            <a:r>
              <a:rPr lang="sr-Cyrl-RS" sz="2400" dirty="0" smtClean="0"/>
              <a:t>, </a:t>
            </a:r>
            <a:r>
              <a:rPr lang="en-US" sz="2400" dirty="0" err="1" smtClean="0"/>
              <a:t>Хајдер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sr-Cyrl-RS" sz="2400" i="1" dirty="0" smtClean="0">
                <a:latin typeface="Arial" pitchFamily="34" charset="0"/>
                <a:cs typeface="Arial" pitchFamily="34" charset="0"/>
              </a:rPr>
              <a:t>Хуманистичка тумачења – </a:t>
            </a:r>
            <a:r>
              <a:rPr lang="en-US" sz="2400" i="1" dirty="0" err="1" smtClean="0">
                <a:latin typeface="Arial" pitchFamily="34" charset="0"/>
                <a:cs typeface="Arial" pitchFamily="34" charset="0"/>
              </a:rPr>
              <a:t>Олпорт</a:t>
            </a:r>
            <a:r>
              <a:rPr lang="sr-Cyrl-RS" sz="24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i="1" dirty="0" err="1" smtClean="0">
                <a:latin typeface="Arial" pitchFamily="34" charset="0"/>
                <a:cs typeface="Arial" pitchFamily="34" charset="0"/>
              </a:rPr>
              <a:t>Маслов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Мотивација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sr-Latn-R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sr-Latn-R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400" dirty="0" smtClean="0"/>
              <a:t>Аткинсон,</a:t>
            </a:r>
            <a:r>
              <a:rPr lang="en-US" sz="2400" dirty="0" smtClean="0"/>
              <a:t> </a:t>
            </a:r>
            <a:r>
              <a:rPr lang="sr-Cyrl-RS" sz="2400" smtClean="0"/>
              <a:t>МекКлиленд 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273225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1600" dirty="0" smtClean="0">
                <a:solidFill>
                  <a:srgbClr val="FF0000"/>
                </a:solidFill>
              </a:rPr>
              <a:t>ЛИТЕРАТУРА: </a:t>
            </a:r>
            <a:r>
              <a:rPr lang="sr-Latn-CS" sz="1600" dirty="0" smtClean="0">
                <a:solidFill>
                  <a:srgbClr val="FF0000"/>
                </a:solidFill>
              </a:rPr>
              <a:t>Сузић, Н. (1998). </a:t>
            </a:r>
            <a:r>
              <a:rPr lang="sr-Latn-CS" sz="1600" i="1" dirty="0" smtClean="0">
                <a:solidFill>
                  <a:srgbClr val="FF0000"/>
                </a:solidFill>
              </a:rPr>
              <a:t>Како мотивисати ученике</a:t>
            </a:r>
            <a:r>
              <a:rPr lang="sr-Cyrl-RS" sz="1600" i="1" dirty="0" smtClean="0">
                <a:solidFill>
                  <a:srgbClr val="FF0000"/>
                </a:solidFill>
              </a:rPr>
              <a:t>.</a:t>
            </a:r>
            <a:r>
              <a:rPr lang="sr-Latn-CS" sz="1600" dirty="0" smtClean="0">
                <a:solidFill>
                  <a:srgbClr val="FF0000"/>
                </a:solidFill>
              </a:rPr>
              <a:t> Српско Сарајево: Завод за уџбенике и наставна средства. </a:t>
            </a:r>
            <a:endParaRPr lang="en-US" sz="16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796908"/>
          </a:xfrm>
        </p:spPr>
        <p:txBody>
          <a:bodyPr/>
          <a:lstStyle/>
          <a:p>
            <a:r>
              <a:rPr lang="sr-Cyrl-RS" dirty="0" smtClean="0"/>
              <a:t>Теоријски подсјетник</a:t>
            </a:r>
            <a:br>
              <a:rPr lang="sr-Cyrl-R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492AD-3C6B-42FF-A420-B0CB415BD10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57158" y="642918"/>
            <a:ext cx="7715304" cy="533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FF0066"/>
              </a:buClr>
            </a:pPr>
            <a:r>
              <a:rPr lang="en-US" sz="2400" b="1" kern="0" dirty="0" err="1" smtClean="0">
                <a:solidFill>
                  <a:srgbClr val="000000"/>
                </a:solidFill>
                <a:latin typeface="Arial"/>
              </a:rPr>
              <a:t>Теорије</a:t>
            </a:r>
            <a:r>
              <a:rPr lang="en-US" sz="2400" b="1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b="1" kern="0" dirty="0" err="1" smtClean="0">
                <a:solidFill>
                  <a:srgbClr val="000000"/>
                </a:solidFill>
                <a:latin typeface="Arial"/>
              </a:rPr>
              <a:t>унутрашње</a:t>
            </a:r>
            <a:r>
              <a:rPr lang="en-US" sz="2400" b="1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b="1" kern="0" dirty="0" err="1" smtClean="0">
                <a:solidFill>
                  <a:srgbClr val="000000"/>
                </a:solidFill>
                <a:latin typeface="Arial"/>
              </a:rPr>
              <a:t>мотивације</a:t>
            </a:r>
            <a:r>
              <a:rPr lang="sr-Cyrl-RS" sz="2400" b="1" kern="0" dirty="0" smtClean="0">
                <a:solidFill>
                  <a:srgbClr val="000000"/>
                </a:solidFill>
                <a:latin typeface="Arial"/>
              </a:rPr>
              <a:t>:</a:t>
            </a:r>
            <a:endParaRPr lang="en-US" sz="2400" b="1" kern="0" dirty="0" smtClean="0">
              <a:solidFill>
                <a:srgbClr val="000000"/>
              </a:solidFill>
              <a:latin typeface="Arial"/>
            </a:endParaRPr>
          </a:p>
          <a:p>
            <a:pPr marL="342900" lvl="0" indent="-342900">
              <a:spcBef>
                <a:spcPct val="20000"/>
              </a:spcBef>
              <a:buClr>
                <a:srgbClr val="FF0066"/>
              </a:buClr>
              <a:buFontTx/>
              <a:buChar char="•"/>
            </a:pP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Kогнитвна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дисонанца</a:t>
            </a:r>
            <a:r>
              <a:rPr lang="sr-Cyrl-RS" sz="2400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–</a:t>
            </a:r>
            <a:r>
              <a:rPr lang="sr-Cyrl-RS" sz="2400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Фестинџер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</a:t>
            </a:r>
          </a:p>
          <a:p>
            <a:pPr marL="342900" lvl="0" indent="-342900">
              <a:spcBef>
                <a:spcPct val="20000"/>
              </a:spcBef>
              <a:buClr>
                <a:srgbClr val="FF0066"/>
              </a:buClr>
              <a:buFontTx/>
              <a:buChar char="•"/>
            </a:pP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Oптимална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будност</a:t>
            </a:r>
            <a:r>
              <a:rPr lang="sr-Cyrl-RS" sz="2400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–  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Хеб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</a:t>
            </a:r>
          </a:p>
          <a:p>
            <a:pPr marL="342900" lvl="0" indent="-342900">
              <a:spcBef>
                <a:spcPct val="20000"/>
              </a:spcBef>
              <a:buClr>
                <a:srgbClr val="FF0066"/>
              </a:buClr>
              <a:buFontTx/>
              <a:buChar char="•"/>
            </a:pP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Oптимална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стимулација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–</a:t>
            </a:r>
            <a:r>
              <a:rPr lang="sr-Cyrl-RS" sz="2400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Хант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</a:t>
            </a:r>
          </a:p>
          <a:p>
            <a:pPr marL="342900" lvl="0" indent="-342900">
              <a:spcBef>
                <a:spcPct val="20000"/>
              </a:spcBef>
              <a:buClr>
                <a:srgbClr val="FF0066"/>
              </a:buClr>
              <a:buFontTx/>
              <a:buChar char="•"/>
            </a:pP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Aдаптациони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ниво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 – 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постигнуће</a:t>
            </a:r>
            <a:r>
              <a:rPr lang="sr-Cyrl-RS" sz="2400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– 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МекКлиленд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 </a:t>
            </a:r>
          </a:p>
          <a:p>
            <a:pPr marL="342900" lvl="0" indent="-342900">
              <a:spcBef>
                <a:spcPct val="20000"/>
              </a:spcBef>
              <a:buClr>
                <a:srgbClr val="FF0066"/>
              </a:buClr>
              <a:buFontTx/>
              <a:buChar char="•"/>
            </a:pP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Eксплоративна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активност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–</a:t>
            </a:r>
            <a:r>
              <a:rPr lang="sr-Cyrl-RS" sz="2400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Берлајн</a:t>
            </a:r>
            <a:endParaRPr lang="en-US" sz="2400" kern="0" dirty="0" smtClean="0">
              <a:solidFill>
                <a:srgbClr val="000000"/>
              </a:solidFill>
              <a:latin typeface="Arial"/>
            </a:endParaRPr>
          </a:p>
          <a:p>
            <a:pPr marL="342900" lvl="0" indent="-342900">
              <a:spcBef>
                <a:spcPct val="20000"/>
              </a:spcBef>
              <a:buClr>
                <a:srgbClr val="FF0066"/>
              </a:buClr>
              <a:buFontTx/>
              <a:buChar char="•"/>
            </a:pP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Kогнитивна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иновација</a:t>
            </a:r>
            <a:r>
              <a:rPr lang="sr-Cyrl-RS" sz="2400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–</a:t>
            </a:r>
            <a:r>
              <a:rPr lang="sr-Cyrl-RS" sz="2400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Мек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Рејнолдс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 </a:t>
            </a:r>
          </a:p>
          <a:p>
            <a:pPr marL="342900" lvl="0" indent="-342900">
              <a:spcBef>
                <a:spcPct val="20000"/>
              </a:spcBef>
              <a:buClr>
                <a:srgbClr val="FF0066"/>
              </a:buClr>
              <a:buFontTx/>
              <a:buChar char="•"/>
            </a:pPr>
            <a:r>
              <a:rPr lang="sr-Cyrl-RS" sz="2400" kern="0" dirty="0" err="1" smtClean="0">
                <a:solidFill>
                  <a:srgbClr val="000000"/>
                </a:solidFill>
                <a:latin typeface="Arial"/>
              </a:rPr>
              <a:t>Р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едукција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неизвесности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– 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Кеган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</a:t>
            </a:r>
          </a:p>
          <a:p>
            <a:pPr marL="342900" lvl="0" indent="-342900">
              <a:spcBef>
                <a:spcPct val="20000"/>
              </a:spcBef>
              <a:buClr>
                <a:srgbClr val="FF0066"/>
              </a:buClr>
              <a:buFontTx/>
              <a:buChar char="•"/>
            </a:pP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</a:t>
            </a:r>
            <a:r>
              <a:rPr lang="sr-Cyrl-RS" sz="2400" kern="0" dirty="0" err="1" smtClean="0">
                <a:solidFill>
                  <a:srgbClr val="000000"/>
                </a:solidFill>
                <a:latin typeface="Arial"/>
              </a:rPr>
              <a:t>К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омпетенција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–</a:t>
            </a:r>
            <a:r>
              <a:rPr lang="sr-Cyrl-RS" sz="2400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Вајт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</a:t>
            </a:r>
          </a:p>
          <a:p>
            <a:pPr marL="342900" lvl="0" indent="-342900">
              <a:spcBef>
                <a:spcPct val="20000"/>
              </a:spcBef>
              <a:buClr>
                <a:srgbClr val="FF0066"/>
              </a:buClr>
              <a:buFontTx/>
              <a:buChar char="•"/>
            </a:pP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</a:t>
            </a:r>
            <a:r>
              <a:rPr lang="sr-Cyrl-RS" sz="2400" kern="0" dirty="0" err="1" smtClean="0">
                <a:solidFill>
                  <a:srgbClr val="000000"/>
                </a:solidFill>
                <a:latin typeface="Arial"/>
              </a:rPr>
              <a:t>К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омпетенција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и 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самодетерминација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–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Десај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</a:t>
            </a:r>
          </a:p>
          <a:p>
            <a:pPr marL="342900" lvl="0" indent="-342900">
              <a:spcBef>
                <a:spcPct val="20000"/>
              </a:spcBef>
              <a:buClr>
                <a:srgbClr val="FF0066"/>
              </a:buClr>
              <a:buFontTx/>
              <a:buChar char="•"/>
            </a:pPr>
            <a:r>
              <a:rPr lang="sr-Cyrl-RS" sz="2400" kern="0" dirty="0" err="1" smtClean="0">
                <a:solidFill>
                  <a:srgbClr val="000000"/>
                </a:solidFill>
                <a:latin typeface="Arial"/>
              </a:rPr>
              <a:t>П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ерсонална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узрочност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 – 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ДеЧармс</a:t>
            </a:r>
            <a:endParaRPr lang="en-US" sz="2400" kern="0" dirty="0" smtClean="0">
              <a:solidFill>
                <a:srgbClr val="000000"/>
              </a:solidFill>
              <a:latin typeface="Arial"/>
            </a:endParaRPr>
          </a:p>
          <a:p>
            <a:pPr marL="342900" lvl="0" indent="-342900">
              <a:spcBef>
                <a:spcPct val="20000"/>
              </a:spcBef>
              <a:buClr>
                <a:srgbClr val="FF0066"/>
              </a:buClr>
              <a:buFontTx/>
              <a:buChar char="•"/>
            </a:pP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 </a:t>
            </a:r>
            <a:r>
              <a:rPr lang="sr-Cyrl-RS" sz="2400" kern="0" dirty="0" err="1" smtClean="0">
                <a:solidFill>
                  <a:srgbClr val="000000"/>
                </a:solidFill>
                <a:latin typeface="Arial"/>
              </a:rPr>
              <a:t>Ф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лоу-доживљај</a:t>
            </a:r>
            <a:r>
              <a:rPr lang="sr-Cyrl-RS" sz="2400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kern="0" dirty="0" smtClean="0">
                <a:solidFill>
                  <a:srgbClr val="000000"/>
                </a:solidFill>
                <a:latin typeface="Arial"/>
              </a:rPr>
              <a:t>–</a:t>
            </a:r>
            <a:r>
              <a:rPr lang="sr-Cyrl-RS" sz="2400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kern="0" dirty="0" err="1" smtClean="0">
                <a:solidFill>
                  <a:srgbClr val="000000"/>
                </a:solidFill>
                <a:latin typeface="Arial"/>
              </a:rPr>
              <a:t>Чикзентмихаљи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0" y="6273225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1600" dirty="0" smtClean="0">
                <a:solidFill>
                  <a:srgbClr val="FF0000"/>
                </a:solidFill>
              </a:rPr>
              <a:t>ЛИТЕРАТУРА: </a:t>
            </a:r>
            <a:r>
              <a:rPr lang="sr-Latn-CS" sz="1600" dirty="0" smtClean="0">
                <a:solidFill>
                  <a:srgbClr val="FF0000"/>
                </a:solidFill>
              </a:rPr>
              <a:t>Сузић, Н. (1998). </a:t>
            </a:r>
            <a:r>
              <a:rPr lang="sr-Latn-CS" sz="1600" i="1" dirty="0" smtClean="0">
                <a:solidFill>
                  <a:srgbClr val="FF0000"/>
                </a:solidFill>
              </a:rPr>
              <a:t>Како мотивисати ученике</a:t>
            </a:r>
            <a:r>
              <a:rPr lang="sr-Cyrl-RS" sz="1600" i="1" dirty="0" smtClean="0">
                <a:solidFill>
                  <a:srgbClr val="FF0000"/>
                </a:solidFill>
              </a:rPr>
              <a:t>.</a:t>
            </a:r>
            <a:r>
              <a:rPr lang="sr-Latn-CS" sz="1600" dirty="0" smtClean="0">
                <a:solidFill>
                  <a:srgbClr val="FF0000"/>
                </a:solidFill>
              </a:rPr>
              <a:t> Српско Сарајево: Завод за уџбенике и наставна средства. </a:t>
            </a:r>
            <a:endParaRPr lang="en-US" sz="16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1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Design1</Template>
  <TotalTime>2613</TotalTime>
  <Words>1985</Words>
  <Application>Microsoft Office PowerPoint</Application>
  <PresentationFormat>On-screen Show (4:3)</PresentationFormat>
  <Paragraphs>307</Paragraphs>
  <Slides>30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Design1</vt:lpstr>
      <vt:lpstr>Presentation</vt:lpstr>
      <vt:lpstr>Slide 1</vt:lpstr>
      <vt:lpstr>Дневни ред савјетовања:</vt:lpstr>
      <vt:lpstr>Slide 3</vt:lpstr>
      <vt:lpstr>КАКО КОД УЧЕНИКА ПОДСТАЋИ РАЗВОЈ МОТИВАЦИЈЕ ЗА УЧЕЊЕ </vt:lpstr>
      <vt:lpstr>Slide 5</vt:lpstr>
      <vt:lpstr>Функционално знање ученика </vt:lpstr>
      <vt:lpstr>ВРСТЕ  МОТИВАЦИЈЕ </vt:lpstr>
      <vt:lpstr>Теоријски подсјетник  </vt:lpstr>
      <vt:lpstr>Теоријски подсјетник  </vt:lpstr>
      <vt:lpstr>Slide 10</vt:lpstr>
      <vt:lpstr>Slide 11</vt:lpstr>
      <vt:lpstr>Slide 12</vt:lpstr>
      <vt:lpstr>Slide 13</vt:lpstr>
      <vt:lpstr>Slide 14</vt:lpstr>
      <vt:lpstr>Примјер  доброг и успјешног наставника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Умјесто закључка</vt:lpstr>
      <vt:lpstr>Slide 28</vt:lpstr>
      <vt:lpstr>Slide 29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КАКО КОД УЧЕНИКА ПОДСТАЋИ РАЗВОЈ МОТИВАЦИЈЕ ЗА УЧЕЊЕ</dc:title>
  <dc:creator>s.vilotic</dc:creator>
  <cp:lastModifiedBy>s.vilotic</cp:lastModifiedBy>
  <cp:revision>245</cp:revision>
  <dcterms:created xsi:type="dcterms:W3CDTF">2018-07-31T08:39:34Z</dcterms:created>
  <dcterms:modified xsi:type="dcterms:W3CDTF">2018-09-06T11:01:13Z</dcterms:modified>
</cp:coreProperties>
</file>