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2" r:id="rId1"/>
  </p:sldMasterIdLst>
  <p:notesMasterIdLst>
    <p:notesMasterId r:id="rId16"/>
  </p:notesMasterIdLst>
  <p:sldIdLst>
    <p:sldId id="256" r:id="rId2"/>
    <p:sldId id="295" r:id="rId3"/>
    <p:sldId id="296" r:id="rId4"/>
    <p:sldId id="297" r:id="rId5"/>
    <p:sldId id="278" r:id="rId6"/>
    <p:sldId id="272" r:id="rId7"/>
    <p:sldId id="286" r:id="rId8"/>
    <p:sldId id="287" r:id="rId9"/>
    <p:sldId id="288" r:id="rId10"/>
    <p:sldId id="289" r:id="rId11"/>
    <p:sldId id="290" r:id="rId12"/>
    <p:sldId id="291" r:id="rId13"/>
    <p:sldId id="293" r:id="rId14"/>
    <p:sldId id="271" r:id="rId15"/>
  </p:sldIdLst>
  <p:sldSz cx="12192000" cy="6858000"/>
  <p:notesSz cx="6745288" cy="98821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95A9209-D89A-4514-91E4-53D59CF79FA7}" type="doc">
      <dgm:prSet loTypeId="urn:microsoft.com/office/officeart/2009/3/layout/StepUpProcess" loCatId="process" qsTypeId="urn:microsoft.com/office/officeart/2005/8/quickstyle/simple1" qsCatId="simple" csTypeId="urn:microsoft.com/office/officeart/2005/8/colors/accent1_2" csCatId="accent1" phldr="1"/>
      <dgm:spPr>
        <a:scene3d>
          <a:camera prst="isometricOffAxis1Right"/>
          <a:lightRig rig="threePt" dir="t"/>
        </a:scene3d>
      </dgm:spPr>
      <dgm:t>
        <a:bodyPr/>
        <a:lstStyle/>
        <a:p>
          <a:endParaRPr lang="sr-Cyrl-RS"/>
        </a:p>
      </dgm:t>
    </dgm:pt>
    <dgm:pt modelId="{757AB767-5A82-4844-8DC8-94DBFA2D12E5}">
      <dgm:prSet phldrT="[Text]"/>
      <dgm:spPr/>
      <dgm:t>
        <a:bodyPr/>
        <a:lstStyle/>
        <a:p>
          <a:r>
            <a:rPr lang="sr-Cyrl-RS" dirty="0" smtClean="0"/>
            <a:t>квалитет</a:t>
          </a:r>
          <a:endParaRPr lang="sr-Cyrl-RS" dirty="0"/>
        </a:p>
      </dgm:t>
    </dgm:pt>
    <dgm:pt modelId="{93172D47-B426-4E3C-9AD0-2320BE5B108E}" type="parTrans" cxnId="{57E81DC1-0BD8-40CD-BC07-3F8E740FA0A3}">
      <dgm:prSet/>
      <dgm:spPr/>
      <dgm:t>
        <a:bodyPr/>
        <a:lstStyle/>
        <a:p>
          <a:endParaRPr lang="sr-Cyrl-RS"/>
        </a:p>
      </dgm:t>
    </dgm:pt>
    <dgm:pt modelId="{31636D0F-CCB6-4EA9-BFAD-18C3A83E30B3}" type="sibTrans" cxnId="{57E81DC1-0BD8-40CD-BC07-3F8E740FA0A3}">
      <dgm:prSet/>
      <dgm:spPr/>
      <dgm:t>
        <a:bodyPr/>
        <a:lstStyle/>
        <a:p>
          <a:endParaRPr lang="sr-Cyrl-RS"/>
        </a:p>
      </dgm:t>
    </dgm:pt>
    <dgm:pt modelId="{68651DFB-5C2B-4382-9DA3-974CF8878837}">
      <dgm:prSet phldrT="[Text]"/>
      <dgm:spPr/>
      <dgm:t>
        <a:bodyPr/>
        <a:lstStyle/>
        <a:p>
          <a:r>
            <a:rPr lang="sr-Cyrl-RS" dirty="0" smtClean="0"/>
            <a:t>квалитет </a:t>
          </a:r>
          <a:endParaRPr lang="sr-Cyrl-RS" dirty="0"/>
        </a:p>
      </dgm:t>
    </dgm:pt>
    <dgm:pt modelId="{7534B328-B017-432E-A664-EF67EFAEEF2F}" type="parTrans" cxnId="{E663FF3E-1BC7-4D4C-91C0-B48C6F740E38}">
      <dgm:prSet/>
      <dgm:spPr/>
      <dgm:t>
        <a:bodyPr/>
        <a:lstStyle/>
        <a:p>
          <a:endParaRPr lang="sr-Cyrl-RS"/>
        </a:p>
      </dgm:t>
    </dgm:pt>
    <dgm:pt modelId="{8CFF2114-D21B-4E39-852A-0B2167F636F2}" type="sibTrans" cxnId="{E663FF3E-1BC7-4D4C-91C0-B48C6F740E38}">
      <dgm:prSet/>
      <dgm:spPr/>
      <dgm:t>
        <a:bodyPr/>
        <a:lstStyle/>
        <a:p>
          <a:endParaRPr lang="sr-Cyrl-RS"/>
        </a:p>
      </dgm:t>
    </dgm:pt>
    <dgm:pt modelId="{F8632A17-0966-46D3-9305-5FDF19C2C850}">
      <dgm:prSet phldrT="[Text]"/>
      <dgm:spPr/>
      <dgm:t>
        <a:bodyPr/>
        <a:lstStyle/>
        <a:p>
          <a:r>
            <a:rPr lang="sr-Cyrl-RS" dirty="0" smtClean="0"/>
            <a:t>квалитет</a:t>
          </a:r>
          <a:endParaRPr lang="sr-Cyrl-RS" dirty="0"/>
        </a:p>
      </dgm:t>
    </dgm:pt>
    <dgm:pt modelId="{121A521C-1F08-4852-929A-D06152A6646F}" type="parTrans" cxnId="{88686D1B-7A7E-4014-9BF0-716E28D20B6F}">
      <dgm:prSet/>
      <dgm:spPr/>
      <dgm:t>
        <a:bodyPr/>
        <a:lstStyle/>
        <a:p>
          <a:endParaRPr lang="sr-Cyrl-RS"/>
        </a:p>
      </dgm:t>
    </dgm:pt>
    <dgm:pt modelId="{C9AEB2B8-E757-43D4-8066-A325610C96CE}" type="sibTrans" cxnId="{88686D1B-7A7E-4014-9BF0-716E28D20B6F}">
      <dgm:prSet/>
      <dgm:spPr/>
      <dgm:t>
        <a:bodyPr/>
        <a:lstStyle/>
        <a:p>
          <a:endParaRPr lang="sr-Cyrl-RS"/>
        </a:p>
      </dgm:t>
    </dgm:pt>
    <dgm:pt modelId="{84E30216-666A-4B50-A1AE-63CB6E5C1F08}" type="pres">
      <dgm:prSet presAssocID="{F95A9209-D89A-4514-91E4-53D59CF79FA7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sr-Cyrl-RS"/>
        </a:p>
      </dgm:t>
    </dgm:pt>
    <dgm:pt modelId="{D8BDC17F-09DE-40A6-8F6B-5C55C51580FB}" type="pres">
      <dgm:prSet presAssocID="{757AB767-5A82-4844-8DC8-94DBFA2D12E5}" presName="composite" presStyleCnt="0"/>
      <dgm:spPr/>
    </dgm:pt>
    <dgm:pt modelId="{E1281F8D-8140-4A27-A5BD-1AF555E68ED2}" type="pres">
      <dgm:prSet presAssocID="{757AB767-5A82-4844-8DC8-94DBFA2D12E5}" presName="LShape" presStyleLbl="alignNode1" presStyleIdx="0" presStyleCnt="5"/>
      <dgm:spPr/>
    </dgm:pt>
    <dgm:pt modelId="{A094DE78-DDEB-4C22-91F3-BB9B07EC4308}" type="pres">
      <dgm:prSet presAssocID="{757AB767-5A82-4844-8DC8-94DBFA2D12E5}" presName="ParentText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10C989B6-91B2-41A0-AA6D-1285678B3B4C}" type="pres">
      <dgm:prSet presAssocID="{757AB767-5A82-4844-8DC8-94DBFA2D12E5}" presName="Triangle" presStyleLbl="alignNode1" presStyleIdx="1" presStyleCnt="5"/>
      <dgm:spPr/>
    </dgm:pt>
    <dgm:pt modelId="{8CFEB7F6-CCBF-497A-B50D-AA5A786FE01F}" type="pres">
      <dgm:prSet presAssocID="{31636D0F-CCB6-4EA9-BFAD-18C3A83E30B3}" presName="sibTrans" presStyleCnt="0"/>
      <dgm:spPr/>
    </dgm:pt>
    <dgm:pt modelId="{1B3265E6-9EF5-4430-A80A-449DB270225D}" type="pres">
      <dgm:prSet presAssocID="{31636D0F-CCB6-4EA9-BFAD-18C3A83E30B3}" presName="space" presStyleCnt="0"/>
      <dgm:spPr/>
    </dgm:pt>
    <dgm:pt modelId="{7448DC3E-3088-4D8C-87BF-121F6CA73443}" type="pres">
      <dgm:prSet presAssocID="{68651DFB-5C2B-4382-9DA3-974CF8878837}" presName="composite" presStyleCnt="0"/>
      <dgm:spPr/>
    </dgm:pt>
    <dgm:pt modelId="{F9AD4A64-5E48-43C8-A2B0-4B4E37AEF053}" type="pres">
      <dgm:prSet presAssocID="{68651DFB-5C2B-4382-9DA3-974CF8878837}" presName="LShape" presStyleLbl="alignNode1" presStyleIdx="2" presStyleCnt="5"/>
      <dgm:spPr/>
    </dgm:pt>
    <dgm:pt modelId="{E8AF1615-53FA-4416-ADBB-48D5881F1907}" type="pres">
      <dgm:prSet presAssocID="{68651DFB-5C2B-4382-9DA3-974CF8878837}" presName="ParentText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r-Cyrl-RS"/>
        </a:p>
      </dgm:t>
    </dgm:pt>
    <dgm:pt modelId="{3B857F8D-53E0-4297-9126-8B68F7788010}" type="pres">
      <dgm:prSet presAssocID="{68651DFB-5C2B-4382-9DA3-974CF8878837}" presName="Triangle" presStyleLbl="alignNode1" presStyleIdx="3" presStyleCnt="5"/>
      <dgm:spPr/>
    </dgm:pt>
    <dgm:pt modelId="{E5BF1B9B-B772-4F11-B39A-7870531F280B}" type="pres">
      <dgm:prSet presAssocID="{8CFF2114-D21B-4E39-852A-0B2167F636F2}" presName="sibTrans" presStyleCnt="0"/>
      <dgm:spPr/>
    </dgm:pt>
    <dgm:pt modelId="{8C086916-DF4F-4028-9C73-FAA1F16AC453}" type="pres">
      <dgm:prSet presAssocID="{8CFF2114-D21B-4E39-852A-0B2167F636F2}" presName="space" presStyleCnt="0"/>
      <dgm:spPr/>
    </dgm:pt>
    <dgm:pt modelId="{6879DDC2-1CBD-4C1E-89DE-AF08F5C6F69F}" type="pres">
      <dgm:prSet presAssocID="{F8632A17-0966-46D3-9305-5FDF19C2C850}" presName="composite" presStyleCnt="0"/>
      <dgm:spPr/>
    </dgm:pt>
    <dgm:pt modelId="{A41403BB-92E1-4991-9CA7-C3765D814658}" type="pres">
      <dgm:prSet presAssocID="{F8632A17-0966-46D3-9305-5FDF19C2C850}" presName="LShape" presStyleLbl="alignNode1" presStyleIdx="4" presStyleCnt="5"/>
      <dgm:spPr/>
    </dgm:pt>
    <dgm:pt modelId="{F5F620E3-5B57-4D87-AADE-5E1E80FB299C}" type="pres">
      <dgm:prSet presAssocID="{F8632A17-0966-46D3-9305-5FDF19C2C850}" presName="ParentText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sr-Cyrl-RS"/>
        </a:p>
      </dgm:t>
    </dgm:pt>
  </dgm:ptLst>
  <dgm:cxnLst>
    <dgm:cxn modelId="{E663FF3E-1BC7-4D4C-91C0-B48C6F740E38}" srcId="{F95A9209-D89A-4514-91E4-53D59CF79FA7}" destId="{68651DFB-5C2B-4382-9DA3-974CF8878837}" srcOrd="1" destOrd="0" parTransId="{7534B328-B017-432E-A664-EF67EFAEEF2F}" sibTransId="{8CFF2114-D21B-4E39-852A-0B2167F636F2}"/>
    <dgm:cxn modelId="{129FE4E9-14A8-451A-ADB9-02A6CE0E81FB}" type="presOf" srcId="{757AB767-5A82-4844-8DC8-94DBFA2D12E5}" destId="{A094DE78-DDEB-4C22-91F3-BB9B07EC4308}" srcOrd="0" destOrd="0" presId="urn:microsoft.com/office/officeart/2009/3/layout/StepUpProcess"/>
    <dgm:cxn modelId="{42B172EA-6348-43EF-9912-58DA5962DBB3}" type="presOf" srcId="{F8632A17-0966-46D3-9305-5FDF19C2C850}" destId="{F5F620E3-5B57-4D87-AADE-5E1E80FB299C}" srcOrd="0" destOrd="0" presId="urn:microsoft.com/office/officeart/2009/3/layout/StepUpProcess"/>
    <dgm:cxn modelId="{13D441BB-E604-4D29-9A43-11A9FF50DBFC}" type="presOf" srcId="{F95A9209-D89A-4514-91E4-53D59CF79FA7}" destId="{84E30216-666A-4B50-A1AE-63CB6E5C1F08}" srcOrd="0" destOrd="0" presId="urn:microsoft.com/office/officeart/2009/3/layout/StepUpProcess"/>
    <dgm:cxn modelId="{57E81DC1-0BD8-40CD-BC07-3F8E740FA0A3}" srcId="{F95A9209-D89A-4514-91E4-53D59CF79FA7}" destId="{757AB767-5A82-4844-8DC8-94DBFA2D12E5}" srcOrd="0" destOrd="0" parTransId="{93172D47-B426-4E3C-9AD0-2320BE5B108E}" sibTransId="{31636D0F-CCB6-4EA9-BFAD-18C3A83E30B3}"/>
    <dgm:cxn modelId="{79790C14-6222-4ACE-B8C8-3B00BF1DE292}" type="presOf" srcId="{68651DFB-5C2B-4382-9DA3-974CF8878837}" destId="{E8AF1615-53FA-4416-ADBB-48D5881F1907}" srcOrd="0" destOrd="0" presId="urn:microsoft.com/office/officeart/2009/3/layout/StepUpProcess"/>
    <dgm:cxn modelId="{88686D1B-7A7E-4014-9BF0-716E28D20B6F}" srcId="{F95A9209-D89A-4514-91E4-53D59CF79FA7}" destId="{F8632A17-0966-46D3-9305-5FDF19C2C850}" srcOrd="2" destOrd="0" parTransId="{121A521C-1F08-4852-929A-D06152A6646F}" sibTransId="{C9AEB2B8-E757-43D4-8066-A325610C96CE}"/>
    <dgm:cxn modelId="{92AF7888-8E3A-4BBD-90F3-5D0974CEE25E}" type="presParOf" srcId="{84E30216-666A-4B50-A1AE-63CB6E5C1F08}" destId="{D8BDC17F-09DE-40A6-8F6B-5C55C51580FB}" srcOrd="0" destOrd="0" presId="urn:microsoft.com/office/officeart/2009/3/layout/StepUpProcess"/>
    <dgm:cxn modelId="{9B8A8FB3-9A61-4741-9048-CD0932C2CBE0}" type="presParOf" srcId="{D8BDC17F-09DE-40A6-8F6B-5C55C51580FB}" destId="{E1281F8D-8140-4A27-A5BD-1AF555E68ED2}" srcOrd="0" destOrd="0" presId="urn:microsoft.com/office/officeart/2009/3/layout/StepUpProcess"/>
    <dgm:cxn modelId="{B1223814-D488-42BB-B05B-95E0B7A79AA2}" type="presParOf" srcId="{D8BDC17F-09DE-40A6-8F6B-5C55C51580FB}" destId="{A094DE78-DDEB-4C22-91F3-BB9B07EC4308}" srcOrd="1" destOrd="0" presId="urn:microsoft.com/office/officeart/2009/3/layout/StepUpProcess"/>
    <dgm:cxn modelId="{BE0BD517-346C-4310-A3C0-CA40BA85F643}" type="presParOf" srcId="{D8BDC17F-09DE-40A6-8F6B-5C55C51580FB}" destId="{10C989B6-91B2-41A0-AA6D-1285678B3B4C}" srcOrd="2" destOrd="0" presId="urn:microsoft.com/office/officeart/2009/3/layout/StepUpProcess"/>
    <dgm:cxn modelId="{2E9DDE13-E534-4D90-816F-23A85E7D1F00}" type="presParOf" srcId="{84E30216-666A-4B50-A1AE-63CB6E5C1F08}" destId="{8CFEB7F6-CCBF-497A-B50D-AA5A786FE01F}" srcOrd="1" destOrd="0" presId="urn:microsoft.com/office/officeart/2009/3/layout/StepUpProcess"/>
    <dgm:cxn modelId="{C5086A0F-FC4D-45C7-B756-1FDEADF134A9}" type="presParOf" srcId="{8CFEB7F6-CCBF-497A-B50D-AA5A786FE01F}" destId="{1B3265E6-9EF5-4430-A80A-449DB270225D}" srcOrd="0" destOrd="0" presId="urn:microsoft.com/office/officeart/2009/3/layout/StepUpProcess"/>
    <dgm:cxn modelId="{C7D5D56F-DD96-467F-9240-CBF6667BBFE7}" type="presParOf" srcId="{84E30216-666A-4B50-A1AE-63CB6E5C1F08}" destId="{7448DC3E-3088-4D8C-87BF-121F6CA73443}" srcOrd="2" destOrd="0" presId="urn:microsoft.com/office/officeart/2009/3/layout/StepUpProcess"/>
    <dgm:cxn modelId="{F0E9949D-ED4D-4AAA-B67E-51751A2F7A77}" type="presParOf" srcId="{7448DC3E-3088-4D8C-87BF-121F6CA73443}" destId="{F9AD4A64-5E48-43C8-A2B0-4B4E37AEF053}" srcOrd="0" destOrd="0" presId="urn:microsoft.com/office/officeart/2009/3/layout/StepUpProcess"/>
    <dgm:cxn modelId="{35366F42-5E3B-4D82-8E9F-77EE20D4C75C}" type="presParOf" srcId="{7448DC3E-3088-4D8C-87BF-121F6CA73443}" destId="{E8AF1615-53FA-4416-ADBB-48D5881F1907}" srcOrd="1" destOrd="0" presId="urn:microsoft.com/office/officeart/2009/3/layout/StepUpProcess"/>
    <dgm:cxn modelId="{A903A038-01AF-460F-9666-F32A4670B0D5}" type="presParOf" srcId="{7448DC3E-3088-4D8C-87BF-121F6CA73443}" destId="{3B857F8D-53E0-4297-9126-8B68F7788010}" srcOrd="2" destOrd="0" presId="urn:microsoft.com/office/officeart/2009/3/layout/StepUpProcess"/>
    <dgm:cxn modelId="{8F6F04DF-416D-47D1-837A-B68F40EAF34D}" type="presParOf" srcId="{84E30216-666A-4B50-A1AE-63CB6E5C1F08}" destId="{E5BF1B9B-B772-4F11-B39A-7870531F280B}" srcOrd="3" destOrd="0" presId="urn:microsoft.com/office/officeart/2009/3/layout/StepUpProcess"/>
    <dgm:cxn modelId="{FC7A1E50-9598-407C-A347-68DFCB0AF267}" type="presParOf" srcId="{E5BF1B9B-B772-4F11-B39A-7870531F280B}" destId="{8C086916-DF4F-4028-9C73-FAA1F16AC453}" srcOrd="0" destOrd="0" presId="urn:microsoft.com/office/officeart/2009/3/layout/StepUpProcess"/>
    <dgm:cxn modelId="{67B60B9D-4579-45D8-8EC2-34AC7505040E}" type="presParOf" srcId="{84E30216-666A-4B50-A1AE-63CB6E5C1F08}" destId="{6879DDC2-1CBD-4C1E-89DE-AF08F5C6F69F}" srcOrd="4" destOrd="0" presId="urn:microsoft.com/office/officeart/2009/3/layout/StepUpProcess"/>
    <dgm:cxn modelId="{CCCD5494-BA2E-47E1-8D1F-BE92DD5A17E2}" type="presParOf" srcId="{6879DDC2-1CBD-4C1E-89DE-AF08F5C6F69F}" destId="{A41403BB-92E1-4991-9CA7-C3765D814658}" srcOrd="0" destOrd="0" presId="urn:microsoft.com/office/officeart/2009/3/layout/StepUpProcess"/>
    <dgm:cxn modelId="{68EBDEB1-CA52-4B59-96F1-319FA36E4790}" type="presParOf" srcId="{6879DDC2-1CBD-4C1E-89DE-AF08F5C6F69F}" destId="{F5F620E3-5B57-4D87-AADE-5E1E80FB299C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1281F8D-8140-4A27-A5BD-1AF555E68ED2}">
      <dsp:nvSpPr>
        <dsp:cNvPr id="0" name=""/>
        <dsp:cNvSpPr/>
      </dsp:nvSpPr>
      <dsp:spPr>
        <a:xfrm rot="5400000">
          <a:off x="1179860" y="533671"/>
          <a:ext cx="920871" cy="1532309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094DE78-DDEB-4C22-91F3-BB9B07EC4308}">
      <dsp:nvSpPr>
        <dsp:cNvPr id="0" name=""/>
        <dsp:cNvSpPr/>
      </dsp:nvSpPr>
      <dsp:spPr>
        <a:xfrm>
          <a:off x="1026144" y="991501"/>
          <a:ext cx="1383377" cy="1212611"/>
        </a:xfrm>
        <a:prstGeom prst="rect">
          <a:avLst/>
        </a:prstGeom>
        <a:noFill/>
        <a:ln>
          <a:noFill/>
        </a:ln>
        <a:effectLst/>
        <a:scene3d>
          <a:camera prst="isometricOffAxis1Right"/>
          <a:lightRig rig="threePt" dir="t"/>
        </a:scene3d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2300" kern="1200" dirty="0" smtClean="0"/>
            <a:t>квалитет</a:t>
          </a:r>
          <a:endParaRPr lang="sr-Cyrl-RS" sz="2300" kern="1200" dirty="0"/>
        </a:p>
      </dsp:txBody>
      <dsp:txXfrm>
        <a:off x="1026144" y="991501"/>
        <a:ext cx="1383377" cy="1212611"/>
      </dsp:txXfrm>
    </dsp:sp>
    <dsp:sp modelId="{10C989B6-91B2-41A0-AA6D-1285678B3B4C}">
      <dsp:nvSpPr>
        <dsp:cNvPr id="0" name=""/>
        <dsp:cNvSpPr/>
      </dsp:nvSpPr>
      <dsp:spPr>
        <a:xfrm>
          <a:off x="2148507" y="420860"/>
          <a:ext cx="261014" cy="261014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9AD4A64-5E48-43C8-A2B0-4B4E37AEF053}">
      <dsp:nvSpPr>
        <dsp:cNvPr id="0" name=""/>
        <dsp:cNvSpPr/>
      </dsp:nvSpPr>
      <dsp:spPr>
        <a:xfrm rot="5400000">
          <a:off x="2873385" y="114606"/>
          <a:ext cx="920871" cy="1532309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AF1615-53FA-4416-ADBB-48D5881F1907}">
      <dsp:nvSpPr>
        <dsp:cNvPr id="0" name=""/>
        <dsp:cNvSpPr/>
      </dsp:nvSpPr>
      <dsp:spPr>
        <a:xfrm>
          <a:off x="2719668" y="572437"/>
          <a:ext cx="1383377" cy="1212611"/>
        </a:xfrm>
        <a:prstGeom prst="rect">
          <a:avLst/>
        </a:prstGeom>
        <a:noFill/>
        <a:ln>
          <a:noFill/>
        </a:ln>
        <a:effectLst/>
        <a:scene3d>
          <a:camera prst="isometricOffAxis1Right"/>
          <a:lightRig rig="threePt" dir="t"/>
        </a:scene3d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2300" kern="1200" dirty="0" smtClean="0"/>
            <a:t>квалитет </a:t>
          </a:r>
          <a:endParaRPr lang="sr-Cyrl-RS" sz="2300" kern="1200" dirty="0"/>
        </a:p>
      </dsp:txBody>
      <dsp:txXfrm>
        <a:off x="2719668" y="572437"/>
        <a:ext cx="1383377" cy="1212611"/>
      </dsp:txXfrm>
    </dsp:sp>
    <dsp:sp modelId="{3B857F8D-53E0-4297-9126-8B68F7788010}">
      <dsp:nvSpPr>
        <dsp:cNvPr id="0" name=""/>
        <dsp:cNvSpPr/>
      </dsp:nvSpPr>
      <dsp:spPr>
        <a:xfrm>
          <a:off x="3842032" y="1796"/>
          <a:ext cx="261014" cy="261014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41403BB-92E1-4991-9CA7-C3765D814658}">
      <dsp:nvSpPr>
        <dsp:cNvPr id="0" name=""/>
        <dsp:cNvSpPr/>
      </dsp:nvSpPr>
      <dsp:spPr>
        <a:xfrm rot="5400000">
          <a:off x="4566909" y="-304457"/>
          <a:ext cx="920871" cy="1532309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F620E3-5B57-4D87-AADE-5E1E80FB299C}">
      <dsp:nvSpPr>
        <dsp:cNvPr id="0" name=""/>
        <dsp:cNvSpPr/>
      </dsp:nvSpPr>
      <dsp:spPr>
        <a:xfrm>
          <a:off x="4413193" y="153373"/>
          <a:ext cx="1383377" cy="1212611"/>
        </a:xfrm>
        <a:prstGeom prst="rect">
          <a:avLst/>
        </a:prstGeom>
        <a:noFill/>
        <a:ln>
          <a:noFill/>
        </a:ln>
        <a:effectLst/>
        <a:scene3d>
          <a:camera prst="isometricOffAxis1Right"/>
          <a:lightRig rig="threePt" dir="t"/>
        </a:scene3d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r-Cyrl-RS" sz="2300" kern="1200" dirty="0" smtClean="0"/>
            <a:t>квалитет</a:t>
          </a:r>
          <a:endParaRPr lang="sr-Cyrl-RS" sz="2300" kern="1200" dirty="0"/>
        </a:p>
      </dsp:txBody>
      <dsp:txXfrm>
        <a:off x="4413193" y="153373"/>
        <a:ext cx="1383377" cy="121261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22380" cy="496084"/>
          </a:xfrm>
          <a:prstGeom prst="rect">
            <a:avLst/>
          </a:prstGeom>
        </p:spPr>
        <p:txBody>
          <a:bodyPr vert="horz" lIns="90928" tIns="45464" rIns="90928" bIns="45464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1332" y="1"/>
            <a:ext cx="2922379" cy="496084"/>
          </a:xfrm>
          <a:prstGeom prst="rect">
            <a:avLst/>
          </a:prstGeom>
        </p:spPr>
        <p:txBody>
          <a:bodyPr vert="horz" lIns="90928" tIns="45464" rIns="90928" bIns="45464" rtlCol="0"/>
          <a:lstStyle>
            <a:lvl1pPr algn="r">
              <a:defRPr sz="1200"/>
            </a:lvl1pPr>
          </a:lstStyle>
          <a:p>
            <a:fld id="{4E363A58-DE28-406B-B287-11AD6532C7A5}" type="datetimeFigureOut">
              <a:rPr lang="en-GB" smtClean="0"/>
              <a:t>21/02/2023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1235075"/>
            <a:ext cx="5929312" cy="33353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928" tIns="45464" rIns="90928" bIns="45464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5002" y="4755458"/>
            <a:ext cx="5395284" cy="3891260"/>
          </a:xfrm>
          <a:prstGeom prst="rect">
            <a:avLst/>
          </a:prstGeom>
        </p:spPr>
        <p:txBody>
          <a:bodyPr vert="horz" lIns="90928" tIns="45464" rIns="90928" bIns="45464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86104"/>
            <a:ext cx="2922380" cy="496084"/>
          </a:xfrm>
          <a:prstGeom prst="rect">
            <a:avLst/>
          </a:prstGeom>
        </p:spPr>
        <p:txBody>
          <a:bodyPr vert="horz" lIns="90928" tIns="45464" rIns="90928" bIns="45464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1332" y="9386104"/>
            <a:ext cx="2922379" cy="496084"/>
          </a:xfrm>
          <a:prstGeom prst="rect">
            <a:avLst/>
          </a:prstGeom>
        </p:spPr>
        <p:txBody>
          <a:bodyPr vert="horz" lIns="90928" tIns="45464" rIns="90928" bIns="45464" rtlCol="0" anchor="b"/>
          <a:lstStyle>
            <a:lvl1pPr algn="r">
              <a:defRPr sz="1200"/>
            </a:lvl1pPr>
          </a:lstStyle>
          <a:p>
            <a:fld id="{60696B18-373F-4680-9DEA-9EC0524369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42184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Cyrl-R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696B18-373F-4680-9DEA-9EC05243693D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78914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696B18-373F-4680-9DEA-9EC05243693D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50983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Cyrl-R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696B18-373F-4680-9DEA-9EC05243693D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894022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r-Cyrl-R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696B18-373F-4680-9DEA-9EC05243693D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40869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2/21/2023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E84C22"/>
                </a:solidFill>
              </a:rPr>
              <a:pPr/>
              <a:t>‹#›</a:t>
            </a:fld>
            <a:endParaRPr 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656029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/>
              <a:t>2/21/2023</a:t>
            </a:fld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76551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/>
              <a:t>2/21/2023</a:t>
            </a:fld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ln w="3175" cmpd="sng">
                  <a:noFill/>
                </a:ln>
                <a:solidFill>
                  <a:srgbClr val="E84C22">
                    <a:lumMod val="60000"/>
                    <a:lumOff val="40000"/>
                  </a:srgbClr>
                </a:solidFill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ln w="3175" cmpd="sng">
                  <a:noFill/>
                </a:ln>
                <a:solidFill>
                  <a:srgbClr val="E84C22">
                    <a:lumMod val="60000"/>
                    <a:lumOff val="40000"/>
                  </a:srgbClr>
                </a:solidFill>
                <a:latin typeface="Arial"/>
              </a:rPr>
              <a:t>”</a:t>
            </a:r>
            <a:endParaRPr lang="en-US" dirty="0">
              <a:solidFill>
                <a:srgbClr val="E84C22">
                  <a:lumMod val="60000"/>
                  <a:lumOff val="40000"/>
                </a:srgb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961024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/>
              <a:t>2/21/2023</a:t>
            </a:fld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03118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/>
              <a:t>2/21/2023</a:t>
            </a:fld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ln w="3175" cmpd="sng">
                  <a:noFill/>
                </a:ln>
                <a:solidFill>
                  <a:srgbClr val="E84C22">
                    <a:lumMod val="60000"/>
                    <a:lumOff val="40000"/>
                  </a:srgbClr>
                </a:solidFill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ln w="3175" cmpd="sng">
                  <a:noFill/>
                </a:ln>
                <a:solidFill>
                  <a:srgbClr val="E84C22">
                    <a:lumMod val="60000"/>
                    <a:lumOff val="40000"/>
                  </a:srgbClr>
                </a:solidFill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704256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/>
              <a:t>2/21/2023</a:t>
            </a:fld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75176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/>
              <a:t>2/21/2023</a:t>
            </a:fld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048805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/>
              <a:t>2/21/2023</a:t>
            </a:fld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9185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/>
              <a:t>2/21/2023</a:t>
            </a:fld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38249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>
                <a:solidFill>
                  <a:prstClr val="black">
                    <a:tint val="75000"/>
                  </a:prstClr>
                </a:solidFill>
              </a:rPr>
              <a:pPr/>
              <a:t>2/21/2023</a:t>
            </a:fld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>
                <a:solidFill>
                  <a:srgbClr val="E84C22"/>
                </a:solidFill>
              </a:rPr>
              <a:pPr/>
              <a:t>‹#›</a:t>
            </a:fld>
            <a:endParaRPr lang="en-US" dirty="0">
              <a:solidFill>
                <a:srgbClr val="E84C2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566063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/>
              <a:t>2/21/2023</a:t>
            </a:fld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423470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/>
              <a:t>2/21/2023</a:t>
            </a:fld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145187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/>
              <a:t>2/21/2023</a:t>
            </a:fld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502471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/>
              <a:t>2/21/2023</a:t>
            </a:fld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116201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/>
              <a:t>2/21/2023</a:t>
            </a:fld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585921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/>
              <a:t>2/21/2023</a:t>
            </a:fld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497278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/>
              <a:t>2/21/2023</a:t>
            </a:fld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>
                <a:solidFill>
                  <a:srgbClr val="000000">
                    <a:lumMod val="65000"/>
                    <a:lumOff val="35000"/>
                  </a:srgbClr>
                </a:solidFill>
              </a:rPr>
              <a:pPr/>
              <a:t>‹#›</a:t>
            </a:fld>
            <a:endParaRPr lang="en-US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80194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3" r:id="rId1"/>
    <p:sldLayoutId id="2147483874" r:id="rId2"/>
    <p:sldLayoutId id="2147483875" r:id="rId3"/>
    <p:sldLayoutId id="2147483876" r:id="rId4"/>
    <p:sldLayoutId id="2147483877" r:id="rId5"/>
    <p:sldLayoutId id="2147483878" r:id="rId6"/>
    <p:sldLayoutId id="2147483879" r:id="rId7"/>
    <p:sldLayoutId id="2147483880" r:id="rId8"/>
    <p:sldLayoutId id="2147483881" r:id="rId9"/>
    <p:sldLayoutId id="2147483882" r:id="rId10"/>
    <p:sldLayoutId id="2147483883" r:id="rId11"/>
    <p:sldLayoutId id="2147483884" r:id="rId12"/>
    <p:sldLayoutId id="2147483885" r:id="rId13"/>
    <p:sldLayoutId id="2147483886" r:id="rId14"/>
    <p:sldLayoutId id="2147483887" r:id="rId15"/>
    <p:sldLayoutId id="2147483888" r:id="rId16"/>
  </p:sldLayoutIdLst>
  <p:transition>
    <p:fade/>
  </p:transition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87411" y="2524837"/>
            <a:ext cx="9984717" cy="1296537"/>
          </a:xfrm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>
            <a:norm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sr-Cyrl-BA" sz="3200" b="1" cap="all" dirty="0" smtClean="0">
                <a:ln w="0"/>
                <a:solidFill>
                  <a:schemeClr val="tx1"/>
                </a:solidFill>
                <a:effectLst>
                  <a:reflection blurRad="12700" stA="50000" endPos="50000" dist="5000" dir="5400000" sy="-100000" rotWithShape="0"/>
                </a:effectLst>
              </a:rPr>
              <a:t>СПОЉАШЊЕ ВРЕДНОВАЊЕ КВАЛИТЕТА РАДА основне и средње ШКОЛЕ</a:t>
            </a:r>
            <a:endParaRPr lang="en-US" sz="3200" b="1" cap="all" dirty="0">
              <a:ln w="0"/>
              <a:solidFill>
                <a:schemeClr val="tx1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5557405" y="5710327"/>
            <a:ext cx="6219690" cy="655823"/>
          </a:xfrm>
          <a:prstGeom prst="rect">
            <a:avLst/>
          </a:prstGeom>
          <a:ln w="3810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 fontScale="47500" lnSpcReduction="20000"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r-Cyrl-BA" sz="4400" b="1" cap="all" dirty="0" smtClean="0">
                <a:ln w="0"/>
                <a:solidFill>
                  <a:schemeClr val="tx1"/>
                </a:solidFill>
                <a:effectLst>
                  <a:reflection blurRad="12700" stA="50000" endPos="50000" dist="5000" dir="5400000" sy="-100000" rotWithShape="0"/>
                </a:effectLst>
              </a:rPr>
              <a:t>Б</a:t>
            </a:r>
            <a:r>
              <a:rPr lang="sr-Cyrl-RS" sz="4400" b="1" cap="all" dirty="0" smtClean="0">
                <a:ln w="0"/>
                <a:solidFill>
                  <a:schemeClr val="tx1"/>
                </a:solidFill>
                <a:effectLst>
                  <a:reflection blurRad="12700" stA="50000" endPos="50000" dist="5000" dir="5400000" sy="-100000" rotWithShape="0"/>
                </a:effectLst>
              </a:rPr>
              <a:t>ања лука, фебруар-март 2023. године</a:t>
            </a:r>
            <a:endParaRPr kumimoji="0" lang="en-US" sz="4400" b="1" i="0" u="none" strike="noStrike" kern="1200" cap="all" spc="0" normalizeH="0" baseline="0" noProof="0" dirty="0">
              <a:ln w="0"/>
              <a:solidFill>
                <a:schemeClr val="tx1"/>
              </a:solidFill>
              <a:effectLst>
                <a:reflection blurRad="12700" stA="50000" endPos="50000" dist="5000" dir="5400000" sy="-100000" rotWithShape="0"/>
              </a:effectLst>
              <a:uLnTx/>
              <a:uFillTx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80932" y="324355"/>
            <a:ext cx="2942126" cy="2200482"/>
          </a:xfrm>
          <a:prstGeom prst="rect">
            <a:avLst/>
          </a:prstGeom>
        </p:spPr>
      </p:pic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2647974721"/>
              </p:ext>
            </p:extLst>
          </p:nvPr>
        </p:nvGraphicFramePr>
        <p:xfrm>
          <a:off x="-706642" y="4607639"/>
          <a:ext cx="6670713" cy="22053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03447795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77589" y="812588"/>
            <a:ext cx="9708107" cy="4823937"/>
          </a:xfrm>
        </p:spPr>
        <p:txBody>
          <a:bodyPr>
            <a:normAutofit/>
          </a:bodyPr>
          <a:lstStyle/>
          <a:p>
            <a:pPr lvl="0" algn="just">
              <a:buClrTx/>
              <a:buSzPct val="100000"/>
              <a:buFont typeface="Wingdings" panose="05000000000000000000" pitchFamily="2" charset="2"/>
              <a:buChar char="Ø"/>
            </a:pPr>
            <a:r>
              <a:rPr lang="bs-Cyrl-BA" sz="24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Потребно </a:t>
            </a:r>
            <a:r>
              <a:rPr lang="bs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је </a:t>
            </a:r>
            <a:r>
              <a:rPr lang="bs-Cyrl-BA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обавијестити </a:t>
            </a:r>
            <a:r>
              <a:rPr lang="bs-Cyrl-BA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запослене у школи </a:t>
            </a:r>
            <a:r>
              <a:rPr lang="bs-Cyrl-BA" sz="24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 реализацији спољашњег вредновања како би се могли припремити и што боље представити </a:t>
            </a:r>
            <a:r>
              <a:rPr lang="bs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школу.  </a:t>
            </a:r>
          </a:p>
          <a:p>
            <a:pPr lvl="0" algn="just">
              <a:buClrTx/>
              <a:buSzPct val="100000"/>
              <a:buFont typeface="Wingdings" panose="05000000000000000000" pitchFamily="2" charset="2"/>
              <a:buChar char="Ø"/>
            </a:pPr>
            <a:endParaRPr lang="bs-Cyrl-BA" sz="2400" b="1" dirty="0" smtClean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algn="just">
              <a:buClrTx/>
              <a:buSzPct val="100000"/>
              <a:buFont typeface="Wingdings" panose="05000000000000000000" pitchFamily="2" charset="2"/>
              <a:buChar char="Ø"/>
            </a:pPr>
            <a:r>
              <a:rPr lang="bs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Процес </a:t>
            </a:r>
            <a:r>
              <a:rPr lang="bs-Cyrl-BA" sz="24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спољашњег вредновања ће подразумијевати </a:t>
            </a:r>
            <a:r>
              <a:rPr lang="bs-Cyrl-BA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активно учешће</a:t>
            </a:r>
            <a:r>
              <a:rPr lang="bs-Cyrl-BA" sz="24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запослених </a:t>
            </a:r>
            <a:r>
              <a:rPr lang="bs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школе</a:t>
            </a:r>
            <a:r>
              <a:rPr lang="bs-Cyrl-BA" sz="24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bs-Cyrl-BA" sz="2400" b="1" dirty="0" smtClean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algn="just">
              <a:buClrTx/>
              <a:buSzPct val="100000"/>
              <a:buFont typeface="Wingdings" panose="05000000000000000000" pitchFamily="2" charset="2"/>
              <a:buChar char="Ø"/>
            </a:pPr>
            <a:endParaRPr lang="bs-Cyrl-BA" sz="2400" b="1" dirty="0" smtClean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algn="just">
              <a:buClrTx/>
              <a:buSzPct val="100000"/>
              <a:buFont typeface="Wingdings" panose="05000000000000000000" pitchFamily="2" charset="2"/>
              <a:buChar char="Ø"/>
            </a:pPr>
            <a:r>
              <a:rPr lang="bs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Биће проведено </a:t>
            </a:r>
            <a:r>
              <a:rPr lang="bs-Cyrl-BA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анкетирање</a:t>
            </a:r>
            <a:r>
              <a:rPr lang="bs-Cyrl-BA" sz="24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ученика и наставника, по моделу случајног </a:t>
            </a:r>
            <a:r>
              <a:rPr lang="bs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узорка у сврху објективнијег сагледавања квалитета рада школе.</a:t>
            </a:r>
            <a:endParaRPr lang="sr-Cyrl-RS" sz="2400" b="1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09728" indent="0">
              <a:buNone/>
            </a:pPr>
            <a:endParaRPr lang="sr-Cyrl-RS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240763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00418" y="1276614"/>
            <a:ext cx="9517039" cy="3581990"/>
          </a:xfrm>
        </p:spPr>
        <p:txBody>
          <a:bodyPr>
            <a:normAutofit lnSpcReduction="10000"/>
          </a:bodyPr>
          <a:lstStyle/>
          <a:p>
            <a:pPr lvl="0" algn="just">
              <a:buClrTx/>
              <a:buSzPct val="100000"/>
              <a:buFont typeface="Wingdings" panose="05000000000000000000" pitchFamily="2" charset="2"/>
              <a:buChar char="Ø"/>
            </a:pPr>
            <a:r>
              <a:rPr lang="bs-Cyrl-BA" sz="24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Током спољашњег вредновања ће бити реализовани </a:t>
            </a:r>
            <a:r>
              <a:rPr lang="bs-Cyrl-BA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увиди у рад наставника</a:t>
            </a:r>
            <a:r>
              <a:rPr lang="bs-Cyrl-BA" sz="24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Распоред </a:t>
            </a:r>
            <a:r>
              <a:rPr lang="sr-Cyrl-RS" sz="24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увида</a:t>
            </a:r>
            <a:r>
              <a:rPr lang="bs-Cyrl-BA" sz="24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ће бити утврђен са координатором школског тима, сваког јутра, приликом доласка тима спољашњих евалуатора у школу. </a:t>
            </a:r>
            <a:endParaRPr lang="bs-Cyrl-BA" sz="2400" b="1" dirty="0" smtClean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lvl="0" indent="0" algn="just">
              <a:buClrTx/>
              <a:buSzPct val="100000"/>
              <a:buNone/>
            </a:pPr>
            <a:endParaRPr lang="bs-Cyrl-BA" sz="2400" b="1" dirty="0" smtClean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algn="just">
              <a:buClrTx/>
              <a:buSzPct val="100000"/>
              <a:buFont typeface="Wingdings" panose="05000000000000000000" pitchFamily="2" charset="2"/>
              <a:buChar char="Ø"/>
            </a:pPr>
            <a:r>
              <a:rPr lang="bs-Cyrl-BA" sz="24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</a:t>
            </a:r>
            <a:r>
              <a:rPr lang="bs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им </a:t>
            </a:r>
            <a:r>
              <a:rPr lang="bs-Cyrl-BA" sz="24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 спољашње </a:t>
            </a:r>
            <a:r>
              <a:rPr lang="bs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вредновање ће, </a:t>
            </a:r>
            <a:r>
              <a:rPr lang="bs-Cyrl-BA" sz="24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 договору са координатором школског </a:t>
            </a:r>
            <a:r>
              <a:rPr lang="bs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тима, </a:t>
            </a:r>
            <a:r>
              <a:rPr lang="bs-Cyrl-BA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извршити </a:t>
            </a:r>
            <a:r>
              <a:rPr lang="bs-Cyrl-BA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обилазак школе </a:t>
            </a:r>
            <a:r>
              <a:rPr lang="bs-Cyrl-BA" sz="24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 школског </a:t>
            </a:r>
            <a:r>
              <a:rPr lang="bs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подручја тј</a:t>
            </a:r>
            <a:r>
              <a:rPr lang="bs-Cyrl-BA" sz="24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радионица и практичне наставе (у средњим стручним школама) ради утврђивања услова рада.</a:t>
            </a:r>
            <a:endParaRPr lang="sr-Cyrl-RS" sz="2400" b="1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sr-Cyrl-RS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606649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09600" y="748145"/>
            <a:ext cx="9571630" cy="5284520"/>
          </a:xfrm>
        </p:spPr>
        <p:txBody>
          <a:bodyPr>
            <a:noAutofit/>
          </a:bodyPr>
          <a:lstStyle/>
          <a:p>
            <a:pPr lvl="0" algn="just">
              <a:buClrTx/>
              <a:buSzPct val="100000"/>
              <a:buFont typeface="Wingdings" panose="05000000000000000000" pitchFamily="2" charset="2"/>
              <a:buChar char="Ø"/>
            </a:pPr>
            <a:r>
              <a:rPr lang="bs-Cyrl-BA" sz="24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Спољашњи евалуатори ће </a:t>
            </a:r>
            <a:r>
              <a:rPr lang="bs-Cyrl-BA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утврђивати релеватност и </a:t>
            </a:r>
            <a:r>
              <a:rPr lang="bs-Cyrl-BA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постојање наведених </a:t>
            </a:r>
            <a:r>
              <a:rPr lang="bs-Cyrl-BA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доказа  </a:t>
            </a:r>
            <a:r>
              <a:rPr lang="bs-Cyrl-BA" sz="24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 извјештајима школа </a:t>
            </a:r>
            <a:r>
              <a:rPr lang="bs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 </a:t>
            </a:r>
            <a:r>
              <a:rPr lang="bs-Cyrl-BA" sz="24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постављати питања у </a:t>
            </a:r>
            <a:r>
              <a:rPr lang="bs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вези прикупљених </a:t>
            </a:r>
            <a:r>
              <a:rPr lang="bs-Cyrl-BA" sz="24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података потребних за </a:t>
            </a:r>
            <a:r>
              <a:rPr lang="bs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спољашње </a:t>
            </a:r>
            <a:r>
              <a:rPr lang="bs-Cyrl-BA" sz="24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вредновање школе у складу са дефинисаним индикаторима. </a:t>
            </a:r>
            <a:endParaRPr lang="bs-Cyrl-BA" sz="2400" b="1" dirty="0" smtClean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lvl="0" indent="0" algn="just">
              <a:buClrTx/>
              <a:buSzPct val="100000"/>
              <a:buNone/>
            </a:pPr>
            <a:endParaRPr lang="bs-Cyrl-BA" sz="2400" b="1" dirty="0" smtClean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lvl="0" algn="just">
              <a:buClrTx/>
              <a:buSzPct val="100000"/>
              <a:buFont typeface="Wingdings" panose="05000000000000000000" pitchFamily="2" charset="2"/>
              <a:buChar char="Ø"/>
            </a:pPr>
            <a:r>
              <a:rPr lang="bs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Евалуатори </a:t>
            </a:r>
            <a:r>
              <a:rPr lang="bs-Cyrl-BA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неће давати </a:t>
            </a:r>
            <a:r>
              <a:rPr lang="bs-Cyrl-BA" sz="24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процјене </a:t>
            </a:r>
            <a:r>
              <a:rPr lang="bs-Cyrl-BA" sz="24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или препоруке прије доношења коначног извјештаја о спољашњем вредновању квалитета рада школе</a:t>
            </a:r>
            <a:r>
              <a:rPr lang="bs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</a:p>
          <a:p>
            <a:pPr marL="0" lvl="0" indent="0" algn="just">
              <a:buClrTx/>
              <a:buSzPct val="100000"/>
              <a:buNone/>
            </a:pPr>
            <a:endParaRPr lang="bs-Cyrl-BA" sz="2400" b="1" dirty="0" smtClean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buClrTx/>
              <a:buSzPct val="100000"/>
              <a:buFont typeface="Wingdings" panose="05000000000000000000" pitchFamily="2" charset="2"/>
              <a:buChar char="Ø"/>
            </a:pPr>
            <a:r>
              <a:rPr lang="bs-Cyrl-BA" sz="24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Координатор тима ће, са координатором тима школе, договорити термин </a:t>
            </a:r>
            <a:r>
              <a:rPr lang="bs-Cyrl-BA" sz="2400" b="1" dirty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састанка са члановима школског тима </a:t>
            </a:r>
            <a:r>
              <a:rPr lang="bs-Cyrl-BA" sz="24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током којег ће међусобно размијенити искуства. </a:t>
            </a:r>
          </a:p>
          <a:p>
            <a:pPr lvl="0" algn="just">
              <a:buClrTx/>
              <a:buSzPct val="100000"/>
              <a:buFont typeface="Wingdings" panose="05000000000000000000" pitchFamily="2" charset="2"/>
              <a:buChar char="Ø"/>
            </a:pPr>
            <a:endParaRPr lang="sr-Cyrl-RS" sz="2400" b="1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109728" indent="0" algn="just">
              <a:buNone/>
            </a:pPr>
            <a:endParaRPr lang="sr-Cyrl-RS" sz="2400" b="1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sr-Cyrl-RS" sz="2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8605797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0" y="81887"/>
            <a:ext cx="7811594" cy="2047164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/>
          <a:lstStyle/>
          <a:p>
            <a:pPr marL="285750" indent="-285750">
              <a:buFont typeface="Wingdings" panose="05000000000000000000" pitchFamily="2" charset="2"/>
              <a:buChar char="§"/>
            </a:pPr>
            <a:r>
              <a:rPr lang="sr-Cyrl-RS" sz="20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Љетопис</a:t>
            </a:r>
            <a:r>
              <a:rPr lang="sr-Cyrl-R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школе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sr-Cyrl-R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Матичне књиге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sr-Cyrl-R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Одјељењске</a:t>
            </a:r>
            <a:r>
              <a:rPr lang="sr-Cyrl-R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књиге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sr-Cyrl-R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Свеске записника</a:t>
            </a:r>
          </a:p>
          <a:p>
            <a:pPr marL="285750" indent="-285750">
              <a:buFont typeface="Wingdings" panose="05000000000000000000" pitchFamily="2" charset="2"/>
              <a:buChar char="§"/>
            </a:pPr>
            <a:r>
              <a:rPr lang="sr-Cyrl-R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...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r-Cyrl-RS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-20000" y="2115119"/>
            <a:ext cx="12212000" cy="4742881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sr-Cyrl-R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Стандард 1    Стандард 2</a:t>
            </a:r>
            <a:r>
              <a:rPr lang="sr-Cyrl-R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Стандард 3        Стандард 4      Стандард 5     Стандард 6     Стандард 7</a:t>
            </a:r>
          </a:p>
          <a:p>
            <a:endParaRPr lang="sr-Cyrl-RS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Cyrl-R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1.1	            2.1 	          3.1	           4.1	</a:t>
            </a:r>
            <a:r>
              <a:rPr lang="sr-Cyrl-R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5.1		    6.1		   7.1</a:t>
            </a:r>
          </a:p>
          <a:p>
            <a:endParaRPr lang="sr-Cyrl-RS" sz="20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Cyrl-R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1.2	            2.2	          3.2	           4.2	</a:t>
            </a:r>
            <a:r>
              <a:rPr lang="sr-Cyrl-R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5.2		    6.2		   7.2</a:t>
            </a:r>
          </a:p>
          <a:p>
            <a:endParaRPr lang="sr-Cyrl-R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Cyrl-R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1.3 	            2.3	          3.3                         4.3	</a:t>
            </a:r>
            <a:r>
              <a:rPr lang="sr-Cyrl-R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5.3		    6.3		   7.3</a:t>
            </a:r>
          </a:p>
          <a:p>
            <a:endParaRPr lang="sr-Cyrl-R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Cyrl-R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1.4	           2.4	          3.4	          4.4	</a:t>
            </a:r>
            <a:r>
              <a:rPr lang="sr-Cyrl-RS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Cyrl-R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5.4		    6.4		   7.4</a:t>
            </a:r>
          </a:p>
          <a:p>
            <a:endParaRPr lang="sr-Cyrl-R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Cyrl-R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...	            ...	           ...		            ...                    ...		     ... 		    ...</a:t>
            </a:r>
          </a:p>
          <a:p>
            <a:endParaRPr lang="sr-Cyrl-RS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r-Cyrl-R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„Координатори тима за </a:t>
            </a:r>
            <a:r>
              <a:rPr lang="sr-Cyrl-RS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самовредновање</a:t>
            </a:r>
            <a:r>
              <a:rPr lang="sr-Cyrl-R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и тима за спољашње вредновање рада школе ће </a:t>
            </a:r>
            <a:r>
              <a:rPr lang="sr-Cyrl-R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детаљно договорити </a:t>
            </a:r>
            <a:r>
              <a:rPr lang="sr-Cyrl-R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начин </a:t>
            </a:r>
            <a:r>
              <a:rPr lang="sr-Cyrl-R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сортирања доказа </a:t>
            </a:r>
            <a:r>
              <a:rPr lang="sr-Cyrl-RS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 стандардима“.</a:t>
            </a:r>
          </a:p>
        </p:txBody>
      </p:sp>
      <p:sp>
        <p:nvSpPr>
          <p:cNvPr id="2" name="Rounded Rectangle 1"/>
          <p:cNvSpPr/>
          <p:nvPr/>
        </p:nvSpPr>
        <p:spPr>
          <a:xfrm>
            <a:off x="7809106" y="100891"/>
            <a:ext cx="4361456" cy="2047164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r-Cyrl-RS" dirty="0" smtClean="0"/>
              <a:t>                              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ЛАП ТОП</a:t>
            </a:r>
            <a:endParaRPr lang="sr-Cyrl-R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86873" y="490751"/>
            <a:ext cx="2085975" cy="163830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88352" y="347071"/>
            <a:ext cx="1162050" cy="1438275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72594" y="346550"/>
            <a:ext cx="1076325" cy="1419225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291323" y="351834"/>
            <a:ext cx="1838325" cy="1428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4689735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82387" y="2667084"/>
            <a:ext cx="10126639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sr-Cyrl-RS" sz="7200" b="1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Хвала на пажњи</a:t>
            </a:r>
            <a:endParaRPr lang="en-US" sz="72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7250081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0628" y="1106606"/>
            <a:ext cx="9689910" cy="4379794"/>
          </a:xfrm>
        </p:spPr>
        <p:txBody>
          <a:bodyPr>
            <a:normAutofit/>
          </a:bodyPr>
          <a:lstStyle/>
          <a:p>
            <a:pPr marL="14288" indent="-14288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"Осигурање квалитета представља систем и процедуре које се примјењују у циљу достизања договорених стандарда укључујући и њихово континуирано побољшање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.“</a:t>
            </a:r>
          </a:p>
          <a:p>
            <a:pPr marL="14288" indent="-14288">
              <a:lnSpc>
                <a:spcPct val="110000"/>
              </a:lnSpc>
              <a:spcBef>
                <a:spcPts val="0"/>
              </a:spcBef>
              <a:buNone/>
            </a:pPr>
            <a:endParaRPr lang="ru-RU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4288" indent="-14288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Важан сегмент осигурања квалитета је вредновање квалитета рада школа.</a:t>
            </a:r>
          </a:p>
          <a:p>
            <a:pPr marL="14288" indent="-14288">
              <a:lnSpc>
                <a:spcPct val="110000"/>
              </a:lnSpc>
              <a:spcBef>
                <a:spcPts val="0"/>
              </a:spcBef>
              <a:buNone/>
            </a:pPr>
            <a:endParaRPr lang="ru-RU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4288" indent="-14288">
              <a:lnSpc>
                <a:spcPct val="110000"/>
              </a:lnSpc>
              <a:spcBef>
                <a:spcPts val="0"/>
              </a:spcBef>
              <a:buNone/>
            </a:pP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Вредновање се проводи кроз два процеса:</a:t>
            </a:r>
          </a:p>
          <a:p>
            <a:pPr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самовредновање и</a:t>
            </a:r>
          </a:p>
          <a:p>
            <a:pPr>
              <a:lnSpc>
                <a:spcPct val="110000"/>
              </a:lnSpc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спољашње вредновање квалитета рада школе.</a:t>
            </a:r>
          </a:p>
          <a:p>
            <a:pPr marL="14288" indent="-14288">
              <a:lnSpc>
                <a:spcPct val="110000"/>
              </a:lnSpc>
              <a:spcBef>
                <a:spcPts val="0"/>
              </a:spcBef>
              <a:buNone/>
            </a:pPr>
            <a:endParaRPr lang="en-US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524834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827459" y="241112"/>
            <a:ext cx="9299180" cy="605050"/>
          </a:xfrm>
        </p:spPr>
        <p:txBody>
          <a:bodyPr>
            <a:normAutofit/>
          </a:bodyPr>
          <a:lstStyle/>
          <a:p>
            <a:r>
              <a:rPr lang="sr-Cyrl-R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СПОЉАШЊЕ ВРЕДНОВАЊЕ</a:t>
            </a:r>
            <a:endParaRPr lang="en-GB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3" y="996287"/>
            <a:ext cx="9640373" cy="504507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sr-Cyrl-BA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sr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Спољашње </a:t>
            </a:r>
            <a:r>
              <a:rPr lang="sr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вредновање пружа информацију о квалитету рада школе у односу на исте стандарде и индикаторе квалитета као и </a:t>
            </a:r>
            <a:r>
              <a:rPr lang="sr-Cyrl-BA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самовредновање</a:t>
            </a:r>
            <a:r>
              <a:rPr lang="sr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sr-Cyrl-BA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sr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Провођењем спољашњег вредновања се помаже </a:t>
            </a:r>
            <a:r>
              <a:rPr lang="sr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школи да умањи субјективност </a:t>
            </a:r>
            <a:r>
              <a:rPr lang="sr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које долази приликом </a:t>
            </a:r>
            <a:r>
              <a:rPr lang="sr-Cyrl-BA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самовредновања</a:t>
            </a:r>
            <a:r>
              <a:rPr lang="sr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marL="0" indent="0">
              <a:buNone/>
            </a:pPr>
            <a:endParaRPr lang="sr-Cyrl-BA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sr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Овај </a:t>
            </a:r>
            <a:r>
              <a:rPr lang="sr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начин вредновања пружа подршку школи да </a:t>
            </a:r>
            <a:r>
              <a:rPr lang="sr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објективније сагледа постојеће стање али и да </a:t>
            </a:r>
            <a:r>
              <a:rPr lang="sr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дефинише активности за побољшање </a:t>
            </a:r>
            <a:r>
              <a:rPr lang="sr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sr-Cyrl-BA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унапређење</a:t>
            </a:r>
            <a:r>
              <a:rPr lang="sr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квалитета рада</a:t>
            </a:r>
            <a:r>
              <a:rPr lang="sr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86193689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4427" y="504967"/>
            <a:ext cx="9984474" cy="57184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Cyrl-RS" sz="2400" b="1" dirty="0">
                <a:solidFill>
                  <a:prstClr val="black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Спољашње вредновање </a:t>
            </a:r>
            <a:r>
              <a:rPr lang="sr-Cyrl-RS" sz="2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пружа </a:t>
            </a:r>
            <a:r>
              <a:rPr lang="sr-Cyrl-RS" sz="2400" b="1" dirty="0">
                <a:solidFill>
                  <a:prstClr val="black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повратну информацију о </a:t>
            </a:r>
            <a:r>
              <a:rPr lang="sr-Cyrl-RS" sz="2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школи и:</a:t>
            </a:r>
          </a:p>
          <a:p>
            <a:pPr marL="0" indent="0">
              <a:buNone/>
            </a:pPr>
            <a:endParaRPr lang="sr-Cyrl-RS" sz="2400" b="1" dirty="0" smtClean="0">
              <a:solidFill>
                <a:prstClr val="black"/>
              </a:solidFill>
              <a:latin typeface="Times New Roman" panose="02020603050405020304" pitchFamily="18" charset="0"/>
              <a:ea typeface="Tahoma" pitchFamily="34" charset="0"/>
              <a:cs typeface="Times New Roman" panose="02020603050405020304" pitchFamily="18" charset="0"/>
            </a:endParaRPr>
          </a:p>
          <a:p>
            <a:pPr>
              <a:buClrTx/>
              <a:buSzPct val="100000"/>
              <a:buFont typeface="Wingdings" panose="05000000000000000000" pitchFamily="2" charset="2"/>
              <a:buChar char="Ø"/>
            </a:pPr>
            <a:r>
              <a:rPr lang="sr-Cyrl-RS" sz="2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засновано </a:t>
            </a:r>
            <a:r>
              <a:rPr lang="sr-Cyrl-RS" sz="2400" b="1" dirty="0">
                <a:solidFill>
                  <a:prstClr val="black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је на </a:t>
            </a:r>
            <a:r>
              <a:rPr lang="sr-Cyrl-RS" sz="2400" b="1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самовредновању</a:t>
            </a:r>
            <a:r>
              <a:rPr lang="sr-Cyrl-RS" sz="2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,</a:t>
            </a:r>
          </a:p>
          <a:p>
            <a:pPr>
              <a:buClrTx/>
              <a:buSzPct val="100000"/>
              <a:buFont typeface="Wingdings" panose="05000000000000000000" pitchFamily="2" charset="2"/>
              <a:buChar char="Ø"/>
            </a:pPr>
            <a:r>
              <a:rPr lang="sr-Cyrl-RS" sz="2400" b="1" dirty="0">
                <a:solidFill>
                  <a:prstClr val="black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п</a:t>
            </a:r>
            <a:r>
              <a:rPr lang="sr-Cyrl-RS" sz="2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редставља надоградњу </a:t>
            </a:r>
            <a:r>
              <a:rPr lang="sr-Cyrl-RS" sz="2400" b="1" dirty="0">
                <a:solidFill>
                  <a:prstClr val="black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онога што је </a:t>
            </a:r>
            <a:r>
              <a:rPr lang="sr-Cyrl-RS" sz="2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добро,</a:t>
            </a:r>
          </a:p>
          <a:p>
            <a:pPr>
              <a:buClrTx/>
              <a:buSzPct val="100000"/>
              <a:buFont typeface="Wingdings" panose="05000000000000000000" pitchFamily="2" charset="2"/>
              <a:buChar char="Ø"/>
            </a:pPr>
            <a:r>
              <a:rPr lang="sr-Cyrl-RS" sz="2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омогућава </a:t>
            </a:r>
            <a:r>
              <a:rPr lang="sr-Cyrl-RS" sz="2400" b="1" dirty="0">
                <a:solidFill>
                  <a:prstClr val="black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планирање даљег развоја </a:t>
            </a:r>
            <a:r>
              <a:rPr lang="sr-Cyrl-RS" sz="2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школе,</a:t>
            </a:r>
          </a:p>
          <a:p>
            <a:pPr>
              <a:buClrTx/>
              <a:buSzPct val="100000"/>
              <a:buFont typeface="Wingdings" panose="05000000000000000000" pitchFamily="2" charset="2"/>
              <a:buChar char="Ø"/>
            </a:pPr>
            <a:r>
              <a:rPr lang="sr-Cyrl-RS" sz="2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охрабрује </a:t>
            </a:r>
            <a:r>
              <a:rPr lang="sr-Cyrl-RS" sz="2400" b="1" dirty="0">
                <a:solidFill>
                  <a:prstClr val="black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школе у процесу осигурања </a:t>
            </a:r>
            <a:r>
              <a:rPr lang="sr-Cyrl-RS" sz="2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квалитета,</a:t>
            </a:r>
          </a:p>
          <a:p>
            <a:pPr>
              <a:buClrTx/>
              <a:buSzPct val="100000"/>
              <a:buFont typeface="Wingdings" panose="05000000000000000000" pitchFamily="2" charset="2"/>
              <a:buChar char="Ø"/>
            </a:pPr>
            <a:r>
              <a:rPr lang="sr-Cyrl-RS" sz="2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фокусира </a:t>
            </a:r>
            <a:r>
              <a:rPr lang="sr-Cyrl-RS" sz="2400" b="1" dirty="0">
                <a:solidFill>
                  <a:prstClr val="black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се на реализацију планираног </a:t>
            </a:r>
            <a:r>
              <a:rPr lang="sr-Cyrl-RS" sz="2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и предлаже </a:t>
            </a:r>
            <a:r>
              <a:rPr lang="sr-Cyrl-RS" sz="2400" b="1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рјешења</a:t>
            </a:r>
            <a:r>
              <a:rPr lang="sr-Cyrl-RS" sz="2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,</a:t>
            </a:r>
          </a:p>
          <a:p>
            <a:pPr>
              <a:buClrTx/>
              <a:buSzPct val="100000"/>
              <a:buFont typeface="Wingdings" panose="05000000000000000000" pitchFamily="2" charset="2"/>
              <a:buChar char="Ø"/>
            </a:pPr>
            <a:r>
              <a:rPr lang="sr-Cyrl-RS" sz="2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мотивише школе </a:t>
            </a:r>
            <a:r>
              <a:rPr lang="sr-Cyrl-RS" sz="2400" b="1" dirty="0">
                <a:solidFill>
                  <a:prstClr val="black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за рад и </a:t>
            </a:r>
            <a:r>
              <a:rPr lang="sr-Cyrl-RS" sz="2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постизање резултата,</a:t>
            </a:r>
          </a:p>
          <a:p>
            <a:pPr>
              <a:buClrTx/>
              <a:buSzPct val="100000"/>
              <a:buFont typeface="Wingdings" panose="05000000000000000000" pitchFamily="2" charset="2"/>
              <a:buChar char="Ø"/>
            </a:pPr>
            <a:r>
              <a:rPr lang="sr-Cyrl-RS" sz="2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истиче </a:t>
            </a:r>
            <a:r>
              <a:rPr lang="sr-Cyrl-RS" sz="2400" b="1" dirty="0">
                <a:solidFill>
                  <a:prstClr val="black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оно што је у школи </a:t>
            </a:r>
            <a:r>
              <a:rPr lang="sr-Cyrl-RS" sz="2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постигнуто и</a:t>
            </a:r>
          </a:p>
          <a:p>
            <a:pPr>
              <a:buClrTx/>
              <a:buSzPct val="100000"/>
              <a:buFont typeface="Wingdings" panose="05000000000000000000" pitchFamily="2" charset="2"/>
              <a:buChar char="Ø"/>
            </a:pPr>
            <a:r>
              <a:rPr lang="sr-Cyrl-RS" sz="2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предлаже </a:t>
            </a:r>
            <a:r>
              <a:rPr lang="sr-Cyrl-RS" sz="2400" b="1" dirty="0">
                <a:solidFill>
                  <a:prstClr val="black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циљеве за будући </a:t>
            </a:r>
            <a:r>
              <a:rPr lang="sr-Cyrl-RS" sz="24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Tahoma" pitchFamily="34" charset="0"/>
                <a:cs typeface="Times New Roman" panose="02020603050405020304" pitchFamily="18" charset="0"/>
              </a:rPr>
              <a:t>рад.</a:t>
            </a:r>
            <a:endParaRPr lang="sr-Cyrl-RS" dirty="0"/>
          </a:p>
        </p:txBody>
      </p:sp>
    </p:spTree>
    <p:extLst>
      <p:ext uri="{BB962C8B-B14F-4D97-AF65-F5344CB8AC3E}">
        <p14:creationId xmlns:p14="http://schemas.microsoft.com/office/powerpoint/2010/main" val="308106083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68489" y="436727"/>
            <a:ext cx="10058400" cy="6005016"/>
          </a:xfrm>
        </p:spPr>
        <p:txBody>
          <a:bodyPr>
            <a:noAutofit/>
          </a:bodyPr>
          <a:lstStyle/>
          <a:p>
            <a:pPr marL="109728" indent="0" algn="just">
              <a:buNone/>
            </a:pP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процјену квалитета рада школе при спољашњем вредновању користе се:</a:t>
            </a:r>
          </a:p>
          <a:p>
            <a:pPr algn="just">
              <a:buClrTx/>
              <a:buSzPct val="100000"/>
              <a:buFont typeface="Wingdings" panose="05000000000000000000" pitchFamily="2" charset="2"/>
              <a:buChar char="Ø"/>
            </a:pP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исти стандарди и њима припадајући индикатори </a:t>
            </a:r>
          </a:p>
          <a:p>
            <a:pPr algn="just">
              <a:buClrTx/>
              <a:buSzPct val="100000"/>
              <a:buFont typeface="Wingdings" panose="05000000000000000000" pitchFamily="2" charset="2"/>
              <a:buChar char="Ø"/>
            </a:pP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исти нивои квалитета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исти дескриптори)</a:t>
            </a:r>
          </a:p>
          <a:p>
            <a:pPr marL="0" indent="0" algn="just">
              <a:buClrTx/>
              <a:buSzPct val="100000"/>
              <a:buNone/>
            </a:pP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ао и код самовредновања.</a:t>
            </a:r>
          </a:p>
          <a:p>
            <a:pPr marL="0" indent="0" algn="just">
              <a:buClrTx/>
              <a:buSzPct val="100000"/>
              <a:buNone/>
            </a:pPr>
            <a:endParaRPr lang="ru-RU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ClrTx/>
              <a:buSzPct val="100000"/>
              <a:buNone/>
            </a:pP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Полазна основа за спољашње вредновање је Извјештај о самовредновању који је сачинила школа.</a:t>
            </a:r>
          </a:p>
          <a:p>
            <a:pPr marL="0" indent="0" algn="just">
              <a:buClrTx/>
              <a:buSzPct val="100000"/>
              <a:buNone/>
            </a:pPr>
            <a:endParaRPr lang="ru-RU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ClrTx/>
              <a:buSzPct val="100000"/>
              <a:buNone/>
            </a:pP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Извјештај о самовредновању треба да буде садржајан и да даје довољно информација, материјала и документације (доказа) за утврђивање нивоа квалитета рада школе.</a:t>
            </a:r>
          </a:p>
        </p:txBody>
      </p:sp>
    </p:spTree>
    <p:extLst>
      <p:ext uri="{BB962C8B-B14F-4D97-AF65-F5344CB8AC3E}">
        <p14:creationId xmlns:p14="http://schemas.microsoft.com/office/powerpoint/2010/main" val="247759736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82053" y="409433"/>
            <a:ext cx="10786281" cy="6005014"/>
          </a:xfrm>
        </p:spPr>
        <p:txBody>
          <a:bodyPr>
            <a:normAutofit/>
          </a:bodyPr>
          <a:lstStyle/>
          <a:p>
            <a:pPr marL="109728" indent="0" algn="just">
              <a:buNone/>
            </a:pP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Спољашње вредновање врши</a:t>
            </a:r>
            <a:r>
              <a:rPr lang="sr-Cyrl-R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тим спољашњих евалуатора 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који именује директор Републичког педагошког завода.</a:t>
            </a:r>
          </a:p>
          <a:p>
            <a:pPr marL="109728" indent="0" algn="just">
              <a:buNone/>
            </a:pPr>
            <a:endParaRPr lang="sr-Cyrl-RS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just">
              <a:buNone/>
            </a:pPr>
            <a:r>
              <a:rPr lang="sr-Cyrl-R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Трајање спољашњег вредновања </a:t>
            </a:r>
            <a:r>
              <a:rPr lang="sr-Cyrl-R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квалитета 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рада школе одређује </a:t>
            </a:r>
            <a:r>
              <a:rPr lang="sr-Cyrl-R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директор 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Завода.</a:t>
            </a:r>
          </a:p>
          <a:p>
            <a:pPr marL="109728" indent="0" algn="just">
              <a:buNone/>
            </a:pPr>
            <a:endParaRPr lang="sr-Cyrl-R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just">
              <a:buNone/>
            </a:pPr>
            <a:r>
              <a:rPr lang="sr-Cyrl-R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sr-Cyrl-R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рој чланова </a:t>
            </a:r>
            <a:r>
              <a:rPr lang="sr-Cyrl-R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тима </a:t>
            </a:r>
            <a:r>
              <a:rPr lang="sr-Cyrl-R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одређује 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директор Завода.</a:t>
            </a:r>
          </a:p>
          <a:p>
            <a:pPr marL="109728" indent="0" algn="just">
              <a:buNone/>
            </a:pPr>
            <a:endParaRPr lang="sr-Cyrl-RS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just">
              <a:buNone/>
            </a:pP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Директор Завода именује </a:t>
            </a:r>
            <a:r>
              <a:rPr lang="sr-Cyrl-R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координатора Тима 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спољашње вредновање.</a:t>
            </a:r>
          </a:p>
          <a:p>
            <a:pPr marL="109728" indent="0" algn="just">
              <a:buNone/>
            </a:pPr>
            <a:endParaRPr lang="sr-Cyrl-RS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just">
              <a:buNone/>
            </a:pP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Координатор тима за спољашње вредновање је особа са којом школа комуницира у процесу </a:t>
            </a:r>
            <a:r>
              <a:rPr lang="sr-Cyrl-R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самовредновања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циљу </a:t>
            </a:r>
            <a:r>
              <a:rPr lang="sr-Cyrl-RS" sz="24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рјешавања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недоумица и дилема које се појаве у процесу.</a:t>
            </a:r>
            <a:endParaRPr lang="en-GB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696937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14066" y="1009934"/>
            <a:ext cx="9817289" cy="4462817"/>
          </a:xfrm>
        </p:spPr>
        <p:txBody>
          <a:bodyPr>
            <a:normAutofit/>
          </a:bodyPr>
          <a:lstStyle/>
          <a:p>
            <a:pPr marL="109728" lvl="0" indent="0">
              <a:buNone/>
            </a:pPr>
            <a:endParaRPr lang="bs-Cyrl-BA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lvl="0" indent="0">
              <a:buNone/>
            </a:pPr>
            <a:r>
              <a:rPr lang="bs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Школа </a:t>
            </a:r>
            <a:r>
              <a:rPr lang="bs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треба да </a:t>
            </a:r>
            <a:r>
              <a:rPr lang="bs-Cyrl-BA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именује особу </a:t>
            </a:r>
            <a:r>
              <a:rPr lang="bs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која ће, уз координатора тима за самовредновање, </a:t>
            </a:r>
            <a:r>
              <a:rPr lang="bs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пружати подршку и помоћ тиму </a:t>
            </a:r>
            <a:r>
              <a:rPr lang="bs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спољашње вредновање током реализације самог вредновања. </a:t>
            </a:r>
            <a:endParaRPr lang="bs-Cyrl-BA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lvl="0" indent="0">
              <a:buNone/>
            </a:pPr>
            <a:endParaRPr lang="bs-Cyrl-BA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lvl="0" indent="0">
              <a:buNone/>
            </a:pPr>
            <a:r>
              <a:rPr lang="bs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Координатор </a:t>
            </a:r>
            <a:r>
              <a:rPr lang="bs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школског тима и контакт особа ће пружати </a:t>
            </a:r>
            <a:r>
              <a:rPr lang="bs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s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информације и омогућити приступ потребној документацији члановима тима како би се обезбиједило ефикасно провођење спољашњег вредновања школе.</a:t>
            </a:r>
            <a:endParaRPr lang="sr-Cyrl-R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Cyrl-R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085846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68406" y="354843"/>
            <a:ext cx="10731690" cy="6250674"/>
          </a:xfrm>
        </p:spPr>
        <p:txBody>
          <a:bodyPr>
            <a:normAutofit lnSpcReduction="10000"/>
          </a:bodyPr>
          <a:lstStyle/>
          <a:p>
            <a:pPr lvl="0">
              <a:buClrTx/>
              <a:buSzPct val="100000"/>
              <a:buFont typeface="Wingdings" panose="05000000000000000000" pitchFamily="2" charset="2"/>
              <a:buChar char="Ø"/>
            </a:pPr>
            <a:r>
              <a:rPr lang="bs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рад Тима за спољашње </a:t>
            </a:r>
            <a:r>
              <a:rPr lang="bs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вредновање </a:t>
            </a:r>
            <a:r>
              <a:rPr lang="sr-Cyrl-RS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је потребно </a:t>
            </a:r>
            <a:r>
              <a:rPr lang="bs-Cyrl-BA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припремити просторију </a:t>
            </a:r>
            <a:r>
              <a:rPr lang="bs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школи (са приступом интернету), која се може </a:t>
            </a:r>
            <a:r>
              <a:rPr lang="bs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закључавати (због материјала/документације које је школа приложила као доказе). </a:t>
            </a:r>
          </a:p>
          <a:p>
            <a:pPr lvl="0">
              <a:buClrTx/>
              <a:buSzPct val="100000"/>
              <a:buFont typeface="Wingdings" panose="05000000000000000000" pitchFamily="2" charset="2"/>
              <a:buChar char="Ø"/>
            </a:pPr>
            <a:endParaRPr lang="bs-Cyrl-BA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ClrTx/>
              <a:buSzPct val="100000"/>
              <a:buFont typeface="Wingdings" panose="05000000000000000000" pitchFamily="2" charset="2"/>
              <a:buChar char="Ø"/>
            </a:pPr>
            <a:r>
              <a:rPr lang="bs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bs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наведену просторију је потребно </a:t>
            </a:r>
            <a:r>
              <a:rPr lang="bs-Cyrl-BA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донијети </a:t>
            </a:r>
            <a:r>
              <a:rPr lang="bs-Cyrl-BA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релевантну документацију </a:t>
            </a:r>
            <a:r>
              <a:rPr lang="bs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материјале </a:t>
            </a:r>
            <a:r>
              <a:rPr lang="bs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који </a:t>
            </a:r>
            <a:r>
              <a:rPr lang="bs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 наведени у извјештају о самовредновању </a:t>
            </a:r>
            <a:r>
              <a:rPr lang="bs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као докази и </a:t>
            </a:r>
            <a:r>
              <a:rPr lang="bs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разврстати по стандардима. </a:t>
            </a:r>
            <a:endParaRPr lang="bs-Cyrl-BA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ClrTx/>
              <a:buSzPct val="100000"/>
              <a:buFont typeface="Wingdings" panose="05000000000000000000" pitchFamily="2" charset="2"/>
              <a:buChar char="Ø"/>
            </a:pPr>
            <a:endParaRPr lang="bs-Cyrl-BA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ClrTx/>
              <a:buSzPct val="100000"/>
              <a:buFont typeface="Wingdings" panose="05000000000000000000" pitchFamily="2" charset="2"/>
              <a:buChar char="Ø"/>
            </a:pPr>
            <a:r>
              <a:rPr lang="bs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просторију је потребно </a:t>
            </a:r>
            <a:r>
              <a:rPr lang="bs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поставити </a:t>
            </a:r>
            <a:r>
              <a:rPr lang="bs-Cyrl-BA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рачунар (лаптоп) школе </a:t>
            </a:r>
            <a:r>
              <a:rPr lang="bs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ради прегледа електронске архиве и прегледа интернет странице и/или фејзбук странице школе</a:t>
            </a:r>
            <a:r>
              <a:rPr lang="bs-Cyrl-B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>
              <a:buClrTx/>
              <a:buSzPct val="100000"/>
              <a:buFont typeface="Wingdings" panose="05000000000000000000" pitchFamily="2" charset="2"/>
              <a:buChar char="Ø"/>
            </a:pPr>
            <a:endParaRPr lang="bs-Cyrl-BA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buClrTx/>
              <a:buSzPct val="100000"/>
              <a:buFont typeface="Wingdings" panose="05000000000000000000" pitchFamily="2" charset="2"/>
              <a:buChar char="Ø"/>
            </a:pPr>
            <a:r>
              <a:rPr lang="bs-Cyrl-BA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Прецизнији </a:t>
            </a:r>
            <a:r>
              <a:rPr lang="bs-Cyrl-BA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договор </a:t>
            </a:r>
            <a:r>
              <a:rPr lang="bs-Cyrl-B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организацији спољашњег вредновања, координатор школског тима треба да оствари са координатором тима зa спољашње вредновање задуженим за ту школу.</a:t>
            </a:r>
            <a:endParaRPr lang="sr-Cyrl-R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sr-Cyrl-R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791629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22997" y="826236"/>
            <a:ext cx="9844585" cy="5137836"/>
          </a:xfrm>
        </p:spPr>
        <p:txBody>
          <a:bodyPr>
            <a:normAutofit/>
          </a:bodyPr>
          <a:lstStyle/>
          <a:p>
            <a:pPr>
              <a:buClrTx/>
              <a:buSzPct val="100000"/>
              <a:buFont typeface="Wingdings" panose="05000000000000000000" pitchFamily="2" charset="2"/>
              <a:buChar char="Ø"/>
            </a:pP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оординатору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тима 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спољашње вредновање треба доставити 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седмични распоред часова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наставника како би се 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извршило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планирање увида у 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рад. </a:t>
            </a:r>
          </a:p>
          <a:p>
            <a:pPr>
              <a:buClrTx/>
              <a:buSzPct val="100000"/>
              <a:buFont typeface="Wingdings" panose="05000000000000000000" pitchFamily="2" charset="2"/>
              <a:buChar char="Ø"/>
            </a:pPr>
            <a:endParaRPr lang="ru-RU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Tx/>
              <a:buSzPct val="100000"/>
              <a:buFont typeface="Wingdings" panose="05000000000000000000" pitchFamily="2" charset="2"/>
              <a:buChar char="Ø"/>
            </a:pP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Уз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распоред 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треба </a:t>
            </a:r>
            <a:r>
              <a:rPr lang="ru-RU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навести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 ли школа ради у једној или двије смјене, почетак рада у првој и у другој смјени, динамику измјене смјена и податке 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рад у подручним одјељењима тј. о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реализацији практичне наставе у средњим стручним школама. </a:t>
            </a:r>
            <a:endParaRPr lang="ru-RU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Tx/>
              <a:buSzPct val="100000"/>
              <a:buFont typeface="Wingdings" panose="05000000000000000000" pitchFamily="2" charset="2"/>
              <a:buChar char="Ø"/>
            </a:pPr>
            <a:endParaRPr lang="ru-RU" sz="2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ClrTx/>
              <a:buSzPct val="100000"/>
              <a:buFont typeface="Wingdings" panose="05000000000000000000" pitchFamily="2" charset="2"/>
              <a:buChar char="Ø"/>
            </a:pP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</a:t>
            </a:r>
            <a:r>
              <a:rPr lang="ru-RU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</a:t>
            </a:r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почетка провођења спољашњег вредновања, потребно је координатора тима обавијестити уколико је неко од наставника одсутан.</a:t>
            </a:r>
            <a:endParaRPr lang="sr-Cyrl-RS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5727880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Red Orange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1028</TotalTime>
  <Words>784</Words>
  <Application>Microsoft Office PowerPoint</Application>
  <PresentationFormat>Widescreen</PresentationFormat>
  <Paragraphs>100</Paragraphs>
  <Slides>14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Arial</vt:lpstr>
      <vt:lpstr>Calibri</vt:lpstr>
      <vt:lpstr>Tahoma</vt:lpstr>
      <vt:lpstr>Times New Roman</vt:lpstr>
      <vt:lpstr>Trebuchet MS</vt:lpstr>
      <vt:lpstr>Wingdings</vt:lpstr>
      <vt:lpstr>Wingdings 3</vt:lpstr>
      <vt:lpstr>Facet</vt:lpstr>
      <vt:lpstr>СПОЉАШЊЕ ВРЕДНОВАЊЕ КВАЛИТЕТА РАДА основне и средње ШКОЛЕ</vt:lpstr>
      <vt:lpstr>PowerPoint Presentation</vt:lpstr>
      <vt:lpstr>СПОЉАШЊЕ ВРЕДНОВАЊЕ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САМОВРЕДНОВАЊЕ КВАЛИТЕТА РАДА ШКОЛЕ</dc:title>
  <dc:creator>Asus K50IJ</dc:creator>
  <cp:lastModifiedBy>43. Zoran Bogdanovic</cp:lastModifiedBy>
  <cp:revision>173</cp:revision>
  <cp:lastPrinted>2023-01-04T10:13:24Z</cp:lastPrinted>
  <dcterms:created xsi:type="dcterms:W3CDTF">2018-11-27T17:53:54Z</dcterms:created>
  <dcterms:modified xsi:type="dcterms:W3CDTF">2023-02-21T07:48:09Z</dcterms:modified>
</cp:coreProperties>
</file>