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2" r:id="rId1"/>
  </p:sldMasterIdLst>
  <p:notesMasterIdLst>
    <p:notesMasterId r:id="rId13"/>
  </p:notesMasterIdLst>
  <p:sldIdLst>
    <p:sldId id="299" r:id="rId2"/>
    <p:sldId id="296" r:id="rId3"/>
    <p:sldId id="297" r:id="rId4"/>
    <p:sldId id="278" r:id="rId5"/>
    <p:sldId id="272" r:id="rId6"/>
    <p:sldId id="286" r:id="rId7"/>
    <p:sldId id="287" r:id="rId8"/>
    <p:sldId id="288" r:id="rId9"/>
    <p:sldId id="289" r:id="rId10"/>
    <p:sldId id="290" r:id="rId11"/>
    <p:sldId id="271" r:id="rId12"/>
  </p:sldIdLst>
  <p:sldSz cx="12192000" cy="6858000"/>
  <p:notesSz cx="6745288" cy="98821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2380" cy="496084"/>
          </a:xfrm>
          <a:prstGeom prst="rect">
            <a:avLst/>
          </a:prstGeom>
        </p:spPr>
        <p:txBody>
          <a:bodyPr vert="horz" lIns="90928" tIns="45464" rIns="90928" bIns="4546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1332" y="1"/>
            <a:ext cx="2922379" cy="496084"/>
          </a:xfrm>
          <a:prstGeom prst="rect">
            <a:avLst/>
          </a:prstGeom>
        </p:spPr>
        <p:txBody>
          <a:bodyPr vert="horz" lIns="90928" tIns="45464" rIns="90928" bIns="45464" rtlCol="0"/>
          <a:lstStyle>
            <a:lvl1pPr algn="r">
              <a:defRPr sz="1200"/>
            </a:lvl1pPr>
          </a:lstStyle>
          <a:p>
            <a:fld id="{4E363A58-DE28-406B-B287-11AD6532C7A5}" type="datetimeFigureOut">
              <a:rPr lang="en-GB" smtClean="0"/>
              <a:t>11/03/2024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5075"/>
            <a:ext cx="5929312" cy="3335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28" tIns="45464" rIns="90928" bIns="4546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5002" y="4755458"/>
            <a:ext cx="5395284" cy="3891260"/>
          </a:xfrm>
          <a:prstGeom prst="rect">
            <a:avLst/>
          </a:prstGeom>
        </p:spPr>
        <p:txBody>
          <a:bodyPr vert="horz" lIns="90928" tIns="45464" rIns="90928" bIns="4546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86104"/>
            <a:ext cx="2922380" cy="496084"/>
          </a:xfrm>
          <a:prstGeom prst="rect">
            <a:avLst/>
          </a:prstGeom>
        </p:spPr>
        <p:txBody>
          <a:bodyPr vert="horz" lIns="90928" tIns="45464" rIns="90928" bIns="4546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1332" y="9386104"/>
            <a:ext cx="2922379" cy="496084"/>
          </a:xfrm>
          <a:prstGeom prst="rect">
            <a:avLst/>
          </a:prstGeom>
        </p:spPr>
        <p:txBody>
          <a:bodyPr vert="horz" lIns="90928" tIns="45464" rIns="90928" bIns="45464" rtlCol="0" anchor="b"/>
          <a:lstStyle>
            <a:lvl1pPr algn="r">
              <a:defRPr sz="1200"/>
            </a:lvl1pPr>
          </a:lstStyle>
          <a:p>
            <a:fld id="{60696B18-373F-4680-9DEA-9EC0524369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218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96B18-373F-4680-9DEA-9EC05243693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098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96B18-373F-4680-9DEA-9EC05243693D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940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3/11/2024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E84C22"/>
                </a:solidFill>
              </a:rPr>
              <a:pPr/>
              <a:t>‹#›</a:t>
            </a:fld>
            <a:endParaRPr 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5602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3/11/2024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655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3/11/2024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latin typeface="Arial"/>
              </a:rPr>
              <a:t>”</a:t>
            </a:r>
            <a:endParaRPr lang="en-US" dirty="0">
              <a:solidFill>
                <a:srgbClr val="E84C22">
                  <a:lumMod val="60000"/>
                  <a:lumOff val="4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61024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3/11/2024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03118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3/11/2024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04256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3/11/2024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5176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3/11/2024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4880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3/11/2024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18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3/11/2024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824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3/11/2024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E84C22"/>
                </a:solidFill>
              </a:rPr>
              <a:pPr/>
              <a:t>‹#›</a:t>
            </a:fld>
            <a:endParaRPr 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6606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3/11/2024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23470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3/11/2024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4518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3/11/2024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02471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3/11/2024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16201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3/11/2024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8592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3/11/2024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9727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3/11/2024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019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74" r:id="rId2"/>
    <p:sldLayoutId id="2147483875" r:id="rId3"/>
    <p:sldLayoutId id="2147483876" r:id="rId4"/>
    <p:sldLayoutId id="2147483877" r:id="rId5"/>
    <p:sldLayoutId id="2147483878" r:id="rId6"/>
    <p:sldLayoutId id="2147483879" r:id="rId7"/>
    <p:sldLayoutId id="2147483880" r:id="rId8"/>
    <p:sldLayoutId id="2147483881" r:id="rId9"/>
    <p:sldLayoutId id="2147483882" r:id="rId10"/>
    <p:sldLayoutId id="2147483883" r:id="rId11"/>
    <p:sldLayoutId id="2147483884" r:id="rId12"/>
    <p:sldLayoutId id="2147483885" r:id="rId13"/>
    <p:sldLayoutId id="2147483886" r:id="rId14"/>
    <p:sldLayoutId id="2147483887" r:id="rId15"/>
    <p:sldLayoutId id="2147483888" r:id="rId16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9866" y="5611090"/>
            <a:ext cx="5638799" cy="498764"/>
          </a:xfrm>
        </p:spPr>
        <p:txBody>
          <a:bodyPr>
            <a:noAutofit/>
          </a:bodyPr>
          <a:lstStyle/>
          <a:p>
            <a:r>
              <a:rPr lang="sr-Cyrl-R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Бањалука, март 2024. године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805" y="3462916"/>
            <a:ext cx="11065567" cy="117835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sr-Cyrl-R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СПОЉАШЊЕ ВРЕДНОВАЊЕ КВАЛИТЕТА РАДА</a:t>
            </a:r>
          </a:p>
          <a:p>
            <a:pPr marL="0" indent="0">
              <a:buNone/>
            </a:pPr>
            <a:r>
              <a:rPr lang="sr-Cyrl-R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ОСНОВНЕ И СРЕДЊЕ ШКОЛЕ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1396" y="296646"/>
            <a:ext cx="3434808" cy="2568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638739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0418" y="526473"/>
            <a:ext cx="9517039" cy="5708071"/>
          </a:xfrm>
        </p:spPr>
        <p:txBody>
          <a:bodyPr>
            <a:normAutofit/>
          </a:bodyPr>
          <a:lstStyle/>
          <a:p>
            <a:pPr lvl="0" algn="just">
              <a:buClrTx/>
              <a:buSzPct val="100000"/>
              <a:buFont typeface="Wingdings" panose="05000000000000000000" pitchFamily="2" charset="2"/>
              <a:buChar char="Ø"/>
            </a:pP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Током спољашњег вредновања ће бити реализовани </a:t>
            </a:r>
            <a:r>
              <a:rPr lang="bs-Cyrl-BA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увиди у рад наставника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Распоред 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увида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ће бити утврђен са координатором школског тима, сваког јутра, приликом доласка тима спољашњих евалуатора у школу. </a:t>
            </a:r>
            <a:endParaRPr lang="bs-Cyrl-BA" sz="2400" b="1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buClrTx/>
              <a:buSzPct val="100000"/>
              <a:buFont typeface="Wingdings" panose="05000000000000000000" pitchFamily="2" charset="2"/>
              <a:buChar char="Ø"/>
            </a:pP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им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 спољашње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вредновање ће,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договору са координатором школског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тима, </a:t>
            </a:r>
            <a:r>
              <a:rPr lang="bs-Cyrl-BA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извршити </a:t>
            </a:r>
            <a:r>
              <a:rPr lang="bs-Cyrl-BA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обилазак школе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школског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подручја тј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радионица и практичне наставе (у средњим стручним школама) ради утврђивања услова рада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buClrTx/>
              <a:buSzPct val="100000"/>
              <a:buFont typeface="Wingdings" panose="05000000000000000000" pitchFamily="2" charset="2"/>
              <a:buChar char="Ø"/>
            </a:pPr>
            <a:r>
              <a:rPr lang="bs-Cyrl-BA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Координатори </a:t>
            </a:r>
            <a:r>
              <a:rPr lang="bs-Cyrl-BA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тимова </a:t>
            </a:r>
            <a:r>
              <a:rPr lang="bs-Cyrl-BA" sz="2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ће, </a:t>
            </a:r>
            <a:r>
              <a:rPr lang="bs-Cyrl-BA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договорити </a:t>
            </a:r>
            <a:r>
              <a:rPr lang="bs-Cyrl-BA" sz="2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термин </a:t>
            </a:r>
            <a:r>
              <a:rPr lang="bs-Cyrl-BA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састанка са члановима школског тима </a:t>
            </a:r>
            <a:r>
              <a:rPr lang="bs-Cyrl-BA" sz="2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током којег ће међусобно размијенити искуства.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Евалуатори </a:t>
            </a:r>
            <a:r>
              <a:rPr lang="bs-Cyrl-BA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неће давати процјене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или препоруке прије доношења коначног извјештаја о спољашњем вредновању квалитета рада школе.</a:t>
            </a:r>
          </a:p>
          <a:p>
            <a:pPr algn="just">
              <a:buClrTx/>
              <a:buSzPct val="100000"/>
              <a:buFont typeface="Wingdings" panose="05000000000000000000" pitchFamily="2" charset="2"/>
              <a:buChar char="Ø"/>
            </a:pPr>
            <a:endParaRPr lang="bs-Cyrl-BA" sz="2400" b="1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buClrTx/>
              <a:buSzPct val="100000"/>
              <a:buFont typeface="Wingdings" panose="05000000000000000000" pitchFamily="2" charset="2"/>
              <a:buChar char="Ø"/>
            </a:pP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sr-Cyrl-R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06649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2387" y="2667084"/>
            <a:ext cx="1012663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r-Cyrl-RS" sz="7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Хвала </a:t>
            </a:r>
            <a:r>
              <a:rPr lang="sr-Cyrl-RS" sz="7200" b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accent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на пажњи !</a:t>
            </a:r>
            <a:endParaRPr lang="en-US" sz="72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accent1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25008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27459" y="241112"/>
            <a:ext cx="9299180" cy="605050"/>
          </a:xfrm>
        </p:spPr>
        <p:txBody>
          <a:bodyPr>
            <a:normAutofit/>
          </a:bodyPr>
          <a:lstStyle/>
          <a:p>
            <a:r>
              <a:rPr lang="sr-Cyrl-R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СПОЉАШЊЕ ВРЕДНОВАЊЕ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996287"/>
            <a:ext cx="9640373" cy="50450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r-Cyrl-B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Овај начин вредновања пружа подршку школи да објективније сагледа постојеће стање али и да дефинише активности за побољшање и </a:t>
            </a:r>
            <a:r>
              <a:rPr lang="sr-Cyrl-BA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унапређење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квалитета рада.</a:t>
            </a:r>
          </a:p>
          <a:p>
            <a:pPr marL="0" indent="0">
              <a:buNone/>
            </a:pPr>
            <a:endParaRPr lang="sr-Cyrl-BA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Провођењем спољашњег вредновања се помаже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школи да умањи субјективност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које долази приликом </a:t>
            </a:r>
            <a:r>
              <a:rPr lang="sr-Cyrl-BA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самовредновања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sr-Cyrl-BA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86193689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427" y="504967"/>
            <a:ext cx="9984474" cy="57184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Спољашње вредновање 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пружа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повратну информацију о 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школи и:</a:t>
            </a:r>
          </a:p>
          <a:p>
            <a:pPr marL="0" indent="0">
              <a:buNone/>
            </a:pPr>
            <a:endParaRPr lang="sr-Cyrl-RS" sz="2400" b="1" dirty="0" smtClean="0">
              <a:solidFill>
                <a:prstClr val="black"/>
              </a:solidFill>
              <a:latin typeface="Times New Roman" panose="02020603050405020304" pitchFamily="18" charset="0"/>
              <a:ea typeface="Tahoma" pitchFamily="34" charset="0"/>
              <a:cs typeface="Times New Roman" panose="02020603050405020304" pitchFamily="18" charset="0"/>
            </a:endParaRP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засновано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је на </a:t>
            </a:r>
            <a:r>
              <a:rPr lang="sr-Cyrl-RS" sz="2400" b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самовредновању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п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редставља надоградњу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онога што је 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добро,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омогућава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планирање даљег развоја 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школе,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охрабрује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школе у процесу осигурања 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квалитета,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фокусира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се на реализацију планираног 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и предлаже </a:t>
            </a:r>
            <a:r>
              <a:rPr lang="sr-Cyrl-RS" sz="2400" b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рјешења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мотивише школе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за рад и 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постизање резултата,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истиче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оно што је у школи 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постигнуто и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предлаже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циљеве за будући 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рад.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0810608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8489" y="436727"/>
            <a:ext cx="10058400" cy="6005016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процјену квалитета рада школе при спољашњем вредновању користе се:</a:t>
            </a:r>
          </a:p>
          <a:p>
            <a:pPr algn="just">
              <a:buClrTx/>
              <a:buSzPct val="100000"/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исти стандарди и њима припадајући индикатори </a:t>
            </a:r>
          </a:p>
          <a:p>
            <a:pPr algn="just">
              <a:buClrTx/>
              <a:buSzPct val="100000"/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исти нивои квалитета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исти дескриптори)</a:t>
            </a:r>
          </a:p>
          <a:p>
            <a:pPr marL="0" indent="0" algn="just">
              <a:buClrTx/>
              <a:buSzPct val="100000"/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ао и код самовредновања.</a:t>
            </a:r>
          </a:p>
          <a:p>
            <a:pPr marL="0" indent="0" algn="just">
              <a:buClrTx/>
              <a:buSzPct val="100000"/>
              <a:buNone/>
            </a:pP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ClrTx/>
              <a:buSzPct val="100000"/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Полазна основа за спољашње вредновање је Извјештај о самовредновању који је сачинила школа.</a:t>
            </a:r>
          </a:p>
          <a:p>
            <a:pPr marL="0" indent="0" algn="just">
              <a:buClrTx/>
              <a:buSzPct val="100000"/>
              <a:buNone/>
            </a:pP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ClrTx/>
              <a:buSzPct val="100000"/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Извјештај о самовредновању треба да буде садржајан и да даје довољно информација, материјала и документације (доказа) за утврђивање нивоа квалитета рада школе.</a:t>
            </a:r>
          </a:p>
        </p:txBody>
      </p:sp>
    </p:spTree>
    <p:extLst>
      <p:ext uri="{BB962C8B-B14F-4D97-AF65-F5344CB8AC3E}">
        <p14:creationId xmlns:p14="http://schemas.microsoft.com/office/powerpoint/2010/main" val="24775973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2053" y="409433"/>
            <a:ext cx="10786281" cy="6005014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Спољашње вредновање врши</a:t>
            </a:r>
            <a:r>
              <a:rPr lang="sr-Cyrl-R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тим спољашњих евалуатора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који именује директор Републичког педагошког завода.</a:t>
            </a:r>
          </a:p>
          <a:p>
            <a:pPr marL="109728" indent="0" algn="just">
              <a:buNone/>
            </a:pP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Завода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одређује </a:t>
            </a:r>
            <a:r>
              <a:rPr lang="sr-Cyrl-R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трајање </a:t>
            </a:r>
            <a:r>
              <a:rPr lang="sr-Cyrl-R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спољашњег вредновања 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квалитета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рада школе и </a:t>
            </a:r>
            <a:r>
              <a:rPr lang="sr-Cyrl-R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број </a:t>
            </a:r>
            <a:r>
              <a:rPr lang="sr-Cyrl-R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спољашњих евалуатора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Завода именује </a:t>
            </a:r>
            <a:r>
              <a:rPr lang="sr-Cyrl-R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координатора </a:t>
            </a:r>
            <a:r>
              <a:rPr lang="sr-Cyrl-R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тима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спољашње вредновање.</a:t>
            </a:r>
          </a:p>
          <a:p>
            <a:pPr marL="109728" indent="0" algn="just">
              <a:buNone/>
            </a:pP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Координатор тима за спољашње вредновање је особа са којом школа комуницира у процесу </a:t>
            </a:r>
            <a:r>
              <a:rPr lang="sr-Cyrl-R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самовредновања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циљу </a:t>
            </a:r>
            <a:r>
              <a:rPr lang="sr-Cyrl-R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рјешавања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недоумица и дилема које се појаве у процесу.</a:t>
            </a:r>
            <a:endParaRPr lang="en-GB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69693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4066" y="1009934"/>
            <a:ext cx="9817289" cy="4462817"/>
          </a:xfrm>
        </p:spPr>
        <p:txBody>
          <a:bodyPr>
            <a:normAutofit/>
          </a:bodyPr>
          <a:lstStyle/>
          <a:p>
            <a:pPr marL="109728" lvl="0" indent="0">
              <a:buNone/>
            </a:pPr>
            <a:endParaRPr lang="bs-Cyrl-B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lvl="0" indent="0">
              <a:buNone/>
            </a:pP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треба да </a:t>
            </a:r>
            <a:r>
              <a:rPr lang="bs-Cyrl-BA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именује особу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која ће, уз координатора тима за самовредновање,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пружати подршку и помоћ тиму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спољашње вредновање током реализације самог вредновања. </a:t>
            </a:r>
            <a:endParaRPr lang="bs-Cyrl-B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lvl="0" indent="0">
              <a:buNone/>
            </a:pPr>
            <a:endParaRPr lang="bs-Cyrl-BA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lvl="0" indent="0">
              <a:buNone/>
            </a:pP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Координатор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школског тима и контакт особа ће пружати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информације и омогућити приступ потребној документацији члановима тима како би се обезбиједило ефикасно провођење спољашњег вредновања школе.</a:t>
            </a: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08584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68406" y="354843"/>
            <a:ext cx="10731690" cy="6250674"/>
          </a:xfrm>
        </p:spPr>
        <p:txBody>
          <a:bodyPr>
            <a:normAutofit lnSpcReduction="10000"/>
          </a:bodyPr>
          <a:lstStyle/>
          <a:p>
            <a:pPr lvl="0">
              <a:buClrTx/>
              <a:buSzPct val="100000"/>
              <a:buFont typeface="Wingdings" panose="05000000000000000000" pitchFamily="2" charset="2"/>
              <a:buChar char="Ø"/>
            </a:pP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рад Тима за спољашње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вредновање 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је потребно </a:t>
            </a:r>
            <a:r>
              <a:rPr lang="bs-Cyrl-BA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припремити просторију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школи (са приступом интернету), која се може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закључавати (због материјала/документације које је школа приложила као доказе). </a:t>
            </a:r>
          </a:p>
          <a:p>
            <a:pPr lvl="0">
              <a:buClrTx/>
              <a:buSzPct val="100000"/>
              <a:buFont typeface="Wingdings" panose="05000000000000000000" pitchFamily="2" charset="2"/>
              <a:buChar char="Ø"/>
            </a:pPr>
            <a:endParaRPr lang="bs-Cyrl-B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Tx/>
              <a:buSzPct val="100000"/>
              <a:buFont typeface="Wingdings" panose="05000000000000000000" pitchFamily="2" charset="2"/>
              <a:buChar char="Ø"/>
            </a:pP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наведену просторију је потребно </a:t>
            </a:r>
            <a:r>
              <a:rPr lang="bs-Cyrl-BA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донијети </a:t>
            </a:r>
            <a:r>
              <a:rPr lang="bs-Cyrl-BA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релевантну документацију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материјале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који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 наведени у извјештају о самовредновању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као докази и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разврстати по стандардима. </a:t>
            </a:r>
            <a:endParaRPr lang="bs-Cyrl-B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Tx/>
              <a:buSzPct val="100000"/>
              <a:buFont typeface="Wingdings" panose="05000000000000000000" pitchFamily="2" charset="2"/>
              <a:buChar char="Ø"/>
            </a:pPr>
            <a:endParaRPr lang="bs-Cyrl-B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Tx/>
              <a:buSzPct val="100000"/>
              <a:buFont typeface="Wingdings" panose="05000000000000000000" pitchFamily="2" charset="2"/>
              <a:buChar char="Ø"/>
            </a:pP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просторију је потребно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поставити </a:t>
            </a:r>
            <a:r>
              <a:rPr lang="bs-Cyrl-BA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рачунар (лаптоп) школе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ради прегледа електронске архиве и прегледа интернет странице и/или фејзбук странице школе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>
              <a:buClrTx/>
              <a:buSzPct val="100000"/>
              <a:buFont typeface="Wingdings" panose="05000000000000000000" pitchFamily="2" charset="2"/>
              <a:buChar char="Ø"/>
            </a:pPr>
            <a:endParaRPr lang="bs-Cyrl-B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Tx/>
              <a:buSzPct val="100000"/>
              <a:buFont typeface="Wingdings" panose="05000000000000000000" pitchFamily="2" charset="2"/>
              <a:buChar char="Ø"/>
            </a:pPr>
            <a:r>
              <a:rPr lang="bs-Cyrl-BA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Прецизнији </a:t>
            </a:r>
            <a:r>
              <a:rPr lang="bs-Cyrl-BA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организацији спољашњег вредновања, координатор школског тима треба да оствари са координатором тима зa спољашње вредновање задуженим за ту школу.</a:t>
            </a: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79162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2997" y="826236"/>
            <a:ext cx="9844585" cy="5137836"/>
          </a:xfrm>
        </p:spPr>
        <p:txBody>
          <a:bodyPr>
            <a:normAutofit/>
          </a:bodyPr>
          <a:lstStyle/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оординатору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тима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спољашње вредновање треба доставити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седмични распоред часова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наставника како би се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извршило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планирање увида у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рад. 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распоред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треба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навести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 ли школа ради у једној или двије смјене, почетак рада у првој и у другој смјени, динамику измјене смјена и податке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рад у подручним одјељењима тј. о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реализацији практичне наставе у средњим стручним школама. </a:t>
            </a: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ClrTx/>
              <a:buSzPct val="100000"/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почетка провођења спољашњег вредновања, потребно је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координатора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тима обавијестити уколико је неко од наставника одсутан.</a:t>
            </a: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72788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77589" y="812588"/>
            <a:ext cx="10013320" cy="5920721"/>
          </a:xfrm>
        </p:spPr>
        <p:txBody>
          <a:bodyPr>
            <a:normAutofit/>
          </a:bodyPr>
          <a:lstStyle/>
          <a:p>
            <a:pPr lvl="0" algn="just">
              <a:buClrTx/>
              <a:buSzPct val="100000"/>
              <a:buFont typeface="Wingdings" panose="05000000000000000000" pitchFamily="2" charset="2"/>
              <a:buChar char="Ø"/>
            </a:pP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Потребно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је </a:t>
            </a:r>
            <a:r>
              <a:rPr lang="bs-Cyrl-BA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обавијестити </a:t>
            </a:r>
            <a:r>
              <a:rPr lang="bs-Cyrl-BA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запослене у школи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 реализацији спољашњег вредновања како би се могли припремити и што боље представити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школу.  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buClrTx/>
              <a:buSzPct val="100000"/>
              <a:buNone/>
            </a:pP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Процес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спољашњег вредновања ће подразумијевати </a:t>
            </a:r>
            <a:endParaRPr lang="bs-Cyrl-BA" sz="2400" b="1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buClrTx/>
              <a:buSzPct val="100000"/>
              <a:buNone/>
            </a:pP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bs-Cyrl-BA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активно </a:t>
            </a:r>
            <a:r>
              <a:rPr lang="bs-Cyrl-BA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учешће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запослених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школе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0" lvl="0" indent="0" algn="just">
              <a:buClrTx/>
              <a:buSzPct val="100000"/>
              <a:buNone/>
            </a:pPr>
            <a:endParaRPr lang="bs-Cyrl-BA" sz="2400" b="1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buClrTx/>
              <a:buSzPct val="100000"/>
              <a:buFont typeface="Wingdings" panose="05000000000000000000" pitchFamily="2" charset="2"/>
              <a:buChar char="Ø"/>
            </a:pP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Биће проведено </a:t>
            </a:r>
            <a:r>
              <a:rPr lang="bs-Cyrl-BA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прикупљање ставова и мишљења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ученика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наставника, по моделу случајног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узорка у сврху објективнијег сагледавања квалитета рада школе.</a:t>
            </a:r>
          </a:p>
          <a:p>
            <a:pPr marL="0" lvl="0" indent="0" algn="just">
              <a:buClrTx/>
              <a:buSzPct val="100000"/>
              <a:buNone/>
            </a:pPr>
            <a:endParaRPr lang="bs-Cyrl-BA" sz="2400" b="1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buClrTx/>
              <a:buSzPct val="100000"/>
              <a:buFont typeface="Wingdings" panose="05000000000000000000" pitchFamily="2" charset="2"/>
              <a:buChar char="Ø"/>
            </a:pP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Спољашњи евалуатори ће </a:t>
            </a:r>
            <a:r>
              <a:rPr lang="bs-Cyrl-BA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утврђивати релевантност и постојање наведених доказа 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извјештајима школа и постављати питања у вези прикупљених података потребних за спољашње вредновање школе у складу са дефинисаним индикаторима. </a:t>
            </a:r>
          </a:p>
          <a:p>
            <a:pPr lvl="0" algn="just">
              <a:buClrTx/>
              <a:buSzPct val="100000"/>
              <a:buFont typeface="Wingdings" panose="05000000000000000000" pitchFamily="2" charset="2"/>
              <a:buChar char="Ø"/>
            </a:pP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9728" indent="0">
              <a:buNone/>
            </a:pPr>
            <a:endParaRPr lang="sr-Cyrl-R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4076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1339</TotalTime>
  <Words>684</Words>
  <Application>Microsoft Office PowerPoint</Application>
  <PresentationFormat>Widescreen</PresentationFormat>
  <Paragraphs>63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Tahoma</vt:lpstr>
      <vt:lpstr>Times New Roman</vt:lpstr>
      <vt:lpstr>Trebuchet MS</vt:lpstr>
      <vt:lpstr>Wingdings</vt:lpstr>
      <vt:lpstr>Wingdings 3</vt:lpstr>
      <vt:lpstr>Facet</vt:lpstr>
      <vt:lpstr>Бањалука, март 2024. године</vt:lpstr>
      <vt:lpstr>СПОЉАШЊЕ ВРЕДНОВАЊЕ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САМОВРЕДНОВАЊЕ КВАЛИТЕТА РАДА ШКОЛЕ</dc:title>
  <dc:creator>Asus K50IJ</dc:creator>
  <cp:lastModifiedBy>42. Tatjana Bogdanovic</cp:lastModifiedBy>
  <cp:revision>182</cp:revision>
  <cp:lastPrinted>2023-01-04T10:13:24Z</cp:lastPrinted>
  <dcterms:created xsi:type="dcterms:W3CDTF">2018-11-27T17:53:54Z</dcterms:created>
  <dcterms:modified xsi:type="dcterms:W3CDTF">2024-03-11T07:21:44Z</dcterms:modified>
</cp:coreProperties>
</file>