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33"/>
  </p:notesMasterIdLst>
  <p:sldIdLst>
    <p:sldId id="256" r:id="rId2"/>
    <p:sldId id="287" r:id="rId3"/>
    <p:sldId id="356" r:id="rId4"/>
    <p:sldId id="405" r:id="rId5"/>
    <p:sldId id="263" r:id="rId6"/>
    <p:sldId id="257" r:id="rId7"/>
    <p:sldId id="330" r:id="rId8"/>
    <p:sldId id="329" r:id="rId9"/>
    <p:sldId id="331" r:id="rId10"/>
    <p:sldId id="347" r:id="rId11"/>
    <p:sldId id="342" r:id="rId12"/>
    <p:sldId id="332" r:id="rId13"/>
    <p:sldId id="335" r:id="rId14"/>
    <p:sldId id="353" r:id="rId15"/>
    <p:sldId id="355" r:id="rId16"/>
    <p:sldId id="349" r:id="rId17"/>
    <p:sldId id="357" r:id="rId18"/>
    <p:sldId id="350" r:id="rId19"/>
    <p:sldId id="337" r:id="rId20"/>
    <p:sldId id="351" r:id="rId21"/>
    <p:sldId id="352" r:id="rId22"/>
    <p:sldId id="411" r:id="rId23"/>
    <p:sldId id="339" r:id="rId24"/>
    <p:sldId id="345" r:id="rId25"/>
    <p:sldId id="346" r:id="rId26"/>
    <p:sldId id="348" r:id="rId27"/>
    <p:sldId id="406" r:id="rId28"/>
    <p:sldId id="407" r:id="rId29"/>
    <p:sldId id="408" r:id="rId30"/>
    <p:sldId id="410" r:id="rId31"/>
    <p:sldId id="358" r:id="rId32"/>
  </p:sldIdLst>
  <p:sldSz cx="12192000" cy="6858000"/>
  <p:notesSz cx="6799263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ordana Popadić" initials="GP" lastIdx="1" clrIdx="0">
    <p:extLst>
      <p:ext uri="{19B8F6BF-5375-455C-9EA6-DF929625EA0E}">
        <p15:presenceInfo xmlns:p15="http://schemas.microsoft.com/office/powerpoint/2012/main" userId="S::gordana.popadic1@skolers.org::319ee882-99b8-4bd9-a9a8-7405b4a26e5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347" cy="498215"/>
          </a:xfrm>
          <a:prstGeom prst="rect">
            <a:avLst/>
          </a:prstGeom>
        </p:spPr>
        <p:txBody>
          <a:bodyPr vert="horz" lIns="91440" tIns="45721" rIns="91440" bIns="4572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1344" y="1"/>
            <a:ext cx="2946347" cy="498215"/>
          </a:xfrm>
          <a:prstGeom prst="rect">
            <a:avLst/>
          </a:prstGeom>
        </p:spPr>
        <p:txBody>
          <a:bodyPr vert="horz" lIns="91440" tIns="45721" rIns="91440" bIns="45721" rtlCol="0"/>
          <a:lstStyle>
            <a:lvl1pPr algn="r">
              <a:defRPr sz="1200"/>
            </a:lvl1pPr>
          </a:lstStyle>
          <a:p>
            <a:fld id="{F3258969-65E6-4263-85D8-E48893FDFFF8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1" rIns="91440" bIns="4572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927" y="4778724"/>
            <a:ext cx="5439410" cy="3909864"/>
          </a:xfrm>
          <a:prstGeom prst="rect">
            <a:avLst/>
          </a:prstGeom>
        </p:spPr>
        <p:txBody>
          <a:bodyPr vert="horz" lIns="91440" tIns="45721" rIns="91440" bIns="4572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31599"/>
            <a:ext cx="2946347" cy="498214"/>
          </a:xfrm>
          <a:prstGeom prst="rect">
            <a:avLst/>
          </a:prstGeom>
        </p:spPr>
        <p:txBody>
          <a:bodyPr vert="horz" lIns="91440" tIns="45721" rIns="91440" bIns="4572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1344" y="9431599"/>
            <a:ext cx="2946347" cy="498214"/>
          </a:xfrm>
          <a:prstGeom prst="rect">
            <a:avLst/>
          </a:prstGeom>
        </p:spPr>
        <p:txBody>
          <a:bodyPr vert="horz" lIns="91440" tIns="45721" rIns="91440" bIns="45721" rtlCol="0" anchor="b"/>
          <a:lstStyle>
            <a:lvl1pPr algn="r">
              <a:defRPr sz="1200"/>
            </a:lvl1pPr>
          </a:lstStyle>
          <a:p>
            <a:fld id="{B4585D4F-C938-4C28-AA2A-C377E7C18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95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sliku na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Čuvar mesta za napomen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 dirty="0"/>
          </a:p>
        </p:txBody>
      </p:sp>
      <p:sp>
        <p:nvSpPr>
          <p:cNvPr id="4" name="Čuvar mesta za broj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1FBC34-EA72-4869-8AA1-122577349B20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994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7418E-85C7-46D0-870E-63D7EC1509E7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4C6B9-3908-4974-BBB1-40C4E0AAC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9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7418E-85C7-46D0-870E-63D7EC1509E7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4C6B9-3908-4974-BBB1-40C4E0AAC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104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3AE7418E-85C7-46D0-870E-63D7EC1509E7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AC64C6B9-3908-4974-BBB1-40C4E0AAC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539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7418E-85C7-46D0-870E-63D7EC1509E7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4C6B9-3908-4974-BBB1-40C4E0AAC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996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E7418E-85C7-46D0-870E-63D7EC1509E7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C64C6B9-3908-4974-BBB1-40C4E0AAC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991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7418E-85C7-46D0-870E-63D7EC1509E7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4C6B9-3908-4974-BBB1-40C4E0AAC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87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7418E-85C7-46D0-870E-63D7EC1509E7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4C6B9-3908-4974-BBB1-40C4E0AAC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203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7418E-85C7-46D0-870E-63D7EC1509E7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4C6B9-3908-4974-BBB1-40C4E0AAC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75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7418E-85C7-46D0-870E-63D7EC1509E7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4C6B9-3908-4974-BBB1-40C4E0AAC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69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7418E-85C7-46D0-870E-63D7EC1509E7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4C6B9-3908-4974-BBB1-40C4E0AAC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09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7418E-85C7-46D0-870E-63D7EC1509E7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4C6B9-3908-4974-BBB1-40C4E0AAC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3AE7418E-85C7-46D0-870E-63D7EC1509E7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AC64C6B9-3908-4974-BBB1-40C4E0AAC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6408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4AE76-82D6-46D5-9589-9F2F264942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68497"/>
            <a:ext cx="9144000" cy="1811045"/>
          </a:xfrm>
        </p:spPr>
        <p:txBody>
          <a:bodyPr>
            <a:noAutofit/>
          </a:bodyPr>
          <a:lstStyle/>
          <a:p>
            <a:r>
              <a:rPr lang="sr-Cyrl-RS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Продужени боравак </a:t>
            </a:r>
            <a:br>
              <a:rPr lang="sr-Cyrl-RS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sr-Cyrl-RS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као </a:t>
            </a:r>
            <a:r>
              <a:rPr lang="sr-Cyrl-RS" sz="36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мјесто</a:t>
            </a:r>
            <a:r>
              <a:rPr lang="sr-Cyrl-RS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живљења и учења</a:t>
            </a:r>
            <a:br>
              <a:rPr lang="sr-Cyrl-RS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sr-Cyrl-RS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 складу са м</a:t>
            </a:r>
            <a:r>
              <a:rPr lang="bs-Cyrl-BA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етодологијом усмјереном на дијете</a:t>
            </a:r>
            <a:endParaRPr lang="en-US" sz="3600" dirty="0">
              <a:solidFill>
                <a:srgbClr val="0070C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2AF57C-336A-4D7C-A16F-3F284F6DF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39033" y="3976547"/>
            <a:ext cx="5181832" cy="2184556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8F3A3D31-46B0-45EF-9652-DC5F29FB00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8421628" cy="130925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481FC7-8B02-455A-ADD8-5D63F8D026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9103" y="175088"/>
            <a:ext cx="8356525" cy="18350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ADA1C80-26F6-44F6-9B1A-28E594EE0F4A}"/>
              </a:ext>
            </a:extLst>
          </p:cNvPr>
          <p:cNvSpPr txBox="1"/>
          <p:nvPr/>
        </p:nvSpPr>
        <p:spPr>
          <a:xfrm>
            <a:off x="142042" y="6344358"/>
            <a:ext cx="11683015" cy="338554"/>
          </a:xfrm>
          <a:prstGeom prst="rect">
            <a:avLst/>
          </a:prstGeom>
          <a:solidFill>
            <a:schemeClr val="tx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r-Latn-R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Cyrl-R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арт 2022. године</a:t>
            </a:r>
            <a:r>
              <a:rPr lang="sr-Latn-C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sr-Cyrl-R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Latn-R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sr-Cyrl-R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sr-Latn-C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Latn-C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bs-Cyrl-BA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Инспектор-просвјетни савјетник: Гордана Попадић</a:t>
            </a:r>
            <a:endParaRPr lang="en-US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343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926364"/>
          </a:xfrm>
        </p:spPr>
        <p:txBody>
          <a:bodyPr>
            <a:normAutofit/>
          </a:bodyPr>
          <a:lstStyle/>
          <a:p>
            <a:pPr algn="ctr"/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958" y="1065320"/>
            <a:ext cx="11329386" cy="4811697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sr-Cyrl-R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осмишљен начин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дјеловања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поступак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усмјерен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постизање/остваривање неког циља у науци или практичној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дјелатности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Дешава се да знамо  шта желимо, али не и како да то постигнемо.</a:t>
            </a:r>
            <a:r>
              <a:rPr lang="ru-RU" sz="2000" dirty="0"/>
              <a:t> </a:t>
            </a:r>
            <a:r>
              <a:rPr lang="sr-Cyrl-R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(Одговор на питање: Како поступати да се оствари циљ или исход учења?). </a:t>
            </a:r>
            <a:endParaRPr lang="ru-RU" sz="2000" dirty="0"/>
          </a:p>
          <a:p>
            <a:pPr marL="0" indent="0" algn="just"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Путеви, начини и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рјешења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реализацију васпитно-образовног процеса (васпитање као практична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дјелатност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– методе васпитања (уже наставне методе), а њима се баве: општа методика васпитања, дидактика и посебне методике појединих васпитних подручја  или наставних предмета.</a:t>
            </a:r>
          </a:p>
          <a:p>
            <a:pPr marL="0" indent="0" algn="just">
              <a:buNone/>
            </a:pPr>
            <a:r>
              <a:rPr lang="sr-Cyrl-R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Двострано значење метода 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наставник/водитељ у ПБ  и ученик/дијете у ПБ.</a:t>
            </a:r>
          </a:p>
          <a:p>
            <a:pPr marL="0" indent="0" algn="just">
              <a:buNone/>
            </a:pPr>
            <a:r>
              <a:rPr lang="sr-Cyrl-R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Методе рада у ПБ модификоване наставне методе 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(алати, технике или процеси) … акценат на васпитним методама (повезивање рада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дјеце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водитеља у ПБ)…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665F01C-A2DC-4535-A905-E6057124C61C}"/>
              </a:ext>
            </a:extLst>
          </p:cNvPr>
          <p:cNvSpPr txBox="1">
            <a:spLocks/>
          </p:cNvSpPr>
          <p:nvPr/>
        </p:nvSpPr>
        <p:spPr>
          <a:xfrm>
            <a:off x="810827" y="168676"/>
            <a:ext cx="10676878" cy="8966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ОПште</a:t>
            </a:r>
            <a:r>
              <a:rPr lang="sr-Cyrl-R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методе васпитања</a:t>
            </a: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5804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926364"/>
          </a:xfrm>
        </p:spPr>
        <p:txBody>
          <a:bodyPr>
            <a:normAutofit/>
          </a:bodyPr>
          <a:lstStyle/>
          <a:p>
            <a:pPr algn="ctr"/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958" y="754602"/>
            <a:ext cx="11329386" cy="3240349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 lnSpcReduction="10000"/>
          </a:bodyPr>
          <a:lstStyle/>
          <a:p>
            <a:pPr algn="just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Метода </a:t>
            </a:r>
            <a:r>
              <a:rPr lang="sr-Cyrl-R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убјеђивања</a:t>
            </a:r>
            <a:r>
              <a:rPr lang="sr-Cyrl-R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Cyrl-R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увјеравања</a:t>
            </a:r>
            <a:r>
              <a:rPr lang="sr-Cyrl-R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(сазнавање, схватање и емоционално прихватање одређених погледа,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убјеђења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увјерења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ставова и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вриједносни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опредјељења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Метода </a:t>
            </a:r>
            <a:r>
              <a:rPr lang="sr-Cyrl-R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вјежбања</a:t>
            </a:r>
            <a:r>
              <a:rPr lang="sr-Cyrl-R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навикавања 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примјену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усвојених знања,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вриједности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увјерења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умијења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навика).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Метода подстицања 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(мотивациони систем поступака).</a:t>
            </a:r>
          </a:p>
          <a:p>
            <a:pPr algn="just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Метода спречавања 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избјегавање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елиминисање негативних елемената у васпитном процесу).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665F01C-A2DC-4535-A905-E6057124C61C}"/>
              </a:ext>
            </a:extLst>
          </p:cNvPr>
          <p:cNvSpPr txBox="1">
            <a:spLocks/>
          </p:cNvSpPr>
          <p:nvPr/>
        </p:nvSpPr>
        <p:spPr>
          <a:xfrm>
            <a:off x="810827" y="168676"/>
            <a:ext cx="10676878" cy="8966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ОПште</a:t>
            </a:r>
            <a:r>
              <a:rPr lang="sr-Cyrl-R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методе васпитања</a:t>
            </a: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51FEE0-97E5-472D-A1BE-186B85BF8042}"/>
              </a:ext>
            </a:extLst>
          </p:cNvPr>
          <p:cNvSpPr txBox="1"/>
          <p:nvPr/>
        </p:nvSpPr>
        <p:spPr>
          <a:xfrm>
            <a:off x="2949605" y="4142352"/>
            <a:ext cx="8999739" cy="193899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0" indent="0" algn="ctr">
              <a:buClr>
                <a:srgbClr val="002060"/>
              </a:buClr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 чега зависи избор метода за рад:</a:t>
            </a:r>
          </a:p>
          <a:p>
            <a:pPr marL="0" indent="0" algn="ctr">
              <a:buClr>
                <a:srgbClr val="002060"/>
              </a:buClr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-постављених циљева рада,</a:t>
            </a:r>
          </a:p>
          <a:p>
            <a:pPr marL="0" indent="0" algn="ctr">
              <a:buClr>
                <a:srgbClr val="002060"/>
              </a:buClr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-природе садржаја и активности које се реализују,</a:t>
            </a:r>
          </a:p>
          <a:p>
            <a:pPr marL="0" indent="0" algn="ctr">
              <a:buClr>
                <a:srgbClr val="002060"/>
              </a:buClr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-састава групе у продуженом боравку,</a:t>
            </a:r>
          </a:p>
          <a:p>
            <a:pPr marL="0" indent="0" algn="ctr">
              <a:buClr>
                <a:srgbClr val="002060"/>
              </a:buClr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-узраста дјеце/ученика.</a:t>
            </a:r>
          </a:p>
        </p:txBody>
      </p:sp>
    </p:spTree>
    <p:extLst>
      <p:ext uri="{BB962C8B-B14F-4D97-AF65-F5344CB8AC3E}">
        <p14:creationId xmlns:p14="http://schemas.microsoft.com/office/powerpoint/2010/main" val="21884514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926364"/>
          </a:xfrm>
        </p:spPr>
        <p:txBody>
          <a:bodyPr>
            <a:normAutofit/>
          </a:bodyPr>
          <a:lstStyle/>
          <a:p>
            <a:pPr algn="ctr"/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958" y="754602"/>
            <a:ext cx="11329386" cy="5228948"/>
          </a:xfrm>
          <a:solidFill>
            <a:schemeClr val="bg2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sr-Cyrl-R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Методе… упућивања… пружања подршке и помоћи…подстицања…подржавања креативности…стицања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вјештине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рефлексије тј. промишљања/осврта на активности у продуженом боравку…</a:t>
            </a:r>
          </a:p>
          <a:p>
            <a:pPr marL="0" indent="0" algn="just"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Методе … које подстичу самостално учење и добру организацију рада и слободног времена…</a:t>
            </a:r>
          </a:p>
          <a:p>
            <a:pPr marL="0" indent="0" algn="just"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Учење кроз игру… игра/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игролике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активности… кроз искуство… учење за живот…интегрисано учење…тимско и сарадничко учење..</a:t>
            </a:r>
          </a:p>
          <a:p>
            <a:pPr marL="0" indent="0" algn="just"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Избор активности у складу са тренутном мотивацијом и интересовањима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дјетета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али и у складу са његовим афинитетима…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665F01C-A2DC-4535-A905-E6057124C61C}"/>
              </a:ext>
            </a:extLst>
          </p:cNvPr>
          <p:cNvSpPr txBox="1">
            <a:spLocks/>
          </p:cNvSpPr>
          <p:nvPr/>
        </p:nvSpPr>
        <p:spPr>
          <a:xfrm>
            <a:off x="810827" y="168676"/>
            <a:ext cx="10676878" cy="8966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Методе у продуженом боравку</a:t>
            </a: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228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958" y="284176"/>
            <a:ext cx="10952083" cy="1260539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1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Рецепт за добар рад у продуженом боравку …</a:t>
            </a:r>
            <a:br>
              <a:rPr lang="sr-Cyrl-R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958" y="923278"/>
            <a:ext cx="11116322" cy="5212269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 fontScale="25000" lnSpcReduction="20000"/>
          </a:bodyPr>
          <a:lstStyle/>
          <a:p>
            <a:pPr marL="0" indent="0" algn="ctr">
              <a:buClr>
                <a:srgbClr val="002060"/>
              </a:buClr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Квалитетна, смислена, функционална  припрема водитеља продуженог боравка.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9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Мотивација </a:t>
            </a:r>
            <a:r>
              <a:rPr lang="sr-Cyrl-RS" sz="9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дјеце</a:t>
            </a:r>
            <a:r>
              <a:rPr lang="sr-Cyrl-RS" sz="9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/ученика.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9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Активна улога </a:t>
            </a:r>
            <a:r>
              <a:rPr lang="sr-Cyrl-RS" sz="9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дјеце</a:t>
            </a:r>
            <a:r>
              <a:rPr lang="sr-Cyrl-RS" sz="9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/ученика.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Наставник координатор.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Адекватне/активне методе и облици рада.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Адекватна наставна средства и материјал за рад.</a:t>
            </a:r>
          </a:p>
          <a:p>
            <a:pPr marL="0" indent="0">
              <a:buClr>
                <a:srgbClr val="002060"/>
              </a:buClr>
              <a:buNone/>
            </a:pPr>
            <a:endParaRPr lang="en-US" sz="5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9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Продуктивни дијалог 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кроз питањима : Ко ? Зашто? Како ? </a:t>
            </a:r>
            <a:endParaRPr lang="en-US" sz="9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Опиши </a:t>
            </a:r>
            <a:r>
              <a:rPr lang="en-US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Докажи  - Образложи  - Упореди  - Анализирај  -  Објасни</a:t>
            </a:r>
          </a:p>
          <a:p>
            <a:pPr marL="0" indent="0" algn="ctr">
              <a:buNone/>
            </a:pPr>
            <a:r>
              <a:rPr lang="ru-RU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Функција ових питања је научити дјецу/ученике да мисли.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q"/>
            </a:pPr>
            <a:endParaRPr lang="sr-Cyrl-RS" sz="9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002060"/>
              </a:buClr>
              <a:buNone/>
            </a:pPr>
            <a:r>
              <a:rPr lang="ru-RU" dirty="0"/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418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958" y="284176"/>
            <a:ext cx="10952083" cy="1260539"/>
          </a:xfrm>
        </p:spPr>
        <p:txBody>
          <a:bodyPr>
            <a:normAutofit fontScale="90000"/>
          </a:bodyPr>
          <a:lstStyle/>
          <a:p>
            <a:pPr algn="ctr"/>
            <a:br>
              <a:rPr lang="bs-Cyrl-BA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bs-Cyrl-BA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рецепт за квалитетну мотивацију или </a:t>
            </a:r>
            <a:br>
              <a:rPr lang="bs-Cyrl-BA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Шта јача мотивацију?</a:t>
            </a:r>
            <a:br>
              <a:rPr lang="bs-Cyrl-BA" sz="32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416" y="1024796"/>
            <a:ext cx="11058245" cy="5033638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ctr">
              <a:buClr>
                <a:srgbClr val="002060"/>
              </a:buClr>
              <a:buNone/>
            </a:pPr>
            <a:endParaRPr lang="sr-Cyrl-RS" sz="1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Водитељ и његова улога у продуженом боравку.</a:t>
            </a:r>
          </a:p>
          <a:p>
            <a:pPr marL="342900" indent="-342900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Лични </a:t>
            </a:r>
            <a:r>
              <a:rPr lang="sr-Cyrl-RS" sz="2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примјер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водитеља.</a:t>
            </a:r>
          </a:p>
          <a:p>
            <a:pPr marL="342900" indent="-342900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6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Стил рада водитеља у продуженом боравку.</a:t>
            </a:r>
            <a:endParaRPr lang="sr-Cyrl-RS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Планирање активности и поучавања/учења.</a:t>
            </a:r>
          </a:p>
          <a:p>
            <a:pPr marL="342900" indent="-342900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Водитељ који воли поучавати.</a:t>
            </a:r>
          </a:p>
          <a:p>
            <a:pPr marL="342900" indent="-342900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Водитељ који </a:t>
            </a:r>
            <a:r>
              <a:rPr lang="sr-Cyrl-RS" sz="2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примијењује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разноврсне активности/садржаје.</a:t>
            </a:r>
          </a:p>
          <a:p>
            <a:pPr marL="342900" indent="-342900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Повратна информација (обострано информисање).</a:t>
            </a:r>
          </a:p>
          <a:p>
            <a:pPr lvl="0" algn="just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 </a:t>
            </a:r>
            <a:r>
              <a:rPr lang="sr-Cyrl-RS" sz="2600" dirty="0" err="1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Вјештине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 и способности водитеља у продуженом боравку које могу јачати мотивацију  </a:t>
            </a:r>
            <a:r>
              <a:rPr lang="sr-Cyrl-RS" sz="2600" dirty="0" err="1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дјеце</a:t>
            </a:r>
            <a:r>
              <a:rPr lang="sr-Cyrl-RS" sz="2600" dirty="0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:</a:t>
            </a: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креативност</a:t>
            </a:r>
            <a:r>
              <a:rPr lang="bs-Cyrl-BA" sz="2600" b="1" dirty="0">
                <a:solidFill>
                  <a:srgbClr val="002060"/>
                </a:solidFill>
                <a:latin typeface="Times New Roman" panose="02020603050405020304" pitchFamily="18" charset="0"/>
                <a:ea typeface="TimesNewRomanPSMT" charset="-128"/>
                <a:cs typeface="Times New Roman" panose="02020603050405020304" pitchFamily="18" charset="0"/>
              </a:rPr>
              <a:t>, </a:t>
            </a:r>
            <a:r>
              <a:rPr lang="bs-Cyrl-BA" sz="2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емпатија, разумијевање туђих емоција, управљање емоцијама,</a:t>
            </a:r>
            <a:r>
              <a:rPr lang="bs-Cyrl-BA" sz="2600" b="1" dirty="0">
                <a:solidFill>
                  <a:srgbClr val="002060"/>
                </a:solidFill>
                <a:latin typeface="Times New Roman" panose="02020603050405020304" pitchFamily="18" charset="0"/>
                <a:ea typeface="TimesNewRomanPSMT" charset="-128"/>
                <a:cs typeface="Times New Roman" pitchFamily="18" charset="0"/>
              </a:rPr>
              <a:t> уважавање различитост,</a:t>
            </a: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комуникативност</a:t>
            </a: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, </a:t>
            </a:r>
            <a:r>
              <a:rPr lang="en-US" sz="2600" b="1" dirty="0" err="1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организованост</a:t>
            </a: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,  </a:t>
            </a:r>
            <a:r>
              <a:rPr lang="en-US" sz="2600" b="1" dirty="0" err="1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поузданост</a:t>
            </a: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, </a:t>
            </a:r>
            <a:r>
              <a:rPr lang="en-US" sz="2600" b="1" dirty="0" err="1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отвореност</a:t>
            </a: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, </a:t>
            </a:r>
            <a:r>
              <a:rPr lang="en-US" sz="2600" b="1" dirty="0" err="1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флексибилност</a:t>
            </a:r>
            <a:r>
              <a:rPr lang="sr-Cyrl-RS" sz="2600" b="1" dirty="0">
                <a:solidFill>
                  <a:srgbClr val="002060"/>
                </a:solidFill>
                <a:latin typeface="Times New Roman" pitchFamily="18" charset="0"/>
                <a:ea typeface="TimesNewRomanPSMT" charset="-128"/>
                <a:cs typeface="Times New Roman" pitchFamily="18" charset="0"/>
              </a:rPr>
              <a:t> …</a:t>
            </a:r>
            <a:endParaRPr lang="en-US" sz="2600" b="1" dirty="0">
              <a:solidFill>
                <a:srgbClr val="002060"/>
              </a:solidFill>
              <a:latin typeface="Times New Roman" pitchFamily="18" charset="0"/>
              <a:ea typeface="TimesNewRomanPSMT" charset="-128"/>
              <a:cs typeface="Times New Roman" pitchFamily="18" charset="0"/>
            </a:endParaRPr>
          </a:p>
          <a:p>
            <a:pPr marL="342900" indent="-342900">
              <a:buClr>
                <a:srgbClr val="002060"/>
              </a:buClr>
              <a:buFont typeface="Wingdings" panose="05000000000000000000" pitchFamily="2" charset="2"/>
              <a:buChar char="q"/>
            </a:pPr>
            <a:endParaRPr lang="sr-Cyrl-R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Clr>
                <a:srgbClr val="002060"/>
              </a:buClr>
              <a:buNone/>
            </a:pPr>
            <a:endParaRPr lang="ru-RU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5F4A72-C62B-4595-BA28-5B9FEAB77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546" y="1024797"/>
            <a:ext cx="4974454" cy="277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5350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958" y="213064"/>
            <a:ext cx="10952083" cy="1331651"/>
          </a:xfrm>
        </p:spPr>
        <p:txBody>
          <a:bodyPr>
            <a:normAutofit fontScale="90000"/>
          </a:bodyPr>
          <a:lstStyle/>
          <a:p>
            <a:pPr algn="ctr"/>
            <a:br>
              <a:rPr lang="bs-Cyrl-BA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bs-Cyrl-BA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рецепт за квалитетну мотивацију или </a:t>
            </a:r>
            <a:br>
              <a:rPr lang="bs-Cyrl-BA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Шта јача мотивацију?</a:t>
            </a:r>
            <a:br>
              <a:rPr lang="bs-Cyrl-BA" sz="32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7446" y="1136342"/>
            <a:ext cx="10761215" cy="4922092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>
              <a:buClr>
                <a:srgbClr val="002060"/>
              </a:buClr>
              <a:buNone/>
            </a:pPr>
            <a:endParaRPr lang="sr-Cyrl-RS" sz="2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4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Флексибилност у организацији рада/активности у продуженом боравку.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Поучавање прилагођено различитим способностима/могућностима </a:t>
            </a:r>
            <a:r>
              <a:rPr lang="sr-Cyrl-R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дјеце</a:t>
            </a:r>
            <a:r>
              <a:rPr lang="sr-Cyrl-R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Одговорност водитеља (упућивање на изворе информација, сарађивати, слушати, отвореност према свим врстама питања, мотивисан и предан раду).</a:t>
            </a:r>
          </a:p>
          <a:p>
            <a:pPr marL="342900" indent="-342900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Одговорност </a:t>
            </a:r>
            <a:r>
              <a:rPr lang="sr-Cyrl-R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дјеце</a:t>
            </a:r>
            <a:r>
              <a:rPr lang="sr-Cyrl-R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(сарађују са </a:t>
            </a:r>
            <a:r>
              <a:rPr lang="sr-Cyrl-R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водитељем</a:t>
            </a:r>
            <a:r>
              <a:rPr lang="sr-Cyrl-R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активно учествују, поштују водитеља, имају амбиције, показују одговорност и самосталност).</a:t>
            </a:r>
            <a:endParaRPr lang="en-GB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Clr>
                <a:srgbClr val="002060"/>
              </a:buClr>
              <a:buFont typeface="Wingdings" panose="05000000000000000000" pitchFamily="2" charset="2"/>
              <a:buChar char="q"/>
            </a:pPr>
            <a:endParaRPr lang="sr-Cyrl-R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Clr>
                <a:srgbClr val="002060"/>
              </a:buClr>
              <a:buNone/>
            </a:pPr>
            <a:endParaRPr lang="ru-RU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287468D-F65E-4C97-A28E-D14B1593C2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996" y="4412202"/>
            <a:ext cx="5802664" cy="1646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86333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958" y="168677"/>
            <a:ext cx="11071933" cy="479394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CS" sz="3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sz="31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методологијА</a:t>
            </a:r>
            <a:r>
              <a:rPr lang="sr-Cyrl-CS" sz="3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31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усмјеренА</a:t>
            </a:r>
            <a:r>
              <a:rPr lang="sr-Cyrl-CS" sz="3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дијете</a:t>
            </a: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783" y="870012"/>
            <a:ext cx="11416683" cy="5188421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C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Уводна активност (</a:t>
            </a:r>
            <a:r>
              <a:rPr lang="sr-Cyrl-C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вјежбе</a:t>
            </a:r>
            <a:r>
              <a:rPr lang="sr-Cyrl-C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lnSpc>
                <a:spcPct val="110000"/>
              </a:lnSpc>
              <a:spcAft>
                <a:spcPts val="800"/>
              </a:spcAft>
              <a:buNone/>
            </a:pPr>
            <a:r>
              <a:rPr lang="sr-Cyrl-CS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Мозгалица</a:t>
            </a:r>
            <a:r>
              <a:rPr lang="sr-Cyrl-CS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sr-Cyrl-CS" sz="24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Изношење идеја-Бура идеја-Олуја идеја </a:t>
            </a:r>
            <a:r>
              <a:rPr lang="sr-Cyrl-C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(„</a:t>
            </a:r>
            <a:r>
              <a:rPr lang="sr-Cyrl-CS" sz="1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Брејнсторминг</a:t>
            </a:r>
            <a:r>
              <a:rPr lang="sr-Cyrl-C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“)       </a:t>
            </a:r>
          </a:p>
          <a:p>
            <a:pPr marL="0" indent="0">
              <a:lnSpc>
                <a:spcPct val="110000"/>
              </a:lnSpc>
              <a:spcAft>
                <a:spcPts val="800"/>
              </a:spcAft>
              <a:buNone/>
            </a:pPr>
            <a:r>
              <a:rPr lang="sr-Cyrl-CS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 учесника радионице се тражи да за свако слово из </a:t>
            </a:r>
            <a:r>
              <a:rPr lang="sr-Cyrl-CS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ријечи</a:t>
            </a:r>
            <a:r>
              <a:rPr lang="sr-Cyrl-CS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МЕТОДОЛОГИЈА УСМЈЕРЕНА НА ДИЈЕТЕ смисле и кажу по једну </a:t>
            </a:r>
            <a:r>
              <a:rPr lang="sr-Cyrl-CS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ријеч</a:t>
            </a:r>
            <a:r>
              <a:rPr lang="sr-Cyrl-CS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реченицу која се односи на ове појмове, а која почиње са појединим словом наведених </a:t>
            </a:r>
            <a:r>
              <a:rPr lang="sr-Cyrl-CS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ријечи</a:t>
            </a:r>
            <a:r>
              <a:rPr lang="sr-Cyrl-CS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на </a:t>
            </a:r>
            <a:r>
              <a:rPr lang="sr-Cyrl-CS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примјер</a:t>
            </a:r>
            <a:r>
              <a:rPr lang="sr-Cyrl-CS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М- методе, Е-ефикасан рад, Т-толеранција, О-обавезна игра, Д-</a:t>
            </a:r>
            <a:r>
              <a:rPr lang="sr-Cyrl-CS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дјеца</a:t>
            </a:r>
            <a:r>
              <a:rPr lang="sr-Cyrl-CS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су у центру збивања…</a:t>
            </a:r>
            <a:endParaRPr lang="sr-Cyrl-C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buClr>
                <a:srgbClr val="002060"/>
              </a:buClr>
              <a:buNone/>
            </a:pPr>
            <a:r>
              <a:rPr lang="sr-Cyrl-CS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Асоцијација-</a:t>
            </a:r>
            <a:r>
              <a:rPr lang="sr-Cyrl-CS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Нијеми</a:t>
            </a:r>
            <a:r>
              <a:rPr lang="sr-Cyrl-CS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дијалог: </a:t>
            </a:r>
            <a:r>
              <a:rPr lang="sr-Cyrl-C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Учесници записују </a:t>
            </a:r>
            <a:r>
              <a:rPr lang="sr-Cyrl-C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ријеч</a:t>
            </a:r>
            <a:r>
              <a:rPr lang="sr-Cyrl-C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реченицу којом описују појам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МЕТОДОЛОГИЈА УСМЈЕРЕНА НА ДИЈЕТЕ. </a:t>
            </a:r>
            <a:r>
              <a:rPr lang="sr-Cyrl-RS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Приликом записивања, чланови групе не комуницирају  (вербално) и не договарају се. Могућа само невербалн</a:t>
            </a:r>
            <a:r>
              <a:rPr lang="sr-Cyrl-RS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комуникација.</a:t>
            </a:r>
            <a:endParaRPr lang="sr-Cyrl-RS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buClr>
                <a:srgbClr val="002060"/>
              </a:buClr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пет ријечи: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Учесници имају пет минута времена да смисле пет карактеристичних ријечи/реченица којима би могли да опишу појам МЕТОДОЛОГИЈА УСМЈЕРЕНА НА ДИЈЕТЕ. Свако од учесника наводи пет ријечи. Одговори се могу записати на флип чарт.</a:t>
            </a:r>
          </a:p>
          <a:p>
            <a:pPr algn="just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510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958" y="213064"/>
            <a:ext cx="11071933" cy="488272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CS" sz="3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sz="31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методологијА</a:t>
            </a:r>
            <a:r>
              <a:rPr lang="sr-Cyrl-CS" sz="3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31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усмјеренА</a:t>
            </a:r>
            <a:r>
              <a:rPr lang="sr-Cyrl-CS" sz="3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дијете</a:t>
            </a: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783" y="834501"/>
            <a:ext cx="11416683" cy="5122416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 lnSpcReduction="10000"/>
          </a:bodyPr>
          <a:lstStyle/>
          <a:p>
            <a:pPr algn="just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C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Индивидуални и индивидуализирани приступ. </a:t>
            </a:r>
          </a:p>
          <a:p>
            <a:pPr algn="just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C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 је активан, доноси одлуке, има избор.</a:t>
            </a:r>
          </a:p>
          <a:p>
            <a:pPr lvl="0" algn="just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C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Баланс између рада у великој групи, малим групама и индивидуално.</a:t>
            </a:r>
          </a:p>
          <a:p>
            <a:pPr lvl="0" algn="just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C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</a:t>
            </a:r>
            <a:r>
              <a:rPr lang="sr-Cyrl-C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мбиновање различитих метода (пројекти, истраживање/истраживачки задаци, експеримент, дебата, </a:t>
            </a:r>
            <a:r>
              <a:rPr lang="sr-Cyrl-C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рјешавање</a:t>
            </a:r>
            <a:r>
              <a:rPr lang="sr-Cyrl-C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проблема,  демонстрација…).</a:t>
            </a:r>
          </a:p>
          <a:p>
            <a:pPr lvl="0" algn="just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C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Стимулативно окружење прилагођено активном учењу.</a:t>
            </a:r>
          </a:p>
          <a:p>
            <a:pPr lvl="0" algn="just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C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Тематско планирање.</a:t>
            </a:r>
          </a:p>
          <a:p>
            <a:pPr lvl="0" algn="just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C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Континуирано праћење</a:t>
            </a:r>
            <a:r>
              <a:rPr lang="sr-Cyrl-C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  <a:r>
              <a:rPr lang="sr-Cyrl-C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вредновање</a:t>
            </a:r>
            <a:r>
              <a:rPr lang="sr-Cyrl-C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C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Балансиране активности. </a:t>
            </a:r>
          </a:p>
          <a:p>
            <a:pPr lvl="0" algn="just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C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sr-Cyrl-C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артнерство са родитељима.</a:t>
            </a:r>
            <a:endParaRPr lang="en-US" sz="2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Content Placeholder 6">
            <a:extLst>
              <a:ext uri="{FF2B5EF4-FFF2-40B4-BE49-F238E27FC236}">
                <a16:creationId xmlns:a16="http://schemas.microsoft.com/office/drawing/2014/main" id="{4746062B-10CD-41F0-ACE1-7003EDC77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0" y="3284738"/>
            <a:ext cx="3710867" cy="267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4293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958" y="168676"/>
            <a:ext cx="11071933" cy="855295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CS" sz="3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sz="31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методологијА</a:t>
            </a:r>
            <a:r>
              <a:rPr lang="sr-Cyrl-CS" sz="3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31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усмјерена</a:t>
            </a:r>
            <a:r>
              <a:rPr lang="sr-Cyrl-CS" sz="3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дијете</a:t>
            </a: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416" y="1109713"/>
            <a:ext cx="11416683" cy="4847204"/>
          </a:xfrm>
          <a:solidFill>
            <a:schemeClr val="bg2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Стратегије поучавања (облици, методе, технике). </a:t>
            </a:r>
          </a:p>
          <a:p>
            <a:pPr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Индивидуализација.</a:t>
            </a:r>
          </a:p>
          <a:p>
            <a:pPr lvl="0" algn="just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Учествовање породице (партнерство).</a:t>
            </a:r>
          </a:p>
          <a:p>
            <a:pPr algn="just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Стимулативно окружење за учење. </a:t>
            </a:r>
          </a:p>
          <a:p>
            <a:pPr marL="0" lvl="0" indent="0" algn="just">
              <a:lnSpc>
                <a:spcPct val="107000"/>
              </a:lnSpc>
              <a:buClr>
                <a:srgbClr val="002060"/>
              </a:buClr>
              <a:buNone/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buClr>
                <a:srgbClr val="002060"/>
              </a:buClr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Продужени боравак - ОШ Нови Београд">
            <a:extLst>
              <a:ext uri="{FF2B5EF4-FFF2-40B4-BE49-F238E27FC236}">
                <a16:creationId xmlns:a16="http://schemas.microsoft.com/office/drawing/2014/main" id="{D86BE43C-BCE2-4178-9A20-EA57C92E4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16" y="3648350"/>
            <a:ext cx="3940705" cy="225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Content Placeholder 7">
            <a:extLst>
              <a:ext uri="{FF2B5EF4-FFF2-40B4-BE49-F238E27FC236}">
                <a16:creationId xmlns:a16="http://schemas.microsoft.com/office/drawing/2014/main" id="{55BCDF49-1045-4498-8EC9-C42D289AE8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121" y="3648350"/>
            <a:ext cx="3374496" cy="228139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3551C82-87D8-4B39-83E2-E5E8A97D1A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5420" y="1715030"/>
            <a:ext cx="4188280" cy="30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777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7"/>
            <a:ext cx="9784080" cy="781144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Шта је још важно…</a:t>
            </a: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A978AA7-6D53-4ADA-BF2A-04360A9947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958" y="1065321"/>
            <a:ext cx="10367041" cy="4696287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/>
          <a:lstStyle/>
          <a:p>
            <a:pPr lvl="0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Истицање важности и улоге тимског, стваралачког, истраживачког и кооперативног  рада.</a:t>
            </a:r>
            <a:endParaRPr lang="en-US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Уважавање дјечијих индивидуалних способности, интереса и  могућности.</a:t>
            </a:r>
            <a:endParaRPr lang="en-US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Укључивање родитеља као партнера и сарадника у постизању циљева (партнерство с породицом у пракси – сарадња са сваком породицом, а у интересу </a:t>
            </a:r>
            <a:r>
              <a:rPr lang="sr-Cyrl-R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lvl="0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Промовисање резултата рада.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1E1D25B-A0C4-4982-910E-896AC809F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2866" y="3725368"/>
            <a:ext cx="2704133" cy="203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323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958" y="284176"/>
            <a:ext cx="11364896" cy="1189517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СЕМИНАРА </a:t>
            </a:r>
            <a:br>
              <a:rPr lang="sr-Cyrl-R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ВОДИТЕЉЕ ПРОДУЖЕНОГ БОРАВКА</a:t>
            </a: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958" y="1171577"/>
            <a:ext cx="11257717" cy="4971359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B0F0"/>
            </a:solidFill>
          </a:ln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sr-Cyrl-CS" sz="9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9,00 -   9,45 часова  - </a:t>
            </a:r>
            <a:r>
              <a:rPr lang="sr-Cyrl-C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Представљање Програма семинара, упознавање и</a:t>
            </a:r>
          </a:p>
          <a:p>
            <a:pPr>
              <a:lnSpc>
                <a:spcPct val="120000"/>
              </a:lnSpc>
              <a:buNone/>
            </a:pPr>
            <a:r>
              <a:rPr lang="sr-Cyrl-C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представљање учесника (</a:t>
            </a:r>
            <a:r>
              <a:rPr lang="sr-Cyrl-CS" sz="8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Пружам ти руку-пружи ми руку</a:t>
            </a:r>
            <a:r>
              <a:rPr lang="sr-Cyrl-CS" sz="8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sr-Cyrl-RS" sz="8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sr-Cyrl-CS" sz="9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9,45 - 11,15 часова  - </a:t>
            </a:r>
            <a:r>
              <a:rPr lang="sr-Cyrl-C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Радионица: „</a:t>
            </a:r>
            <a:r>
              <a:rPr lang="sr-Cyrl-R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Продужени боравак као </a:t>
            </a:r>
            <a:r>
              <a:rPr lang="sr-Cyrl-RS" sz="9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мјесто</a:t>
            </a:r>
            <a:r>
              <a:rPr lang="sr-Cyrl-R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живљења и учења</a:t>
            </a:r>
          </a:p>
          <a:p>
            <a:pPr>
              <a:lnSpc>
                <a:spcPct val="120000"/>
              </a:lnSpc>
              <a:buNone/>
            </a:pPr>
            <a:r>
              <a:rPr lang="sr-Cyrl-R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у складу са методологијом </a:t>
            </a:r>
            <a:r>
              <a:rPr lang="sr-Cyrl-RS" sz="9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усмјереном</a:t>
            </a:r>
            <a:r>
              <a:rPr lang="sr-Cyrl-R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дијете</a:t>
            </a:r>
            <a:r>
              <a:rPr lang="sr-Cyrl-C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</a:p>
          <a:p>
            <a:pPr>
              <a:buNone/>
            </a:pPr>
            <a:r>
              <a:rPr lang="sr-Cyrl-CS" sz="9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11,15 - 11,30 часова  - </a:t>
            </a:r>
            <a:r>
              <a:rPr lang="sr-Cyrl-C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 а у з а</a:t>
            </a:r>
            <a:r>
              <a:rPr lang="sr-Cyrl-R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sr-Cyrl-CS" sz="9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11,30 - 12,30 часова  - </a:t>
            </a:r>
            <a:r>
              <a:rPr lang="sr-Cyrl-R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sr-Cyrl-CS" sz="9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Примјери</a:t>
            </a:r>
            <a:r>
              <a:rPr lang="sr-Cyrl-C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добре праксе у продуженом боравку“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None/>
            </a:pP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1. Презентација из </a:t>
            </a:r>
            <a:r>
              <a:rPr lang="sr-Cyrl-C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ЈУ ОШ „Свети Сава“ Модрича         </a:t>
            </a:r>
            <a:endParaRPr lang="sr-Cyrl-CS" sz="9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2. Презентација из  </a:t>
            </a:r>
            <a:r>
              <a:rPr lang="sr-Cyrl-C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ЈУ ОШ „Вук Караџић“ Теслић</a:t>
            </a:r>
          </a:p>
          <a:p>
            <a:pPr>
              <a:buNone/>
            </a:pPr>
            <a:r>
              <a:rPr lang="sr-Cyrl-CS" sz="9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12,30 – 13,00часова  </a:t>
            </a:r>
            <a:r>
              <a:rPr lang="sr-Cyrl-C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 Дискусија-питања учесника</a:t>
            </a:r>
          </a:p>
          <a:p>
            <a:pPr>
              <a:buNone/>
            </a:pPr>
            <a:r>
              <a:rPr lang="sr-Cyrl-CS" sz="9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13,00 - 13,30 часова </a:t>
            </a:r>
            <a:r>
              <a:rPr lang="sr-Cyrl-RS" sz="9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sr-Cyrl-C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Закључивање семинара</a:t>
            </a:r>
            <a:br>
              <a:rPr lang="en-GB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-  </a:t>
            </a:r>
            <a:r>
              <a:rPr lang="sr-Cyrl-CS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Подјела сертификата</a:t>
            </a:r>
            <a:endParaRPr lang="en-GB" sz="9600" dirty="0">
              <a:solidFill>
                <a:srgbClr val="002060"/>
              </a:solidFill>
            </a:endParaRP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9914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7"/>
            <a:ext cx="9784080" cy="781144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Шта је још важно…</a:t>
            </a: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A978AA7-6D53-4ADA-BF2A-04360A9947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0761" y="790113"/>
            <a:ext cx="10710311" cy="5268321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Clr>
                <a:srgbClr val="002060"/>
              </a:buClr>
              <a:buNone/>
            </a:pP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Ученик-центар наставног процеса/</a:t>
            </a:r>
            <a:r>
              <a:rPr lang="sr-Cyrl-R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–центар продуженог боравка</a:t>
            </a: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sr-Cyrl-R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савременим моделима </a:t>
            </a: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наставног рада/</a:t>
            </a:r>
            <a:r>
              <a:rPr lang="sr-Cyrl-R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продуженог боравка </a:t>
            </a: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(хеуристичка, програмирана, егземпларна, проблемска, диференцирана, компјутеризована, мултимедијална…</a:t>
            </a:r>
            <a:r>
              <a:rPr lang="sr-Cyrl-R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интегрисано учење </a:t>
            </a: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поучавање, мултидисциплинарни приступ, </a:t>
            </a:r>
            <a:r>
              <a:rPr lang="sr-Cyrl-R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информационо-комуникационе технологије</a:t>
            </a: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тимско и сарадничко учење, </a:t>
            </a:r>
            <a:r>
              <a:rPr lang="sr-Cyrl-R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истраживачки рад и задаци</a:t>
            </a: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искуствено учење, </a:t>
            </a:r>
            <a:r>
              <a:rPr lang="sr-Cyrl-R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пројектна настава</a:t>
            </a: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учење кроз игру,</a:t>
            </a: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праксу, факултативни програми-спортске активности, </a:t>
            </a:r>
            <a:r>
              <a:rPr lang="sr-Cyrl-RS" sz="24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ванучионичке</a:t>
            </a:r>
            <a:r>
              <a:rPr lang="sr-Cyrl-R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активности</a:t>
            </a: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…) </a:t>
            </a:r>
            <a:r>
              <a:rPr lang="sr-Cyrl-R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ученик/ дијете је претежно у центру…</a:t>
            </a:r>
            <a:endParaRPr lang="en-US" sz="2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sr-Cyrl-R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агласак на учењу </a:t>
            </a: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sr-Cyrl-R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помјерање</a:t>
            </a: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са поучавања на учење, са информисања на </a:t>
            </a:r>
            <a:r>
              <a:rPr lang="sr-Cyrl-RS" sz="24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самоинформисање</a:t>
            </a:r>
            <a:r>
              <a:rPr lang="sr-Cyrl-RS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са доминације активности наставника на ученичко стваралачко испољавање…) и </a:t>
            </a:r>
            <a:r>
              <a:rPr lang="sr-Cyrl-R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методама које активирају/мотивишу…</a:t>
            </a:r>
            <a:endParaRPr lang="en-US" sz="2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5098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7"/>
            <a:ext cx="9784080" cy="781144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Шта је још важно…</a:t>
            </a: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A978AA7-6D53-4ADA-BF2A-04360A9947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0761" y="798991"/>
            <a:ext cx="10821281" cy="5259444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наставној пракси и процесу учења  </a:t>
            </a:r>
            <a:r>
              <a:rPr lang="sr-Cyrl-RS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усмјереном</a:t>
            </a:r>
            <a:r>
              <a:rPr lang="sr-Cyrl-RS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дијете …</a:t>
            </a:r>
            <a:endParaRPr lang="en-US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sr-Cyrl-RS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</a:t>
            </a:r>
            <a:r>
              <a:rPr lang="sr-Cyrl-RS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кола по </a:t>
            </a:r>
            <a:r>
              <a:rPr lang="sr-Cyrl-RS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мјери</a:t>
            </a:r>
            <a:r>
              <a:rPr lang="sr-Cyrl-RS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  </a:t>
            </a:r>
            <a:r>
              <a:rPr lang="sr-Cyrl-RS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води рачуна о индивидуалним способностима и разликама, о интересима ученика…током наставе и </a:t>
            </a:r>
            <a:r>
              <a:rPr lang="sr-Cyrl-RS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током трајања </a:t>
            </a:r>
            <a:r>
              <a:rPr lang="sr-Cyrl-RS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продуженог боравка.</a:t>
            </a:r>
            <a:endParaRPr lang="en-US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„</a:t>
            </a:r>
            <a:r>
              <a:rPr lang="sr-Cyrl-RS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sr-Cyrl-RS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едостатак интереса“ може бити посљедица „неадекватне наставе, неадекватно организованог продуженог боравка, </a:t>
            </a:r>
            <a:r>
              <a:rPr lang="sr-Cyrl-RS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нестимулативног</a:t>
            </a:r>
            <a:r>
              <a:rPr lang="sr-Cyrl-RS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монотоног процеса учења, игре…</a:t>
            </a:r>
            <a:endParaRPr lang="en-US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 дјечије игре…одговор за „практичан рад ученика“.</a:t>
            </a:r>
            <a:endParaRPr lang="en-US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</a:t>
            </a:r>
            <a:r>
              <a:rPr lang="sr-Cyrl-RS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функцијама наставника не инсистира се на „одржавању дисциплине“ већ се </a:t>
            </a:r>
            <a:r>
              <a:rPr lang="sr-Cyrl-RS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његује</a:t>
            </a:r>
            <a:r>
              <a:rPr lang="sr-Cyrl-RS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партнерство и равноправност.</a:t>
            </a:r>
            <a:endParaRPr lang="en-US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sr-Cyrl-RS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окрет „Квалитетна школа“…</a:t>
            </a:r>
            <a:r>
              <a:rPr lang="sr-Cyrl-RS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активна позиција ученика…веће уважавање </a:t>
            </a:r>
            <a:r>
              <a:rPr lang="sr-Cyrl-RS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осјећања</a:t>
            </a:r>
            <a:r>
              <a:rPr lang="sr-Cyrl-RS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значају доживљаја </a:t>
            </a:r>
            <a:r>
              <a:rPr lang="sr-Cyrl-RS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успјеха</a:t>
            </a:r>
            <a:r>
              <a:rPr lang="sr-Cyrl-RS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задовољства у раду…заснован на пет основних људских потреба: опстанак, љубав и припадање, моћ, слобода, забава  ….                     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Clr>
                <a:srgbClr val="002060"/>
              </a:buClr>
              <a:buNone/>
            </a:pPr>
            <a:r>
              <a:rPr lang="sr-Cyrl-RS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</a:t>
            </a:r>
            <a:r>
              <a:rPr lang="sr-Cyrl-RS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(Перо Спасојевић)</a:t>
            </a:r>
            <a:endParaRPr lang="en-US" sz="18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Clr>
                <a:srgbClr val="002060"/>
              </a:buClr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2390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760" y="186431"/>
            <a:ext cx="10976641" cy="878890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3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Примјена</a:t>
            </a:r>
            <a:r>
              <a:rPr lang="sr-Cyrl-RS" sz="3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активних метода рада у продуженом боравку</a:t>
            </a:r>
            <a:r>
              <a:rPr lang="sr-Cyrl-RS" sz="3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A978AA7-6D53-4ADA-BF2A-04360A9947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0761" y="1145219"/>
            <a:ext cx="10821281" cy="4913215"/>
          </a:xfrm>
          <a:solidFill>
            <a:schemeClr val="bg2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lvl="0" indent="0">
              <a:lnSpc>
                <a:spcPct val="107000"/>
              </a:lnSpc>
              <a:buClr>
                <a:srgbClr val="002060"/>
              </a:buClr>
              <a:buNone/>
            </a:pPr>
            <a:r>
              <a:rPr lang="sr-Cyrl-R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Задатак за рад у групи</a:t>
            </a:r>
          </a:p>
          <a:p>
            <a:pPr marL="0" lvl="0" indent="0" algn="just">
              <a:lnSpc>
                <a:spcPct val="107000"/>
              </a:lnSpc>
              <a:buClr>
                <a:srgbClr val="002060"/>
              </a:buClr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Осмислити/креирати писану припрему за реализацију активности у продуженом боравку, у оквиру које могу бити планиране активности током једног дана или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дијела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дана у продуженом боравку. Свака група ће добити текст „Могуће методе/технике рада у продуженом боравку“ у којем су побројане неке од могућих метода које подстичу активност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дјеце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самим тим их стављају у позицију активног учесника у васпитно-образовном процесу. У припреми планирати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примјену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неких од понуђених метода/техника из наведеног текста, а могуће је уврстити и неке друге методе за које водитељи сматрају да одражавају методологију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усмјерену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дијете. Чланови групе имају 30 минута за рад, након чега ће презентовати своју припрему.</a:t>
            </a:r>
          </a:p>
          <a:p>
            <a:pPr marL="0" lvl="0" indent="0" algn="just">
              <a:lnSpc>
                <a:spcPct val="107000"/>
              </a:lnSpc>
              <a:buClr>
                <a:srgbClr val="002060"/>
              </a:buClr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685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168676"/>
            <a:ext cx="9784080" cy="855295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могуће Методе/технике рада у продуженом боравку </a:t>
            </a: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784" y="1109713"/>
            <a:ext cx="11150352" cy="4847204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Сликовна асоцијација: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Покажите неколико слика и питајте дјецу/ученике шта је заједничко за све њих. Ученици погађају, а одговор је тема о којој ће се разговарати у продуженом боравку. 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слушање: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Пустите аудио запис, али не и видео запис, а уз то постављајте питања дјеци/ученицима везано за слушање датог снимка. Провјера тачности настаје када пустите видео запис.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Састављање ријечи: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Дјеци/ученицима дајте слова са задатком да саставе што дужу ријеч. Ако ученици искористе сва слова, добијају тему о којој ће бити говора.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Трка испред табле: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Подијелити дјецу у двије групе, а свака треба да направи колону испред табле. Када им саопштите тему, задатак им је да напишу ријеч која је у вези са њом. Када један ученик напише, он додаје креду оном иза себе и трчи на крај реда. Вријеме је ограничено и сваки ред се труди да напише што више ријечи. На крају се сабирају бодови, са тим да она ријеч коју други ред није написао носи више поена.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9327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168676"/>
            <a:ext cx="9784080" cy="855295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могуће Методе/технике рада у продуженом боравку</a:t>
            </a: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784" y="1109713"/>
            <a:ext cx="11150352" cy="4847204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улога: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Представља сагледавање проблема са становишта улоге у коју се ученик ставља (Нпр. један ученик/дијете се ставља у улогу учитеља/љекара, а други игра улогу ученика/пацијента; ученици се стављају у улогу књижевног лика и заступају њихове ставове ...).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Акваријум: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Подразумијева да се мала група ученика налази у унутрашњем кругу и разговара о некој теми користећи примјере, док остали посматрају из спољашњег круга. Када неки ученик из спољашњег круга жели да се укључи у дискусију, може да замијени мјесто са учеником из унутрашњег круга. Постоје различите варијанте ове методе.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Студија случаја: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Ученици се суочавају са случајем из праксе, разговарају о случају, траже алтернативне могућности за рјешавање, одлучују се за неку од њих, образлажу је и пореде с одлукама донијетим у реалности. Разликујемо случај описивања и случај одлучивања.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2899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168676"/>
            <a:ext cx="9784080" cy="855295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могуће Методе/технике рада у продуженом боравку</a:t>
            </a: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784" y="1109713"/>
            <a:ext cx="11150352" cy="4847204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три ријечи: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Ученици имају минут времена да смисле три карактеристичне ријечи којима би могли да изразе досадашњи утисак о раду/активности. Свако од ученика наводи три ријечи. Одговори се не коментаришу.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FEEDBACK метода: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центру просторије се налазе цедуљице. Свако дијете/ ученик узима једну или више и исписује своју повратну информацију. Наставник сакупља цедуљице и враћа их, али да се не виде ученички одговори. Ученици извлаче цедуљице и читају оно што је написано, а аутор исказа може додатно да га прокоментарише.</a:t>
            </a:r>
          </a:p>
          <a:p>
            <a:pPr marL="0" indent="0" algn="just">
              <a:buNone/>
            </a:pPr>
            <a:r>
              <a:rPr lang="sr-Cyrl-R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66 (кошнице):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Ученици се дијеле у групе од 6 чланова. Групе добијају радне задатке у вези са претходно добијеном информацијом. Све групе имају 6 минута за размјену мишљења. Ученици презентују резултате или питања у одјељењу.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4685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168676"/>
            <a:ext cx="9784080" cy="855295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могуће Методе/технике рада у продуженом боравку</a:t>
            </a: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783" y="1109713"/>
            <a:ext cx="11398927" cy="4847204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Муња: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Веома брза и у свакој фази рада примјењива метода. Овом методом водитељ добија повратну информацију о стању, жељама и утисцима дјетета/ученика у форми кратких и јасних ставова. Водитељ прецизно формулише питања на која ученици треба да дају одговоре. Нпр: Како могу да примијеним оно што сам научио о ...?</a:t>
            </a:r>
          </a:p>
          <a:p>
            <a:pPr marL="0" indent="0" algn="just">
              <a:buNone/>
            </a:pPr>
            <a:r>
              <a:rPr lang="sr-Latn-RS" sz="24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Метода</a:t>
            </a:r>
            <a:r>
              <a:rPr lang="sr-Latn-RS" sz="24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индивидуализованог</a:t>
            </a:r>
            <a:r>
              <a:rPr lang="sr-Latn-RS" sz="24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приступа</a:t>
            </a:r>
            <a:r>
              <a:rPr lang="sr-Cyrl-RS" sz="24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</a:t>
            </a:r>
            <a:r>
              <a:rPr lang="sr-Cyrl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иј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ењује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као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метода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ученике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који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имају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потешкоћа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учењу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ученике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који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исказују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таленат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али је могућа </a:t>
            </a:r>
            <a:r>
              <a:rPr lang="sr-Cyrl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примјена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за све остале ученике  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прилагођен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наставни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материјал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прилагођени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задаци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постављање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другачијих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захт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осмишљавање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активности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ученика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sz="24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Писана олуја идеја</a:t>
            </a:r>
            <a:r>
              <a:rPr lang="sr-Cyrl-R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тихи рад</a:t>
            </a:r>
            <a:r>
              <a:rPr lang="hr-HR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 уз музику</a:t>
            </a:r>
            <a:r>
              <a:rPr lang="hr-HR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 у пару</a:t>
            </a:r>
            <a:r>
              <a:rPr lang="hr-HR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„набацивање“/изношење идеја на задану </a:t>
            </a:r>
          </a:p>
          <a:p>
            <a:pPr marL="0" indent="0">
              <a:buNone/>
            </a:pP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тему у уводном </a:t>
            </a:r>
            <a:r>
              <a:rPr lang="sr-Cyrl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дијелу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активности.</a:t>
            </a:r>
            <a:endParaRPr lang="en-US" sz="2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EC180B-B026-4A26-8DAF-162ECCE68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6019" y="4181383"/>
            <a:ext cx="4376691" cy="171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4290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168676"/>
            <a:ext cx="9784080" cy="855295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могуће Методе/технике рада у продуженом боравку</a:t>
            </a: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783" y="1109713"/>
            <a:ext cx="11398927" cy="4847204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 algn="just">
              <a:spcBef>
                <a:spcPts val="1200"/>
              </a:spcBef>
              <a:spcAft>
                <a:spcPts val="200"/>
              </a:spcAft>
              <a:buNone/>
            </a:pPr>
            <a:r>
              <a:rPr lang="sr-Cyrl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Ученичка презентација: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Развија одговорно учење. Повећава самопоуздање. Након презентације могући су коментари.</a:t>
            </a:r>
            <a:endParaRPr lang="en-US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Bef>
                <a:spcPts val="1200"/>
              </a:spcBef>
              <a:spcAft>
                <a:spcPts val="200"/>
              </a:spcAft>
              <a:buNone/>
            </a:pPr>
            <a:r>
              <a:rPr lang="sr-Cyrl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Расправа: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Вођени разговор ученика који се одвија по договореним правилима. На крају ученици требају формирати своје мишљење о заданој теми. Давање аргумената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артикулација мишљења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прихватање мишљења других. Демократска култура свађања.</a:t>
            </a:r>
            <a:endParaRPr lang="en-US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Bef>
                <a:spcPts val="1200"/>
              </a:spcBef>
              <a:spcAft>
                <a:spcPts val="200"/>
              </a:spcAft>
              <a:buNone/>
            </a:pPr>
            <a:r>
              <a:rPr lang="sr-Cyrl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Дебата за и против: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Заоштрени облик расправе. Изношење аргумената и објашњења зашто је нешто добро или није добро. На крају се гласа која страна има више истомишљеника, али и више </a:t>
            </a:r>
            <a:r>
              <a:rPr lang="sr-Cyrl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увјерљивијих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аргумената/ чињеница (доказ, разлог, оправдање).</a:t>
            </a:r>
            <a:endParaRPr lang="en-US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Bef>
                <a:spcPts val="1200"/>
              </a:spcBef>
              <a:spcAft>
                <a:spcPts val="200"/>
              </a:spcAft>
              <a:buNone/>
            </a:pPr>
            <a:r>
              <a:rPr lang="sr-Latn-R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sr-Cyrl-RS" sz="20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аблица</a:t>
            </a:r>
            <a:r>
              <a:rPr lang="hr-HR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hr-HR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sr-Cyrl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ЗНАМ</a:t>
            </a:r>
            <a:r>
              <a:rPr lang="hr-HR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sr-Cyrl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ЖЕЛИМ ЗНАТИ</a:t>
            </a:r>
            <a:r>
              <a:rPr lang="hr-HR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sr-Cyrl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НАУЧИО САМ: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Могуће је користити при обради или код синтезе нових садржаја. Ученици записују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Шта мисле да знају о теми? Шта желе знати о теми? Шта су ново научили? На почетку ученици у први </a:t>
            </a:r>
            <a:r>
              <a:rPr lang="sr-Cyrl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дио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табеле уписују шта знају и шта мисле да знају о теми. У други </a:t>
            </a:r>
            <a:r>
              <a:rPr lang="sr-Cyrl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дио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табеле уписују оно што желе знати, питања која их занимају везано за садржај. И у трећи </a:t>
            </a:r>
            <a:r>
              <a:rPr lang="sr-Cyrl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дио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уписују оно што су научили, а што је у вези са претходно постављеним питањима. Трећи </a:t>
            </a:r>
            <a:r>
              <a:rPr lang="sr-Cyrl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дио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табеле исписује се по завршетку обраде нових садржаја.</a:t>
            </a:r>
            <a:endParaRPr lang="en-US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6300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168676"/>
            <a:ext cx="9784080" cy="855295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могуће Методе/технике рада у продуженом боравку</a:t>
            </a: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783" y="1109713"/>
            <a:ext cx="11398927" cy="4847204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 algn="just">
              <a:spcBef>
                <a:spcPts val="1200"/>
              </a:spcBef>
              <a:spcAft>
                <a:spcPts val="200"/>
              </a:spcAft>
              <a:buNone/>
            </a:pPr>
            <a:r>
              <a:rPr lang="sr-Cyrl-RS" sz="24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Пројектна настава</a:t>
            </a:r>
            <a:r>
              <a:rPr lang="sr-Latn-RS" sz="24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Проналажења теме</a:t>
            </a:r>
            <a:r>
              <a:rPr lang="hr-HR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формулисање циља</a:t>
            </a:r>
            <a:r>
              <a:rPr lang="hr-HR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планирање-оквирно и детаљно</a:t>
            </a:r>
            <a:r>
              <a:rPr lang="hr-HR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провођење пројекта</a:t>
            </a:r>
            <a:r>
              <a:rPr lang="hr-HR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рефлексије о пројекту</a:t>
            </a:r>
            <a:r>
              <a:rPr lang="hr-HR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Bef>
                <a:spcPts val="1200"/>
              </a:spcBef>
              <a:spcAft>
                <a:spcPts val="200"/>
              </a:spcAft>
              <a:buNone/>
            </a:pPr>
            <a:r>
              <a:rPr lang="sr-Cyrl-RS" sz="24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Размисли и у пару </a:t>
            </a:r>
            <a:r>
              <a:rPr lang="sr-Cyrl-RS" sz="24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размијени</a:t>
            </a:r>
            <a:r>
              <a:rPr lang="sr-Latn-RS" sz="24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Једноставна метода сарадничког учења која се може </a:t>
            </a:r>
            <a:r>
              <a:rPr lang="sr-Cyrl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примијенити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на већину садржаја</a:t>
            </a:r>
            <a:r>
              <a:rPr lang="hr-HR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</a:t>
            </a:r>
            <a:r>
              <a:rPr lang="sr-Latn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одреди се тема и ученици имају задатак појединачно размислити о тој теми</a:t>
            </a:r>
            <a:r>
              <a:rPr lang="hr-HR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затим нађу сарадника и у пару </a:t>
            </a:r>
            <a:r>
              <a:rPr lang="sr-Cyrl-RS" sz="24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размијене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своје мишљење.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24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Коло наоколо: 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Сарадничка активност; један члан напише неку идеју на лист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папира, шаље другом и тако у круг....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Bef>
                <a:spcPts val="1200"/>
              </a:spcBef>
              <a:spcAft>
                <a:spcPts val="200"/>
              </a:spcAft>
              <a:buNone/>
            </a:pPr>
            <a:r>
              <a:rPr lang="sr-Cyrl-RS" sz="24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Вртешка</a:t>
            </a:r>
            <a:r>
              <a:rPr lang="sr-Latn-RS" sz="24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sr-Cyrl-RS" sz="24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ротирајући  преглед:</a:t>
            </a:r>
            <a:r>
              <a:rPr lang="sr-Cyrl-RS" sz="24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Знања и искуства ученика о садржајима који се уче или су учена. Сарадничка активност, рад у групи, презентације и анализа рада група и допуна садржаја.</a:t>
            </a:r>
            <a:endParaRPr lang="en-US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7055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168676"/>
            <a:ext cx="9784080" cy="855295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могуће Методе/технике рада у продуженом боравку</a:t>
            </a: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783" y="1109713"/>
            <a:ext cx="11398927" cy="4847204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None/>
            </a:pPr>
            <a:r>
              <a:rPr lang="sr-Cyrl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Метода коцке (</a:t>
            </a:r>
            <a:r>
              <a:rPr lang="sr-Cyrl-RS" sz="20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коцкарење</a:t>
            </a:r>
            <a:r>
              <a:rPr lang="sr-Cyrl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):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Стратегија поучавања која омогућује обраду неке теме из различитих перспектива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Ученици се служе коцком на којој су написане натукнице за мишљење и писање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опиши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упореди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повежи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рашчлани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sr-Cyrl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примијени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против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..ученици кратко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(2-4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минуте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слободно пишу о заданој теми кроз свих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6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страна коцке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.. </a:t>
            </a:r>
            <a:r>
              <a:rPr lang="sr-Cyrl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Опиши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Загледајте се у предмет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можда само у мислима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опиши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боје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облик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величину... </a:t>
            </a:r>
            <a:r>
              <a:rPr lang="sr-Cyrl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Упореди</a:t>
            </a:r>
            <a:r>
              <a:rPr lang="hr-HR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Чему личи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 чега се разликује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... </a:t>
            </a:r>
            <a:r>
              <a:rPr lang="sr-Cyrl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Повежи</a:t>
            </a:r>
            <a:r>
              <a:rPr lang="hr-HR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шта вас </a:t>
            </a:r>
            <a:r>
              <a:rPr lang="sr-Cyrl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подсјећа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Шта вам пада на ум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... </a:t>
            </a:r>
            <a:r>
              <a:rPr lang="sr-Cyrl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Рашчлани</a:t>
            </a:r>
            <a:r>
              <a:rPr lang="hr-HR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Како се производи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можеш и измислити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)?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... </a:t>
            </a:r>
            <a:r>
              <a:rPr lang="sr-Cyrl-RS" sz="20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Примијени</a:t>
            </a:r>
            <a:r>
              <a:rPr lang="hr-HR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Како се може </a:t>
            </a:r>
            <a:r>
              <a:rPr lang="sr-Cyrl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употријебити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...</a:t>
            </a:r>
            <a:r>
              <a:rPr lang="sr-Cyrl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hr-HR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sr-Cyrl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против</a:t>
            </a:r>
            <a:r>
              <a:rPr lang="hr-HR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Заузмите став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служите се доказима по вољи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логичким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али и „будаластим“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....након писања ученици </a:t>
            </a:r>
            <a:r>
              <a:rPr lang="sr-Cyrl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размјењују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своје одговоре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пару или групи</a:t>
            </a:r>
            <a:r>
              <a:rPr lang="hr-HR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sr-Cyrl-RS"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None/>
            </a:pPr>
            <a:r>
              <a:rPr lang="sr-Latn-RS" sz="20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Истраживачке</a:t>
            </a:r>
            <a:r>
              <a:rPr lang="sr-Latn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методе</a:t>
            </a:r>
            <a:r>
              <a:rPr lang="sr-Cyrl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Ученик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самостално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и/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или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уз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помоћ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наставника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ментора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стиче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знања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истражује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прик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пља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информације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одваја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битно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од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небитног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врши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селекцију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информација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...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Често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реализује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кроз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групни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рад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Ова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метода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је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повезана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са</a:t>
            </a:r>
            <a:r>
              <a:rPr lang="sr-Latn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пројектном</a:t>
            </a:r>
            <a:r>
              <a:rPr lang="sr-Latn-RS" sz="20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r-Latn-RS" sz="20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наставом</a:t>
            </a:r>
            <a:r>
              <a:rPr lang="sr-Cyrl-RS" sz="20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F7B02EF-3986-4FB8-B5C8-0F447D6CB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289" y="4742644"/>
            <a:ext cx="5557421" cy="164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813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958" y="284176"/>
            <a:ext cx="11364896" cy="1189517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СЕМИНАРА </a:t>
            </a:r>
            <a:br>
              <a:rPr lang="sr-Cyrl-R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ВОДИТЕЉЕ ПРОДУЖЕНОГ БОРАВКА</a:t>
            </a: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958" y="1219203"/>
            <a:ext cx="11086267" cy="4839231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sr-Cyrl-C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Упознавање и представљање учесника</a:t>
            </a:r>
          </a:p>
          <a:p>
            <a:pPr algn="ctr">
              <a:lnSpc>
                <a:spcPct val="120000"/>
              </a:lnSpc>
              <a:buNone/>
            </a:pPr>
            <a:r>
              <a:rPr lang="sr-Cyrl-R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Активност: Пружам ти руку-пружи ми руку</a:t>
            </a:r>
          </a:p>
          <a:p>
            <a:pPr algn="just">
              <a:lnSpc>
                <a:spcPct val="120000"/>
              </a:lnSpc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Листић „Рука од папира“ – на длану написати своје име, а на сваки од прстију неку своју добру особину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Палац-шта други мисле о мени?). „Руку од папира“ сваки учесник може украсити на свој начин.</a:t>
            </a:r>
          </a:p>
          <a:p>
            <a:pPr algn="just">
              <a:lnSpc>
                <a:spcPct val="120000"/>
              </a:lnSpc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Након тога, своју „руку од папира“ дати особи поред себе, а од те особе узети њену/његову „руку од папира“</a:t>
            </a:r>
          </a:p>
          <a:p>
            <a:pPr algn="just">
              <a:lnSpc>
                <a:spcPct val="120000"/>
              </a:lnSpc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Сваки учесник представља особу чију је „руку  од папира“ добио, почињући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ријечима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„Мој пријатељ … нпр. Алекса …“ и онда чита особине које је Алекса навео за себе.</a:t>
            </a:r>
          </a:p>
          <a:p>
            <a:pPr algn="just">
              <a:lnSpc>
                <a:spcPct val="120000"/>
              </a:lnSpc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Након што је представљен сваки учесник, свако ће узети своју „руку од папира“ и сачувати је до краја радионице.</a:t>
            </a:r>
          </a:p>
          <a:p>
            <a:pPr>
              <a:lnSpc>
                <a:spcPct val="120000"/>
              </a:lnSpc>
              <a:buNone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sr-Cyrl-C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sr-Cyrl-RS" sz="8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1302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168676"/>
            <a:ext cx="9784080" cy="855295"/>
          </a:xfrm>
        </p:spPr>
        <p:txBody>
          <a:bodyPr>
            <a:normAutofit fontScale="90000"/>
          </a:bodyPr>
          <a:lstStyle/>
          <a:p>
            <a:pPr algn="ctr"/>
            <a:b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могуће Методе/технике рада у продуженом боравку</a:t>
            </a: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783" y="1109713"/>
            <a:ext cx="11398927" cy="4847204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Latn-RS" sz="26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Диференциране</a:t>
            </a:r>
            <a:r>
              <a:rPr lang="sr-Latn-RS" sz="26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методе</a:t>
            </a:r>
            <a:r>
              <a:rPr lang="sr-Cyrl-RS" sz="26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Наставник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даје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ученицима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задатке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три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нивоа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тежине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утврђивање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садржаја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Везује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обнављање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утврђивање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програмских садржаја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Ученик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изабере</a:t>
            </a:r>
            <a:r>
              <a:rPr lang="sr-Cyrl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(а и да наставник предложи)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ниво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тежине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наставног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листића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поступно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</a:t>
            </a:r>
            <a:r>
              <a:rPr lang="sr-Cyrl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ј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ешава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задатке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тежег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нивоа</a:t>
            </a:r>
            <a:r>
              <a:rPr lang="sr-Cyrl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Latn-RS" sz="26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Метода</a:t>
            </a:r>
            <a:r>
              <a:rPr lang="sr-Latn-RS" sz="26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индивидуализованог</a:t>
            </a:r>
            <a:r>
              <a:rPr lang="sr-Latn-RS" sz="26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приступа</a:t>
            </a:r>
            <a:r>
              <a:rPr lang="sr-Cyrl-RS" sz="26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</a:t>
            </a:r>
            <a:r>
              <a:rPr lang="sr-Cyrl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иј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ењује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као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који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имају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потешкоћа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учењу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који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исказују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таленат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sr-Cyrl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али је могућа </a:t>
            </a:r>
            <a:r>
              <a:rPr lang="sr-Cyrl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примјена</a:t>
            </a:r>
            <a:r>
              <a:rPr lang="sr-Cyrl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за све остале ученике   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прилагођен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наставни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материјал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прилагођени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задаци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постављање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другачијих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захт</a:t>
            </a:r>
            <a:r>
              <a:rPr lang="sr-Cyrl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осмишљавање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активности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Cyrl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Latn-RS" sz="26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Интерактивне</a:t>
            </a:r>
            <a:r>
              <a:rPr lang="sr-Latn-RS" sz="26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b="1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методе</a:t>
            </a:r>
            <a:r>
              <a:rPr lang="sr-Latn-RS" sz="2600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висок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ниво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активности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разм</a:t>
            </a:r>
            <a:r>
              <a:rPr lang="sr-Cyrl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ена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ставова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мишљења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продуката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у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сарадничко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600" kern="1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учење</a:t>
            </a:r>
            <a:r>
              <a:rPr lang="sr-Latn-RS" sz="2600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..)</a:t>
            </a:r>
            <a:endParaRPr lang="en-US" sz="2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711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27" y="284176"/>
            <a:ext cx="10676878" cy="1180640"/>
          </a:xfrm>
        </p:spPr>
        <p:txBody>
          <a:bodyPr>
            <a:normAutofit/>
          </a:bodyPr>
          <a:lstStyle/>
          <a:p>
            <a:pPr algn="ctr"/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883" y="1154098"/>
            <a:ext cx="11407805" cy="4988840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sr-Cyrl-R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Просјечан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/осредњи учитељ говори/каже.</a:t>
            </a:r>
            <a:b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Добар учитељ објашњава/објасни.</a:t>
            </a:r>
            <a:b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Изврстан/сјајан учитељ показује/демонстрира.</a:t>
            </a:r>
            <a:b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Врхунски/велики учитељ инспирише</a:t>
            </a:r>
            <a:r>
              <a:rPr lang="en-GB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надахњује.”</a:t>
            </a:r>
            <a:r>
              <a:rPr lang="sr-Latn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GB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William Arthur Ward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GB" sz="24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sr-Cyrl-RS" dirty="0"/>
          </a:p>
          <a:p>
            <a:pPr marL="0" indent="0" algn="ctr">
              <a:buNone/>
            </a:pPr>
            <a: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sr-Cyrl-R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Просјечан</a:t>
            </a:r>
            <a: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/осредњи водитељ продуженог боравка говори/каже.</a:t>
            </a:r>
            <a:b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Добар водитељ у продуженом боравку објашњава/објасни.</a:t>
            </a:r>
            <a:b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Изврстан/сјајан водитељ показује/демонстрира.</a:t>
            </a:r>
          </a:p>
          <a:p>
            <a:pPr marL="0" indent="0" algn="ctr">
              <a:buNone/>
            </a:pPr>
            <a:b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Врхунски/велики водитељ продуженог боравка инспирише</a:t>
            </a:r>
            <a:r>
              <a:rPr lang="en-GB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надахњује.”</a:t>
            </a:r>
            <a:r>
              <a:rPr lang="sr-Latn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022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958" y="159798"/>
            <a:ext cx="11364896" cy="974903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Продужени боравак…да се </a:t>
            </a:r>
            <a:r>
              <a:rPr lang="sr-Cyrl-R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подсјетимо</a:t>
            </a: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958" y="843379"/>
            <a:ext cx="11086267" cy="5215055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buNone/>
            </a:pPr>
            <a:r>
              <a:rPr lang="sr-Cyrl-RS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Вјежба</a:t>
            </a:r>
            <a:r>
              <a:rPr lang="sr-Cyrl-RS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„Вртешка</a:t>
            </a:r>
            <a:r>
              <a:rPr lang="sr-Cyrl-CS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sr-Cyrl-CS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Шта знам о продуженом боравку “ </a:t>
            </a:r>
          </a:p>
          <a:p>
            <a:pPr>
              <a:lnSpc>
                <a:spcPct val="120000"/>
              </a:lnSpc>
              <a:buNone/>
            </a:pPr>
            <a:r>
              <a:rPr lang="sr-Cyrl-CS" sz="19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Учесници ће радити у групама које су формиране на почетку </a:t>
            </a:r>
            <a:r>
              <a:rPr lang="sr-Cyrl-CS" sz="19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савјетовања</a:t>
            </a:r>
            <a:r>
              <a:rPr lang="sr-Cyrl-CS" sz="19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Cyrl-CS" sz="19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Свака група ће добити питање/тврдњу за коју треба да напише неколико напомена, али у року 5 минута. </a:t>
            </a:r>
            <a:r>
              <a:rPr lang="sr-Cyrl-CS" sz="19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Смјена</a:t>
            </a:r>
            <a:r>
              <a:rPr lang="sr-Cyrl-CS" sz="19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задатака ће се вршити истовремено (на сваких 4-5 минуте), тако што ће свака група погледати шта је претходна група написала, те додати нешто што мисле да још треба....Кад сви прођу свако питање/тврдњу групе ће представити свој рад. </a:t>
            </a:r>
            <a:r>
              <a:rPr lang="sr-Cyrl-C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Питања за </a:t>
            </a:r>
            <a:r>
              <a:rPr lang="sr-Cyrl-CS" sz="1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вјежбу</a:t>
            </a:r>
            <a:r>
              <a:rPr lang="sr-Cyrl-R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8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C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Продужени боравак је ...</a:t>
            </a:r>
            <a:endParaRPr lang="en-US" sz="18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C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рад у продуженом боравку планирам и припремам ...</a:t>
            </a:r>
            <a:endParaRPr lang="en-US" sz="18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C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Обавезни садржаји рада у продуженом боравку ... </a:t>
            </a:r>
            <a:endParaRPr lang="en-US" sz="18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C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Обавезе и задужења водитеља у продуженом боравку (подручја рада) ...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CS" sz="1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Моја сарадња са родитељима је у виду…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CS" sz="1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Као водитељ у продуженом боравку сарађујем са ….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endParaRPr lang="sr-Cyrl-CS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sr-Cyrl-C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sr-Cyrl-RS" sz="8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136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Box 9"/>
          <p:cNvSpPr txBox="1">
            <a:spLocks noChangeArrowheads="1"/>
          </p:cNvSpPr>
          <p:nvPr/>
        </p:nvSpPr>
        <p:spPr bwMode="auto">
          <a:xfrm>
            <a:off x="1866899" y="137828"/>
            <a:ext cx="7676595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ПРОДУЖЕНИ БОРАВАК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да се </a:t>
            </a:r>
            <a:r>
              <a:rPr lang="sr-Cyrl-R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подсјетимо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…</a:t>
            </a: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0" name="Rectangle 11"/>
          <p:cNvSpPr>
            <a:spLocks noChangeArrowheads="1"/>
          </p:cNvSpPr>
          <p:nvPr/>
        </p:nvSpPr>
        <p:spPr bwMode="auto">
          <a:xfrm>
            <a:off x="1752600" y="4038600"/>
            <a:ext cx="411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endParaRPr lang="sr-Cyrl-RS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58754" y="2243974"/>
            <a:ext cx="8380520" cy="147732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rgbClr val="0070C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bs-Cyrl-BA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„Под руководством водитеља у продуженом боравку систематска и планска припрема ученика за наставу и организовано  провођење слободног времена.</a:t>
            </a:r>
            <a:r>
              <a:rPr lang="sr-Latn-CS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endParaRPr lang="sr-Latn-CS" sz="2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sr-Cyrl-RS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89958" y="802185"/>
            <a:ext cx="8653536" cy="120032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блик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организованог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рада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ученицима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прије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и/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након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завршетка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наставе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омогућава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боравак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ученика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током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цијелог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дана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или дијела дана у школи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88574" y="3972809"/>
            <a:ext cx="7920880" cy="88267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sr-Cyrl-R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Проширени програм рада школе и </a:t>
            </a:r>
            <a:r>
              <a:rPr lang="sr-Cyrl-RS" sz="2400" b="1" dirty="0">
                <a:latin typeface="Times New Roman" pitchFamily="18" charset="0"/>
                <a:cs typeface="Times New Roman" pitchFamily="18" charset="0"/>
              </a:rPr>
              <a:t>посебна веза између породице и школе.</a:t>
            </a:r>
            <a:endParaRPr lang="sr-Cyrl-RS" sz="24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654" y="4970897"/>
            <a:ext cx="3600400" cy="1677989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EFDC84E-AE07-425B-AE9B-EC0E046DFF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263" y="5951978"/>
            <a:ext cx="499915" cy="6218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A8E4D4-F17B-496E-AF76-C084C0A66C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0178" y="6405449"/>
            <a:ext cx="1322947" cy="1280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05B4101-CD92-4679-86C5-86E9BA5A6D46}"/>
              </a:ext>
            </a:extLst>
          </p:cNvPr>
          <p:cNvSpPr txBox="1"/>
          <p:nvPr/>
        </p:nvSpPr>
        <p:spPr>
          <a:xfrm>
            <a:off x="990178" y="5974562"/>
            <a:ext cx="232691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BAFBF4-7FAF-4956-8068-77689A8BDD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0263" y="2199850"/>
            <a:ext cx="3029975" cy="15972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616" y="124287"/>
            <a:ext cx="11549849" cy="590775"/>
          </a:xfrm>
        </p:spPr>
        <p:txBody>
          <a:bodyPr>
            <a:normAutofit fontScale="90000"/>
          </a:bodyPr>
          <a:lstStyle/>
          <a:p>
            <a:pPr algn="ctr"/>
            <a:br>
              <a:rPr lang="sr-Latn-RS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Latn-RS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31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Током седмичне и дневне организације рада у продуженом боравку</a:t>
            </a:r>
            <a:r>
              <a:rPr lang="sr-Latn-BA" sz="31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31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 се</a:t>
            </a:r>
            <a:r>
              <a:rPr lang="sr-Cyrl-RS" sz="31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s-Cyrl-BA" sz="31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континуирана</a:t>
            </a:r>
            <a:r>
              <a:rPr lang="bs-Cyrl-BA" sz="31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s-Cyrl-BA" sz="31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смјена: </a:t>
            </a:r>
            <a:br>
              <a:rPr lang="bs-Cyrl-BA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958" y="1138559"/>
            <a:ext cx="11069473" cy="5004379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algn="just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Latn-R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s-Cyrl-BA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предвиђених програмски</a:t>
            </a:r>
            <a:r>
              <a:rPr lang="sr-Cyrl-R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bs-Cyrl-BA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садржаја рада</a:t>
            </a:r>
            <a:r>
              <a:rPr lang="sr-Latn-R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sr-Cyrl-R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подршка учењу и изради домаћих задатака</a:t>
            </a:r>
            <a:r>
              <a:rPr lang="bs-Cyrl-BA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lvl="0" algn="just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bs-Cyrl-BA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са активним и пасивним одмором и  </a:t>
            </a:r>
          </a:p>
          <a:p>
            <a:pPr lvl="0" algn="just"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bs-Cyrl-BA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слободним активностима, </a:t>
            </a:r>
            <a:r>
              <a:rPr lang="bs-Cyrl-BA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 усклађивање планираних активности са могућностима и способностима, као и дневним оптерећењем ученика. </a:t>
            </a:r>
          </a:p>
          <a:p>
            <a:pPr marL="0" indent="0" algn="ctr">
              <a:buNone/>
            </a:pPr>
            <a:r>
              <a:rPr lang="sr-Latn-R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</a:t>
            </a:r>
            <a:r>
              <a:rPr lang="sr-Cyrl-R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Игра, рад и учење у продуженом боравку.</a:t>
            </a:r>
            <a:endParaRPr lang="en-GB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Продужени боравак је педагошко и дидактички специфичан – повезује игру, учење и рад…</a:t>
            </a:r>
            <a:r>
              <a:rPr lang="sr-Latn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подстиче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цјелокупан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развој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дјетета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/ученика…</a:t>
            </a:r>
            <a:r>
              <a:rPr lang="sr-Latn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подстиче савладавање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вјештина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самосталног учења… сврсисходно, креативно и пријатно ваннаставно </a:t>
            </a:r>
            <a:r>
              <a:rPr lang="sr-Cyrl-R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вријеме</a:t>
            </a:r>
            <a:r>
              <a:rPr lang="sr-Cyrl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школи…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ОШ„Емилија Остојић”Пожега">
            <a:extLst>
              <a:ext uri="{FF2B5EF4-FFF2-40B4-BE49-F238E27FC236}">
                <a16:creationId xmlns:a16="http://schemas.microsoft.com/office/drawing/2014/main" id="{CBF0A0D2-D2E6-4606-8AAD-B20BE9A63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027" y="4977331"/>
            <a:ext cx="6611404" cy="158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0293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958" y="284176"/>
            <a:ext cx="10761215" cy="1446970"/>
          </a:xfrm>
        </p:spPr>
        <p:txBody>
          <a:bodyPr>
            <a:normAutofit fontScale="90000"/>
          </a:bodyPr>
          <a:lstStyle/>
          <a:p>
            <a:pPr algn="ctr"/>
            <a:br>
              <a:rPr lang="sr-Latn-RS" sz="31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1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ПРОДУЖЕНИ БОРАВАК</a:t>
            </a:r>
            <a:r>
              <a:rPr lang="sr-Latn-RS" sz="31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1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Latn-RS" sz="31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1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подручја рада ВОДИТЕЉА у ПБ</a:t>
            </a:r>
            <a:br>
              <a:rPr lang="en-US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8EFAB7E-4C8C-4F1B-A40C-72EDD88C9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713" y="1403350"/>
            <a:ext cx="10760075" cy="461664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lvl="0" indent="-514350">
              <a:lnSpc>
                <a:spcPct val="100000"/>
              </a:lnSpc>
              <a:buClr>
                <a:srgbClr val="002060"/>
              </a:buClr>
              <a:buAutoNum type="arabicPeriod"/>
            </a:pPr>
            <a:r>
              <a:rPr lang="bs-Cyrl-BA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Непосредан рад са ученицима – 30 сати</a:t>
            </a:r>
            <a:endParaRPr lang="sr-Latn-CS" sz="28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>
              <a:lnSpc>
                <a:spcPct val="100000"/>
              </a:lnSpc>
              <a:buClr>
                <a:srgbClr val="002060"/>
              </a:buClr>
              <a:buAutoNum type="arabicPeriod"/>
            </a:pPr>
            <a:r>
              <a:rPr lang="bs-Cyrl-BA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Планирање и програмирање рада – 6 сати</a:t>
            </a:r>
            <a:endParaRPr lang="sr-Latn-CS" sz="2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>
              <a:lnSpc>
                <a:spcPct val="100000"/>
              </a:lnSpc>
              <a:buClr>
                <a:srgbClr val="002060"/>
              </a:buClr>
              <a:buAutoNum type="arabicPeriod"/>
            </a:pPr>
            <a:r>
              <a:rPr lang="bs-Cyrl-BA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Сарадња са родитељима – 1  сат</a:t>
            </a:r>
          </a:p>
          <a:p>
            <a:pPr marL="514350" indent="-514350">
              <a:lnSpc>
                <a:spcPct val="100000"/>
              </a:lnSpc>
              <a:buClr>
                <a:srgbClr val="002060"/>
              </a:buClr>
              <a:buFont typeface="Wingdings" pitchFamily="2" charset="2"/>
              <a:buAutoNum type="arabicPeriod"/>
            </a:pPr>
            <a:r>
              <a:rPr lang="bs-Cyrl-BA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Сарадња  са стручном службом школе и учитељима одјељења из којих су ученици -1 сат</a:t>
            </a:r>
            <a:endParaRPr lang="sr-Latn-CS" sz="2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>
              <a:lnSpc>
                <a:spcPct val="100000"/>
              </a:lnSpc>
              <a:buClr>
                <a:srgbClr val="002060"/>
              </a:buClr>
              <a:buAutoNum type="arabicPeriod"/>
            </a:pPr>
            <a:r>
              <a:rPr lang="bs-Cyrl-BA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Стручно усавршавање –  1 сат</a:t>
            </a:r>
            <a:endParaRPr lang="sr-Latn-CS" sz="2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>
              <a:lnSpc>
                <a:spcPct val="100000"/>
              </a:lnSpc>
              <a:buClr>
                <a:srgbClr val="002060"/>
              </a:buClr>
              <a:buAutoNum type="arabicPeriod"/>
            </a:pPr>
            <a:r>
              <a:rPr lang="bs-Cyrl-BA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 у стручним органима школе – 0,5 сати</a:t>
            </a:r>
            <a:endParaRPr lang="sr-Latn-CS" sz="2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>
              <a:lnSpc>
                <a:spcPct val="100000"/>
              </a:lnSpc>
              <a:buClr>
                <a:srgbClr val="002060"/>
              </a:buClr>
              <a:buAutoNum type="arabicPeriod"/>
            </a:pPr>
            <a:r>
              <a:rPr lang="bs-Cyrl-BA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Културна и јавна дјелатност – 0,5 сати</a:t>
            </a:r>
            <a:endParaRPr lang="sr-Latn-RS" sz="28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23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926364"/>
          </a:xfrm>
        </p:spPr>
        <p:txBody>
          <a:bodyPr>
            <a:normAutofit/>
          </a:bodyPr>
          <a:lstStyle/>
          <a:p>
            <a:pPr algn="ctr"/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BCB38EAA-B89A-48B9-B76F-C529F22DBE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8255579"/>
              </p:ext>
            </p:extLst>
          </p:nvPr>
        </p:nvGraphicFramePr>
        <p:xfrm>
          <a:off x="619959" y="1393797"/>
          <a:ext cx="10761215" cy="46586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791">
                  <a:extLst>
                    <a:ext uri="{9D8B030D-6E8A-4147-A177-3AD203B41FA5}">
                      <a16:colId xmlns:a16="http://schemas.microsoft.com/office/drawing/2014/main" val="4112928100"/>
                    </a:ext>
                  </a:extLst>
                </a:gridCol>
                <a:gridCol w="6521269">
                  <a:extLst>
                    <a:ext uri="{9D8B030D-6E8A-4147-A177-3AD203B41FA5}">
                      <a16:colId xmlns:a16="http://schemas.microsoft.com/office/drawing/2014/main" val="4271332984"/>
                    </a:ext>
                  </a:extLst>
                </a:gridCol>
                <a:gridCol w="3835155">
                  <a:extLst>
                    <a:ext uri="{9D8B030D-6E8A-4147-A177-3AD203B41FA5}">
                      <a16:colId xmlns:a16="http://schemas.microsoft.com/office/drawing/2014/main" val="1734504919"/>
                    </a:ext>
                  </a:extLst>
                </a:gridCol>
              </a:tblGrid>
              <a:tr h="81674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ПОДРУЧЈА</a:t>
                      </a:r>
                      <a:r>
                        <a:rPr kumimoji="0" lang="sr-Cyrl-R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/ОБЛАСТ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АКТИВНОСТИ</a:t>
                      </a:r>
                      <a:endParaRPr kumimoji="0" lang="ru-RU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АКТИВНОСТИ</a:t>
                      </a:r>
                      <a:endParaRPr kumimoji="0" lang="bs-Cyrl-BA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(оријентационо вријеме у односу на  30 сати</a:t>
                      </a:r>
                      <a:r>
                        <a:rPr kumimoji="0" lang="bs-Cyrl-BA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sr-Cyrl-C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седмично, изражено у процентима)</a:t>
                      </a: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sr-Latn-C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760314"/>
                  </a:ext>
                </a:extLst>
              </a:tr>
              <a:tr h="40691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kumimoji="0" lang="sr-Latn-BA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sr-Latn-CS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ЈЕЗИЧКО-КОМУНИКАЦИЈСКО</a:t>
                      </a:r>
                      <a:endParaRPr kumimoji="0" lang="sr-Latn-C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15%</a:t>
                      </a:r>
                      <a:endParaRPr kumimoji="0" lang="sr-Latn-C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511869"/>
                  </a:ext>
                </a:extLst>
              </a:tr>
              <a:tr h="702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2743200" algn="ctr"/>
                          <a:tab pos="5486400" algn="r"/>
                        </a:tabLst>
                      </a:pPr>
                      <a:r>
                        <a:rPr kumimoji="0" lang="en-US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r>
                        <a:rPr kumimoji="0" lang="sr-Latn-BA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sr-Latn-CS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2743200" algn="ctr"/>
                          <a:tab pos="5486400" algn="r"/>
                        </a:tabLst>
                      </a:pPr>
                      <a:r>
                        <a:rPr kumimoji="0" 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МАТЕМАТИЧКО</a:t>
                      </a:r>
                      <a:r>
                        <a:rPr kumimoji="0" lang="bs-Cyrl-BA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ЛОГИЧКО</a:t>
                      </a:r>
                      <a:r>
                        <a:rPr kumimoji="0" lang="bs-Cyrl-BA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kumimoji="0" 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НАУЧНО</a:t>
                      </a:r>
                      <a:r>
                        <a:rPr kumimoji="0" lang="bs-Cyrl-BA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ТЕХНОЛОШКО</a:t>
                      </a:r>
                      <a:endParaRPr kumimoji="0" lang="sr-Latn-C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sr-Latn-C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10%</a:t>
                      </a:r>
                      <a:endParaRPr kumimoji="0" lang="sr-Latn-C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318643"/>
                  </a:ext>
                </a:extLst>
              </a:tr>
              <a:tr h="7501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endParaRPr kumimoji="0" lang="sr-Latn-CS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СОЦИЈАЛИЗАЦИЈА, ОДНОС ПРЕМА СЕБИ, </a:t>
                      </a:r>
                      <a:r>
                        <a:rPr kumimoji="0" lang="sr-Latn-BA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ЗДРАВЉУ, </a:t>
                      </a:r>
                      <a:r>
                        <a:rPr kumimoji="0" 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kumimoji="0" lang="ru-RU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КОЛИНИ И РАДНИМ</a:t>
                      </a:r>
                      <a:r>
                        <a:rPr kumimoji="0" lang="sr-Cyrl-BA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ОБАВЕЗАМА</a:t>
                      </a:r>
                      <a:endParaRPr kumimoji="0" lang="sr-Latn-C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sr-Latn-C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25%</a:t>
                      </a:r>
                      <a:endParaRPr kumimoji="0" lang="sr-Latn-C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2373"/>
                  </a:ext>
                </a:extLst>
              </a:tr>
              <a:tr h="5908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endParaRPr kumimoji="0" lang="sr-Latn-CS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КУЛТУРНО-УМЈЕТНИЧК</a:t>
                      </a:r>
                      <a:r>
                        <a:rPr kumimoji="0" lang="bs-Cyrl-BA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sr-Latn-C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R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15%</a:t>
                      </a:r>
                      <a:endParaRPr kumimoji="0" lang="sr-Latn-C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028263"/>
                  </a:ext>
                </a:extLst>
              </a:tr>
              <a:tr h="53668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endParaRPr kumimoji="0" lang="sr-Latn-CS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ИГРЕ, СПОРТ, РЕКРЕАЦИЈА</a:t>
                      </a:r>
                      <a:endParaRPr kumimoji="0" lang="sr-Latn-C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R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25%</a:t>
                      </a:r>
                      <a:endParaRPr kumimoji="0" lang="sr-Latn-C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468673"/>
                  </a:ext>
                </a:extLst>
              </a:tr>
              <a:tr h="70233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endParaRPr kumimoji="0" lang="sr-Latn-CS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ПРЕМА ИЗБОРУ ШКОЛЕ </a:t>
                      </a:r>
                      <a:endParaRPr kumimoji="0" lang="sr-Latn-C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 складу са школским условима)</a:t>
                      </a:r>
                      <a:endParaRPr kumimoji="0" lang="sr-Latn-CS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R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10%</a:t>
                      </a:r>
                      <a:endParaRPr kumimoji="0" lang="sr-Latn-C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939030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623D4D-304B-48D3-B22E-EBEACC1CDE96}"/>
              </a:ext>
            </a:extLst>
          </p:cNvPr>
          <p:cNvSpPr txBox="1"/>
          <p:nvPr/>
        </p:nvSpPr>
        <p:spPr>
          <a:xfrm>
            <a:off x="619958" y="284176"/>
            <a:ext cx="1076121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sr-Cyrl-RS" sz="2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ПОДРУЧЈА/ОБЛАСТИ </a:t>
            </a:r>
            <a:r>
              <a:rPr lang="sr-Cyrl-R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ПЛАН АКТИВНОСТИ </a:t>
            </a:r>
            <a:endParaRPr lang="sr-Latn-R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sr-Cyrl-R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ПРОДУЖЕНОМ БОРАВКУ 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114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436F0-88D4-43DA-B0CC-CC390963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27" y="284176"/>
            <a:ext cx="10676878" cy="118064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Обиљежја</a:t>
            </a:r>
            <a:r>
              <a:rPr lang="sr-Cyrl-R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добре организације васпитних функција продуженог боравка</a:t>
            </a:r>
            <a:b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DEF34-0181-4661-B8F1-276B7A427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958" y="1162980"/>
            <a:ext cx="10761215" cy="4979958"/>
          </a:xfrm>
          <a:solidFill>
            <a:schemeClr val="bg2">
              <a:lumMod val="40000"/>
              <a:lumOff val="6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 fontScale="92500"/>
          </a:bodyPr>
          <a:lstStyle/>
          <a:p>
            <a:pPr marL="0" indent="0" algn="ctr">
              <a:lnSpc>
                <a:spcPct val="110000"/>
              </a:lnSpc>
              <a:spcAft>
                <a:spcPts val="800"/>
              </a:spcAft>
              <a:buClr>
                <a:srgbClr val="002060"/>
              </a:buClr>
              <a:buNone/>
            </a:pPr>
            <a:r>
              <a:rPr lang="sr-Cyrl-RS" sz="2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КРЕИРАЊЕ РАДА ПО МЈЕРИ ДЈЕТЕТА </a:t>
            </a:r>
            <a:endParaRPr lang="sr-Cyrl-RS" sz="26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800"/>
              </a:spcAft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развијање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радних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хигијенских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навика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ученика</a:t>
            </a:r>
            <a:r>
              <a:rPr lang="sr-Cyrl-RS" sz="2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те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културе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понашања</a:t>
            </a:r>
            <a:r>
              <a:rPr lang="sr-Cyrl-R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800"/>
              </a:spcAft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развијање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способности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комуникације</a:t>
            </a:r>
            <a:r>
              <a:rPr lang="sr-Cyrl-RS" sz="2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способности </a:t>
            </a:r>
            <a:r>
              <a:rPr lang="sr-Cyrl-R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управљања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емоција</a:t>
            </a:r>
            <a:r>
              <a:rPr lang="sr-Cyrl-R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ма, </a:t>
            </a:r>
            <a:endParaRPr lang="sr-Cyrl-RS" sz="26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800"/>
              </a:spcAft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sr-Cyrl-R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развијање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просоцијалног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понашања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6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различита понашања која су  усмјерена на добробит заједнице, сарадњу и помагање другим људима),</a:t>
            </a:r>
            <a:endParaRPr lang="en-US" sz="2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800"/>
              </a:spcAft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развијање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осјећаја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успјешности</a:t>
            </a:r>
            <a:r>
              <a:rPr lang="sr-Cyrl-RS" sz="2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способности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ношења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неуспјехом</a:t>
            </a:r>
            <a:r>
              <a:rPr lang="sr-Cyrl-RS" sz="2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те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властитих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интереса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ученика</a:t>
            </a:r>
            <a:r>
              <a:rPr lang="sr-Cyrl-RS" sz="26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en-US" sz="2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800"/>
              </a:spcAft>
              <a:buClr>
                <a:srgbClr val="002060"/>
              </a:buClr>
              <a:buFont typeface="Wingdings" panose="05000000000000000000" pitchFamily="2" charset="2"/>
              <a:buChar char="q"/>
            </a:pP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развијање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еколошки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прихватљивог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понашања</a:t>
            </a:r>
            <a:r>
              <a:rPr lang="en-US" sz="2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D20FF7-5956-40C7-9FE8-7651F259648D}"/>
              </a:ext>
            </a:extLst>
          </p:cNvPr>
          <p:cNvSpPr/>
          <p:nvPr/>
        </p:nvSpPr>
        <p:spPr>
          <a:xfrm>
            <a:off x="619958" y="6058434"/>
            <a:ext cx="381000" cy="508000"/>
          </a:xfrm>
          <a:prstGeom prst="rect">
            <a:avLst/>
          </a:prstGeom>
          <a:solidFill>
            <a:srgbClr val="00B0F0"/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91E875-9822-4D15-B8CA-77A336937F92}"/>
              </a:ext>
            </a:extLst>
          </p:cNvPr>
          <p:cNvCxnSpPr/>
          <p:nvPr/>
        </p:nvCxnSpPr>
        <p:spPr>
          <a:xfrm>
            <a:off x="1202919" y="6566434"/>
            <a:ext cx="12001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88F8625-7D85-40DB-BD4F-EB064FF290FB}"/>
              </a:ext>
            </a:extLst>
          </p:cNvPr>
          <p:cNvSpPr txBox="1"/>
          <p:nvPr/>
        </p:nvSpPr>
        <p:spPr>
          <a:xfrm>
            <a:off x="1074198" y="6142937"/>
            <a:ext cx="23525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МЕТОДОЛОГИЈА УСМЈЕРЕНА  НА ДИЈЕТЕ У ПБ</a:t>
            </a:r>
            <a:endParaRPr lang="en-US" sz="11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4266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TM03090430[[fn=Banded]]</Template>
  <TotalTime>1337</TotalTime>
  <Words>3829</Words>
  <Application>Microsoft Office PowerPoint</Application>
  <PresentationFormat>Widescreen</PresentationFormat>
  <Paragraphs>258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Calibri</vt:lpstr>
      <vt:lpstr>Corbel</vt:lpstr>
      <vt:lpstr>Times New Roman</vt:lpstr>
      <vt:lpstr>Wingdings</vt:lpstr>
      <vt:lpstr>Banded</vt:lpstr>
      <vt:lpstr>Продужени боравак  као мјесто живљења и учења у складу са методологијом усмјереном на дијете</vt:lpstr>
      <vt:lpstr>ПРОГРАМ СЕМИНАРА  ЗА ВОДИТЕЉЕ ПРОДУЖЕНОГ БОРАВКА </vt:lpstr>
      <vt:lpstr>ПРОГРАМ СЕМИНАРА  ЗА ВОДИТЕЉЕ ПРОДУЖЕНОГ БОРАВКА </vt:lpstr>
      <vt:lpstr>Продужени боравак…да се подсјетимо </vt:lpstr>
      <vt:lpstr>PowerPoint Presentation</vt:lpstr>
      <vt:lpstr>  Током седмичне и дневне организације рада у продуженом боравку планира се континуирана смјена:  </vt:lpstr>
      <vt:lpstr> ПРОДУЖЕНИ БОРАВАК - подручја рада ВОДИТЕЉА у ПБ  </vt:lpstr>
      <vt:lpstr> </vt:lpstr>
      <vt:lpstr>Обиљежја добре организације васпитних функција продуженог боравка </vt:lpstr>
      <vt:lpstr> </vt:lpstr>
      <vt:lpstr> </vt:lpstr>
      <vt:lpstr> </vt:lpstr>
      <vt:lpstr>Рецепт за добар рад у продуженом боравку …  </vt:lpstr>
      <vt:lpstr>  рецепт за квалитетну мотивацију или  Шта јача мотивацију?   </vt:lpstr>
      <vt:lpstr>  рецепт за квалитетну мотивацију или  Шта јача мотивацију?   </vt:lpstr>
      <vt:lpstr>   методологијА усмјеренА на дијете  </vt:lpstr>
      <vt:lpstr>   методологијА усмјеренА на дијете  </vt:lpstr>
      <vt:lpstr>   методологијА усмјерена на дијете  </vt:lpstr>
      <vt:lpstr> Шта је још важно…  </vt:lpstr>
      <vt:lpstr> Шта је још важно…  </vt:lpstr>
      <vt:lpstr> Шта је још важно…  </vt:lpstr>
      <vt:lpstr>  Примјена активних метода рада у продуженом боравку…  </vt:lpstr>
      <vt:lpstr>  могуће Методе/технике рада у продуженом боравку  </vt:lpstr>
      <vt:lpstr> могуће Методе/технике рада у продуженом боравку </vt:lpstr>
      <vt:lpstr> могуће Методе/технике рада у продуженом боравку </vt:lpstr>
      <vt:lpstr> могуће Методе/технике рада у продуженом боравку </vt:lpstr>
      <vt:lpstr> могуће Методе/технике рада у продуженом боравку </vt:lpstr>
      <vt:lpstr> могуће Методе/технике рада у продуженом боравку </vt:lpstr>
      <vt:lpstr> могуће Методе/технике рада у продуженом боравку </vt:lpstr>
      <vt:lpstr> могуће Методе/технике рада у продуженом боравку 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Продужени боравак  као мјесто учења и живљења  у складу са методологијом усмјереном на дијете</dc:title>
  <dc:creator>Gordana Popadić</dc:creator>
  <cp:lastModifiedBy>Gordana Popadić</cp:lastModifiedBy>
  <cp:revision>132</cp:revision>
  <cp:lastPrinted>2022-03-11T09:43:14Z</cp:lastPrinted>
  <dcterms:created xsi:type="dcterms:W3CDTF">2022-02-09T10:55:31Z</dcterms:created>
  <dcterms:modified xsi:type="dcterms:W3CDTF">2022-03-21T12:50:31Z</dcterms:modified>
</cp:coreProperties>
</file>