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a" ContentType="audio/x-ms-wma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Default Extension="mp4" ContentType="video/mp4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0"/>
  </p:notesMasterIdLst>
  <p:sldIdLst>
    <p:sldId id="256" r:id="rId2"/>
    <p:sldId id="258" r:id="rId3"/>
    <p:sldId id="257" r:id="rId4"/>
    <p:sldId id="262" r:id="rId5"/>
    <p:sldId id="263" r:id="rId6"/>
    <p:sldId id="267" r:id="rId7"/>
    <p:sldId id="264" r:id="rId8"/>
    <p:sldId id="265" r:id="rId9"/>
    <p:sldId id="269" r:id="rId10"/>
    <p:sldId id="270" r:id="rId11"/>
    <p:sldId id="271" r:id="rId12"/>
    <p:sldId id="259" r:id="rId13"/>
    <p:sldId id="294" r:id="rId14"/>
    <p:sldId id="295" r:id="rId15"/>
    <p:sldId id="291" r:id="rId16"/>
    <p:sldId id="260" r:id="rId17"/>
    <p:sldId id="261" r:id="rId18"/>
    <p:sldId id="266" r:id="rId19"/>
    <p:sldId id="268" r:id="rId20"/>
    <p:sldId id="272" r:id="rId21"/>
    <p:sldId id="290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93" r:id="rId33"/>
    <p:sldId id="284" r:id="rId34"/>
    <p:sldId id="285" r:id="rId35"/>
    <p:sldId id="286" r:id="rId36"/>
    <p:sldId id="287" r:id="rId37"/>
    <p:sldId id="288" r:id="rId38"/>
    <p:sldId id="289" r:id="rId3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2765" autoAdjust="0"/>
  </p:normalViewPr>
  <p:slideViewPr>
    <p:cSldViewPr snapToGrid="0">
      <p:cViewPr varScale="1">
        <p:scale>
          <a:sx n="70" d="100"/>
          <a:sy n="70" d="100"/>
        </p:scale>
        <p:origin x="-744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2D896F-5904-4EA7-8B64-655EB96BB38D}" type="datetimeFigureOut">
              <a:rPr lang="bs-Latn-BA" smtClean="0"/>
              <a:pPr/>
              <a:t>30.11.2018.</a:t>
            </a:fld>
            <a:endParaRPr lang="bs-Latn-B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s-Latn-B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s-Latn-B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s-Latn-B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82591C3-9FCE-4966-8201-9F186FA11AB8}" type="slidenum">
              <a:rPr lang="bs-Latn-BA" smtClean="0"/>
              <a:pPr/>
              <a:t>‹#›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xmlns="" val="2540560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591C3-9FCE-4966-8201-9F186FA11AB8}" type="slidenum">
              <a:rPr lang="bs-Latn-BA" smtClean="0"/>
              <a:pPr/>
              <a:t>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xmlns="" val="38902703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591C3-9FCE-4966-8201-9F186FA11AB8}" type="slidenum">
              <a:rPr lang="bs-Latn-BA" smtClean="0"/>
              <a:pPr/>
              <a:t>11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xmlns="" val="29684629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591C3-9FCE-4966-8201-9F186FA11AB8}" type="slidenum">
              <a:rPr lang="bs-Latn-BA" smtClean="0"/>
              <a:pPr/>
              <a:t>13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xmlns="" val="24084159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2591C3-9FCE-4966-8201-9F186FA11AB8}" type="slidenum">
              <a:rPr lang="bs-Latn-BA" smtClean="0"/>
              <a:pPr/>
              <a:t>23</a:t>
            </a:fld>
            <a:endParaRPr lang="bs-Latn-BA"/>
          </a:p>
        </p:txBody>
      </p:sp>
    </p:spTree>
    <p:extLst>
      <p:ext uri="{BB962C8B-B14F-4D97-AF65-F5344CB8AC3E}">
        <p14:creationId xmlns:p14="http://schemas.microsoft.com/office/powerpoint/2010/main" xmlns="" val="15262449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4242851"/>
            <a:ext cx="8968084" cy="275942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11716" y="4243845"/>
            <a:ext cx="3077108" cy="276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2590078"/>
            <a:ext cx="8968085" cy="1660332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9111715" y="2590078"/>
            <a:ext cx="3077109" cy="1660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0322" y="2733709"/>
            <a:ext cx="8144134" cy="1373070"/>
          </a:xfrm>
        </p:spPr>
        <p:txBody>
          <a:bodyPr anchor="b">
            <a:noAutofit/>
          </a:bodyPr>
          <a:lstStyle>
            <a:lvl1pPr algn="r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4394039"/>
            <a:ext cx="8144134" cy="1117687"/>
          </a:xfrm>
        </p:spPr>
        <p:txBody>
          <a:bodyPr>
            <a:normAutofit/>
          </a:bodyPr>
          <a:lstStyle>
            <a:lvl1pPr marL="0" indent="0" algn="r"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55346" y="2750337"/>
            <a:ext cx="1171888" cy="1356442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4711616"/>
            <a:ext cx="9613859" cy="453051"/>
          </a:xfrm>
        </p:spPr>
        <p:txBody>
          <a:bodyPr anchor="b">
            <a:normAutofit/>
          </a:bodyPr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0322" y="609597"/>
            <a:ext cx="9613859" cy="3589575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19" y="5169583"/>
            <a:ext cx="9613862" cy="62297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6C117F-5CCF-4837-BE5F-2B92066CAFAF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309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609597"/>
            <a:ext cx="9613858" cy="3592750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1161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3" name="Picture 12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Rectangle 14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7856" y="609598"/>
            <a:ext cx="8718877" cy="3036061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402288" y="3653379"/>
            <a:ext cx="8156579" cy="54896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4711615"/>
            <a:ext cx="9613859" cy="1090789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583572" y="74811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72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9662809" y="3033524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72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5928628"/>
            <a:ext cx="10437812" cy="321164"/>
          </a:xfrm>
          <a:prstGeom prst="rect">
            <a:avLst/>
          </a:prstGeom>
        </p:spPr>
      </p:pic>
      <p:pic>
        <p:nvPicPr>
          <p:cNvPr id="10" name="Picture 9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5929622"/>
            <a:ext cx="1602997" cy="14427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 bwMode="ltGray">
          <a:xfrm>
            <a:off x="0" y="4567988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2" name="Rectangle 11"/>
          <p:cNvSpPr/>
          <p:nvPr/>
        </p:nvSpPr>
        <p:spPr>
          <a:xfrm>
            <a:off x="10585827" y="4567988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4711615"/>
            <a:ext cx="9613862" cy="588535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0" y="5300149"/>
            <a:ext cx="9613862" cy="502255"/>
          </a:xfrm>
        </p:spPr>
        <p:txBody>
          <a:bodyPr anchor="t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29455" y="470992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4" name="Picture 13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7" name="Rectangle 16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69222" y="753228"/>
            <a:ext cx="96249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60946" y="2336873"/>
            <a:ext cx="307003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0322" y="3022673"/>
            <a:ext cx="3049702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56025" y="233687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945470" y="3022673"/>
            <a:ext cx="3063240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24156" y="2336873"/>
            <a:ext cx="30700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224156" y="3022673"/>
            <a:ext cx="3070025" cy="291351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B24536-994D-4021-A283-9F449C0DB509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0322" y="753228"/>
            <a:ext cx="9613860" cy="10809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0318" y="4297503"/>
            <a:ext cx="30497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0318" y="2336873"/>
            <a:ext cx="30497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0318" y="4873765"/>
            <a:ext cx="3049705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45471" y="4297503"/>
            <a:ext cx="306324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945470" y="2336873"/>
            <a:ext cx="3063240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944117" y="4873764"/>
            <a:ext cx="3067297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230678" y="4297503"/>
            <a:ext cx="306350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230677" y="2336873"/>
            <a:ext cx="3063505" cy="1524000"/>
          </a:xfrm>
          <a:prstGeom prst="roundRect">
            <a:avLst>
              <a:gd name="adj" fmla="val 0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230553" y="4873762"/>
            <a:ext cx="3067563" cy="106242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BBBB78-C96F-47B7-AB17-D852CA960AC9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ltGray">
          <a:xfrm rot="5400000">
            <a:off x="8116207" y="1869395"/>
            <a:ext cx="5106988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 rot="5400000">
            <a:off x="9868202" y="5372403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129231" y="609597"/>
            <a:ext cx="1073802" cy="435376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0322" y="609597"/>
            <a:ext cx="8870004" cy="532658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807126" y="5936187"/>
            <a:ext cx="2743200" cy="365125"/>
          </a:xfrm>
        </p:spPr>
        <p:txBody>
          <a:bodyPr/>
          <a:lstStyle/>
          <a:p>
            <a:fld id="{6178E61D-D431-422C-9764-11DAFE33AB63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80321" y="5936188"/>
            <a:ext cx="6126805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097550" y="5398633"/>
            <a:ext cx="1154151" cy="1090789"/>
          </a:xfrm>
        </p:spPr>
        <p:txBody>
          <a:bodyPr anchor="t"/>
          <a:lstStyle>
            <a:lvl1pPr algn="ctr">
              <a:defRPr/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6" name="Picture 15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8" name="Rectangle 17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4086907"/>
            <a:ext cx="10437812" cy="321164"/>
          </a:xfrm>
          <a:prstGeom prst="rect">
            <a:avLst/>
          </a:prstGeom>
        </p:spPr>
      </p:pic>
      <p:pic>
        <p:nvPicPr>
          <p:cNvPr id="8" name="Picture 7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4" y="4087901"/>
            <a:ext cx="1602997" cy="14427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 bwMode="ltGray">
          <a:xfrm>
            <a:off x="-2" y="2726267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10585825" y="2726267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2" y="2869895"/>
            <a:ext cx="9613860" cy="1090788"/>
          </a:xfrm>
        </p:spPr>
        <p:txBody>
          <a:bodyPr anchor="ctr">
            <a:normAutofit/>
          </a:bodyPr>
          <a:lstStyle>
            <a:lvl1pPr algn="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2" y="4232171"/>
            <a:ext cx="9613860" cy="1704017"/>
          </a:xfrm>
        </p:spPr>
        <p:txBody>
          <a:bodyPr>
            <a:normAutofit/>
          </a:bodyPr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729455" y="2869895"/>
            <a:ext cx="1154151" cy="1090789"/>
          </a:xfrm>
        </p:spPr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46983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594123" y="2336873"/>
            <a:ext cx="4700058" cy="35993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11" name="Picture 10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3" name="Rectangle 12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19" y="753229"/>
            <a:ext cx="9613863" cy="108093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6350" y="2336873"/>
            <a:ext cx="4472327" cy="69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0322" y="3030008"/>
            <a:ext cx="4698355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20154" y="2336873"/>
            <a:ext cx="4474028" cy="69207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594123" y="3030008"/>
            <a:ext cx="4700059" cy="29061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7" name="Picture 6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D-ShadowShor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1" y="753227"/>
            <a:ext cx="9613859" cy="1080940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5846" y="2336873"/>
            <a:ext cx="5608336" cy="359931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2" y="2336872"/>
            <a:ext cx="3790078" cy="3599317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HD-ShadowLong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1970240"/>
            <a:ext cx="10437812" cy="321164"/>
          </a:xfrm>
          <a:prstGeom prst="rect">
            <a:avLst/>
          </a:prstGeom>
        </p:spPr>
      </p:pic>
      <p:pic>
        <p:nvPicPr>
          <p:cNvPr id="9" name="Picture 8" descr="HD-ShadowShor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585826" y="1971234"/>
            <a:ext cx="1602997" cy="144270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 bwMode="ltGray">
          <a:xfrm>
            <a:off x="0" y="609600"/>
            <a:ext cx="10437812" cy="1368198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10585827" y="609600"/>
            <a:ext cx="1602997" cy="13681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0323" y="753228"/>
            <a:ext cx="9613857" cy="1080938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68333" y="2336874"/>
            <a:ext cx="5425849" cy="3599312"/>
          </a:xfrm>
          <a:noFill/>
          <a:ln>
            <a:noFill/>
          </a:ln>
          <a:effectLst>
            <a:outerShdw blurRad="76200" dist="63500" dir="5040000" algn="tl" rotWithShape="0">
              <a:srgbClr val="000000">
                <a:alpha val="41000"/>
              </a:srgbClr>
            </a:outerShdw>
          </a:effectLst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0323" y="2336873"/>
            <a:ext cx="3876256" cy="3599315"/>
          </a:xfrm>
        </p:spPr>
        <p:txBody>
          <a:bodyPr anchor="ctr"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ashOverlay-FullResolve.png"/>
          <p:cNvPicPr>
            <a:picLocks noChangeAspect="1"/>
          </p:cNvPicPr>
          <p:nvPr/>
        </p:nvPicPr>
        <p:blipFill>
          <a:blip r:embed="rId19">
            <a:alphaModFix amt="10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0321" y="753228"/>
            <a:ext cx="9613861" cy="10809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0321" y="2336873"/>
            <a:ext cx="9613861" cy="359931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550981" y="59361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dirty="0"/>
              <a:pPr/>
              <a:t>11/30/2018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0321" y="5936188"/>
            <a:ext cx="687066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29455" y="753227"/>
            <a:ext cx="1154151" cy="109078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ma"/><Relationship Id="rId1" Type="http://schemas.openxmlformats.org/officeDocument/2006/relationships/tags" Target="../tags/tag1.xml"/><Relationship Id="rId5" Type="http://schemas.openxmlformats.org/officeDocument/2006/relationships/image" Target="../media/image4.png"/><Relationship Id="rId4" Type="http://schemas.microsoft.com/office/2007/relationships/media" Target="../media/media1.wma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0.wma"/><Relationship Id="rId1" Type="http://schemas.openxmlformats.org/officeDocument/2006/relationships/tags" Target="../tags/tag8.xml"/><Relationship Id="rId6" Type="http://schemas.openxmlformats.org/officeDocument/2006/relationships/image" Target="../media/image4.png"/><Relationship Id="rId5" Type="http://schemas.microsoft.com/office/2007/relationships/media" Target="../media/media10.wma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1.wma"/><Relationship Id="rId6" Type="http://schemas.openxmlformats.org/officeDocument/2006/relationships/image" Target="../media/image4.png"/><Relationship Id="rId5" Type="http://schemas.microsoft.com/office/2007/relationships/media" Target="../media/media11.wma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3.jpeg"/><Relationship Id="rId2" Type="http://schemas.openxmlformats.org/officeDocument/2006/relationships/audio" Target="../media/media12.wma"/><Relationship Id="rId1" Type="http://schemas.openxmlformats.org/officeDocument/2006/relationships/tags" Target="../tags/tag9.xml"/><Relationship Id="rId6" Type="http://schemas.openxmlformats.org/officeDocument/2006/relationships/image" Target="../media/image12.jpeg"/><Relationship Id="rId5" Type="http://schemas.openxmlformats.org/officeDocument/2006/relationships/image" Target="../media/image4.png"/><Relationship Id="rId4" Type="http://schemas.microsoft.com/office/2007/relationships/media" Target="../media/media12.wma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media" Target="../media/media13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13.mp4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media" Target="../media/media14.wma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4.wma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15.wma"/><Relationship Id="rId1" Type="http://schemas.openxmlformats.org/officeDocument/2006/relationships/tags" Target="../tags/tag10.xml"/><Relationship Id="rId6" Type="http://schemas.microsoft.com/office/2007/relationships/media" Target="../media/media15.wma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media" Target="../media/media16.wma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16.wma"/><Relationship Id="rId4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media" Target="../media/media17.wma"/><Relationship Id="rId2" Type="http://schemas.openxmlformats.org/officeDocument/2006/relationships/slideLayout" Target="../slideLayouts/slideLayout1.xml"/><Relationship Id="rId1" Type="http://schemas.openxmlformats.org/officeDocument/2006/relationships/audio" Target="../media/media17.wma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.png"/><Relationship Id="rId2" Type="http://schemas.openxmlformats.org/officeDocument/2006/relationships/audio" Target="../media/media2.wma"/><Relationship Id="rId1" Type="http://schemas.openxmlformats.org/officeDocument/2006/relationships/tags" Target="../tags/tag2.xml"/><Relationship Id="rId6" Type="http://schemas.microsoft.com/office/2007/relationships/media" Target="../media/media2.wma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8.wma"/><Relationship Id="rId1" Type="http://schemas.openxmlformats.org/officeDocument/2006/relationships/tags" Target="../tags/tag11.xml"/><Relationship Id="rId5" Type="http://schemas.openxmlformats.org/officeDocument/2006/relationships/image" Target="../media/image4.png"/><Relationship Id="rId4" Type="http://schemas.microsoft.com/office/2007/relationships/media" Target="../media/media18.wma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9.wma"/><Relationship Id="rId1" Type="http://schemas.openxmlformats.org/officeDocument/2006/relationships/tags" Target="../tags/tag12.xml"/><Relationship Id="rId6" Type="http://schemas.openxmlformats.org/officeDocument/2006/relationships/image" Target="../media/image4.png"/><Relationship Id="rId5" Type="http://schemas.microsoft.com/office/2007/relationships/media" Target="../media/media19.wma"/><Relationship Id="rId4" Type="http://schemas.openxmlformats.org/officeDocument/2006/relationships/image" Target="../media/image21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20.wma"/><Relationship Id="rId1" Type="http://schemas.openxmlformats.org/officeDocument/2006/relationships/tags" Target="../tags/tag13.xml"/><Relationship Id="rId6" Type="http://schemas.microsoft.com/office/2007/relationships/media" Target="../media/media20.wma"/><Relationship Id="rId5" Type="http://schemas.openxmlformats.org/officeDocument/2006/relationships/image" Target="../media/image22.jpeg"/><Relationship Id="rId4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media" Target="../media/media21.wma"/><Relationship Id="rId2" Type="http://schemas.openxmlformats.org/officeDocument/2006/relationships/audio" Target="../media/media21.wma"/><Relationship Id="rId1" Type="http://schemas.openxmlformats.org/officeDocument/2006/relationships/tags" Target="../tags/tag14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microsoft.com/office/2007/relationships/media" Target="../media/media22.wma"/><Relationship Id="rId2" Type="http://schemas.openxmlformats.org/officeDocument/2006/relationships/audio" Target="../media/media22.wma"/><Relationship Id="rId1" Type="http://schemas.openxmlformats.org/officeDocument/2006/relationships/tags" Target="../tags/tag15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3.wma"/><Relationship Id="rId1" Type="http://schemas.openxmlformats.org/officeDocument/2006/relationships/tags" Target="../tags/tag16.xml"/><Relationship Id="rId6" Type="http://schemas.openxmlformats.org/officeDocument/2006/relationships/image" Target="../media/image4.png"/><Relationship Id="rId5" Type="http://schemas.microsoft.com/office/2007/relationships/media" Target="../media/media23.wma"/><Relationship Id="rId4" Type="http://schemas.openxmlformats.org/officeDocument/2006/relationships/image" Target="../media/image29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4.png"/><Relationship Id="rId2" Type="http://schemas.openxmlformats.org/officeDocument/2006/relationships/audio" Target="../media/media24.wma"/><Relationship Id="rId1" Type="http://schemas.openxmlformats.org/officeDocument/2006/relationships/tags" Target="../tags/tag17.xml"/><Relationship Id="rId6" Type="http://schemas.microsoft.com/office/2007/relationships/media" Target="../media/media24.wma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25.wma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microsoft.com/office/2007/relationships/media" Target="../media/media25.wma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6.wma"/><Relationship Id="rId1" Type="http://schemas.openxmlformats.org/officeDocument/2006/relationships/tags" Target="../tags/tag19.xml"/><Relationship Id="rId5" Type="http://schemas.openxmlformats.org/officeDocument/2006/relationships/image" Target="../media/image4.png"/><Relationship Id="rId4" Type="http://schemas.microsoft.com/office/2007/relationships/media" Target="../media/media26.wma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wma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microsoft.com/office/2007/relationships/media" Target="../media/media3.wma"/><Relationship Id="rId4" Type="http://schemas.openxmlformats.org/officeDocument/2006/relationships/notesSlide" Target="../notesSlides/notesSlid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7.wma"/><Relationship Id="rId1" Type="http://schemas.openxmlformats.org/officeDocument/2006/relationships/tags" Target="../tags/tag20.xml"/><Relationship Id="rId5" Type="http://schemas.openxmlformats.org/officeDocument/2006/relationships/image" Target="../media/image4.png"/><Relationship Id="rId4" Type="http://schemas.microsoft.com/office/2007/relationships/media" Target="../media/media27.wma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media" Target="../media/media28.wma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28.wma"/><Relationship Id="rId4" Type="http://schemas.openxmlformats.org/officeDocument/2006/relationships/image" Target="../media/image4.png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media" Target="../media/media29.mp4"/><Relationship Id="rId2" Type="http://schemas.openxmlformats.org/officeDocument/2006/relationships/slideLayout" Target="../slideLayouts/slideLayout7.xml"/><Relationship Id="rId1" Type="http://schemas.openxmlformats.org/officeDocument/2006/relationships/video" Target="../media/media29.mp4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0.wma"/><Relationship Id="rId1" Type="http://schemas.openxmlformats.org/officeDocument/2006/relationships/tags" Target="../tags/tag21.xml"/><Relationship Id="rId5" Type="http://schemas.openxmlformats.org/officeDocument/2006/relationships/image" Target="../media/image4.png"/><Relationship Id="rId4" Type="http://schemas.microsoft.com/office/2007/relationships/media" Target="../media/media30.wma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1.wma"/><Relationship Id="rId1" Type="http://schemas.openxmlformats.org/officeDocument/2006/relationships/tags" Target="../tags/tag22.xml"/><Relationship Id="rId5" Type="http://schemas.openxmlformats.org/officeDocument/2006/relationships/image" Target="../media/image4.png"/><Relationship Id="rId4" Type="http://schemas.microsoft.com/office/2007/relationships/media" Target="../media/media31.wma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2.wma"/><Relationship Id="rId1" Type="http://schemas.openxmlformats.org/officeDocument/2006/relationships/tags" Target="../tags/tag23.xml"/><Relationship Id="rId5" Type="http://schemas.openxmlformats.org/officeDocument/2006/relationships/image" Target="../media/image4.png"/><Relationship Id="rId4" Type="http://schemas.microsoft.com/office/2007/relationships/media" Target="../media/media32.wma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3.wma"/><Relationship Id="rId1" Type="http://schemas.openxmlformats.org/officeDocument/2006/relationships/tags" Target="../tags/tag24.xml"/><Relationship Id="rId5" Type="http://schemas.openxmlformats.org/officeDocument/2006/relationships/image" Target="../media/image4.png"/><Relationship Id="rId4" Type="http://schemas.microsoft.com/office/2007/relationships/media" Target="../media/media33.wma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.png"/><Relationship Id="rId2" Type="http://schemas.openxmlformats.org/officeDocument/2006/relationships/audio" Target="../media/media35.wma"/><Relationship Id="rId1" Type="http://schemas.openxmlformats.org/officeDocument/2006/relationships/video" Target="../media/media34.mp4"/><Relationship Id="rId6" Type="http://schemas.microsoft.com/office/2007/relationships/media" Target="../media/media35.wma"/><Relationship Id="rId5" Type="http://schemas.openxmlformats.org/officeDocument/2006/relationships/image" Target="../media/image34.png"/><Relationship Id="rId4" Type="http://schemas.microsoft.com/office/2007/relationships/media" Target="../media/media34.mp4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6.wma"/><Relationship Id="rId1" Type="http://schemas.openxmlformats.org/officeDocument/2006/relationships/tags" Target="../tags/tag25.xml"/><Relationship Id="rId5" Type="http://schemas.openxmlformats.org/officeDocument/2006/relationships/image" Target="../media/image4.png"/><Relationship Id="rId4" Type="http://schemas.microsoft.com/office/2007/relationships/media" Target="../media/media36.wma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wma"/><Relationship Id="rId1" Type="http://schemas.openxmlformats.org/officeDocument/2006/relationships/tags" Target="../tags/tag4.xml"/><Relationship Id="rId5" Type="http://schemas.openxmlformats.org/officeDocument/2006/relationships/image" Target="../media/image4.png"/><Relationship Id="rId4" Type="http://schemas.microsoft.com/office/2007/relationships/media" Target="../media/media4.wma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media" Target="../media/media5.wma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5.wma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wma"/><Relationship Id="rId1" Type="http://schemas.openxmlformats.org/officeDocument/2006/relationships/tags" Target="../tags/tag5.xml"/><Relationship Id="rId6" Type="http://schemas.openxmlformats.org/officeDocument/2006/relationships/image" Target="../media/image7.jpeg"/><Relationship Id="rId5" Type="http://schemas.openxmlformats.org/officeDocument/2006/relationships/image" Target="../media/image4.png"/><Relationship Id="rId4" Type="http://schemas.microsoft.com/office/2007/relationships/media" Target="../media/media6.wma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2.xml"/><Relationship Id="rId1" Type="http://schemas.openxmlformats.org/officeDocument/2006/relationships/audio" Target="../media/media7.wma"/><Relationship Id="rId5" Type="http://schemas.openxmlformats.org/officeDocument/2006/relationships/image" Target="../media/image4.png"/><Relationship Id="rId4" Type="http://schemas.microsoft.com/office/2007/relationships/media" Target="../media/media7.wma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8.wma"/><Relationship Id="rId1" Type="http://schemas.openxmlformats.org/officeDocument/2006/relationships/tags" Target="../tags/tag6.xml"/><Relationship Id="rId5" Type="http://schemas.openxmlformats.org/officeDocument/2006/relationships/image" Target="../media/image4.png"/><Relationship Id="rId4" Type="http://schemas.microsoft.com/office/2007/relationships/media" Target="../media/media8.wma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wma"/><Relationship Id="rId1" Type="http://schemas.openxmlformats.org/officeDocument/2006/relationships/tags" Target="../tags/tag7.xml"/><Relationship Id="rId5" Type="http://schemas.openxmlformats.org/officeDocument/2006/relationships/image" Target="../media/image4.png"/><Relationship Id="rId4" Type="http://schemas.microsoft.com/office/2007/relationships/media" Target="../media/media9.wma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tx2">
                <a:lumMod val="50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71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bs-Cyrl-BA" sz="6000" dirty="0" smtClean="0"/>
              <a:t>ПРОДУЖЕНИ БОРАВАК</a:t>
            </a:r>
            <a:endParaRPr lang="bs-Latn-BA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2292" y="5398591"/>
            <a:ext cx="10717481" cy="1117687"/>
          </a:xfrm>
        </p:spPr>
        <p:txBody>
          <a:bodyPr>
            <a:normAutofit/>
          </a:bodyPr>
          <a:lstStyle/>
          <a:p>
            <a:pPr algn="ctr"/>
            <a:r>
              <a:rPr lang="bs-Cyrl-BA" sz="4000" dirty="0" smtClean="0"/>
              <a:t>ЈУ ОШ „ ДОСИТЕЈ ОБРАДОВИЋ“</a:t>
            </a:r>
            <a:endParaRPr lang="bs-Latn-BA" sz="40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9214883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144"/>
    </mc:Choice>
    <mc:Fallback>
      <p:transition spd="slow" advTm="1214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336" y="223837"/>
            <a:ext cx="10936835" cy="6192729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764264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1839"/>
    </mc:Choice>
    <mc:Fallback>
      <p:transition spd="slow" advTm="418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6936827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936827" y="0"/>
            <a:ext cx="525517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3450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973"/>
    </mc:Choice>
    <mc:Fallback>
      <p:transition spd="slow" advTm="49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s-Cyrl-BA" sz="5400" dirty="0" smtClean="0"/>
              <a:t>Један дан у продуженом боравку</a:t>
            </a:r>
            <a:endParaRPr lang="bs-Latn-B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2735" y="2075119"/>
            <a:ext cx="7879848" cy="1194603"/>
          </a:xfrm>
        </p:spPr>
        <p:txBody>
          <a:bodyPr>
            <a:noAutofit/>
          </a:bodyPr>
          <a:lstStyle/>
          <a:p>
            <a:r>
              <a:rPr lang="bs-Cyrl-BA" sz="3600" dirty="0" smtClean="0"/>
              <a:t>Трудимо се да дјеци буде занимљиво . Имамо много интересантних садржаја.</a:t>
            </a:r>
          </a:p>
          <a:p>
            <a:pPr marL="0" indent="0">
              <a:buNone/>
            </a:pPr>
            <a:endParaRPr lang="bs-Latn-BA" sz="3600" dirty="0"/>
          </a:p>
          <a:p>
            <a:pPr marL="0" indent="0">
              <a:buNone/>
            </a:pPr>
            <a:endParaRPr lang="bs-Latn-BA" sz="36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531476"/>
            <a:ext cx="5470635" cy="33265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9267" y="2035818"/>
            <a:ext cx="4192733" cy="482218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41392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471"/>
    </mc:Choice>
    <mc:Fallback>
      <p:transition spd="slow" advTm="3547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9603" y="2298249"/>
            <a:ext cx="9613861" cy="3692648"/>
          </a:xfrm>
        </p:spPr>
        <p:txBody>
          <a:bodyPr>
            <a:normAutofit/>
          </a:bodyPr>
          <a:lstStyle/>
          <a:p>
            <a:r>
              <a:rPr lang="bs-Cyrl-BA" dirty="0" smtClean="0"/>
              <a:t>Учимо дјецу да поштују различитости .</a:t>
            </a:r>
            <a:br>
              <a:rPr lang="bs-Cyrl-BA" dirty="0" smtClean="0"/>
            </a:br>
            <a:r>
              <a:rPr lang="bs-Cyrl-BA" dirty="0" smtClean="0"/>
              <a:t>Веома нам је важно да дјеца немају никакве предрасуде у вези националности, боје коже, вјере и слично.</a:t>
            </a:r>
            <a:br>
              <a:rPr lang="bs-Cyrl-BA" dirty="0" smtClean="0"/>
            </a:br>
            <a:r>
              <a:rPr lang="bs-Cyrl-BA" dirty="0" smtClean="0"/>
              <a:t> </a:t>
            </a:r>
            <a:endParaRPr lang="bs-Latn-BA" dirty="0"/>
          </a:p>
        </p:txBody>
      </p:sp>
      <p:sp>
        <p:nvSpPr>
          <p:cNvPr id="3" name="TextBox 2"/>
          <p:cNvSpPr txBox="1"/>
          <p:nvPr/>
        </p:nvSpPr>
        <p:spPr>
          <a:xfrm>
            <a:off x="1" y="485215"/>
            <a:ext cx="12192000" cy="2062103"/>
          </a:xfrm>
          <a:prstGeom prst="rect">
            <a:avLst/>
          </a:prstGeom>
          <a:blipFill>
            <a:blip r:embed="rId3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r>
              <a:rPr lang="bs-Cyrl-BA" sz="3600" dirty="0" smtClean="0">
                <a:solidFill>
                  <a:srgbClr val="0070C0"/>
                </a:solidFill>
              </a:rPr>
              <a:t>Дјеца постоје разна , али свако дијете је личност.</a:t>
            </a:r>
          </a:p>
          <a:p>
            <a:r>
              <a:rPr lang="bs-Cyrl-BA" sz="3600" dirty="0" smtClean="0">
                <a:solidFill>
                  <a:srgbClr val="0070C0"/>
                </a:solidFill>
              </a:rPr>
              <a:t>Разлике нису казна, у разликама је наша сличност.</a:t>
            </a:r>
          </a:p>
          <a:p>
            <a:endParaRPr lang="bs-Cyrl-BA" sz="2800" dirty="0"/>
          </a:p>
          <a:p>
            <a:endParaRPr lang="bs-Latn-BA" sz="2800" dirty="0"/>
          </a:p>
        </p:txBody>
      </p:sp>
    </p:spTree>
    <p:extLst>
      <p:ext uri="{BB962C8B-B14F-4D97-AF65-F5344CB8AC3E}">
        <p14:creationId xmlns:p14="http://schemas.microsoft.com/office/powerpoint/2010/main" xmlns="" val="3120375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40069" y="0"/>
            <a:ext cx="10851931" cy="68580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50764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245856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1539379360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99809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15936">
              <a:srgbClr val="EC721C"/>
            </a:gs>
            <a:gs pos="36300">
              <a:srgbClr val="DE5511"/>
            </a:gs>
            <a:gs pos="60179">
              <a:srgbClr val="C63407"/>
            </a:gs>
            <a:gs pos="77000">
              <a:srgbClr val="AE1E04"/>
            </a:gs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4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157655" y="0"/>
            <a:ext cx="11871435" cy="6858000"/>
          </a:xfrm>
        </p:spPr>
        <p:txBody>
          <a:bodyPr/>
          <a:lstStyle/>
          <a:p>
            <a:pPr marL="0" indent="0">
              <a:buNone/>
            </a:pPr>
            <a:r>
              <a:rPr lang="bs-Cyrl-BA" dirty="0" smtClean="0"/>
              <a:t> -  07:00-08.00                 ДОЛАЗАК УЧЕНИКА</a:t>
            </a:r>
          </a:p>
          <a:p>
            <a:pPr marL="0" indent="0">
              <a:buNone/>
            </a:pPr>
            <a:r>
              <a:rPr lang="bs-Cyrl-BA" dirty="0" smtClean="0"/>
              <a:t> - 08:00-08:30                 ДОРУЧАК</a:t>
            </a:r>
          </a:p>
          <a:p>
            <a:pPr marL="0" indent="0">
              <a:buNone/>
            </a:pPr>
            <a:r>
              <a:rPr lang="bs-Cyrl-BA" dirty="0" smtClean="0"/>
              <a:t> -  08:30-09:30                 ЧИТАЊЕ ПЈЕСМИЦЕ О ШКОЛСКОЈ ТОРБИ.БОЈАНКА</a:t>
            </a:r>
          </a:p>
          <a:p>
            <a:pPr marL="0" indent="0">
              <a:buNone/>
            </a:pPr>
            <a:r>
              <a:rPr lang="bs-Cyrl-BA" dirty="0" smtClean="0"/>
              <a:t> -  09:30-10:30                 ИЗРАДА ДОМАЋЕ ЗАДАЋЕ</a:t>
            </a:r>
          </a:p>
          <a:p>
            <a:pPr marL="0" indent="0">
              <a:buNone/>
            </a:pPr>
            <a:r>
              <a:rPr lang="bs-Cyrl-BA" dirty="0" smtClean="0"/>
              <a:t> -  10:30-11:00                 ОДЛАЗАК ЈЕДНЕ ГРУПЕ УЧЕНИКА НА НАСТАВУ И</a:t>
            </a:r>
          </a:p>
          <a:p>
            <a:pPr marL="0" indent="0">
              <a:buNone/>
            </a:pPr>
            <a:r>
              <a:rPr lang="bs-Cyrl-BA" dirty="0" smtClean="0"/>
              <a:t>                                     ДОЛАЗАК УЧЕНИКА СА НАСТАВЕ</a:t>
            </a:r>
          </a:p>
          <a:p>
            <a:pPr marL="0" indent="0">
              <a:buNone/>
            </a:pPr>
            <a:r>
              <a:rPr lang="bs-Cyrl-BA" dirty="0" smtClean="0"/>
              <a:t> -  11:00-11:30                 УВЈЕЖБАВАЊЕ ПЛЕСНЕ КОРЕОГРАФИЈЕ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11:30-12:15                 РУЧАК (ПРАЊЕ РУКУ , ОДЛАЗАК У КУХИЊУ)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12:15-13:15                 ИЗРАДА ДОМАЋЕ ЗАДАЋЕ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13:15-14:15                 РАДИОНИЦА-ИЗРАДА ОВЦЕ ОД РОЛНЕ И ВАТЕ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14:15-14:45                 УЖИНА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14:45-15:30                 ШЕТЊА ГРАДСКИМ ПАРКОМ</a:t>
            </a:r>
          </a:p>
          <a:p>
            <a:pPr marL="0" indent="0">
              <a:buNone/>
            </a:pPr>
            <a:r>
              <a:rPr lang="bs-Cyrl-BA" dirty="0"/>
              <a:t> </a:t>
            </a:r>
            <a:r>
              <a:rPr lang="bs-Cyrl-BA" dirty="0" smtClean="0"/>
              <a:t>-  15:30-16:30                 ЦРТАНИ ФИЛМ</a:t>
            </a:r>
          </a:p>
          <a:p>
            <a:pPr marL="0" indent="0">
              <a:buNone/>
            </a:pPr>
            <a:r>
              <a:rPr lang="bs-Cyrl-BA" dirty="0"/>
              <a:t> -</a:t>
            </a:r>
            <a:r>
              <a:rPr lang="bs-Cyrl-BA" dirty="0" smtClean="0"/>
              <a:t> 16:30-17:00                 ОДЛАЗАК УЧЕНИКА</a:t>
            </a:r>
          </a:p>
          <a:p>
            <a:pPr marL="0" indent="0">
              <a:buNone/>
            </a:pPr>
            <a:endParaRPr lang="bs-Latn-BA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42068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5630"/>
    </mc:Choice>
    <mc:Fallback>
      <p:transition spd="slow" advTm="756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5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24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52" y="0"/>
            <a:ext cx="6403314" cy="56701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531183" y="0"/>
            <a:ext cx="6660817" cy="5670176"/>
          </a:xfrm>
          <a:prstGeom prst="rect">
            <a:avLst/>
          </a:prstGeom>
        </p:spPr>
      </p:pic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97120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7050"/>
    </mc:Choice>
    <mc:Fallback>
      <p:transition spd="slow" advTm="27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Cyrl-BA" sz="5400" dirty="0" smtClean="0"/>
              <a:t>Израда домаће задаће</a:t>
            </a:r>
            <a:endParaRPr lang="bs-Latn-B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11159582" cy="4048161"/>
          </a:xfrm>
        </p:spPr>
        <p:txBody>
          <a:bodyPr>
            <a:normAutofit/>
          </a:bodyPr>
          <a:lstStyle/>
          <a:p>
            <a:r>
              <a:rPr lang="bs-Cyrl-BA" dirty="0" smtClean="0"/>
              <a:t>Рад домаће задаће у продуженом схватамо веома озбиљно. Дијете ради домаћу задаћу уз надзор квалификованог кадра,нас учитеља и ако ученик има неких нејасноћа при изради задаће ми му помажемо</a:t>
            </a:r>
            <a:r>
              <a:rPr lang="bs-Cyrl-BA" dirty="0" smtClean="0"/>
              <a:t>.</a:t>
            </a:r>
          </a:p>
          <a:p>
            <a:pPr>
              <a:buNone/>
            </a:pPr>
            <a:endParaRPr lang="bs-Cyrl-BA" dirty="0" smtClean="0"/>
          </a:p>
          <a:p>
            <a:r>
              <a:rPr lang="bs-Cyrl-BA" dirty="0" smtClean="0"/>
              <a:t>Као за сваку активност и за задаћу имамо одређен временски </a:t>
            </a:r>
            <a:r>
              <a:rPr lang="bs-Cyrl-BA" dirty="0" smtClean="0"/>
              <a:t>период</a:t>
            </a:r>
            <a:r>
              <a:rPr lang="bs-Cyrl-BA" dirty="0" smtClean="0"/>
              <a:t>. </a:t>
            </a:r>
            <a:endParaRPr lang="bs-Cyrl-BA" dirty="0" smtClean="0"/>
          </a:p>
          <a:p>
            <a:pPr>
              <a:buNone/>
            </a:pPr>
            <a:endParaRPr lang="bs-Cyrl-BA" dirty="0" smtClean="0"/>
          </a:p>
          <a:p>
            <a:r>
              <a:rPr lang="bs-Cyrl-BA" dirty="0" smtClean="0"/>
              <a:t>Задатак учитеља у продуженом боравку је да помогне ученику у изради домаће задаће давањем упутстава, </a:t>
            </a:r>
            <a:r>
              <a:rPr lang="bs-Cyrl-BA" dirty="0" smtClean="0"/>
              <a:t>мотивације, али </a:t>
            </a:r>
            <a:r>
              <a:rPr lang="bs-Cyrl-BA" dirty="0" smtClean="0"/>
              <a:t>никако да учитељ уради домаћу задаћу умјесто ученика.</a:t>
            </a:r>
          </a:p>
          <a:p>
            <a:endParaRPr lang="bs-Cyrl-BA" dirty="0"/>
          </a:p>
          <a:p>
            <a:endParaRPr lang="bs-Cyrl-BA" dirty="0" smtClean="0"/>
          </a:p>
          <a:p>
            <a:pPr marL="0" indent="0">
              <a:buNone/>
            </a:pPr>
            <a:endParaRPr lang="bs-Latn-BA" sz="19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722848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1146"/>
    </mc:Choice>
    <mc:Fallback>
      <p:transition spd="slow" advTm="5114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22100">
              <a:srgbClr val="E86A19"/>
            </a:gs>
            <a:gs pos="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3000">
              <a:schemeClr val="bg2">
                <a:shade val="100000"/>
                <a:hueMod val="100000"/>
                <a:satMod val="110000"/>
                <a:lumMod val="130000"/>
              </a:schemeClr>
            </a:gs>
            <a:gs pos="10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17714" y="709450"/>
            <a:ext cx="9992933" cy="5932650"/>
          </a:xfrm>
        </p:spPr>
        <p:txBody>
          <a:bodyPr/>
          <a:lstStyle/>
          <a:p>
            <a:pPr algn="l"/>
            <a:r>
              <a:rPr lang="bs-Cyrl-BA" sz="2800" dirty="0" smtClean="0"/>
              <a:t>Израда домаће задаће пружа нам могућност увиђања у потешкоће у учењу одређеног ученика, па онда ми у продуженом боравку уводимо индивидуализирани рад са тим ученицима.</a:t>
            </a:r>
            <a:br>
              <a:rPr lang="bs-Cyrl-BA" sz="2800" dirty="0" smtClean="0"/>
            </a:br>
            <a:r>
              <a:rPr lang="bs-Cyrl-BA" sz="2800" dirty="0"/>
              <a:t/>
            </a:r>
            <a:br>
              <a:rPr lang="bs-Cyrl-BA" sz="2800" dirty="0"/>
            </a:br>
            <a:r>
              <a:rPr lang="bs-Cyrl-BA" sz="2800" dirty="0" smtClean="0"/>
              <a:t/>
            </a:r>
            <a:br>
              <a:rPr lang="bs-Cyrl-BA" sz="2800" dirty="0" smtClean="0"/>
            </a:br>
            <a:r>
              <a:rPr lang="bs-Cyrl-BA" sz="2800" dirty="0" smtClean="0"/>
              <a:t>Тренутно, у </a:t>
            </a:r>
            <a:r>
              <a:rPr lang="bs-Cyrl-BA" sz="2800" dirty="0" smtClean="0"/>
              <a:t>продуженом боравку имамо дјеце из другог разреда која имају потешкоће са читањем. </a:t>
            </a:r>
            <a:br>
              <a:rPr lang="bs-Cyrl-BA" sz="2800" dirty="0" smtClean="0"/>
            </a:br>
            <a:r>
              <a:rPr lang="bs-Cyrl-BA" sz="2800" dirty="0"/>
              <a:t/>
            </a:r>
            <a:br>
              <a:rPr lang="bs-Cyrl-BA" sz="2800" dirty="0"/>
            </a:br>
            <a:r>
              <a:rPr lang="bs-Cyrl-BA" sz="2800" dirty="0" smtClean="0"/>
              <a:t>Нашим свакодневним индивидуализираним  радом са том дјецом смо у року од мјесец дана постигли велики </a:t>
            </a:r>
            <a:r>
              <a:rPr lang="bs-Cyrl-BA" sz="2800" dirty="0" smtClean="0"/>
              <a:t>успјех</a:t>
            </a:r>
            <a:r>
              <a:rPr lang="bs-Cyrl-BA" sz="2800" dirty="0" smtClean="0"/>
              <a:t>. </a:t>
            </a:r>
            <a:br>
              <a:rPr lang="bs-Cyrl-BA" sz="2800" dirty="0" smtClean="0"/>
            </a:br>
            <a:r>
              <a:rPr lang="bs-Cyrl-BA" sz="2800" dirty="0" smtClean="0"/>
              <a:t/>
            </a:r>
            <a:br>
              <a:rPr lang="bs-Cyrl-BA" sz="2800" dirty="0" smtClean="0"/>
            </a:br>
            <a:endParaRPr lang="bs-Latn-BA" sz="2800" dirty="0"/>
          </a:p>
        </p:txBody>
      </p:sp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352653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6090"/>
    </mc:Choice>
    <mc:Fallback>
      <p:transition spd="slow" advTm="560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1890" y="220716"/>
            <a:ext cx="6014273" cy="543910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416566" y="0"/>
            <a:ext cx="4592131" cy="6858000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17495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479"/>
    </mc:Choice>
    <mc:Fallback>
      <p:transition spd="slow" advTm="134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857612"/>
            <a:ext cx="8144134" cy="1373070"/>
          </a:xfrm>
        </p:spPr>
        <p:txBody>
          <a:bodyPr/>
          <a:lstStyle/>
          <a:p>
            <a:pPr algn="ctr"/>
            <a:r>
              <a:rPr lang="bs-Cyrl-BA" sz="6600" dirty="0" smtClean="0"/>
              <a:t>Ручак </a:t>
            </a:r>
            <a:endParaRPr lang="bs-Latn-BA" sz="6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1" y="2412125"/>
            <a:ext cx="10245181" cy="3941378"/>
          </a:xfrm>
        </p:spPr>
        <p:txBody>
          <a:bodyPr>
            <a:normAutofit/>
          </a:bodyPr>
          <a:lstStyle/>
          <a:p>
            <a:pPr algn="l"/>
            <a:r>
              <a:rPr lang="bs-Cyrl-BA" sz="2800" dirty="0" smtClean="0"/>
              <a:t>Ручак у продуженом боравку је веома важан сегмент.</a:t>
            </a:r>
          </a:p>
          <a:p>
            <a:pPr algn="l"/>
            <a:r>
              <a:rPr lang="bs-Cyrl-BA" sz="2800" dirty="0" smtClean="0"/>
              <a:t>Водимо рачуна о здрављу </a:t>
            </a:r>
            <a:r>
              <a:rPr lang="bs-Cyrl-BA" sz="2800" dirty="0" smtClean="0"/>
              <a:t>дјеце, </a:t>
            </a:r>
            <a:r>
              <a:rPr lang="bs-Cyrl-BA" sz="2800" dirty="0" smtClean="0"/>
              <a:t>која ручају топлу и здраву храну</a:t>
            </a:r>
            <a:r>
              <a:rPr lang="bs-Cyrl-BA" sz="2800" dirty="0" smtClean="0"/>
              <a:t>, пуну меса, </a:t>
            </a:r>
            <a:r>
              <a:rPr lang="bs-Cyrl-BA" sz="2800" dirty="0" smtClean="0"/>
              <a:t>воћа и поврћа. Потписивањем уговора за продужени боравак, родитељи су имали могућност изабрати да ли дијете хоће ручати топли оброк или не.</a:t>
            </a:r>
          </a:p>
          <a:p>
            <a:pPr algn="l"/>
            <a:r>
              <a:rPr lang="bs-Cyrl-BA" sz="2800" dirty="0" smtClean="0"/>
              <a:t>Иначе све у продуженом боравку осим топлог оброка је бесплатно.</a:t>
            </a:r>
          </a:p>
          <a:p>
            <a:pPr algn="l"/>
            <a:r>
              <a:rPr lang="bs-Cyrl-BA" sz="2800" dirty="0" smtClean="0"/>
              <a:t>Сав материјал за рад у продуженом боравку је обезбјеђен од стране школе.</a:t>
            </a:r>
            <a:endParaRPr lang="bs-Latn-BA" sz="28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195078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4776"/>
    </mc:Choice>
    <mc:Fallback>
      <p:transition spd="slow" advTm="947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5662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5045" y="599090"/>
            <a:ext cx="10058400" cy="5670176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00363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0508"/>
    </mc:Choice>
    <mc:Fallback>
      <p:transition spd="slow" advTm="10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195461"/>
            <a:ext cx="8144134" cy="1373070"/>
          </a:xfrm>
        </p:spPr>
        <p:txBody>
          <a:bodyPr/>
          <a:lstStyle/>
          <a:p>
            <a:pPr algn="l"/>
            <a:r>
              <a:rPr lang="bs-Cyrl-BA" sz="4400" dirty="0" smtClean="0"/>
              <a:t>Слободне активности</a:t>
            </a:r>
            <a:endParaRPr lang="bs-Latn-BA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2" y="1860331"/>
            <a:ext cx="10670850" cy="1340069"/>
          </a:xfrm>
        </p:spPr>
        <p:txBody>
          <a:bodyPr>
            <a:normAutofit/>
          </a:bodyPr>
          <a:lstStyle/>
          <a:p>
            <a:pPr algn="l"/>
            <a:r>
              <a:rPr lang="bs-Cyrl-BA" sz="2400" dirty="0" smtClean="0"/>
              <a:t>У слободне активности у продуженом </a:t>
            </a:r>
            <a:r>
              <a:rPr lang="bs-Cyrl-BA" sz="2400" dirty="0" smtClean="0"/>
              <a:t>боравку спадају</a:t>
            </a:r>
            <a:r>
              <a:rPr lang="bs-Cyrl-BA" sz="2400" dirty="0" smtClean="0"/>
              <a:t>: гледање цртаних филмова, </a:t>
            </a:r>
            <a:r>
              <a:rPr lang="bs-Cyrl-BA" sz="2400" dirty="0" smtClean="0"/>
              <a:t>одмарање ,</a:t>
            </a:r>
            <a:r>
              <a:rPr lang="bs-Cyrl-BA" sz="2400" dirty="0" smtClean="0"/>
              <a:t>разне игре</a:t>
            </a:r>
            <a:r>
              <a:rPr lang="bs-Cyrl-BA" sz="2400" dirty="0" smtClean="0"/>
              <a:t>, слушање музике, играње, пјевање,</a:t>
            </a:r>
          </a:p>
          <a:p>
            <a:pPr algn="l"/>
            <a:r>
              <a:rPr lang="bs-Cyrl-BA" sz="2400" dirty="0" smtClean="0"/>
              <a:t>свирање,цртање и </a:t>
            </a:r>
            <a:r>
              <a:rPr lang="bs-Cyrl-BA" sz="2400" dirty="0" smtClean="0"/>
              <a:t>слично.</a:t>
            </a:r>
            <a:endParaRPr lang="bs-Latn-BA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22668" y="2982845"/>
            <a:ext cx="6869332" cy="3875155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3578761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61129"/>
    </mc:Choice>
    <mc:Fallback>
      <p:transition spd="slow" advTm="611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4653" y="290054"/>
            <a:ext cx="8144134" cy="1373070"/>
          </a:xfrm>
        </p:spPr>
        <p:txBody>
          <a:bodyPr/>
          <a:lstStyle/>
          <a:p>
            <a:r>
              <a:rPr lang="bs-Cyrl-BA" dirty="0" smtClean="0"/>
              <a:t>Креативне радионице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0321" y="2002221"/>
            <a:ext cx="9200657" cy="3509505"/>
          </a:xfrm>
        </p:spPr>
        <p:txBody>
          <a:bodyPr>
            <a:normAutofit/>
          </a:bodyPr>
          <a:lstStyle/>
          <a:p>
            <a:pPr algn="l"/>
            <a:r>
              <a:rPr lang="bs-Cyrl-BA" sz="2800" dirty="0" smtClean="0"/>
              <a:t>Креативне радионице заузимају велики удио у активностима у нашем продуженом боравку.То код дјеце изазива буђење </a:t>
            </a:r>
            <a:r>
              <a:rPr lang="bs-Cyrl-BA" sz="2800" dirty="0" smtClean="0"/>
              <a:t>креативности, мотивације</a:t>
            </a:r>
            <a:r>
              <a:rPr lang="bs-Cyrl-BA" sz="2800" dirty="0" smtClean="0"/>
              <a:t>, заинтересованости</a:t>
            </a:r>
            <a:r>
              <a:rPr lang="bs-Cyrl-BA" sz="2800" dirty="0" smtClean="0"/>
              <a:t>, логичког </a:t>
            </a:r>
            <a:r>
              <a:rPr lang="bs-Cyrl-BA" sz="2800" dirty="0" smtClean="0"/>
              <a:t>закључивања.</a:t>
            </a:r>
            <a:endParaRPr lang="bs-Latn-BA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267223">
            <a:off x="8026787" y="3521553"/>
            <a:ext cx="4080026" cy="30600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147921"/>
            <a:ext cx="4804049" cy="2710079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82407" y="4300489"/>
            <a:ext cx="4042049" cy="2557511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1524591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5062"/>
    </mc:Choice>
    <mc:Fallback>
      <p:transition spd="slow" advTm="45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5143500" cy="6858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64493" y="0"/>
            <a:ext cx="3863014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7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924416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774"/>
    </mc:Choice>
    <mc:Fallback>
      <p:transition spd="slow" advTm="3977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12308" y="542303"/>
            <a:ext cx="8144134" cy="1373070"/>
          </a:xfrm>
        </p:spPr>
        <p:txBody>
          <a:bodyPr/>
          <a:lstStyle/>
          <a:p>
            <a:pPr algn="l"/>
            <a:r>
              <a:rPr lang="bs-Cyrl-BA" dirty="0" smtClean="0"/>
              <a:t>Приредбе 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357" y="2060743"/>
            <a:ext cx="8144134" cy="950471"/>
          </a:xfrm>
        </p:spPr>
        <p:txBody>
          <a:bodyPr>
            <a:noAutofit/>
          </a:bodyPr>
          <a:lstStyle/>
          <a:p>
            <a:pPr algn="l"/>
            <a:r>
              <a:rPr lang="bs-Cyrl-BA" sz="2400" dirty="0" smtClean="0"/>
              <a:t>Учествујемо у разним приредбама као што су : Школска слава, Дан толеранција, Дан јабука, Новогодишња приредба и слично.</a:t>
            </a:r>
          </a:p>
          <a:p>
            <a:pPr algn="l"/>
            <a:r>
              <a:rPr lang="bs-Cyrl-BA" sz="2400" dirty="0" smtClean="0"/>
              <a:t>Припремамо разне представе, кореографије и рецитације.</a:t>
            </a:r>
          </a:p>
          <a:p>
            <a:pPr algn="l"/>
            <a:r>
              <a:rPr lang="bs-Cyrl-BA" sz="2400" dirty="0" smtClean="0"/>
              <a:t>Сами израђујемо костиме и маске.</a:t>
            </a:r>
            <a:endParaRPr lang="bs-Latn-BA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04387" y="0"/>
            <a:ext cx="4687614" cy="6858000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359865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3706"/>
    </mc:Choice>
    <mc:Fallback>
      <p:transition spd="slow" advTm="437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8888" y="368882"/>
            <a:ext cx="8144134" cy="1373070"/>
          </a:xfrm>
        </p:spPr>
        <p:txBody>
          <a:bodyPr/>
          <a:lstStyle/>
          <a:p>
            <a:r>
              <a:rPr lang="bs-Cyrl-BA" dirty="0" smtClean="0"/>
              <a:t>Сајам ученичких радова</a:t>
            </a:r>
            <a:endParaRPr lang="bs-Latn-BA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" y="1741952"/>
            <a:ext cx="11723427" cy="1601749"/>
          </a:xfrm>
        </p:spPr>
        <p:txBody>
          <a:bodyPr>
            <a:noAutofit/>
          </a:bodyPr>
          <a:lstStyle/>
          <a:p>
            <a:pPr algn="l"/>
            <a:r>
              <a:rPr lang="bs-Cyrl-BA" sz="2400" dirty="0" smtClean="0"/>
              <a:t>Сваке године организујемо Сајам ученичких радова.</a:t>
            </a:r>
          </a:p>
          <a:p>
            <a:pPr algn="l"/>
            <a:r>
              <a:rPr lang="bs-Cyrl-BA" sz="2400" dirty="0" smtClean="0"/>
              <a:t>Продајемо наше ручно израђене производе и од прихода урадимо нешто корисно за школу.Тако смо прошле године купили школски </a:t>
            </a:r>
            <a:r>
              <a:rPr lang="bs-Cyrl-BA" sz="2400" dirty="0" smtClean="0"/>
              <a:t>прибор, </a:t>
            </a:r>
            <a:r>
              <a:rPr lang="bs-Cyrl-BA" sz="2400" dirty="0" smtClean="0"/>
              <a:t>а претпрошле године акваријум са рибицама.</a:t>
            </a:r>
            <a:endParaRPr lang="bs-Latn-BA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51201" y="3452648"/>
            <a:ext cx="6040799" cy="340535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8888" y="3596871"/>
            <a:ext cx="5342105" cy="3261129"/>
          </a:xfrm>
          <a:prstGeom prst="rect">
            <a:avLst/>
          </a:prstGeom>
        </p:spPr>
      </p:pic>
      <p:pic>
        <p:nvPicPr>
          <p:cNvPr id="6" name="Audio 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8043806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7187"/>
    </mc:Choice>
    <mc:Fallback>
      <p:transition spd="slow" advTm="3718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l"/>
            <a:r>
              <a:rPr lang="bs-Cyrl-BA" sz="6000" dirty="0" smtClean="0"/>
              <a:t>МОТИВАЦИЈА У ПРОДУЖЕНОМ БОРАВКУ</a:t>
            </a:r>
            <a:endParaRPr lang="bs-Latn-BA" sz="6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084422">
            <a:off x="5711624" y="2429770"/>
            <a:ext cx="6039943" cy="3517485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6448916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2354"/>
    </mc:Choice>
    <mc:Fallback>
      <p:transition spd="slow" advTm="2235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bs-Cyrl-BA" dirty="0" smtClean="0"/>
              <a:t>Велики је задатак пред нама , водитељима продуженог боравка. Како мотивисати дјецу?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bs-Cyrl-BA" dirty="0" smtClean="0"/>
              <a:t>Постоје одређени сегменти које смо ми одабрали како бисмо мотивисали дјецу на одређене активности.</a:t>
            </a:r>
          </a:p>
          <a:p>
            <a:r>
              <a:rPr lang="bs-Cyrl-BA" dirty="0" smtClean="0"/>
              <a:t>Ученици ипак у продуженом боравку проводе углавном много свог времена које би требало бити њихово слободно вријеме у кругу породице.</a:t>
            </a:r>
            <a:endParaRPr lang="bs-Latn-BA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bs-Cyrl-BA" dirty="0" smtClean="0"/>
              <a:t>Ми у нашем продуженом боравку имамо дјецу која бораве код нас од 7 ујутру па све до 5 поподне, тј. </a:t>
            </a:r>
            <a:r>
              <a:rPr lang="bs-Cyrl-BA" dirty="0"/>
              <a:t>д</a:t>
            </a:r>
            <a:r>
              <a:rPr lang="bs-Cyrl-BA" dirty="0" smtClean="0"/>
              <a:t>о краја нашег радног времена.</a:t>
            </a:r>
          </a:p>
          <a:p>
            <a:r>
              <a:rPr lang="bs-Cyrl-BA" dirty="0" smtClean="0"/>
              <a:t>То је веома дуг период који дијете проведе ван свог дома.</a:t>
            </a:r>
            <a:endParaRPr lang="bs-Latn-BA" dirty="0"/>
          </a:p>
        </p:txBody>
      </p:sp>
      <p:pic>
        <p:nvPicPr>
          <p:cNvPr id="5" name="Audio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901007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77116"/>
    </mc:Choice>
    <mc:Fallback>
      <p:transition spd="slow" advTm="771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Cyrl-BA" sz="5400" dirty="0" smtClean="0"/>
              <a:t>Шта је продужени боравак?</a:t>
            </a:r>
            <a:endParaRPr lang="bs-Latn-BA" sz="5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0" y="2037328"/>
            <a:ext cx="9613861" cy="3599316"/>
          </a:xfrm>
        </p:spPr>
        <p:txBody>
          <a:bodyPr>
            <a:noAutofit/>
          </a:bodyPr>
          <a:lstStyle/>
          <a:p>
            <a:r>
              <a:rPr lang="bs-Cyrl-BA" sz="2800" dirty="0" smtClean="0"/>
              <a:t>Савремени начин живота намеће родитељима потребу збрињавања дјеце која после наставе сама одлазе кући и проводе вријеме без надзора. Нама долазе и дјеца прије наставе која морају сама проводити вријеме до наставе.</a:t>
            </a:r>
          </a:p>
          <a:p>
            <a:r>
              <a:rPr lang="bs-Cyrl-BA" sz="2800" dirty="0" smtClean="0"/>
              <a:t>То су дјеца млађег школског узраста тј. </a:t>
            </a:r>
            <a:r>
              <a:rPr lang="bs-Cyrl-BA" sz="2800" dirty="0"/>
              <a:t>п</a:t>
            </a:r>
            <a:r>
              <a:rPr lang="bs-Cyrl-BA" sz="2800" dirty="0" smtClean="0"/>
              <a:t>рвог , другог и трећег разреда.</a:t>
            </a:r>
          </a:p>
          <a:p>
            <a:r>
              <a:rPr lang="bs-Cyrl-BA" sz="2800" dirty="0" smtClean="0"/>
              <a:t>Зато је дошло до стварања продуженог боравка у школама.</a:t>
            </a:r>
          </a:p>
          <a:p>
            <a:r>
              <a:rPr lang="bs-Cyrl-BA" sz="2800" dirty="0" smtClean="0"/>
              <a:t>У продуженом боравку дјеца су на сигурном,топлом мјесту на коме влада породична атмосфера.</a:t>
            </a:r>
            <a:endParaRPr lang="bs-Latn-BA" sz="28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6215400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840"/>
    </mc:Choice>
    <mc:Fallback>
      <p:transition spd="slow" advTm="368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uiExpand="1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Cyrl-BA" dirty="0" smtClean="0"/>
              <a:t>Сегменти мотивације ученика у продуженом боравку: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0320" y="2336873"/>
            <a:ext cx="8778990" cy="3599316"/>
          </a:xfrm>
        </p:spPr>
        <p:txBody>
          <a:bodyPr>
            <a:noAutofit/>
          </a:bodyPr>
          <a:lstStyle/>
          <a:p>
            <a:r>
              <a:rPr lang="bs-Cyrl-BA" dirty="0" smtClean="0">
                <a:solidFill>
                  <a:srgbClr val="FFFF00"/>
                </a:solidFill>
              </a:rPr>
              <a:t>Породична атмосфера </a:t>
            </a:r>
          </a:p>
          <a:p>
            <a:endParaRPr lang="bs-Cyrl-BA" dirty="0" smtClean="0">
              <a:solidFill>
                <a:srgbClr val="FFFF00"/>
              </a:solidFill>
            </a:endParaRPr>
          </a:p>
          <a:p>
            <a:r>
              <a:rPr lang="bs-Cyrl-BA" dirty="0" smtClean="0">
                <a:solidFill>
                  <a:srgbClr val="FFFF00"/>
                </a:solidFill>
              </a:rPr>
              <a:t>Сарадња са учитељицама</a:t>
            </a:r>
          </a:p>
          <a:p>
            <a:endParaRPr lang="bs-Cyrl-BA" dirty="0" smtClean="0">
              <a:solidFill>
                <a:srgbClr val="FFFF00"/>
              </a:solidFill>
            </a:endParaRPr>
          </a:p>
          <a:p>
            <a:r>
              <a:rPr lang="bs-Cyrl-BA" dirty="0" smtClean="0">
                <a:solidFill>
                  <a:srgbClr val="FFFF00"/>
                </a:solidFill>
              </a:rPr>
              <a:t>Израда домаће задаће</a:t>
            </a:r>
          </a:p>
          <a:p>
            <a:endParaRPr lang="bs-Cyrl-BA" dirty="0" smtClean="0">
              <a:solidFill>
                <a:srgbClr val="FFFF00"/>
              </a:solidFill>
            </a:endParaRPr>
          </a:p>
          <a:p>
            <a:r>
              <a:rPr lang="bs-Cyrl-BA" dirty="0" smtClean="0">
                <a:solidFill>
                  <a:srgbClr val="FFFF00"/>
                </a:solidFill>
              </a:rPr>
              <a:t>Индивидуални рад </a:t>
            </a:r>
          </a:p>
          <a:p>
            <a:endParaRPr lang="bs-Cyrl-BA" dirty="0" smtClean="0">
              <a:solidFill>
                <a:srgbClr val="FFFF00"/>
              </a:solidFill>
            </a:endParaRPr>
          </a:p>
          <a:p>
            <a:r>
              <a:rPr lang="bs-Cyrl-BA" dirty="0" smtClean="0">
                <a:solidFill>
                  <a:srgbClr val="FFFF00"/>
                </a:solidFill>
              </a:rPr>
              <a:t>Мотивација наградама и похвалама</a:t>
            </a:r>
            <a:endParaRPr lang="bs-Latn-BA" dirty="0">
              <a:solidFill>
                <a:srgbClr val="FFFF00"/>
              </a:solidFill>
            </a:endParaRPr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857400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1233"/>
    </mc:Choice>
    <mc:Fallback>
      <p:transition spd="slow" advTm="2123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Cyrl-BA" sz="4800" dirty="0" smtClean="0"/>
              <a:t>Породична атмосфера</a:t>
            </a:r>
            <a:endParaRPr lang="bs-Latn-B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Cyrl-BA" dirty="0" smtClean="0"/>
              <a:t>Ми сматрамо да ученици у продуженом боравку треба да се осјећају као код своје куће</a:t>
            </a:r>
            <a:r>
              <a:rPr lang="bs-Cyrl-BA" dirty="0" smtClean="0"/>
              <a:t>, да </a:t>
            </a:r>
            <a:r>
              <a:rPr lang="bs-Cyrl-BA" dirty="0" smtClean="0"/>
              <a:t>имају осјећај да су са својим члановима породице. Тако дјеца добијају сву потребну љубав</a:t>
            </a:r>
            <a:r>
              <a:rPr lang="bs-Cyrl-BA" dirty="0" smtClean="0"/>
              <a:t>, њежност</a:t>
            </a:r>
            <a:r>
              <a:rPr lang="bs-Cyrl-BA" dirty="0" smtClean="0"/>
              <a:t>, одређена </a:t>
            </a:r>
            <a:r>
              <a:rPr lang="bs-Cyrl-BA" dirty="0" smtClean="0"/>
              <a:t>права, </a:t>
            </a:r>
            <a:r>
              <a:rPr lang="bs-Cyrl-BA" dirty="0" smtClean="0"/>
              <a:t>али и обавезе.</a:t>
            </a:r>
          </a:p>
          <a:p>
            <a:r>
              <a:rPr lang="bs-Cyrl-BA" dirty="0" smtClean="0"/>
              <a:t>Наш продужени боравак је попут породице. Ми учитељи смо тим који савршено функционише</a:t>
            </a:r>
            <a:r>
              <a:rPr lang="bs-Cyrl-BA" dirty="0" smtClean="0"/>
              <a:t>. Довољно </a:t>
            </a:r>
            <a:r>
              <a:rPr lang="bs-Cyrl-BA" dirty="0" smtClean="0"/>
              <a:t>је само да се погледамо и већ знамо шта је потребно учинити и како дјеловати.</a:t>
            </a:r>
          </a:p>
          <a:p>
            <a:r>
              <a:rPr lang="bs-Cyrl-BA" dirty="0" smtClean="0"/>
              <a:t>Атмосфера је у многим тренуцима опуштена и забавна.</a:t>
            </a:r>
            <a:endParaRPr lang="bs-Latn-BA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0772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5738"/>
    </mc:Choice>
    <mc:Fallback>
      <p:transition spd="slow" advTm="357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video-1540879825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222937" y="0"/>
            <a:ext cx="726790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9531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Cyrl-BA" dirty="0" smtClean="0"/>
              <a:t>Сарадња са професорима разредне наставе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Cyrl-BA" dirty="0" smtClean="0"/>
              <a:t>Ово је веома битан сегмент за мотивацију ученика.</a:t>
            </a:r>
          </a:p>
          <a:p>
            <a:r>
              <a:rPr lang="bs-Cyrl-BA" dirty="0" smtClean="0"/>
              <a:t>Ученици у нашем продуженом боравку су свјесни да ми сарађујемо са њиховим учитељима свакодневно и да њихово понашање и успјех у продуженом боравку такође увелико утичу на оцјене и успјех у разреду.</a:t>
            </a:r>
          </a:p>
          <a:p>
            <a:r>
              <a:rPr lang="bs-Cyrl-BA" dirty="0" smtClean="0"/>
              <a:t>Оваква сарадња нам омогућава највише да одређене потешкоће у учењу отклонимо и рјешавамо на најбољи могући начин.</a:t>
            </a:r>
            <a:endParaRPr lang="bs-Latn-BA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87416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0207"/>
    </mc:Choice>
    <mc:Fallback>
      <p:transition spd="slow" advTm="502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Cyrl-BA" sz="4400" dirty="0" smtClean="0"/>
              <a:t>Израда домаће задаће</a:t>
            </a:r>
            <a:endParaRPr lang="bs-Latn-B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bs-Cyrl-BA" sz="3600" dirty="0" smtClean="0"/>
              <a:t>Ученике мотивишемо и тако што израду домаће задаће чинимо интересантном.</a:t>
            </a:r>
          </a:p>
          <a:p>
            <a:r>
              <a:rPr lang="bs-Cyrl-BA" sz="3600" dirty="0" smtClean="0"/>
              <a:t>У многим случајевима им на креативан начин објашњавамо задатке и са примјерима из </a:t>
            </a:r>
            <a:r>
              <a:rPr lang="bs-Cyrl-BA" sz="3600" dirty="0" smtClean="0"/>
              <a:t>живота, кроз </a:t>
            </a:r>
            <a:r>
              <a:rPr lang="bs-Cyrl-BA" sz="3600" dirty="0" smtClean="0"/>
              <a:t>игру. </a:t>
            </a:r>
          </a:p>
          <a:p>
            <a:r>
              <a:rPr lang="bs-Cyrl-BA" sz="3600" dirty="0" smtClean="0"/>
              <a:t>Дјеца на овај начин не осјећају притисак , опуштени су и слободно размишљају.</a:t>
            </a:r>
            <a:endParaRPr lang="bs-Latn-BA" sz="36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3039986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8552"/>
    </mc:Choice>
    <mc:Fallback>
      <p:transition spd="slow" advTm="3855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9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s-Cyrl-BA" dirty="0" smtClean="0"/>
              <a:t>Индивидуални рад</a:t>
            </a:r>
            <a:endParaRPr lang="bs-Latn-B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bs-Cyrl-BA" dirty="0" smtClean="0"/>
              <a:t>Индивидуални рад нам много помаже у мотивацији ученика.</a:t>
            </a:r>
          </a:p>
          <a:p>
            <a:r>
              <a:rPr lang="bs-Cyrl-BA" dirty="0" smtClean="0"/>
              <a:t>Кроз овај вид рада ми уочавамо потешкоће и </a:t>
            </a:r>
            <a:r>
              <a:rPr lang="bs-Cyrl-BA" dirty="0" smtClean="0"/>
              <a:t>рјешавамо </a:t>
            </a:r>
            <a:r>
              <a:rPr lang="bs-Cyrl-BA" dirty="0" smtClean="0"/>
              <a:t>проблеме. Нас учитеља у нашем продуженом боравку има сасвим довољно да се појединим ученицима можемо индивидуално посветити како бисмо им помогли у савладавању тешког градива или неког проблема у понашању.</a:t>
            </a:r>
          </a:p>
          <a:p>
            <a:r>
              <a:rPr lang="bs-Cyrl-BA" dirty="0" smtClean="0"/>
              <a:t>Сарадња са родитељима је потпуна, увијек смо на располагању.</a:t>
            </a:r>
            <a:endParaRPr lang="bs-Latn-BA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0445162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57255"/>
    </mc:Choice>
    <mc:Fallback>
      <p:transition spd="slow" advTm="572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bs-Cyrl-BA" sz="4800" dirty="0" smtClean="0"/>
              <a:t>Дипломе</a:t>
            </a:r>
            <a:r>
              <a:rPr lang="bs-Latn-BA" sz="4800" dirty="0" smtClean="0"/>
              <a:t> (</a:t>
            </a:r>
            <a:r>
              <a:rPr lang="bs-Cyrl-BA" sz="4800" dirty="0" smtClean="0"/>
              <a:t>награде)</a:t>
            </a:r>
            <a:endParaRPr lang="bs-Latn-BA" sz="4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3"/>
            <a:ext cx="9613861" cy="3886506"/>
          </a:xfrm>
        </p:spPr>
        <p:txBody>
          <a:bodyPr>
            <a:noAutofit/>
          </a:bodyPr>
          <a:lstStyle/>
          <a:p>
            <a:r>
              <a:rPr lang="bs-Cyrl-BA" sz="3200" dirty="0" smtClean="0"/>
              <a:t>За лијепо </a:t>
            </a:r>
            <a:r>
              <a:rPr lang="bs-Cyrl-BA" sz="3200" dirty="0" smtClean="0"/>
              <a:t>понашање, </a:t>
            </a:r>
            <a:r>
              <a:rPr lang="bs-Cyrl-BA" sz="3200" dirty="0" smtClean="0"/>
              <a:t>уредност, поштовање права и обавеза, у нашем продуженом боравку на крају сваког полугодишта додијељујемо награде. </a:t>
            </a:r>
          </a:p>
          <a:p>
            <a:r>
              <a:rPr lang="bs-Cyrl-BA" sz="3200" dirty="0" smtClean="0"/>
              <a:t>Нема веће мотивације за дјецу од </a:t>
            </a:r>
            <a:r>
              <a:rPr lang="bs-Cyrl-BA" sz="3200" dirty="0" smtClean="0"/>
              <a:t>награде.</a:t>
            </a:r>
            <a:endParaRPr lang="bs-Cyrl-BA" sz="3200" dirty="0" smtClean="0"/>
          </a:p>
          <a:p>
            <a:r>
              <a:rPr lang="bs-Cyrl-BA" sz="3200" dirty="0" smtClean="0"/>
              <a:t>Похвала је увијек највише мотивисала.То дјеци даје неки полет</a:t>
            </a:r>
            <a:r>
              <a:rPr lang="bs-Cyrl-BA" sz="3200" dirty="0" smtClean="0"/>
              <a:t>, мотивацију </a:t>
            </a:r>
            <a:r>
              <a:rPr lang="bs-Cyrl-BA" sz="3200" dirty="0" smtClean="0"/>
              <a:t>за већи труд и залагање.</a:t>
            </a:r>
            <a:endParaRPr lang="bs-Latn-BA" sz="32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8764225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483"/>
    </mc:Choice>
    <mc:Fallback>
      <p:transition spd="slow" advTm="3948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-1539379467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2074" y="92075"/>
            <a:ext cx="10439291" cy="600259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92139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1596"/>
    </mc:Choice>
    <mc:Fallback>
      <p:transition spd="slow" advTm="815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audio isNarration="1"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2286000" y="346840"/>
            <a:ext cx="7567448" cy="6511159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Ви, велики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  <a:endParaRPr lang="bs-Latn-BA" sz="16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Ви, велики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Послушајте једном дјецу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!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Предуго сте слушали стручњаке,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И филозофе, директоре и генерале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Предуго сте вјеровали у иметак и моћ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У напредак и оружје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Све се мијења кад погледамо дјецу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Јер дијете открива оно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Што нам свијет даје да заборавимо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: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Чудо свега што живи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Ви, велики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Узмите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 дјечије очи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Да гледате живот другачије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Узмите дјечији сан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За изгубљеним рајем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Узмите дјечији смјешак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И његову радост због малих ствари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> </a:t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Узмите дјечије срце,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Да вјерујете у људску љубав</a:t>
            </a: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.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endParaRPr lang="bs-Latn-BA" sz="1600" dirty="0">
              <a:solidFill>
                <a:schemeClr val="accent6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bs-Latn-BA" sz="1600" dirty="0" smtClean="0">
                <a:solidFill>
                  <a:schemeClr val="accent6">
                    <a:lumMod val="50000"/>
                  </a:schemeClr>
                </a:solidFill>
              </a:rPr>
              <a:t>                                                                                       </a:t>
            </a:r>
            <a:r>
              <a:rPr lang="bs-Cyrl-BA" sz="1600" dirty="0" smtClean="0">
                <a:solidFill>
                  <a:schemeClr val="accent6">
                    <a:lumMod val="50000"/>
                  </a:schemeClr>
                </a:solidFill>
              </a:rPr>
              <a:t>Фил Босманс</a:t>
            </a:r>
            <a: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bs-Latn-BA" sz="1600" dirty="0">
                <a:solidFill>
                  <a:schemeClr val="accent6">
                    <a:lumMod val="50000"/>
                  </a:schemeClr>
                </a:solidFill>
              </a:rPr>
            </a:br>
            <a:r>
              <a:rPr lang="bs-Latn-BA" sz="1600" dirty="0"/>
              <a:t/>
            </a:r>
            <a:br>
              <a:rPr lang="bs-Latn-BA" sz="1600" dirty="0"/>
            </a:br>
            <a:endParaRPr lang="bs-Latn-BA" sz="1600" dirty="0"/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8783587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6299"/>
    </mc:Choice>
    <mc:Fallback>
      <p:transition spd="slow" advTm="362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bs-Cyrl-BA" sz="4400" dirty="0" smtClean="0"/>
              <a:t>Продужени боравак није само израда домаће задаће!</a:t>
            </a:r>
            <a:endParaRPr lang="bs-Latn-B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bs-Cyrl-BA" sz="2800" dirty="0" smtClean="0"/>
              <a:t>Продужени боравак многи схватају као мјесто гдје дјеца само треба да ураде задаћу како родитељи не би морали се бринути да ли је задаћа урађена.То није исправно мишљење. </a:t>
            </a:r>
          </a:p>
          <a:p>
            <a:endParaRPr lang="bs-Cyrl-BA" sz="2800" dirty="0" smtClean="0"/>
          </a:p>
          <a:p>
            <a:r>
              <a:rPr lang="bs-Cyrl-BA" sz="2800" dirty="0" smtClean="0"/>
              <a:t>У продуженом боравку дјеца проводе вријеме које би требало да проводе са породицом. </a:t>
            </a:r>
          </a:p>
          <a:p>
            <a:endParaRPr lang="bs-Cyrl-BA" sz="2800" dirty="0" smtClean="0"/>
          </a:p>
          <a:p>
            <a:r>
              <a:rPr lang="bs-Cyrl-BA" sz="2800" dirty="0" smtClean="0"/>
              <a:t>Зато се овде много ради на следећим сегментима:</a:t>
            </a:r>
            <a:endParaRPr lang="bs-Latn-BA" sz="2800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1378184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26508"/>
    </mc:Choice>
    <mc:Fallback>
      <p:transition spd="slow" advTm="265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7259" y="413478"/>
            <a:ext cx="10765444" cy="5798135"/>
          </a:xfrm>
        </p:spPr>
        <p:txBody>
          <a:bodyPr>
            <a:normAutofit/>
            <a:scene3d>
              <a:camera prst="orthographicFront"/>
              <a:lightRig rig="threePt" dir="t"/>
            </a:scene3d>
            <a:sp3d extrusionH="57150">
              <a:bevelT h="25400" prst="softRound"/>
            </a:sp3d>
          </a:bodyPr>
          <a:lstStyle/>
          <a:p>
            <a:r>
              <a:rPr lang="bs-Cyrl-BA" sz="3000" dirty="0" smtClean="0"/>
              <a:t>Боравак дјеце на сигурном </a:t>
            </a:r>
          </a:p>
          <a:p>
            <a:r>
              <a:rPr lang="bs-Cyrl-BA" sz="3000" dirty="0" smtClean="0"/>
              <a:t>Израда домаће задаће</a:t>
            </a:r>
          </a:p>
          <a:p>
            <a:r>
              <a:rPr lang="bs-Cyrl-BA" sz="3000" dirty="0" smtClean="0"/>
              <a:t>Рад на социјализацији дјеце</a:t>
            </a:r>
          </a:p>
          <a:p>
            <a:r>
              <a:rPr lang="bs-Cyrl-BA" sz="3000" dirty="0" smtClean="0"/>
              <a:t>Рад на основама васпитања и културе</a:t>
            </a:r>
          </a:p>
          <a:p>
            <a:r>
              <a:rPr lang="bs-Cyrl-BA" sz="3000" dirty="0" smtClean="0"/>
              <a:t>Развој креативности дјеце</a:t>
            </a:r>
          </a:p>
          <a:p>
            <a:r>
              <a:rPr lang="bs-Cyrl-BA" sz="3000" dirty="0" smtClean="0"/>
              <a:t>Уочавање недостатака у учењу и рад на отклањању истих</a:t>
            </a:r>
          </a:p>
          <a:p>
            <a:r>
              <a:rPr lang="bs-Cyrl-BA" sz="3000" dirty="0" smtClean="0"/>
              <a:t>Одмор у породичној пријатној атмосфери </a:t>
            </a:r>
          </a:p>
          <a:p>
            <a:pPr marL="0" indent="0">
              <a:buNone/>
            </a:pPr>
            <a:endParaRPr lang="bs-Cyrl-BA" sz="3000" dirty="0" smtClean="0"/>
          </a:p>
          <a:p>
            <a:pPr marL="0" indent="0">
              <a:buNone/>
            </a:pPr>
            <a:r>
              <a:rPr lang="bs-Cyrl-BA" dirty="0" smtClean="0">
                <a:solidFill>
                  <a:srgbClr val="FFFF00"/>
                </a:solidFill>
              </a:rPr>
              <a:t>Дјеца морају бити задовољна и да им боравак у продуженом боравку буде одмор за душу.</a:t>
            </a:r>
            <a:endParaRPr lang="bs-Latn-BA" dirty="0">
              <a:solidFill>
                <a:srgbClr val="FFFF00"/>
              </a:solidFill>
            </a:endParaRPr>
          </a:p>
        </p:txBody>
      </p:sp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50961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42114"/>
    </mc:Choice>
    <mc:Fallback>
      <p:transition spd="slow" advTm="421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5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Audio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bs-Latn-BA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252" y="0"/>
            <a:ext cx="12178748" cy="68580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41107349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9979"/>
    </mc:Choice>
    <mc:Fallback>
      <p:transition spd="slow" advTm="99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rotWithShape="1">
          <a:gsLst>
            <a:gs pos="64000">
              <a:schemeClr val="bg2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bg2">
                <a:shade val="100000"/>
                <a:hueMod val="100000"/>
                <a:satMod val="110000"/>
                <a:lumMod val="130000"/>
              </a:schemeClr>
            </a:gs>
            <a:gs pos="20000">
              <a:schemeClr val="bg2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0" y="0"/>
            <a:ext cx="9144000" cy="6858000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716158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3050"/>
    </mc:Choice>
    <mc:Fallback>
      <p:transition spd="slow" advTm="1305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43324"/>
            <a:ext cx="10623555" cy="1832317"/>
          </a:xfrm>
        </p:spPr>
        <p:txBody>
          <a:bodyPr>
            <a:normAutofit/>
          </a:bodyPr>
          <a:lstStyle/>
          <a:p>
            <a:r>
              <a:rPr lang="bs-Cyrl-BA" sz="4400" dirty="0" smtClean="0"/>
              <a:t>У нашем продуженом боравку је уписано 150 ученика.</a:t>
            </a:r>
            <a:endParaRPr lang="bs-Latn-BA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0321" y="2336872"/>
            <a:ext cx="10402838" cy="4331941"/>
          </a:xfrm>
        </p:spPr>
        <p:txBody>
          <a:bodyPr/>
          <a:lstStyle/>
          <a:p>
            <a:pPr>
              <a:buFontTx/>
              <a:buChar char="-"/>
            </a:pPr>
            <a:r>
              <a:rPr lang="bs-Cyrl-BA" sz="3200" dirty="0" smtClean="0"/>
              <a:t>Имамо 5 група по 30 ученика.</a:t>
            </a:r>
          </a:p>
          <a:p>
            <a:pPr>
              <a:buFontTx/>
              <a:buChar char="-"/>
            </a:pPr>
            <a:r>
              <a:rPr lang="bs-Cyrl-BA" sz="3200" dirty="0" smtClean="0"/>
              <a:t>У продуженом боравку  ради 5 учитеља.</a:t>
            </a:r>
          </a:p>
          <a:p>
            <a:pPr>
              <a:buFontTx/>
              <a:buChar char="-"/>
            </a:pPr>
            <a:r>
              <a:rPr lang="bs-Cyrl-BA" sz="3200" dirty="0" smtClean="0"/>
              <a:t>Сви учитељи имају све потребне квалификације за рад са дјецом у продуженом боравку. Сви су дружељубиви и спремни за тимски рад.</a:t>
            </a:r>
          </a:p>
          <a:p>
            <a:pPr>
              <a:buFontTx/>
              <a:buChar char="-"/>
            </a:pPr>
            <a:r>
              <a:rPr lang="bs-Cyrl-BA" sz="3200" dirty="0" smtClean="0"/>
              <a:t>Тимски рад је најбитнији за рад у продуженом боравку.</a:t>
            </a:r>
          </a:p>
          <a:p>
            <a:pPr marL="0" indent="0">
              <a:buNone/>
            </a:pPr>
            <a:endParaRPr lang="bs-Latn-BA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2618484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39618"/>
    </mc:Choice>
    <mc:Fallback>
      <p:transition spd="slow" advTm="396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3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1950" y="258523"/>
            <a:ext cx="11890050" cy="4203118"/>
          </a:xfrm>
        </p:spPr>
        <p:txBody>
          <a:bodyPr/>
          <a:lstStyle/>
          <a:p>
            <a:pPr algn="l"/>
            <a:r>
              <a:rPr lang="bs-Cyrl-BA" sz="4400" dirty="0" smtClean="0"/>
              <a:t>Продужени боравак Основне школе</a:t>
            </a:r>
            <a:br>
              <a:rPr lang="bs-Cyrl-BA" sz="4400" dirty="0" smtClean="0"/>
            </a:br>
            <a:r>
              <a:rPr lang="bs-Cyrl-BA" sz="4400" dirty="0" smtClean="0"/>
              <a:t> „Доситеј Обрадовић“ у Добоју је потпуно опремљен у складу са потребама ученика.</a:t>
            </a:r>
            <a:br>
              <a:rPr lang="bs-Cyrl-BA" sz="4400" dirty="0" smtClean="0"/>
            </a:br>
            <a:r>
              <a:rPr lang="bs-Cyrl-BA" sz="4400" dirty="0" smtClean="0"/>
              <a:t/>
            </a:r>
            <a:br>
              <a:rPr lang="bs-Cyrl-BA" sz="4400" dirty="0" smtClean="0"/>
            </a:br>
            <a:r>
              <a:rPr lang="bs-Cyrl-BA" sz="4400" dirty="0" smtClean="0"/>
              <a:t>Располажемо са једном учионицом за одмор и слободне активности,трпезаријом и учионицом за израду домаће задаће. </a:t>
            </a:r>
            <a:endParaRPr lang="bs-Latn-BA" sz="4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612450" y="4977363"/>
            <a:ext cx="8144134" cy="1117687"/>
          </a:xfrm>
        </p:spPr>
        <p:txBody>
          <a:bodyPr>
            <a:normAutofit fontScale="85000" lnSpcReduction="10000"/>
          </a:bodyPr>
          <a:lstStyle/>
          <a:p>
            <a:r>
              <a:rPr lang="bs-Cyrl-BA" sz="4000" dirty="0" smtClean="0"/>
              <a:t>Такође имамо потпуну опремљеност модерном технологијом</a:t>
            </a:r>
            <a:r>
              <a:rPr lang="bs-Cyrl-BA" dirty="0" smtClean="0"/>
              <a:t>.</a:t>
            </a:r>
            <a:endParaRPr lang="bs-Latn-BA" dirty="0"/>
          </a:p>
        </p:txBody>
      </p:sp>
      <p:pic>
        <p:nvPicPr>
          <p:cNvPr id="4" name="Audio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xmlns="" r:embed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366500" y="6032500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xmlns="" val="6510785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7617"/>
    </mc:Choice>
    <mc:Fallback>
      <p:transition spd="slow" advTm="176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4.9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4.4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3.6|4|58.3|23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7.6|3.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2|10.2|7.3|6.8|6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5|11.7|1.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3.2|15.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10.4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4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|5.1|27.6|3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.6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7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2|2|2.8|28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7|2.1|0.9|0.9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7|1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3.5|6.5|10.1|2.8"/>
</p:tagLst>
</file>

<file path=ppt/theme/theme1.xml><?xml version="1.0" encoding="utf-8"?>
<a:theme xmlns:a="http://schemas.openxmlformats.org/drawingml/2006/main" name="Berlin">
  <a:themeElements>
    <a:clrScheme name="Berlin">
      <a:dk1>
        <a:sysClr val="windowText" lastClr="000000"/>
      </a:dk1>
      <a:lt1>
        <a:sysClr val="window" lastClr="FFFFFF"/>
      </a:lt1>
      <a:dk2>
        <a:srgbClr val="9D360E"/>
      </a:dk2>
      <a:lt2>
        <a:srgbClr val="E7E6E6"/>
      </a:lt2>
      <a:accent1>
        <a:srgbClr val="F09415"/>
      </a:accent1>
      <a:accent2>
        <a:srgbClr val="C1B56B"/>
      </a:accent2>
      <a:accent3>
        <a:srgbClr val="4BAF73"/>
      </a:accent3>
      <a:accent4>
        <a:srgbClr val="5AA6C0"/>
      </a:accent4>
      <a:accent5>
        <a:srgbClr val="D17DF9"/>
      </a:accent5>
      <a:accent6>
        <a:srgbClr val="FA7E5C"/>
      </a:accent6>
      <a:hlink>
        <a:srgbClr val="FFAE3E"/>
      </a:hlink>
      <a:folHlink>
        <a:srgbClr val="FCC77E"/>
      </a:folHlink>
    </a:clrScheme>
    <a:fontScheme name="Berlin">
      <a:maj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erlin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100000"/>
                <a:lumMod val="110000"/>
              </a:schemeClr>
            </a:gs>
            <a:gs pos="100000">
              <a:schemeClr val="phClr">
                <a:tint val="70000"/>
                <a:satMod val="100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6000"/>
                <a:shade val="100000"/>
                <a:hueMod val="270000"/>
                <a:satMod val="200000"/>
                <a:lumMod val="128000"/>
              </a:schemeClr>
            </a:gs>
            <a:gs pos="50000">
              <a:schemeClr val="phClr">
                <a:shade val="100000"/>
                <a:hueMod val="100000"/>
                <a:satMod val="110000"/>
                <a:lumMod val="130000"/>
              </a:schemeClr>
            </a:gs>
            <a:gs pos="100000">
              <a:schemeClr val="phClr">
                <a:shade val="78000"/>
                <a:hueMod val="44000"/>
                <a:satMod val="200000"/>
                <a:lumMod val="69000"/>
              </a:schemeClr>
            </a:gs>
          </a:gsLst>
          <a:lin ang="252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Berlin" id="{7B5DBA9E-B069-418E-9360-A61BDD0615A4}" vid="{C0CBE056-4EF4-4D92-969E-947779DA7AA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Berlin</Template>
  <TotalTime>412</TotalTime>
  <Words>1136</Words>
  <Application>Microsoft Office PowerPoint</Application>
  <PresentationFormat>Custom</PresentationFormat>
  <Paragraphs>116</Paragraphs>
  <Slides>38</Slides>
  <Notes>4</Notes>
  <HiddenSlides>0</HiddenSlides>
  <MMClips>36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size="39" baseType="lpstr">
      <vt:lpstr>Berlin</vt:lpstr>
      <vt:lpstr>ПРОДУЖЕНИ БОРАВАК</vt:lpstr>
      <vt:lpstr>Slide 2</vt:lpstr>
      <vt:lpstr>Шта је продужени боравак?</vt:lpstr>
      <vt:lpstr>Продужени боравак није само израда домаће задаће!</vt:lpstr>
      <vt:lpstr>Slide 5</vt:lpstr>
      <vt:lpstr>Slide 6</vt:lpstr>
      <vt:lpstr>Slide 7</vt:lpstr>
      <vt:lpstr>У нашем продуженом боравку је уписано 150 ученика.</vt:lpstr>
      <vt:lpstr>Продужени боравак Основне школе  „Доситеј Обрадовић“ у Добоју је потпуно опремљен у складу са потребама ученика.  Располажемо са једном учионицом за одмор и слободне активности,трпезаријом и учионицом за израду домаће задаће. </vt:lpstr>
      <vt:lpstr>Slide 10</vt:lpstr>
      <vt:lpstr>Slide 11</vt:lpstr>
      <vt:lpstr>Један дан у продуженом боравку</vt:lpstr>
      <vt:lpstr>Учимо дјецу да поштују различитости . Веома нам је важно да дјеца немају никакве предрасуде у вези националности, боје коже, вјере и слично.  </vt:lpstr>
      <vt:lpstr>Slide 14</vt:lpstr>
      <vt:lpstr>Slide 15</vt:lpstr>
      <vt:lpstr>Slide 16</vt:lpstr>
      <vt:lpstr>Slide 17</vt:lpstr>
      <vt:lpstr>Израда домаће задаће</vt:lpstr>
      <vt:lpstr>Израда домаће задаће пружа нам могућност увиђања у потешкоће у учењу одређеног ученика, па онда ми у продуженом боравку уводимо индивидуализирани рад са тим ученицима.   Тренутно, у продуженом боравку имамо дјеце из другог разреда која имају потешкоће са читањем.   Нашим свакодневним индивидуализираним  радом са том дјецом смо у року од мјесец дана постигли велики успјех.   </vt:lpstr>
      <vt:lpstr>Ручак </vt:lpstr>
      <vt:lpstr>Slide 21</vt:lpstr>
      <vt:lpstr>Slide 22</vt:lpstr>
      <vt:lpstr>Слободне активности</vt:lpstr>
      <vt:lpstr>Креативне радионице</vt:lpstr>
      <vt:lpstr>Slide 25</vt:lpstr>
      <vt:lpstr>Приредбе </vt:lpstr>
      <vt:lpstr>Сајам ученичких радова</vt:lpstr>
      <vt:lpstr>МОТИВАЦИЈА У ПРОДУЖЕНОМ БОРАВКУ</vt:lpstr>
      <vt:lpstr>Велики је задатак пред нама , водитељима продуженог боравка. Како мотивисати дјецу?</vt:lpstr>
      <vt:lpstr>Сегменти мотивације ученика у продуженом боравку:</vt:lpstr>
      <vt:lpstr>Породична атмосфера</vt:lpstr>
      <vt:lpstr>Slide 32</vt:lpstr>
      <vt:lpstr>Сарадња са професорима разредне наставе</vt:lpstr>
      <vt:lpstr>Израда домаће задаће</vt:lpstr>
      <vt:lpstr>Индивидуални рад</vt:lpstr>
      <vt:lpstr>Дипломе (награде)</vt:lpstr>
      <vt:lpstr>Slide 37</vt:lpstr>
      <vt:lpstr>Slide 38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ПРОДУЖЕНИ БОРАВАК</dc:title>
  <dc:creator>Jovanovic</dc:creator>
  <cp:lastModifiedBy>Gordana Popadic</cp:lastModifiedBy>
  <cp:revision>55</cp:revision>
  <dcterms:created xsi:type="dcterms:W3CDTF">2018-10-11T12:09:07Z</dcterms:created>
  <dcterms:modified xsi:type="dcterms:W3CDTF">2018-11-30T09:48:24Z</dcterms:modified>
</cp:coreProperties>
</file>