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36"/>
  </p:notesMasterIdLst>
  <p:handoutMasterIdLst>
    <p:handoutMasterId r:id="rId37"/>
  </p:handoutMasterIdLst>
  <p:sldIdLst>
    <p:sldId id="256" r:id="rId4"/>
    <p:sldId id="262" r:id="rId5"/>
    <p:sldId id="292" r:id="rId6"/>
    <p:sldId id="301" r:id="rId7"/>
    <p:sldId id="267" r:id="rId8"/>
    <p:sldId id="303" r:id="rId9"/>
    <p:sldId id="306" r:id="rId10"/>
    <p:sldId id="307" r:id="rId11"/>
    <p:sldId id="277" r:id="rId12"/>
    <p:sldId id="308" r:id="rId13"/>
    <p:sldId id="309" r:id="rId14"/>
    <p:sldId id="310" r:id="rId15"/>
    <p:sldId id="296" r:id="rId16"/>
    <p:sldId id="312" r:id="rId17"/>
    <p:sldId id="299" r:id="rId18"/>
    <p:sldId id="315" r:id="rId19"/>
    <p:sldId id="313" r:id="rId20"/>
    <p:sldId id="317" r:id="rId21"/>
    <p:sldId id="318" r:id="rId22"/>
    <p:sldId id="319" r:id="rId23"/>
    <p:sldId id="320" r:id="rId24"/>
    <p:sldId id="321" r:id="rId25"/>
    <p:sldId id="324" r:id="rId26"/>
    <p:sldId id="322" r:id="rId27"/>
    <p:sldId id="325" r:id="rId28"/>
    <p:sldId id="326" r:id="rId29"/>
    <p:sldId id="327" r:id="rId30"/>
    <p:sldId id="328" r:id="rId31"/>
    <p:sldId id="329" r:id="rId32"/>
    <p:sldId id="330" r:id="rId33"/>
    <p:sldId id="331" r:id="rId34"/>
    <p:sldId id="261" r:id="rId35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2A8663"/>
    <a:srgbClr val="D33530"/>
    <a:srgbClr val="01BF18"/>
    <a:srgbClr val="E9473B"/>
    <a:srgbClr val="E663E2"/>
    <a:srgbClr val="F9AA4C"/>
    <a:srgbClr val="8D2579"/>
    <a:srgbClr val="FE51C2"/>
    <a:srgbClr val="FF62BC"/>
    <a:srgbClr val="FFF5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65" autoAdjust="0"/>
    <p:restoredTop sz="94660"/>
  </p:normalViewPr>
  <p:slideViewPr>
    <p:cSldViewPr>
      <p:cViewPr>
        <p:scale>
          <a:sx n="80" d="100"/>
          <a:sy n="80" d="100"/>
        </p:scale>
        <p:origin x="-1104" y="-54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2018-11-30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2018-11-30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B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3784A3-40D8-48F6-BE9C-B857E15F681B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65287943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B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3784A3-40D8-48F6-BE9C-B857E15F681B}" type="slidenum">
              <a:rPr lang="ko-KR" altLang="en-US" smtClean="0"/>
              <a:pPr/>
              <a:t>6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8951477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B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3784A3-40D8-48F6-BE9C-B857E15F681B}" type="slidenum">
              <a:rPr lang="ko-KR" altLang="en-US" smtClean="0"/>
              <a:pPr/>
              <a:t>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8951477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B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3784A3-40D8-48F6-BE9C-B857E15F681B}" type="slidenum">
              <a:rPr lang="ko-KR" altLang="en-US" smtClean="0"/>
              <a:pPr/>
              <a:t>8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8951477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B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3784A3-40D8-48F6-BE9C-B857E15F681B}" type="slidenum">
              <a:rPr lang="ko-KR" altLang="en-US" smtClean="0"/>
              <a:pPr/>
              <a:t>20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8951477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B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3784A3-40D8-48F6-BE9C-B857E15F681B}" type="slidenum">
              <a:rPr lang="ko-KR" altLang="en-US" smtClean="0"/>
              <a:pPr/>
              <a:t>21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8951477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B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3784A3-40D8-48F6-BE9C-B857E15F681B}" type="slidenum">
              <a:rPr lang="ko-KR" altLang="en-US" smtClean="0"/>
              <a:pPr/>
              <a:t>22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8951477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B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3784A3-40D8-48F6-BE9C-B857E15F681B}" type="slidenum">
              <a:rPr lang="ko-KR" altLang="en-US" smtClean="0"/>
              <a:pPr/>
              <a:t>24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8951477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xmlns="" val="41627365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487207" y="1259198"/>
            <a:ext cx="2375807" cy="341630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16871" y="1258740"/>
            <a:ext cx="1800000" cy="23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4946664" y="1258740"/>
            <a:ext cx="1800000" cy="23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6876456" y="1258740"/>
            <a:ext cx="1800000" cy="23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Rectangle 2"/>
          <p:cNvSpPr/>
          <p:nvPr userDrawn="1"/>
        </p:nvSpPr>
        <p:spPr>
          <a:xfrm>
            <a:off x="3016871" y="3723878"/>
            <a:ext cx="1800000" cy="951622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4946664" y="3723878"/>
            <a:ext cx="1800000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876456" y="3723878"/>
            <a:ext cx="1800000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16159670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611906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202549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759538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2758798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2699887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236987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801826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xmlns="" val="2689176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81822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xmlns="" val="9224771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xmlns="" val="3978540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xmlns="" val="1738235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xmlns="" val="3129044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5764546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7584742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xmlns="" val="38919888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343623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xmlns="" val="20011187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xmlns="" val="1896935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19" Type="http://schemas.openxmlformats.org/officeDocument/2006/relationships/theme" Target="../theme/theme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  <p:sldLayoutId id="2147483674" r:id="rId18"/>
  </p:sldLayoutIdLst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gif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jpeg"/><Relationship Id="rId4" Type="http://schemas.openxmlformats.org/officeDocument/2006/relationships/hyperlink" Target="http://ei3sadako.wordpress.com/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0" y="1271333"/>
            <a:ext cx="9144000" cy="586964"/>
          </a:xfrm>
        </p:spPr>
        <p:txBody>
          <a:bodyPr/>
          <a:lstStyle/>
          <a:p>
            <a:r>
              <a:rPr lang="ru-RU" altLang="ko-K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„</a:t>
            </a:r>
            <a:r>
              <a:rPr lang="ru-RU" altLang="ko-KR" dirty="0">
                <a:ln>
                  <a:solidFill>
                    <a:srgbClr val="F9AA4C">
                      <a:alpha val="97000"/>
                    </a:srgb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Примјери добре праксе – мотивација  дјеце у продуженом </a:t>
            </a:r>
            <a:r>
              <a:rPr lang="ru-RU" altLang="ko-KR" dirty="0" smtClean="0">
                <a:ln>
                  <a:solidFill>
                    <a:srgbClr val="F9AA4C">
                      <a:alpha val="97000"/>
                    </a:srgbClr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боравку“</a:t>
            </a:r>
            <a:endParaRPr lang="en-US" altLang="ko-KR" b="1" dirty="0">
              <a:ln>
                <a:solidFill>
                  <a:srgbClr val="F9AA4C">
                    <a:alpha val="97000"/>
                  </a:srgbClr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0" y="2499742"/>
            <a:ext cx="9144000" cy="288032"/>
          </a:xfrm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sr-Cyrl-BA" altLang="ko-KR" sz="2400" b="1" dirty="0"/>
              <a:t>Продужени боравак ЈУ Основне школе </a:t>
            </a:r>
          </a:p>
          <a:p>
            <a:pPr>
              <a:spcBef>
                <a:spcPts val="0"/>
              </a:spcBef>
              <a:defRPr/>
            </a:pPr>
            <a:r>
              <a:rPr lang="sr-Cyrl-BA" altLang="ko-KR" sz="2400" b="1" dirty="0"/>
              <a:t>„Десанка Максимовић“ Станари</a:t>
            </a:r>
            <a:endParaRPr lang="en-US" altLang="ko-KR" sz="2400" b="1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C68DA46C-D813-4A31-A588-0F69225F52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08462" y="33933"/>
            <a:ext cx="1572272" cy="1016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718413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-92546"/>
            <a:ext cx="9144000" cy="576064"/>
          </a:xfrm>
        </p:spPr>
        <p:txBody>
          <a:bodyPr/>
          <a:lstStyle/>
          <a:p>
            <a:r>
              <a:rPr lang="sr-Cyrl-BA" altLang="ko-K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ПЛАНИРАЊЕ И ПРИПРЕМАЊЕ ЗА РАД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0" y="483518"/>
            <a:ext cx="9144000" cy="288032"/>
          </a:xfrm>
        </p:spPr>
        <p:txBody>
          <a:bodyPr/>
          <a:lstStyle/>
          <a:p>
            <a:pPr lvl="0"/>
            <a:r>
              <a:rPr lang="sr-Cyrl-BA" altLang="ko-KR" sz="2000" b="1" dirty="0"/>
              <a:t>Тимски рад је кључ успјешне организације рада продуженог боравка</a:t>
            </a:r>
            <a:endParaRPr lang="en-US" altLang="ko-KR" sz="2000" b="1" dirty="0"/>
          </a:p>
        </p:txBody>
      </p:sp>
      <p:sp>
        <p:nvSpPr>
          <p:cNvPr id="4" name="Hexagon 3"/>
          <p:cNvSpPr/>
          <p:nvPr/>
        </p:nvSpPr>
        <p:spPr>
          <a:xfrm>
            <a:off x="3715903" y="1175704"/>
            <a:ext cx="1718532" cy="1010135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Cyrl-BA" altLang="ko-KR" sz="1400" dirty="0"/>
          </a:p>
          <a:p>
            <a:pPr algn="ctr"/>
            <a:r>
              <a:rPr lang="sr-Cyrl-BA" altLang="ko-KR" sz="1600" b="1" dirty="0"/>
              <a:t>родитељи</a:t>
            </a:r>
            <a:endParaRPr lang="ko-KR" altLang="en-US" sz="1600" b="1" dirty="0"/>
          </a:p>
        </p:txBody>
      </p:sp>
      <p:sp>
        <p:nvSpPr>
          <p:cNvPr id="6" name="Hexagon 5"/>
          <p:cNvSpPr/>
          <p:nvPr/>
        </p:nvSpPr>
        <p:spPr>
          <a:xfrm>
            <a:off x="2337017" y="2238828"/>
            <a:ext cx="1649069" cy="1057763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Cyrl-BA" altLang="ko-KR" dirty="0"/>
          </a:p>
          <a:p>
            <a:pPr algn="ctr"/>
            <a:r>
              <a:rPr lang="sr-Cyrl-BA" altLang="ko-KR" sz="1600" b="1" dirty="0"/>
              <a:t>учитељи</a:t>
            </a:r>
            <a:endParaRPr lang="ko-KR" altLang="en-US" sz="1600" b="1" dirty="0"/>
          </a:p>
        </p:txBody>
      </p:sp>
      <p:sp>
        <p:nvSpPr>
          <p:cNvPr id="7" name="Hexagon 6"/>
          <p:cNvSpPr/>
          <p:nvPr/>
        </p:nvSpPr>
        <p:spPr>
          <a:xfrm>
            <a:off x="5142117" y="2185839"/>
            <a:ext cx="1616824" cy="1057763"/>
          </a:xfrm>
          <a:prstGeom prst="hexag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Cyrl-BA" altLang="ko-KR" sz="1400" dirty="0"/>
          </a:p>
          <a:p>
            <a:pPr algn="ctr"/>
            <a:r>
              <a:rPr lang="sr-Cyrl-BA" altLang="ko-KR" b="1" dirty="0"/>
              <a:t>Стручна служба</a:t>
            </a:r>
            <a:endParaRPr lang="ko-KR" altLang="en-US" b="1" dirty="0"/>
          </a:p>
        </p:txBody>
      </p:sp>
      <p:sp>
        <p:nvSpPr>
          <p:cNvPr id="8" name="Hexagon 7"/>
          <p:cNvSpPr/>
          <p:nvPr/>
        </p:nvSpPr>
        <p:spPr>
          <a:xfrm>
            <a:off x="3773294" y="3195277"/>
            <a:ext cx="1661142" cy="1057763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Cyrl-BA" altLang="ko-KR" sz="1400" dirty="0"/>
          </a:p>
          <a:p>
            <a:pPr algn="ctr"/>
            <a:endParaRPr lang="sr-Latn-RS" altLang="ko-KR" sz="1500" b="1" dirty="0" smtClean="0"/>
          </a:p>
          <a:p>
            <a:pPr algn="ctr"/>
            <a:r>
              <a:rPr lang="sr-Cyrl-BA" altLang="ko-KR" sz="1500" b="1" dirty="0" smtClean="0"/>
              <a:t>водитељи</a:t>
            </a:r>
            <a:endParaRPr lang="ko-KR" altLang="en-US" sz="1500" b="1" dirty="0"/>
          </a:p>
        </p:txBody>
      </p:sp>
      <p:grpSp>
        <p:nvGrpSpPr>
          <p:cNvPr id="11" name="Group 10"/>
          <p:cNvGrpSpPr/>
          <p:nvPr/>
        </p:nvGrpSpPr>
        <p:grpSpPr>
          <a:xfrm>
            <a:off x="2991645" y="1485635"/>
            <a:ext cx="978522" cy="914400"/>
            <a:chOff x="3411790" y="1493007"/>
            <a:chExt cx="978522" cy="914400"/>
          </a:xfrm>
          <a:solidFill>
            <a:schemeClr val="accent5"/>
          </a:solidFill>
        </p:grpSpPr>
        <p:sp>
          <p:nvSpPr>
            <p:cNvPr id="9" name="Block Arc 8"/>
            <p:cNvSpPr/>
            <p:nvPr/>
          </p:nvSpPr>
          <p:spPr>
            <a:xfrm>
              <a:off x="3475912" y="1493007"/>
              <a:ext cx="914400" cy="914400"/>
            </a:xfrm>
            <a:prstGeom prst="blockArc">
              <a:avLst>
                <a:gd name="adj1" fmla="val 10800000"/>
                <a:gd name="adj2" fmla="val 16345862"/>
                <a:gd name="adj3" fmla="val 756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Isosceles Triangle 9"/>
            <p:cNvSpPr/>
            <p:nvPr/>
          </p:nvSpPr>
          <p:spPr>
            <a:xfrm rot="10800000">
              <a:off x="3411790" y="1857093"/>
              <a:ext cx="216024" cy="18622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3" name="Group 12"/>
          <p:cNvGrpSpPr/>
          <p:nvPr/>
        </p:nvGrpSpPr>
        <p:grpSpPr>
          <a:xfrm rot="16200000">
            <a:off x="3068805" y="3061159"/>
            <a:ext cx="978522" cy="914400"/>
            <a:chOff x="3411790" y="1493007"/>
            <a:chExt cx="978522" cy="914400"/>
          </a:xfrm>
          <a:solidFill>
            <a:schemeClr val="accent5"/>
          </a:solidFill>
        </p:grpSpPr>
        <p:sp>
          <p:nvSpPr>
            <p:cNvPr id="14" name="Block Arc 13"/>
            <p:cNvSpPr/>
            <p:nvPr/>
          </p:nvSpPr>
          <p:spPr>
            <a:xfrm>
              <a:off x="3475912" y="1493007"/>
              <a:ext cx="914400" cy="914400"/>
            </a:xfrm>
            <a:prstGeom prst="blockArc">
              <a:avLst>
                <a:gd name="adj1" fmla="val 10800000"/>
                <a:gd name="adj2" fmla="val 16345862"/>
                <a:gd name="adj3" fmla="val 756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Isosceles Triangle 14"/>
            <p:cNvSpPr/>
            <p:nvPr/>
          </p:nvSpPr>
          <p:spPr>
            <a:xfrm rot="10800000">
              <a:off x="3411790" y="1857093"/>
              <a:ext cx="216024" cy="18622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6" name="Group 15"/>
          <p:cNvGrpSpPr/>
          <p:nvPr/>
        </p:nvGrpSpPr>
        <p:grpSpPr>
          <a:xfrm rot="10800000">
            <a:off x="5111626" y="2954703"/>
            <a:ext cx="978522" cy="914400"/>
            <a:chOff x="3411790" y="1493007"/>
            <a:chExt cx="978522" cy="914400"/>
          </a:xfrm>
          <a:solidFill>
            <a:schemeClr val="accent5"/>
          </a:solidFill>
        </p:grpSpPr>
        <p:sp>
          <p:nvSpPr>
            <p:cNvPr id="17" name="Block Arc 16"/>
            <p:cNvSpPr/>
            <p:nvPr/>
          </p:nvSpPr>
          <p:spPr>
            <a:xfrm>
              <a:off x="3475912" y="1493007"/>
              <a:ext cx="914400" cy="914400"/>
            </a:xfrm>
            <a:prstGeom prst="blockArc">
              <a:avLst>
                <a:gd name="adj1" fmla="val 10800000"/>
                <a:gd name="adj2" fmla="val 16345862"/>
                <a:gd name="adj3" fmla="val 756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Isosceles Triangle 17"/>
            <p:cNvSpPr/>
            <p:nvPr/>
          </p:nvSpPr>
          <p:spPr>
            <a:xfrm rot="10800000">
              <a:off x="3411790" y="1857093"/>
              <a:ext cx="216024" cy="18622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grpSp>
        <p:nvGrpSpPr>
          <p:cNvPr id="19" name="Group 18"/>
          <p:cNvGrpSpPr/>
          <p:nvPr/>
        </p:nvGrpSpPr>
        <p:grpSpPr>
          <a:xfrm rot="5400000">
            <a:off x="5069892" y="1453574"/>
            <a:ext cx="978522" cy="914400"/>
            <a:chOff x="3411790" y="1493007"/>
            <a:chExt cx="978522" cy="914400"/>
          </a:xfrm>
          <a:solidFill>
            <a:schemeClr val="accent5"/>
          </a:solidFill>
        </p:grpSpPr>
        <p:sp>
          <p:nvSpPr>
            <p:cNvPr id="20" name="Block Arc 19"/>
            <p:cNvSpPr/>
            <p:nvPr/>
          </p:nvSpPr>
          <p:spPr>
            <a:xfrm>
              <a:off x="3475912" y="1493007"/>
              <a:ext cx="914400" cy="914400"/>
            </a:xfrm>
            <a:prstGeom prst="blockArc">
              <a:avLst>
                <a:gd name="adj1" fmla="val 10800000"/>
                <a:gd name="adj2" fmla="val 16345862"/>
                <a:gd name="adj3" fmla="val 756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Isosceles Triangle 20"/>
            <p:cNvSpPr/>
            <p:nvPr/>
          </p:nvSpPr>
          <p:spPr>
            <a:xfrm rot="10800000">
              <a:off x="3411790" y="1857093"/>
              <a:ext cx="216024" cy="18622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2" name="Rectangle 9"/>
          <p:cNvSpPr/>
          <p:nvPr/>
        </p:nvSpPr>
        <p:spPr>
          <a:xfrm>
            <a:off x="2965300" y="2414925"/>
            <a:ext cx="392501" cy="330694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Round Same Side Corner Rectangle 6"/>
          <p:cNvSpPr/>
          <p:nvPr/>
        </p:nvSpPr>
        <p:spPr>
          <a:xfrm rot="4320922" flipH="1">
            <a:off x="5781984" y="2173188"/>
            <a:ext cx="275850" cy="527653"/>
          </a:xfrm>
          <a:custGeom>
            <a:avLst/>
            <a:gdLst/>
            <a:ahLst/>
            <a:cxnLst/>
            <a:rect l="l" t="t" r="r" b="b"/>
            <a:pathLst>
              <a:path w="1035916" h="4153123">
                <a:moveTo>
                  <a:pt x="277501" y="3759099"/>
                </a:moveTo>
                <a:lnTo>
                  <a:pt x="758408" y="3759099"/>
                </a:lnTo>
                <a:lnTo>
                  <a:pt x="517954" y="4153123"/>
                </a:lnTo>
                <a:close/>
                <a:moveTo>
                  <a:pt x="42612" y="2944898"/>
                </a:moveTo>
                <a:cubicBezTo>
                  <a:pt x="153922" y="2941505"/>
                  <a:pt x="246502" y="2889483"/>
                  <a:pt x="275675" y="2819018"/>
                </a:cubicBezTo>
                <a:cubicBezTo>
                  <a:pt x="304648" y="2892614"/>
                  <a:pt x="403763" y="2945872"/>
                  <a:pt x="521107" y="2945872"/>
                </a:cubicBezTo>
                <a:cubicBezTo>
                  <a:pt x="638453" y="2945872"/>
                  <a:pt x="737567" y="2892613"/>
                  <a:pt x="766540" y="2819017"/>
                </a:cubicBezTo>
                <a:cubicBezTo>
                  <a:pt x="795133" y="2888142"/>
                  <a:pt x="884783" y="2939514"/>
                  <a:pt x="993299" y="2944464"/>
                </a:cubicBezTo>
                <a:lnTo>
                  <a:pt x="776840" y="3657264"/>
                </a:lnTo>
                <a:lnTo>
                  <a:pt x="258940" y="3657264"/>
                </a:lnTo>
                <a:close/>
                <a:moveTo>
                  <a:pt x="809102" y="564558"/>
                </a:moveTo>
                <a:lnTo>
                  <a:pt x="1035914" y="564558"/>
                </a:lnTo>
                <a:lnTo>
                  <a:pt x="1035915" y="2838682"/>
                </a:lnTo>
                <a:cubicBezTo>
                  <a:pt x="1029586" y="2840409"/>
                  <a:pt x="1023074" y="2840731"/>
                  <a:pt x="1016490" y="2840731"/>
                </a:cubicBezTo>
                <a:cubicBezTo>
                  <a:pt x="901952" y="2840731"/>
                  <a:pt x="809102" y="2743612"/>
                  <a:pt x="809101" y="2623810"/>
                </a:cubicBezTo>
                <a:close/>
                <a:moveTo>
                  <a:pt x="310569" y="564558"/>
                </a:moveTo>
                <a:lnTo>
                  <a:pt x="725347" y="564558"/>
                </a:lnTo>
                <a:lnTo>
                  <a:pt x="725347" y="2633342"/>
                </a:lnTo>
                <a:cubicBezTo>
                  <a:pt x="725347" y="2747880"/>
                  <a:pt x="632496" y="2840731"/>
                  <a:pt x="517958" y="2840731"/>
                </a:cubicBezTo>
                <a:cubicBezTo>
                  <a:pt x="403420" y="2840731"/>
                  <a:pt x="310569" y="2747880"/>
                  <a:pt x="310569" y="2633342"/>
                </a:cubicBezTo>
                <a:close/>
                <a:moveTo>
                  <a:pt x="0" y="564557"/>
                </a:moveTo>
                <a:lnTo>
                  <a:pt x="226813" y="564557"/>
                </a:lnTo>
                <a:lnTo>
                  <a:pt x="226813" y="2623810"/>
                </a:lnTo>
                <a:cubicBezTo>
                  <a:pt x="226813" y="2743612"/>
                  <a:pt x="133962" y="2840731"/>
                  <a:pt x="19424" y="2840730"/>
                </a:cubicBezTo>
                <a:cubicBezTo>
                  <a:pt x="12841" y="2840730"/>
                  <a:pt x="6329" y="2840409"/>
                  <a:pt x="0" y="2838682"/>
                </a:cubicBezTo>
                <a:close/>
                <a:moveTo>
                  <a:pt x="71964" y="71964"/>
                </a:moveTo>
                <a:cubicBezTo>
                  <a:pt x="116427" y="27501"/>
                  <a:pt x="177852" y="0"/>
                  <a:pt x="245701" y="0"/>
                </a:cubicBezTo>
                <a:lnTo>
                  <a:pt x="790215" y="0"/>
                </a:lnTo>
                <a:cubicBezTo>
                  <a:pt x="925912" y="0"/>
                  <a:pt x="1035916" y="110004"/>
                  <a:pt x="1035916" y="245701"/>
                </a:cubicBezTo>
                <a:cubicBezTo>
                  <a:pt x="1035916" y="327601"/>
                  <a:pt x="1035915" y="409501"/>
                  <a:pt x="1035915" y="491401"/>
                </a:cubicBezTo>
                <a:lnTo>
                  <a:pt x="0" y="491401"/>
                </a:lnTo>
                <a:lnTo>
                  <a:pt x="0" y="245701"/>
                </a:lnTo>
                <a:cubicBezTo>
                  <a:pt x="0" y="177853"/>
                  <a:pt x="27501" y="116427"/>
                  <a:pt x="71964" y="719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38" name="Rectangle 9">
            <a:extLst>
              <a:ext uri="{FF2B5EF4-FFF2-40B4-BE49-F238E27FC236}">
                <a16:creationId xmlns:a16="http://schemas.microsoft.com/office/drawing/2014/main" xmlns="" id="{F3D9E479-CAB2-4F84-9731-4CC5D8ACDFD1}"/>
              </a:ext>
            </a:extLst>
          </p:cNvPr>
          <p:cNvSpPr/>
          <p:nvPr/>
        </p:nvSpPr>
        <p:spPr>
          <a:xfrm>
            <a:off x="4382695" y="1306731"/>
            <a:ext cx="408507" cy="376106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DCCDF8F5-0C1D-4540-80C6-6BE443700EC6}"/>
              </a:ext>
            </a:extLst>
          </p:cNvPr>
          <p:cNvGrpSpPr/>
          <p:nvPr/>
        </p:nvGrpSpPr>
        <p:grpSpPr>
          <a:xfrm>
            <a:off x="4359083" y="3383475"/>
            <a:ext cx="530262" cy="347588"/>
            <a:chOff x="3369348" y="2673754"/>
            <a:chExt cx="1970490" cy="1779598"/>
          </a:xfrm>
          <a:solidFill>
            <a:schemeClr val="bg1"/>
          </a:solidFill>
        </p:grpSpPr>
        <p:sp>
          <p:nvSpPr>
            <p:cNvPr id="40" name="Rectangle 30">
              <a:extLst>
                <a:ext uri="{FF2B5EF4-FFF2-40B4-BE49-F238E27FC236}">
                  <a16:creationId xmlns:a16="http://schemas.microsoft.com/office/drawing/2014/main" xmlns="" id="{503CCFF0-761D-46CD-B8B4-168562F5BA3A}"/>
                </a:ext>
              </a:extLst>
            </p:cNvPr>
            <p:cNvSpPr/>
            <p:nvPr/>
          </p:nvSpPr>
          <p:spPr>
            <a:xfrm rot="16200000">
              <a:off x="3293187" y="2768331"/>
              <a:ext cx="1761182" cy="1608860"/>
            </a:xfrm>
            <a:custGeom>
              <a:avLst/>
              <a:gdLst/>
              <a:ahLst/>
              <a:cxnLst/>
              <a:rect l="l" t="t" r="r" b="b"/>
              <a:pathLst>
                <a:path w="1761182" h="1756035">
                  <a:moveTo>
                    <a:pt x="279570" y="624048"/>
                  </a:moveTo>
                  <a:lnTo>
                    <a:pt x="183378" y="624048"/>
                  </a:lnTo>
                  <a:lnTo>
                    <a:pt x="183378" y="1560152"/>
                  </a:lnTo>
                  <a:lnTo>
                    <a:pt x="279570" y="1560152"/>
                  </a:lnTo>
                  <a:close/>
                  <a:moveTo>
                    <a:pt x="294594" y="68493"/>
                  </a:moveTo>
                  <a:lnTo>
                    <a:pt x="294594" y="264162"/>
                  </a:lnTo>
                  <a:cubicBezTo>
                    <a:pt x="294594" y="301988"/>
                    <a:pt x="263930" y="332653"/>
                    <a:pt x="226104" y="332653"/>
                  </a:cubicBezTo>
                  <a:cubicBezTo>
                    <a:pt x="188278" y="332653"/>
                    <a:pt x="157614" y="301988"/>
                    <a:pt x="157614" y="264162"/>
                  </a:cubicBezTo>
                  <a:lnTo>
                    <a:pt x="157614" y="68493"/>
                  </a:lnTo>
                  <a:cubicBezTo>
                    <a:pt x="157614" y="30666"/>
                    <a:pt x="188278" y="2"/>
                    <a:pt x="226104" y="2"/>
                  </a:cubicBezTo>
                  <a:cubicBezTo>
                    <a:pt x="263930" y="2"/>
                    <a:pt x="294594" y="30666"/>
                    <a:pt x="294594" y="68493"/>
                  </a:cubicBezTo>
                  <a:close/>
                  <a:moveTo>
                    <a:pt x="534912" y="624048"/>
                  </a:moveTo>
                  <a:lnTo>
                    <a:pt x="438720" y="624048"/>
                  </a:lnTo>
                  <a:lnTo>
                    <a:pt x="438720" y="1560152"/>
                  </a:lnTo>
                  <a:lnTo>
                    <a:pt x="534912" y="1560152"/>
                  </a:lnTo>
                  <a:close/>
                  <a:moveTo>
                    <a:pt x="631828" y="68492"/>
                  </a:moveTo>
                  <a:lnTo>
                    <a:pt x="631828" y="264162"/>
                  </a:lnTo>
                  <a:cubicBezTo>
                    <a:pt x="631828" y="301988"/>
                    <a:pt x="601164" y="332652"/>
                    <a:pt x="563338" y="332652"/>
                  </a:cubicBezTo>
                  <a:cubicBezTo>
                    <a:pt x="525511" y="332652"/>
                    <a:pt x="494847" y="301988"/>
                    <a:pt x="494847" y="264162"/>
                  </a:cubicBezTo>
                  <a:lnTo>
                    <a:pt x="494847" y="68492"/>
                  </a:lnTo>
                  <a:cubicBezTo>
                    <a:pt x="494847" y="30666"/>
                    <a:pt x="525511" y="2"/>
                    <a:pt x="563338" y="2"/>
                  </a:cubicBezTo>
                  <a:cubicBezTo>
                    <a:pt x="601164" y="2"/>
                    <a:pt x="631828" y="30666"/>
                    <a:pt x="631828" y="68492"/>
                  </a:cubicBezTo>
                  <a:close/>
                  <a:moveTo>
                    <a:pt x="790254" y="624048"/>
                  </a:moveTo>
                  <a:lnTo>
                    <a:pt x="694062" y="624048"/>
                  </a:lnTo>
                  <a:lnTo>
                    <a:pt x="694062" y="1560152"/>
                  </a:lnTo>
                  <a:lnTo>
                    <a:pt x="790254" y="1560152"/>
                  </a:lnTo>
                  <a:close/>
                  <a:moveTo>
                    <a:pt x="969062" y="68492"/>
                  </a:moveTo>
                  <a:lnTo>
                    <a:pt x="969062" y="264161"/>
                  </a:lnTo>
                  <a:cubicBezTo>
                    <a:pt x="969062" y="301987"/>
                    <a:pt x="938398" y="332652"/>
                    <a:pt x="900571" y="332652"/>
                  </a:cubicBezTo>
                  <a:cubicBezTo>
                    <a:pt x="862745" y="332652"/>
                    <a:pt x="832081" y="301987"/>
                    <a:pt x="832081" y="264161"/>
                  </a:cubicBezTo>
                  <a:lnTo>
                    <a:pt x="832081" y="68492"/>
                  </a:lnTo>
                  <a:cubicBezTo>
                    <a:pt x="832081" y="30665"/>
                    <a:pt x="862745" y="1"/>
                    <a:pt x="900571" y="1"/>
                  </a:cubicBezTo>
                  <a:cubicBezTo>
                    <a:pt x="938398" y="1"/>
                    <a:pt x="969062" y="30665"/>
                    <a:pt x="969062" y="68492"/>
                  </a:cubicBezTo>
                  <a:close/>
                  <a:moveTo>
                    <a:pt x="1045596" y="624048"/>
                  </a:moveTo>
                  <a:lnTo>
                    <a:pt x="949404" y="624048"/>
                  </a:lnTo>
                  <a:lnTo>
                    <a:pt x="949404" y="1560152"/>
                  </a:lnTo>
                  <a:lnTo>
                    <a:pt x="1045596" y="1560152"/>
                  </a:lnTo>
                  <a:close/>
                  <a:moveTo>
                    <a:pt x="1300938" y="624048"/>
                  </a:moveTo>
                  <a:lnTo>
                    <a:pt x="1204746" y="624048"/>
                  </a:lnTo>
                  <a:lnTo>
                    <a:pt x="1204746" y="1560152"/>
                  </a:lnTo>
                  <a:lnTo>
                    <a:pt x="1300938" y="1560152"/>
                  </a:lnTo>
                  <a:close/>
                  <a:moveTo>
                    <a:pt x="1306296" y="68491"/>
                  </a:moveTo>
                  <a:lnTo>
                    <a:pt x="1306296" y="264161"/>
                  </a:lnTo>
                  <a:cubicBezTo>
                    <a:pt x="1306296" y="301987"/>
                    <a:pt x="1275631" y="332651"/>
                    <a:pt x="1237805" y="332651"/>
                  </a:cubicBezTo>
                  <a:cubicBezTo>
                    <a:pt x="1199979" y="332651"/>
                    <a:pt x="1169315" y="301987"/>
                    <a:pt x="1169315" y="264161"/>
                  </a:cubicBezTo>
                  <a:lnTo>
                    <a:pt x="1169315" y="68491"/>
                  </a:lnTo>
                  <a:cubicBezTo>
                    <a:pt x="1169315" y="30665"/>
                    <a:pt x="1199979" y="1"/>
                    <a:pt x="1237805" y="1"/>
                  </a:cubicBezTo>
                  <a:cubicBezTo>
                    <a:pt x="1275631" y="1"/>
                    <a:pt x="1306296" y="30665"/>
                    <a:pt x="1306296" y="68491"/>
                  </a:cubicBezTo>
                  <a:close/>
                  <a:moveTo>
                    <a:pt x="1556280" y="624048"/>
                  </a:moveTo>
                  <a:lnTo>
                    <a:pt x="1460088" y="624048"/>
                  </a:lnTo>
                  <a:lnTo>
                    <a:pt x="1460088" y="1560152"/>
                  </a:lnTo>
                  <a:lnTo>
                    <a:pt x="1556280" y="1560152"/>
                  </a:lnTo>
                  <a:close/>
                  <a:moveTo>
                    <a:pt x="1643529" y="68491"/>
                  </a:moveTo>
                  <a:lnTo>
                    <a:pt x="1643529" y="264160"/>
                  </a:lnTo>
                  <a:cubicBezTo>
                    <a:pt x="1643529" y="301986"/>
                    <a:pt x="1612865" y="332650"/>
                    <a:pt x="1575039" y="332650"/>
                  </a:cubicBezTo>
                  <a:cubicBezTo>
                    <a:pt x="1537213" y="332650"/>
                    <a:pt x="1506548" y="301986"/>
                    <a:pt x="1506548" y="264160"/>
                  </a:cubicBezTo>
                  <a:lnTo>
                    <a:pt x="1506548" y="68491"/>
                  </a:lnTo>
                  <a:cubicBezTo>
                    <a:pt x="1506548" y="30664"/>
                    <a:pt x="1537213" y="0"/>
                    <a:pt x="1575039" y="0"/>
                  </a:cubicBezTo>
                  <a:cubicBezTo>
                    <a:pt x="1612865" y="0"/>
                    <a:pt x="1643529" y="30664"/>
                    <a:pt x="1643529" y="68491"/>
                  </a:cubicBezTo>
                  <a:close/>
                  <a:moveTo>
                    <a:pt x="1761182" y="166327"/>
                  </a:moveTo>
                  <a:lnTo>
                    <a:pt x="1761182" y="1756035"/>
                  </a:lnTo>
                  <a:lnTo>
                    <a:pt x="0" y="1756035"/>
                  </a:lnTo>
                  <a:lnTo>
                    <a:pt x="0" y="166327"/>
                  </a:lnTo>
                  <a:lnTo>
                    <a:pt x="98907" y="166327"/>
                  </a:lnTo>
                  <a:lnTo>
                    <a:pt x="98907" y="255498"/>
                  </a:lnTo>
                  <a:cubicBezTo>
                    <a:pt x="98907" y="325747"/>
                    <a:pt x="155855" y="382694"/>
                    <a:pt x="226104" y="382694"/>
                  </a:cubicBezTo>
                  <a:cubicBezTo>
                    <a:pt x="296353" y="382694"/>
                    <a:pt x="353300" y="325747"/>
                    <a:pt x="353300" y="255498"/>
                  </a:cubicBezTo>
                  <a:lnTo>
                    <a:pt x="353300" y="166327"/>
                  </a:lnTo>
                  <a:lnTo>
                    <a:pt x="436141" y="166327"/>
                  </a:lnTo>
                  <a:lnTo>
                    <a:pt x="436141" y="255497"/>
                  </a:lnTo>
                  <a:cubicBezTo>
                    <a:pt x="436141" y="325746"/>
                    <a:pt x="493089" y="382694"/>
                    <a:pt x="563338" y="382694"/>
                  </a:cubicBezTo>
                  <a:cubicBezTo>
                    <a:pt x="633586" y="382694"/>
                    <a:pt x="690534" y="325746"/>
                    <a:pt x="690534" y="255497"/>
                  </a:cubicBezTo>
                  <a:lnTo>
                    <a:pt x="690534" y="166327"/>
                  </a:lnTo>
                  <a:lnTo>
                    <a:pt x="773375" y="166327"/>
                  </a:lnTo>
                  <a:lnTo>
                    <a:pt x="773375" y="255497"/>
                  </a:lnTo>
                  <a:cubicBezTo>
                    <a:pt x="773375" y="325745"/>
                    <a:pt x="830322" y="382693"/>
                    <a:pt x="900571" y="382693"/>
                  </a:cubicBezTo>
                  <a:cubicBezTo>
                    <a:pt x="970820" y="382693"/>
                    <a:pt x="1027768" y="325745"/>
                    <a:pt x="1027768" y="255497"/>
                  </a:cubicBezTo>
                  <a:lnTo>
                    <a:pt x="1027768" y="166327"/>
                  </a:lnTo>
                  <a:lnTo>
                    <a:pt x="1110609" y="166327"/>
                  </a:lnTo>
                  <a:lnTo>
                    <a:pt x="1110609" y="255496"/>
                  </a:lnTo>
                  <a:cubicBezTo>
                    <a:pt x="1110609" y="325745"/>
                    <a:pt x="1167556" y="382692"/>
                    <a:pt x="1237805" y="382692"/>
                  </a:cubicBezTo>
                  <a:cubicBezTo>
                    <a:pt x="1308054" y="382692"/>
                    <a:pt x="1365002" y="325745"/>
                    <a:pt x="1365002" y="255496"/>
                  </a:cubicBezTo>
                  <a:lnTo>
                    <a:pt x="1365002" y="166327"/>
                  </a:lnTo>
                  <a:lnTo>
                    <a:pt x="1447842" y="166327"/>
                  </a:lnTo>
                  <a:lnTo>
                    <a:pt x="1447842" y="255495"/>
                  </a:lnTo>
                  <a:cubicBezTo>
                    <a:pt x="1447842" y="325744"/>
                    <a:pt x="1504790" y="382692"/>
                    <a:pt x="1575039" y="382692"/>
                  </a:cubicBezTo>
                  <a:cubicBezTo>
                    <a:pt x="1645288" y="382692"/>
                    <a:pt x="1702235" y="325744"/>
                    <a:pt x="1702235" y="255495"/>
                  </a:cubicBezTo>
                  <a:lnTo>
                    <a:pt x="1702235" y="16632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41" name="Round Same Side Corner Rectangle 6">
              <a:extLst>
                <a:ext uri="{FF2B5EF4-FFF2-40B4-BE49-F238E27FC236}">
                  <a16:creationId xmlns:a16="http://schemas.microsoft.com/office/drawing/2014/main" xmlns="" id="{1D3F2A88-652D-43C6-9AB3-F720F83356AD}"/>
                </a:ext>
              </a:extLst>
            </p:cNvPr>
            <p:cNvSpPr/>
            <p:nvPr/>
          </p:nvSpPr>
          <p:spPr>
            <a:xfrm rot="10800000" flipH="1">
              <a:off x="5076056" y="2673754"/>
              <a:ext cx="263782" cy="1779598"/>
            </a:xfrm>
            <a:custGeom>
              <a:avLst/>
              <a:gdLst/>
              <a:ahLst/>
              <a:cxnLst/>
              <a:rect l="l" t="t" r="r" b="b"/>
              <a:pathLst>
                <a:path w="1035916" h="4153123">
                  <a:moveTo>
                    <a:pt x="277501" y="3759099"/>
                  </a:moveTo>
                  <a:lnTo>
                    <a:pt x="758408" y="3759099"/>
                  </a:lnTo>
                  <a:lnTo>
                    <a:pt x="517954" y="4153123"/>
                  </a:lnTo>
                  <a:close/>
                  <a:moveTo>
                    <a:pt x="42612" y="2944898"/>
                  </a:moveTo>
                  <a:cubicBezTo>
                    <a:pt x="153922" y="2941505"/>
                    <a:pt x="246502" y="2889483"/>
                    <a:pt x="275675" y="2819018"/>
                  </a:cubicBezTo>
                  <a:cubicBezTo>
                    <a:pt x="304648" y="2892614"/>
                    <a:pt x="403763" y="2945872"/>
                    <a:pt x="521107" y="2945872"/>
                  </a:cubicBezTo>
                  <a:cubicBezTo>
                    <a:pt x="638453" y="2945872"/>
                    <a:pt x="737567" y="2892613"/>
                    <a:pt x="766540" y="2819017"/>
                  </a:cubicBezTo>
                  <a:cubicBezTo>
                    <a:pt x="795133" y="2888142"/>
                    <a:pt x="884783" y="2939514"/>
                    <a:pt x="993299" y="2944464"/>
                  </a:cubicBezTo>
                  <a:lnTo>
                    <a:pt x="776840" y="3657264"/>
                  </a:lnTo>
                  <a:lnTo>
                    <a:pt x="258940" y="3657264"/>
                  </a:lnTo>
                  <a:close/>
                  <a:moveTo>
                    <a:pt x="809102" y="564558"/>
                  </a:moveTo>
                  <a:lnTo>
                    <a:pt x="1035914" y="564558"/>
                  </a:lnTo>
                  <a:lnTo>
                    <a:pt x="1035915" y="2838682"/>
                  </a:lnTo>
                  <a:cubicBezTo>
                    <a:pt x="1029586" y="2840409"/>
                    <a:pt x="1023074" y="2840731"/>
                    <a:pt x="1016490" y="2840731"/>
                  </a:cubicBezTo>
                  <a:cubicBezTo>
                    <a:pt x="901952" y="2840731"/>
                    <a:pt x="809102" y="2743612"/>
                    <a:pt x="809101" y="2623810"/>
                  </a:cubicBezTo>
                  <a:close/>
                  <a:moveTo>
                    <a:pt x="310569" y="564558"/>
                  </a:moveTo>
                  <a:lnTo>
                    <a:pt x="725347" y="564558"/>
                  </a:lnTo>
                  <a:lnTo>
                    <a:pt x="725347" y="2633342"/>
                  </a:lnTo>
                  <a:cubicBezTo>
                    <a:pt x="725347" y="2747880"/>
                    <a:pt x="632496" y="2840731"/>
                    <a:pt x="517958" y="2840731"/>
                  </a:cubicBezTo>
                  <a:cubicBezTo>
                    <a:pt x="403420" y="2840731"/>
                    <a:pt x="310569" y="2747880"/>
                    <a:pt x="310569" y="2633342"/>
                  </a:cubicBezTo>
                  <a:close/>
                  <a:moveTo>
                    <a:pt x="0" y="564557"/>
                  </a:moveTo>
                  <a:lnTo>
                    <a:pt x="226813" y="564557"/>
                  </a:lnTo>
                  <a:lnTo>
                    <a:pt x="226813" y="2623810"/>
                  </a:lnTo>
                  <a:cubicBezTo>
                    <a:pt x="226813" y="2743612"/>
                    <a:pt x="133962" y="2840731"/>
                    <a:pt x="19424" y="2840730"/>
                  </a:cubicBezTo>
                  <a:cubicBezTo>
                    <a:pt x="12841" y="2840730"/>
                    <a:pt x="6329" y="2840409"/>
                    <a:pt x="0" y="2838682"/>
                  </a:cubicBezTo>
                  <a:close/>
                  <a:moveTo>
                    <a:pt x="71964" y="71964"/>
                  </a:moveTo>
                  <a:cubicBezTo>
                    <a:pt x="116427" y="27501"/>
                    <a:pt x="177852" y="0"/>
                    <a:pt x="245701" y="0"/>
                  </a:cubicBezTo>
                  <a:lnTo>
                    <a:pt x="790215" y="0"/>
                  </a:lnTo>
                  <a:cubicBezTo>
                    <a:pt x="925912" y="0"/>
                    <a:pt x="1035916" y="110004"/>
                    <a:pt x="1035916" y="245701"/>
                  </a:cubicBezTo>
                  <a:cubicBezTo>
                    <a:pt x="1035916" y="327601"/>
                    <a:pt x="1035915" y="409501"/>
                    <a:pt x="1035915" y="491401"/>
                  </a:cubicBezTo>
                  <a:lnTo>
                    <a:pt x="0" y="491401"/>
                  </a:lnTo>
                  <a:lnTo>
                    <a:pt x="0" y="245701"/>
                  </a:lnTo>
                  <a:cubicBezTo>
                    <a:pt x="0" y="177853"/>
                    <a:pt x="27501" y="116427"/>
                    <a:pt x="71964" y="719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xmlns="" id="{5763BB07-5634-4138-B02D-AAA48F2ED8D6}"/>
              </a:ext>
            </a:extLst>
          </p:cNvPr>
          <p:cNvGrpSpPr/>
          <p:nvPr/>
        </p:nvGrpSpPr>
        <p:grpSpPr>
          <a:xfrm>
            <a:off x="128446" y="915564"/>
            <a:ext cx="3336506" cy="3734857"/>
            <a:chOff x="2465356" y="4287716"/>
            <a:chExt cx="2078192" cy="1196579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xmlns="" id="{D733AC6C-DDCA-478A-B252-49D459266672}"/>
                </a:ext>
              </a:extLst>
            </p:cNvPr>
            <p:cNvSpPr txBox="1"/>
            <p:nvPr/>
          </p:nvSpPr>
          <p:spPr>
            <a:xfrm>
              <a:off x="2465356" y="4468654"/>
              <a:ext cx="1445547" cy="10156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r-Cyrl-BA" altLang="ko-KR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Седмични састанци са учитељима прве тријаде, увид у годишње и мјесечне планове учитеља, увид у специфичне потребе одјељења</a:t>
              </a:r>
              <a:r>
                <a:rPr lang="en-US" altLang="ko-KR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 </a:t>
              </a:r>
              <a:r>
                <a:rPr lang="ko-KR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    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xmlns="" id="{0AEEF479-4EDD-45F2-B074-BA8BD8C9CB43}"/>
                </a:ext>
              </a:extLst>
            </p:cNvPr>
            <p:cNvSpPr txBox="1"/>
            <p:nvPr/>
          </p:nvSpPr>
          <p:spPr>
            <a:xfrm>
              <a:off x="2478525" y="4287716"/>
              <a:ext cx="2065023" cy="128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r-Cyrl-BA" altLang="ko-KR" sz="2000" b="1" dirty="0">
                  <a:solidFill>
                    <a:schemeClr val="tx2">
                      <a:lumMod val="60000"/>
                      <a:lumOff val="40000"/>
                    </a:schemeClr>
                  </a:solidFill>
                  <a:cs typeface="Arial" pitchFamily="34" charset="0"/>
                </a:rPr>
                <a:t>Сарадња са учитељима</a:t>
              </a:r>
              <a:endParaRPr lang="ko-KR" altLang="en-US" sz="2000" b="1" dirty="0">
                <a:solidFill>
                  <a:schemeClr val="tx2">
                    <a:lumMod val="60000"/>
                    <a:lumOff val="40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xmlns="" id="{4B893C97-2FC4-484C-ADC9-9E6C832F0C71}"/>
              </a:ext>
            </a:extLst>
          </p:cNvPr>
          <p:cNvGrpSpPr/>
          <p:nvPr/>
        </p:nvGrpSpPr>
        <p:grpSpPr>
          <a:xfrm>
            <a:off x="6026026" y="1069143"/>
            <a:ext cx="3117974" cy="3662847"/>
            <a:chOff x="2310145" y="3922821"/>
            <a:chExt cx="1725445" cy="3259594"/>
          </a:xfrm>
        </p:grpSpPr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xmlns="" id="{072767B0-6735-4C77-B976-D0B7CA56EA6F}"/>
                </a:ext>
              </a:extLst>
            </p:cNvPr>
            <p:cNvSpPr txBox="1"/>
            <p:nvPr/>
          </p:nvSpPr>
          <p:spPr>
            <a:xfrm>
              <a:off x="2504640" y="4536419"/>
              <a:ext cx="1530950" cy="2645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sr-Cyrl-BA" altLang="ko-KR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Седмични састанци са педагогом и логопедом школе. Тимски рад у организацији васпитно – образовног процеса у продуженом боравку</a:t>
              </a:r>
              <a:r>
                <a:rPr lang="en-US" altLang="ko-KR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 </a:t>
              </a:r>
              <a:r>
                <a:rPr lang="ko-KR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    </a:t>
              </a: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xmlns="" id="{8144C867-B0BF-4F6D-9331-872207509991}"/>
                </a:ext>
              </a:extLst>
            </p:cNvPr>
            <p:cNvSpPr txBox="1"/>
            <p:nvPr/>
          </p:nvSpPr>
          <p:spPr>
            <a:xfrm>
              <a:off x="2310145" y="3922821"/>
              <a:ext cx="1663317" cy="51785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sr-Cyrl-BA" altLang="ko-KR" sz="2000" b="1" dirty="0">
                  <a:solidFill>
                    <a:schemeClr val="accent4">
                      <a:lumMod val="75000"/>
                    </a:schemeClr>
                  </a:solidFill>
                  <a:cs typeface="Arial" pitchFamily="34" charset="0"/>
                </a:rPr>
                <a:t>Сарадња са стручном службом</a:t>
              </a:r>
              <a:endParaRPr lang="ko-KR" altLang="en-US" sz="2000" b="1" dirty="0">
                <a:solidFill>
                  <a:schemeClr val="accent4">
                    <a:lumMod val="75000"/>
                  </a:schemeClr>
                </a:solidFill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316949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-92546"/>
            <a:ext cx="9144000" cy="576064"/>
          </a:xfrm>
        </p:spPr>
        <p:txBody>
          <a:bodyPr/>
          <a:lstStyle/>
          <a:p>
            <a:r>
              <a:rPr lang="sr-Cyrl-BA" altLang="ko-KR" sz="2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РАД ВАН КАБИНЕТА ЗА ПРОДУЖЕНИ БОРАВАК</a:t>
            </a:r>
            <a:endParaRPr lang="ko-KR" altLang="en-US" sz="29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0" y="1203598"/>
            <a:ext cx="3203848" cy="2736304"/>
          </a:xfrm>
        </p:spPr>
        <p:txBody>
          <a:bodyPr/>
          <a:lstStyle/>
          <a:p>
            <a:pPr lvl="0"/>
            <a:r>
              <a:rPr lang="sr-Cyrl-BA" altLang="ko-KR" sz="2400" dirty="0">
                <a:solidFill>
                  <a:schemeClr val="tx1"/>
                </a:solidFill>
              </a:rPr>
              <a:t>Како бисмо допринијели динамичности и различитости боравка ученика у школи након наставе, користимо и остале расположиве просторе у кругу школе</a:t>
            </a:r>
            <a:endParaRPr lang="en-US" altLang="ko-KR" sz="2400" dirty="0">
              <a:solidFill>
                <a:schemeClr val="tx1"/>
              </a:solidFill>
            </a:endParaRPr>
          </a:p>
        </p:txBody>
      </p:sp>
      <p:pic>
        <p:nvPicPr>
          <p:cNvPr id="34" name="Picture Placeholder 13">
            <a:extLst>
              <a:ext uri="{FF2B5EF4-FFF2-40B4-BE49-F238E27FC236}">
                <a16:creationId xmlns:a16="http://schemas.microsoft.com/office/drawing/2014/main" xmlns="" id="{E8723C14-CD67-494D-AAF2-65C4D78412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339" r="23339"/>
          <a:stretch>
            <a:fillRect/>
          </a:stretch>
        </p:blipFill>
        <p:spPr>
          <a:xfrm>
            <a:off x="3203848" y="699542"/>
            <a:ext cx="2592288" cy="3758218"/>
          </a:xfrm>
          <a:prstGeom prst="rect">
            <a:avLst/>
          </a:prstGeom>
        </p:spPr>
      </p:pic>
      <p:pic>
        <p:nvPicPr>
          <p:cNvPr id="46" name="Picture Placeholder 8">
            <a:extLst>
              <a:ext uri="{FF2B5EF4-FFF2-40B4-BE49-F238E27FC236}">
                <a16:creationId xmlns:a16="http://schemas.microsoft.com/office/drawing/2014/main" xmlns="" id="{1E0AABF2-A682-481F-9B30-441D2DC6656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76" r="4076"/>
          <a:stretch>
            <a:fillRect/>
          </a:stretch>
        </p:blipFill>
        <p:spPr>
          <a:xfrm>
            <a:off x="5940152" y="699542"/>
            <a:ext cx="2998234" cy="2448272"/>
          </a:xfrm>
          <a:prstGeom prst="rect">
            <a:avLst/>
          </a:prstGeom>
        </p:spPr>
      </p:pic>
      <p:sp>
        <p:nvSpPr>
          <p:cNvPr id="12" name="Pravougaonik 11"/>
          <p:cNvSpPr/>
          <p:nvPr/>
        </p:nvSpPr>
        <p:spPr>
          <a:xfrm>
            <a:off x="5940152" y="3291830"/>
            <a:ext cx="2998234" cy="1165930"/>
          </a:xfrm>
          <a:prstGeom prst="rect">
            <a:avLst/>
          </a:prstGeom>
          <a:solidFill>
            <a:srgbClr val="01BF18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ШКОЛСКИ ПАРК</a:t>
            </a:r>
            <a:endParaRPr lang="bs-Latn-BA" sz="2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65909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-92546"/>
            <a:ext cx="9144000" cy="576064"/>
          </a:xfrm>
        </p:spPr>
        <p:txBody>
          <a:bodyPr/>
          <a:lstStyle/>
          <a:p>
            <a:r>
              <a:rPr lang="sr-Cyrl-BA" altLang="ko-KR" sz="2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РАД ВАН КАБИНЕТА ЗА ПРОДУЖЕНИ БОРАВАК</a:t>
            </a:r>
            <a:endParaRPr lang="ko-KR" altLang="en-US" sz="29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Pravougaonik 11"/>
          <p:cNvSpPr/>
          <p:nvPr/>
        </p:nvSpPr>
        <p:spPr>
          <a:xfrm>
            <a:off x="5436096" y="3363838"/>
            <a:ext cx="2945532" cy="1165930"/>
          </a:xfrm>
          <a:prstGeom prst="rect">
            <a:avLst/>
          </a:prstGeom>
          <a:solidFill>
            <a:srgbClr val="E9473B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СПОРТСКА САЛА</a:t>
            </a:r>
            <a:endParaRPr lang="bs-Latn-BA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Placeholder 5">
            <a:extLst>
              <a:ext uri="{FF2B5EF4-FFF2-40B4-BE49-F238E27FC236}">
                <a16:creationId xmlns:a16="http://schemas.microsoft.com/office/drawing/2014/main" xmlns="" id="{E8A88765-EE4B-4021-A2A5-7B5F09076C9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1" r="-586" b="19586"/>
          <a:stretch/>
        </p:blipFill>
        <p:spPr>
          <a:xfrm>
            <a:off x="4644752" y="507901"/>
            <a:ext cx="4457700" cy="2765563"/>
          </a:xfrm>
          <a:prstGeom prst="rect">
            <a:avLst/>
          </a:prstGeom>
        </p:spPr>
      </p:pic>
      <p:sp>
        <p:nvSpPr>
          <p:cNvPr id="9" name="Pravougaonik 8"/>
          <p:cNvSpPr/>
          <p:nvPr/>
        </p:nvSpPr>
        <p:spPr>
          <a:xfrm>
            <a:off x="690364" y="3363838"/>
            <a:ext cx="2945532" cy="1165930"/>
          </a:xfrm>
          <a:prstGeom prst="rect">
            <a:avLst/>
          </a:prstGeom>
          <a:solidFill>
            <a:srgbClr val="FFC000"/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МУЛТИМЕДИЈАЛНА             УЧИОНИЦА</a:t>
            </a:r>
            <a:endParaRPr lang="bs-Latn-BA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27" name="Picture 3" descr="D:\Documents\Desktop\ES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r="9457"/>
          <a:stretch/>
        </p:blipFill>
        <p:spPr bwMode="auto">
          <a:xfrm>
            <a:off x="114300" y="507900"/>
            <a:ext cx="4457700" cy="27655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629357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793045" y="33578"/>
            <a:ext cx="6294213" cy="2016224"/>
          </a:xfrm>
          <a:ln w="19050">
            <a:solidFill>
              <a:schemeClr val="accent3">
                <a:lumMod val="60000"/>
                <a:lumOff val="40000"/>
              </a:schemeClr>
            </a:solidFill>
          </a:ln>
        </p:spPr>
        <p:txBody>
          <a:bodyPr/>
          <a:lstStyle/>
          <a:p>
            <a:pPr algn="ctr"/>
            <a:r>
              <a:rPr lang="sr-Cyrl-BA" altLang="ko-K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МОТИВАЦИЈА УЧЕНИКА У ПРОДУЖЕНОМ БОРАВКУ</a:t>
            </a:r>
          </a:p>
          <a:p>
            <a:pPr algn="ctr"/>
            <a:r>
              <a:rPr lang="sr-Cyrl-BA" altLang="ko-KR" sz="2800" dirty="0"/>
              <a:t> </a:t>
            </a:r>
            <a:r>
              <a:rPr lang="sr-Cyrl-BA" altLang="ko-KR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Примјери добре праксе</a:t>
            </a:r>
            <a:endParaRPr lang="ko-KR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Rectangle 16"/>
          <p:cNvSpPr/>
          <p:nvPr/>
        </p:nvSpPr>
        <p:spPr>
          <a:xfrm rot="2700000">
            <a:off x="3750518" y="2228880"/>
            <a:ext cx="382495" cy="685741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EE6EABE2-C290-4D36-B5E4-E6F48D032C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60980" y="2290087"/>
            <a:ext cx="3037116" cy="227783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9A1A2C47-4FA5-4E82-8737-EF059BD707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40152" y="2290087"/>
            <a:ext cx="3037114" cy="22778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99656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643174" y="195486"/>
            <a:ext cx="3714776" cy="576064"/>
          </a:xfrm>
        </p:spPr>
        <p:txBody>
          <a:bodyPr/>
          <a:lstStyle/>
          <a:p>
            <a:r>
              <a:rPr lang="sr-Cyrl-RS" altLang="ko-KR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МОТИВАЦИЈА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4038882" y="2000413"/>
            <a:ext cx="1492617" cy="1516416"/>
            <a:chOff x="1187623" y="2740415"/>
            <a:chExt cx="1275678" cy="1696480"/>
          </a:xfrm>
        </p:grpSpPr>
        <p:grpSp>
          <p:nvGrpSpPr>
            <p:cNvPr id="5" name="Group 4"/>
            <p:cNvGrpSpPr/>
            <p:nvPr/>
          </p:nvGrpSpPr>
          <p:grpSpPr>
            <a:xfrm rot="16200000">
              <a:off x="958081" y="3408634"/>
              <a:ext cx="1696480" cy="360041"/>
              <a:chOff x="1709238" y="4209096"/>
              <a:chExt cx="3492000" cy="437610"/>
            </a:xfrm>
          </p:grpSpPr>
          <p:sp>
            <p:nvSpPr>
              <p:cNvPr id="34" name="Rectangle 33"/>
              <p:cNvSpPr/>
              <p:nvPr/>
            </p:nvSpPr>
            <p:spPr>
              <a:xfrm>
                <a:off x="1709238" y="4214706"/>
                <a:ext cx="3492000" cy="432000"/>
              </a:xfrm>
              <a:prstGeom prst="rect">
                <a:avLst/>
              </a:prstGeom>
              <a:solidFill>
                <a:schemeClr val="accent3"/>
              </a:solidFill>
              <a:ln w="57150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6" name="Group 34"/>
              <p:cNvGrpSpPr/>
              <p:nvPr/>
            </p:nvGrpSpPr>
            <p:grpSpPr>
              <a:xfrm>
                <a:off x="2078720" y="4209096"/>
                <a:ext cx="469833" cy="432000"/>
                <a:chOff x="2078720" y="4209096"/>
                <a:chExt cx="469833" cy="432000"/>
              </a:xfrm>
            </p:grpSpPr>
            <p:sp>
              <p:nvSpPr>
                <p:cNvPr id="43" name="Rectangle 42"/>
                <p:cNvSpPr/>
                <p:nvPr/>
              </p:nvSpPr>
              <p:spPr>
                <a:xfrm>
                  <a:off x="2078720" y="4209096"/>
                  <a:ext cx="54000" cy="43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4" name="Rectangle 43"/>
                <p:cNvSpPr/>
                <p:nvPr/>
              </p:nvSpPr>
              <p:spPr>
                <a:xfrm>
                  <a:off x="2217331" y="4209096"/>
                  <a:ext cx="54000" cy="43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5" name="Rectangle 44"/>
                <p:cNvSpPr/>
                <p:nvPr/>
              </p:nvSpPr>
              <p:spPr>
                <a:xfrm>
                  <a:off x="2355942" y="4209096"/>
                  <a:ext cx="54000" cy="43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6" name="Rectangle 45"/>
                <p:cNvSpPr/>
                <p:nvPr/>
              </p:nvSpPr>
              <p:spPr>
                <a:xfrm>
                  <a:off x="2494553" y="4209096"/>
                  <a:ext cx="54000" cy="43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7" name="Group 35"/>
              <p:cNvGrpSpPr/>
              <p:nvPr/>
            </p:nvGrpSpPr>
            <p:grpSpPr>
              <a:xfrm>
                <a:off x="4098293" y="4384000"/>
                <a:ext cx="900965" cy="82800"/>
                <a:chOff x="4098293" y="4384000"/>
                <a:chExt cx="900965" cy="82800"/>
              </a:xfrm>
            </p:grpSpPr>
            <p:sp>
              <p:nvSpPr>
                <p:cNvPr id="37" name="Rectangle 36"/>
                <p:cNvSpPr/>
                <p:nvPr/>
              </p:nvSpPr>
              <p:spPr>
                <a:xfrm>
                  <a:off x="4098293" y="4384000"/>
                  <a:ext cx="90000" cy="828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8" name="Rectangle 37"/>
                <p:cNvSpPr/>
                <p:nvPr/>
              </p:nvSpPr>
              <p:spPr>
                <a:xfrm>
                  <a:off x="4260486" y="4384000"/>
                  <a:ext cx="90000" cy="828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9" name="Rectangle 38"/>
                <p:cNvSpPr/>
                <p:nvPr/>
              </p:nvSpPr>
              <p:spPr>
                <a:xfrm>
                  <a:off x="4422679" y="4384000"/>
                  <a:ext cx="90000" cy="828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0" name="Rectangle 39"/>
                <p:cNvSpPr/>
                <p:nvPr/>
              </p:nvSpPr>
              <p:spPr>
                <a:xfrm>
                  <a:off x="4584872" y="4384000"/>
                  <a:ext cx="90000" cy="828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1" name="Rectangle 40"/>
                <p:cNvSpPr/>
                <p:nvPr/>
              </p:nvSpPr>
              <p:spPr>
                <a:xfrm>
                  <a:off x="4747065" y="4384000"/>
                  <a:ext cx="90000" cy="828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42" name="Rectangle 41"/>
                <p:cNvSpPr/>
                <p:nvPr/>
              </p:nvSpPr>
              <p:spPr>
                <a:xfrm>
                  <a:off x="4909258" y="4384000"/>
                  <a:ext cx="90000" cy="828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9" name="Group 5"/>
            <p:cNvGrpSpPr/>
            <p:nvPr/>
          </p:nvGrpSpPr>
          <p:grpSpPr>
            <a:xfrm rot="5400000" flipH="1">
              <a:off x="519403" y="3408635"/>
              <a:ext cx="1696480" cy="360040"/>
              <a:chOff x="1709238" y="4209096"/>
              <a:chExt cx="3492000" cy="437610"/>
            </a:xfrm>
          </p:grpSpPr>
          <p:sp>
            <p:nvSpPr>
              <p:cNvPr id="21" name="Rectangle 20"/>
              <p:cNvSpPr/>
              <p:nvPr/>
            </p:nvSpPr>
            <p:spPr>
              <a:xfrm>
                <a:off x="1709238" y="4214706"/>
                <a:ext cx="3492000" cy="432000"/>
              </a:xfrm>
              <a:prstGeom prst="rect">
                <a:avLst/>
              </a:prstGeom>
              <a:solidFill>
                <a:schemeClr val="accent4"/>
              </a:solidFill>
              <a:ln w="57150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10" name="Group 21"/>
              <p:cNvGrpSpPr/>
              <p:nvPr/>
            </p:nvGrpSpPr>
            <p:grpSpPr>
              <a:xfrm>
                <a:off x="2078720" y="4209096"/>
                <a:ext cx="469833" cy="432000"/>
                <a:chOff x="2078720" y="4209096"/>
                <a:chExt cx="469833" cy="432000"/>
              </a:xfrm>
            </p:grpSpPr>
            <p:sp>
              <p:nvSpPr>
                <p:cNvPr id="30" name="Rectangle 29"/>
                <p:cNvSpPr/>
                <p:nvPr/>
              </p:nvSpPr>
              <p:spPr>
                <a:xfrm>
                  <a:off x="2078720" y="4209096"/>
                  <a:ext cx="54000" cy="43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1" name="Rectangle 30"/>
                <p:cNvSpPr/>
                <p:nvPr/>
              </p:nvSpPr>
              <p:spPr>
                <a:xfrm>
                  <a:off x="2217331" y="4209096"/>
                  <a:ext cx="54000" cy="43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2" name="Rectangle 31"/>
                <p:cNvSpPr/>
                <p:nvPr/>
              </p:nvSpPr>
              <p:spPr>
                <a:xfrm>
                  <a:off x="2355942" y="4209096"/>
                  <a:ext cx="54000" cy="43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33" name="Rectangle 32"/>
                <p:cNvSpPr/>
                <p:nvPr/>
              </p:nvSpPr>
              <p:spPr>
                <a:xfrm>
                  <a:off x="2494553" y="4209096"/>
                  <a:ext cx="54000" cy="43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22" name="Group 22"/>
              <p:cNvGrpSpPr/>
              <p:nvPr/>
            </p:nvGrpSpPr>
            <p:grpSpPr>
              <a:xfrm>
                <a:off x="4098293" y="4384000"/>
                <a:ext cx="900965" cy="82800"/>
                <a:chOff x="4098293" y="4384000"/>
                <a:chExt cx="900965" cy="82800"/>
              </a:xfrm>
            </p:grpSpPr>
            <p:sp>
              <p:nvSpPr>
                <p:cNvPr id="24" name="Rectangle 23"/>
                <p:cNvSpPr/>
                <p:nvPr/>
              </p:nvSpPr>
              <p:spPr>
                <a:xfrm>
                  <a:off x="4098293" y="4384000"/>
                  <a:ext cx="90000" cy="828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5" name="Rectangle 24"/>
                <p:cNvSpPr/>
                <p:nvPr/>
              </p:nvSpPr>
              <p:spPr>
                <a:xfrm>
                  <a:off x="4260486" y="4384000"/>
                  <a:ext cx="90000" cy="828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6" name="Rectangle 25"/>
                <p:cNvSpPr/>
                <p:nvPr/>
              </p:nvSpPr>
              <p:spPr>
                <a:xfrm>
                  <a:off x="4422679" y="4384000"/>
                  <a:ext cx="90000" cy="828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7" name="Rectangle 26"/>
                <p:cNvSpPr/>
                <p:nvPr/>
              </p:nvSpPr>
              <p:spPr>
                <a:xfrm>
                  <a:off x="4584872" y="4384000"/>
                  <a:ext cx="90000" cy="828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8" name="Rectangle 27"/>
                <p:cNvSpPr/>
                <p:nvPr/>
              </p:nvSpPr>
              <p:spPr>
                <a:xfrm>
                  <a:off x="4747065" y="4384000"/>
                  <a:ext cx="90000" cy="828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9" name="Rectangle 28"/>
                <p:cNvSpPr/>
                <p:nvPr/>
              </p:nvSpPr>
              <p:spPr>
                <a:xfrm>
                  <a:off x="4909258" y="4384000"/>
                  <a:ext cx="90000" cy="828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</p:grpSp>
        </p:grpSp>
        <p:grpSp>
          <p:nvGrpSpPr>
            <p:cNvPr id="23" name="Group 6"/>
            <p:cNvGrpSpPr/>
            <p:nvPr/>
          </p:nvGrpSpPr>
          <p:grpSpPr>
            <a:xfrm rot="15698048">
              <a:off x="1654194" y="3614280"/>
              <a:ext cx="1334909" cy="283305"/>
              <a:chOff x="1709238" y="4209096"/>
              <a:chExt cx="3492000" cy="437610"/>
            </a:xfrm>
          </p:grpSpPr>
          <p:sp>
            <p:nvSpPr>
              <p:cNvPr id="8" name="Rectangle 7"/>
              <p:cNvSpPr/>
              <p:nvPr/>
            </p:nvSpPr>
            <p:spPr>
              <a:xfrm>
                <a:off x="1709238" y="4214706"/>
                <a:ext cx="3492000" cy="432000"/>
              </a:xfrm>
              <a:prstGeom prst="rect">
                <a:avLst/>
              </a:prstGeom>
              <a:solidFill>
                <a:schemeClr val="accent2"/>
              </a:solidFill>
              <a:ln w="57150"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grpSp>
            <p:nvGrpSpPr>
              <p:cNvPr id="35" name="Group 8"/>
              <p:cNvGrpSpPr/>
              <p:nvPr/>
            </p:nvGrpSpPr>
            <p:grpSpPr>
              <a:xfrm>
                <a:off x="2078720" y="4209096"/>
                <a:ext cx="469833" cy="432000"/>
                <a:chOff x="2078720" y="4209096"/>
                <a:chExt cx="469833" cy="432000"/>
              </a:xfrm>
            </p:grpSpPr>
            <p:sp>
              <p:nvSpPr>
                <p:cNvPr id="17" name="Rectangle 16"/>
                <p:cNvSpPr/>
                <p:nvPr/>
              </p:nvSpPr>
              <p:spPr>
                <a:xfrm>
                  <a:off x="2078720" y="4209096"/>
                  <a:ext cx="54000" cy="43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8" name="Rectangle 17"/>
                <p:cNvSpPr/>
                <p:nvPr/>
              </p:nvSpPr>
              <p:spPr>
                <a:xfrm>
                  <a:off x="2217331" y="4209096"/>
                  <a:ext cx="54000" cy="43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9" name="Rectangle 18"/>
                <p:cNvSpPr/>
                <p:nvPr/>
              </p:nvSpPr>
              <p:spPr>
                <a:xfrm>
                  <a:off x="2355942" y="4209096"/>
                  <a:ext cx="54000" cy="43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20" name="Rectangle 19"/>
                <p:cNvSpPr/>
                <p:nvPr/>
              </p:nvSpPr>
              <p:spPr>
                <a:xfrm>
                  <a:off x="2494553" y="4209096"/>
                  <a:ext cx="54000" cy="4320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</p:grpSp>
          <p:grpSp>
            <p:nvGrpSpPr>
              <p:cNvPr id="36" name="Group 9"/>
              <p:cNvGrpSpPr/>
              <p:nvPr/>
            </p:nvGrpSpPr>
            <p:grpSpPr>
              <a:xfrm>
                <a:off x="4098293" y="4384000"/>
                <a:ext cx="900965" cy="82800"/>
                <a:chOff x="4098293" y="4384000"/>
                <a:chExt cx="900965" cy="82800"/>
              </a:xfrm>
            </p:grpSpPr>
            <p:sp>
              <p:nvSpPr>
                <p:cNvPr id="11" name="Rectangle 10"/>
                <p:cNvSpPr/>
                <p:nvPr/>
              </p:nvSpPr>
              <p:spPr>
                <a:xfrm>
                  <a:off x="4098293" y="4384000"/>
                  <a:ext cx="90000" cy="828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2" name="Rectangle 11"/>
                <p:cNvSpPr/>
                <p:nvPr/>
              </p:nvSpPr>
              <p:spPr>
                <a:xfrm>
                  <a:off x="4260486" y="4384000"/>
                  <a:ext cx="90000" cy="828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3" name="Rectangle 12"/>
                <p:cNvSpPr/>
                <p:nvPr/>
              </p:nvSpPr>
              <p:spPr>
                <a:xfrm>
                  <a:off x="4422679" y="4384000"/>
                  <a:ext cx="90000" cy="828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4" name="Rectangle 13"/>
                <p:cNvSpPr/>
                <p:nvPr/>
              </p:nvSpPr>
              <p:spPr>
                <a:xfrm>
                  <a:off x="4584872" y="4384000"/>
                  <a:ext cx="90000" cy="828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5" name="Rectangle 14"/>
                <p:cNvSpPr/>
                <p:nvPr/>
              </p:nvSpPr>
              <p:spPr>
                <a:xfrm>
                  <a:off x="4747065" y="4384000"/>
                  <a:ext cx="90000" cy="828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  <p:sp>
              <p:nvSpPr>
                <p:cNvPr id="16" name="Rectangle 15"/>
                <p:cNvSpPr/>
                <p:nvPr/>
              </p:nvSpPr>
              <p:spPr>
                <a:xfrm>
                  <a:off x="4909258" y="4384000"/>
                  <a:ext cx="90000" cy="82800"/>
                </a:xfrm>
                <a:prstGeom prst="rect">
                  <a:avLst/>
                </a:prstGeom>
                <a:solidFill>
                  <a:schemeClr val="tx1"/>
                </a:solidFill>
                <a:ln>
                  <a:solidFill>
                    <a:srgbClr val="0070C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ko-KR" altLang="en-US"/>
                </a:p>
              </p:txBody>
            </p:sp>
          </p:grpSp>
        </p:grpSp>
      </p:grpSp>
      <p:grpSp>
        <p:nvGrpSpPr>
          <p:cNvPr id="47" name="Group 52"/>
          <p:cNvGrpSpPr/>
          <p:nvPr/>
        </p:nvGrpSpPr>
        <p:grpSpPr>
          <a:xfrm>
            <a:off x="285721" y="880867"/>
            <a:ext cx="3350175" cy="3491084"/>
            <a:chOff x="2551706" y="4432469"/>
            <a:chExt cx="3251018" cy="1297339"/>
          </a:xfrm>
        </p:grpSpPr>
        <p:sp>
          <p:nvSpPr>
            <p:cNvPr id="54" name="TextBox 53"/>
            <p:cNvSpPr txBox="1"/>
            <p:nvPr/>
          </p:nvSpPr>
          <p:spPr>
            <a:xfrm>
              <a:off x="2551706" y="4689001"/>
              <a:ext cx="3251018" cy="10408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altLang="ko-KR" sz="2200" dirty="0">
                  <a:cs typeface="Arial" pitchFamily="34" charset="0"/>
                </a:rPr>
                <a:t>се користи да би се објаснила покретачка </a:t>
              </a:r>
              <a:r>
                <a:rPr lang="sr-Cyrl-RS" altLang="ko-KR" sz="2200" dirty="0" smtClean="0">
                  <a:cs typeface="Arial" pitchFamily="34" charset="0"/>
                </a:rPr>
                <a:t>снага, </a:t>
              </a:r>
              <a:r>
                <a:rPr lang="sr-Cyrl-RS" altLang="ko-KR" sz="2200" dirty="0">
                  <a:cs typeface="Arial" pitchFamily="34" charset="0"/>
                </a:rPr>
                <a:t>њен смјер и интензитет, упорност и квалитет понашања, посебно понашања које је усмјерено на остваривање циља</a:t>
              </a:r>
              <a:r>
                <a:rPr lang="sr-Cyrl-RS" altLang="ko-KR" sz="2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</a:t>
              </a:r>
              <a:endParaRPr lang="ko-KR" altLang="en-US" sz="2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2551707" y="4432469"/>
              <a:ext cx="3251017" cy="1715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altLang="ko-KR" sz="2400" b="1" dirty="0">
                  <a:solidFill>
                    <a:srgbClr val="7030A0"/>
                  </a:solidFill>
                  <a:cs typeface="Arial" pitchFamily="34" charset="0"/>
                </a:rPr>
                <a:t>Појам мотивације</a:t>
              </a:r>
              <a:endParaRPr lang="ko-KR" altLang="en-US" sz="2400" b="1" dirty="0">
                <a:solidFill>
                  <a:srgbClr val="7030A0"/>
                </a:solidFill>
                <a:cs typeface="Arial" pitchFamily="34" charset="0"/>
              </a:endParaRPr>
            </a:p>
          </p:txBody>
        </p:sp>
      </p:grpSp>
      <p:grpSp>
        <p:nvGrpSpPr>
          <p:cNvPr id="49" name="Group 58"/>
          <p:cNvGrpSpPr/>
          <p:nvPr/>
        </p:nvGrpSpPr>
        <p:grpSpPr>
          <a:xfrm>
            <a:off x="6286512" y="915566"/>
            <a:ext cx="2714643" cy="3565797"/>
            <a:chOff x="2551705" y="4211306"/>
            <a:chExt cx="2357003" cy="863917"/>
          </a:xfrm>
        </p:grpSpPr>
        <p:sp>
          <p:nvSpPr>
            <p:cNvPr id="60" name="TextBox 59"/>
            <p:cNvSpPr txBox="1"/>
            <p:nvPr/>
          </p:nvSpPr>
          <p:spPr>
            <a:xfrm>
              <a:off x="2551706" y="4478681"/>
              <a:ext cx="2357002" cy="5965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342900" indent="-342900" algn="just">
                <a:buBlip>
                  <a:blip r:embed="rId2"/>
                </a:buBlip>
              </a:pPr>
              <a:r>
                <a:rPr lang="sr-Cyrl-RS" altLang="ko-KR" sz="2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sr-Cyrl-RS" altLang="ko-KR" sz="2200" dirty="0" smtClean="0">
                  <a:cs typeface="Arial" pitchFamily="34" charset="0"/>
                </a:rPr>
                <a:t>Пажња</a:t>
              </a:r>
            </a:p>
            <a:p>
              <a:pPr marL="342900" indent="-342900" algn="just">
                <a:buBlip>
                  <a:blip r:embed="rId2"/>
                </a:buBlip>
              </a:pPr>
              <a:endParaRPr lang="sr-Cyrl-RS" altLang="ko-KR" sz="2200" dirty="0">
                <a:cs typeface="Arial" pitchFamily="34" charset="0"/>
              </a:endParaRPr>
            </a:p>
            <a:p>
              <a:pPr marL="342900" indent="-342900" algn="just">
                <a:buBlip>
                  <a:blip r:embed="rId2"/>
                </a:buBlip>
              </a:pPr>
              <a:r>
                <a:rPr lang="sr-Cyrl-RS" altLang="ko-KR" sz="2200" dirty="0" smtClean="0">
                  <a:cs typeface="Arial" pitchFamily="34" charset="0"/>
                </a:rPr>
                <a:t> Релевантност</a:t>
              </a:r>
              <a:endParaRPr lang="sr-Cyrl-RS" altLang="ko-KR" sz="2200" dirty="0">
                <a:cs typeface="Arial" pitchFamily="34" charset="0"/>
              </a:endParaRPr>
            </a:p>
            <a:p>
              <a:pPr marL="342900" indent="-342900" algn="just">
                <a:buBlip>
                  <a:blip r:embed="rId2"/>
                </a:buBlip>
              </a:pPr>
              <a:endParaRPr lang="sr-Cyrl-RS" altLang="ko-KR" sz="2200" dirty="0" smtClean="0">
                <a:cs typeface="Arial" pitchFamily="34" charset="0"/>
              </a:endParaRPr>
            </a:p>
            <a:p>
              <a:pPr marL="342900" indent="-342900" algn="just">
                <a:buBlip>
                  <a:blip r:embed="rId2"/>
                </a:buBlip>
              </a:pPr>
              <a:r>
                <a:rPr lang="sr-Cyrl-RS" altLang="ko-KR" sz="2200" dirty="0" smtClean="0">
                  <a:cs typeface="Arial" pitchFamily="34" charset="0"/>
                </a:rPr>
                <a:t> Самопоуздање</a:t>
              </a:r>
              <a:endParaRPr lang="sr-Cyrl-RS" altLang="ko-KR" sz="2200" dirty="0">
                <a:cs typeface="Arial" pitchFamily="34" charset="0"/>
              </a:endParaRPr>
            </a:p>
            <a:p>
              <a:pPr marL="342900" indent="-342900" algn="just">
                <a:buBlip>
                  <a:blip r:embed="rId2"/>
                </a:buBlip>
              </a:pPr>
              <a:endParaRPr lang="sr-Cyrl-RS" altLang="ko-KR" sz="2200" dirty="0" smtClean="0">
                <a:cs typeface="Arial" pitchFamily="34" charset="0"/>
              </a:endParaRPr>
            </a:p>
            <a:p>
              <a:pPr marL="342900" indent="-342900" algn="just">
                <a:buBlip>
                  <a:blip r:embed="rId2"/>
                </a:buBlip>
              </a:pPr>
              <a:r>
                <a:rPr lang="sr-Cyrl-RS" altLang="ko-KR" sz="2200" dirty="0" smtClean="0">
                  <a:cs typeface="Arial" pitchFamily="34" charset="0"/>
                </a:rPr>
                <a:t> Задовољство</a:t>
              </a:r>
              <a:endParaRPr lang="ko-KR" altLang="en-US" sz="2200" dirty="0">
                <a:cs typeface="Arial" pitchFamily="34" charset="0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2551705" y="4211306"/>
              <a:ext cx="2336964" cy="2057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altLang="ko-KR" sz="2400" b="1" dirty="0">
                  <a:solidFill>
                    <a:schemeClr val="accent1"/>
                  </a:solidFill>
                  <a:cs typeface="Arial" pitchFamily="34" charset="0"/>
                </a:rPr>
                <a:t>Елементи мотивације</a:t>
              </a:r>
              <a:endParaRPr lang="ko-KR" altLang="en-US" sz="2400" b="1" dirty="0">
                <a:solidFill>
                  <a:schemeClr val="accent1"/>
                </a:solidFill>
                <a:cs typeface="Arial" pitchFamily="34" charset="0"/>
              </a:endParaRPr>
            </a:p>
          </p:txBody>
        </p:sp>
      </p:grpSp>
      <p:sp>
        <p:nvSpPr>
          <p:cNvPr id="59" name="Rectangle 58"/>
          <p:cNvSpPr/>
          <p:nvPr/>
        </p:nvSpPr>
        <p:spPr>
          <a:xfrm>
            <a:off x="142844" y="142858"/>
            <a:ext cx="8858312" cy="4357718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BA"/>
          </a:p>
        </p:txBody>
      </p:sp>
    </p:spTree>
    <p:extLst>
      <p:ext uri="{BB962C8B-B14F-4D97-AF65-F5344CB8AC3E}">
        <p14:creationId xmlns:p14="http://schemas.microsoft.com/office/powerpoint/2010/main" xmlns="" val="1075394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42844" y="123478"/>
            <a:ext cx="8858312" cy="576064"/>
          </a:xfrm>
        </p:spPr>
        <p:txBody>
          <a:bodyPr/>
          <a:lstStyle/>
          <a:p>
            <a:r>
              <a:rPr lang="sr-Cyrl-RS" altLang="ko-KR" b="1" dirty="0" smtClean="0">
                <a:solidFill>
                  <a:srgbClr val="2A866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Врсте мотивације</a:t>
            </a:r>
            <a:endParaRPr lang="ko-KR" altLang="en-US" b="1" dirty="0">
              <a:solidFill>
                <a:srgbClr val="2A866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51520" y="843553"/>
            <a:ext cx="4946727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RS" altLang="ko-KR" sz="2200" dirty="0" smtClean="0">
                <a:cs typeface="Arial" pitchFamily="34" charset="0"/>
              </a:rPr>
              <a:t>Постоје </a:t>
            </a:r>
            <a:r>
              <a:rPr lang="sr-Cyrl-RS" altLang="ko-KR" sz="2200" dirty="0">
                <a:cs typeface="Arial" pitchFamily="34" charset="0"/>
              </a:rPr>
              <a:t>унутрашња или интризична и спољашња или екстризична мотивација. </a:t>
            </a:r>
            <a:endParaRPr lang="sr-Cyrl-RS" altLang="ko-KR" sz="2200" dirty="0" smtClean="0">
              <a:cs typeface="Arial" pitchFamily="34" charset="0"/>
            </a:endParaRPr>
          </a:p>
          <a:p>
            <a:pPr algn="ctr"/>
            <a:r>
              <a:rPr lang="sr-Cyrl-RS" altLang="ko-KR" sz="2200" dirty="0" smtClean="0">
                <a:cs typeface="Arial" pitchFamily="34" charset="0"/>
              </a:rPr>
              <a:t>Када </a:t>
            </a:r>
            <a:r>
              <a:rPr lang="sr-Cyrl-RS" altLang="ko-KR" sz="2200" dirty="0">
                <a:cs typeface="Arial" pitchFamily="34" charset="0"/>
              </a:rPr>
              <a:t>су ученицима садржаји занимљиви учиће из радозналости и неће очекивати награду и тада ученике покреће унутрашња мотивација. У случају када их покреће похвала, награда, признање и сл.  говоримо о спољашњој мотивацији</a:t>
            </a:r>
            <a:r>
              <a:rPr lang="sr-Cyrl-R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59" name="Rectangle 58"/>
          <p:cNvSpPr/>
          <p:nvPr/>
        </p:nvSpPr>
        <p:spPr>
          <a:xfrm>
            <a:off x="142844" y="142858"/>
            <a:ext cx="8858312" cy="444511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Latn-BA"/>
          </a:p>
        </p:txBody>
      </p:sp>
      <p:grpSp>
        <p:nvGrpSpPr>
          <p:cNvPr id="51" name="Grupa 50"/>
          <p:cNvGrpSpPr/>
          <p:nvPr/>
        </p:nvGrpSpPr>
        <p:grpSpPr>
          <a:xfrm>
            <a:off x="5182932" y="1131590"/>
            <a:ext cx="3709547" cy="3112894"/>
            <a:chOff x="5286380" y="1563638"/>
            <a:chExt cx="3571900" cy="2714644"/>
          </a:xfrm>
        </p:grpSpPr>
        <p:sp>
          <p:nvSpPr>
            <p:cNvPr id="62" name="Rectangle 91"/>
            <p:cNvSpPr/>
            <p:nvPr/>
          </p:nvSpPr>
          <p:spPr>
            <a:xfrm>
              <a:off x="5286380" y="1563638"/>
              <a:ext cx="3571900" cy="2714644"/>
            </a:xfrm>
            <a:prstGeom prst="rect">
              <a:avLst/>
            </a:prstGeom>
            <a:solidFill>
              <a:srgbClr val="00B0F0"/>
            </a:solidFill>
            <a:ln>
              <a:solidFill>
                <a:schemeClr val="accent5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BA"/>
            </a:p>
          </p:txBody>
        </p:sp>
        <p:pic>
          <p:nvPicPr>
            <p:cNvPr id="63" name="Picture 92" descr="20181011_133326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429256" y="1706514"/>
              <a:ext cx="3286124" cy="246459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544160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195486"/>
            <a:ext cx="9144000" cy="373894"/>
          </a:xfrm>
        </p:spPr>
        <p:txBody>
          <a:bodyPr/>
          <a:lstStyle/>
          <a:p>
            <a:r>
              <a:rPr lang="sr-Cyrl-RS" altLang="ko-KR" sz="3200" b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УСЛОВИ ЗА МОТИВАЦИЈУ</a:t>
            </a:r>
            <a:endParaRPr lang="ko-KR" altLang="en-US" sz="3200" b="1" dirty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179512" y="915566"/>
            <a:ext cx="8856984" cy="187220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r>
              <a:rPr lang="sr-Cyrl-BA" sz="2200" dirty="0"/>
              <a:t>Сви наставници би вољели имати мотивисане </a:t>
            </a:r>
            <a:r>
              <a:rPr lang="sr-Cyrl-BA" sz="2200" dirty="0" smtClean="0"/>
              <a:t>ученике</a:t>
            </a:r>
            <a:r>
              <a:rPr lang="sr-Latn-RS" sz="2200" dirty="0" smtClean="0"/>
              <a:t>,</a:t>
            </a:r>
            <a:r>
              <a:rPr lang="sr-Cyrl-BA" sz="2200" dirty="0" smtClean="0"/>
              <a:t> </a:t>
            </a:r>
            <a:r>
              <a:rPr lang="sr-Cyrl-BA" sz="2200" dirty="0"/>
              <a:t>али </a:t>
            </a:r>
            <a:r>
              <a:rPr lang="sr-Latn-CS" sz="2200" dirty="0" smtClean="0"/>
              <a:t>           </a:t>
            </a:r>
            <a:r>
              <a:rPr lang="sr-Cyrl-BA" sz="2200" dirty="0" smtClean="0"/>
              <a:t>успјешност </a:t>
            </a:r>
            <a:r>
              <a:rPr lang="sr-Cyrl-BA" sz="2200" dirty="0"/>
              <a:t>у том послу је велики изазов. Сврха планираних </a:t>
            </a:r>
            <a:r>
              <a:rPr lang="sr-Latn-CS" sz="2200" dirty="0" smtClean="0"/>
              <a:t>                    </a:t>
            </a:r>
            <a:r>
              <a:rPr lang="sr-Cyrl-BA" sz="2200" dirty="0" smtClean="0"/>
              <a:t>активности је </a:t>
            </a:r>
            <a:r>
              <a:rPr lang="sr-Cyrl-BA" sz="2200" dirty="0"/>
              <a:t>да укључују разноврсне изазове за ученике и да </a:t>
            </a:r>
            <a:r>
              <a:rPr lang="sr-Latn-CS" sz="2200" dirty="0" smtClean="0"/>
              <a:t>    </a:t>
            </a:r>
            <a:r>
              <a:rPr lang="sr-Cyrl-BA" sz="2200" dirty="0" smtClean="0"/>
              <a:t>имају </a:t>
            </a:r>
            <a:r>
              <a:rPr lang="sr-Cyrl-BA" sz="2200" dirty="0"/>
              <a:t>реалне циљеве јер краткорочне циљеве </a:t>
            </a:r>
            <a:r>
              <a:rPr lang="sr-Cyrl-BA" sz="2200" dirty="0" smtClean="0"/>
              <a:t>ученици</a:t>
            </a:r>
            <a:r>
              <a:rPr lang="sr-Latn-CS" sz="2200" dirty="0" smtClean="0"/>
              <a:t>                </a:t>
            </a:r>
            <a:r>
              <a:rPr lang="sr-Cyrl-BA" sz="2200" dirty="0" smtClean="0"/>
              <a:t> </a:t>
            </a:r>
            <a:r>
              <a:rPr lang="sr-Cyrl-BA" sz="2200" dirty="0"/>
              <a:t>перципирају као </a:t>
            </a:r>
            <a:r>
              <a:rPr lang="sr-Cyrl-BA" sz="2200" dirty="0" smtClean="0"/>
              <a:t>изводљиве</a:t>
            </a:r>
            <a:r>
              <a:rPr lang="sr-Cyrl-BA" sz="2200" dirty="0"/>
              <a:t>.</a:t>
            </a:r>
          </a:p>
        </p:txBody>
      </p:sp>
      <p:grpSp>
        <p:nvGrpSpPr>
          <p:cNvPr id="21" name="Group 20"/>
          <p:cNvGrpSpPr/>
          <p:nvPr/>
        </p:nvGrpSpPr>
        <p:grpSpPr>
          <a:xfrm>
            <a:off x="3131840" y="3075806"/>
            <a:ext cx="952409" cy="798425"/>
            <a:chOff x="3197008" y="2220830"/>
            <a:chExt cx="952409" cy="798425"/>
          </a:xfrm>
        </p:grpSpPr>
        <p:sp>
          <p:nvSpPr>
            <p:cNvPr id="14" name="Rounded Rectangle 10"/>
            <p:cNvSpPr/>
            <p:nvPr/>
          </p:nvSpPr>
          <p:spPr>
            <a:xfrm flipH="1">
              <a:off x="3197008" y="2220830"/>
              <a:ext cx="952409" cy="798425"/>
            </a:xfrm>
            <a:custGeom>
              <a:avLst/>
              <a:gdLst/>
              <a:ahLst/>
              <a:cxnLst/>
              <a:rect l="l" t="t" r="r" b="b"/>
              <a:pathLst>
                <a:path w="2478725" h="2077967">
                  <a:moveTo>
                    <a:pt x="2478725" y="1659755"/>
                  </a:moveTo>
                  <a:lnTo>
                    <a:pt x="2478725" y="1670652"/>
                  </a:lnTo>
                  <a:lnTo>
                    <a:pt x="2469117" y="1670652"/>
                  </a:lnTo>
                  <a:cubicBezTo>
                    <a:pt x="2473080" y="1667608"/>
                    <a:pt x="2475945" y="1663714"/>
                    <a:pt x="2478725" y="1659755"/>
                  </a:cubicBezTo>
                  <a:close/>
                  <a:moveTo>
                    <a:pt x="330916" y="0"/>
                  </a:moveTo>
                  <a:lnTo>
                    <a:pt x="2117356" y="0"/>
                  </a:lnTo>
                  <a:cubicBezTo>
                    <a:pt x="2300116" y="0"/>
                    <a:pt x="2448272" y="148156"/>
                    <a:pt x="2448272" y="330916"/>
                  </a:cubicBezTo>
                  <a:lnTo>
                    <a:pt x="2448272" y="1382518"/>
                  </a:lnTo>
                  <a:cubicBezTo>
                    <a:pt x="2448272" y="1565278"/>
                    <a:pt x="2300116" y="1713434"/>
                    <a:pt x="2117356" y="1713434"/>
                  </a:cubicBezTo>
                  <a:lnTo>
                    <a:pt x="1294529" y="1713434"/>
                  </a:lnTo>
                  <a:cubicBezTo>
                    <a:pt x="916525" y="1962656"/>
                    <a:pt x="764520" y="2007378"/>
                    <a:pt x="138599" y="2077967"/>
                  </a:cubicBezTo>
                  <a:cubicBezTo>
                    <a:pt x="503798" y="1878758"/>
                    <a:pt x="544190" y="1899957"/>
                    <a:pt x="711670" y="1713434"/>
                  </a:cubicBezTo>
                  <a:lnTo>
                    <a:pt x="330916" y="1713434"/>
                  </a:lnTo>
                  <a:cubicBezTo>
                    <a:pt x="148156" y="1713434"/>
                    <a:pt x="0" y="1565278"/>
                    <a:pt x="0" y="1382518"/>
                  </a:cubicBezTo>
                  <a:lnTo>
                    <a:pt x="0" y="330916"/>
                  </a:lnTo>
                  <a:cubicBezTo>
                    <a:pt x="0" y="148156"/>
                    <a:pt x="148156" y="0"/>
                    <a:pt x="3309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Rectangle 9"/>
            <p:cNvSpPr/>
            <p:nvPr/>
          </p:nvSpPr>
          <p:spPr>
            <a:xfrm>
              <a:off x="3482760" y="2363706"/>
              <a:ext cx="319484" cy="299065"/>
            </a:xfrm>
            <a:custGeom>
              <a:avLst/>
              <a:gdLst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2991331 w 3239999"/>
                <a:gd name="connsiteY3" fmla="*/ 2709748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239999" h="3032924">
                  <a:moveTo>
                    <a:pt x="1576606" y="2778202"/>
                  </a:moveTo>
                  <a:cubicBezTo>
                    <a:pt x="1576606" y="2778795"/>
                    <a:pt x="1663394" y="2792670"/>
                    <a:pt x="1663394" y="2778202"/>
                  </a:cubicBezTo>
                  <a:lnTo>
                    <a:pt x="1663394" y="2776423"/>
                  </a:lnTo>
                  <a:cubicBezTo>
                    <a:pt x="2185083" y="2605634"/>
                    <a:pt x="2444552" y="2500589"/>
                    <a:pt x="2991331" y="2709748"/>
                  </a:cubicBezTo>
                  <a:lnTo>
                    <a:pt x="3000856" y="526981"/>
                  </a:lnTo>
                  <a:lnTo>
                    <a:pt x="2855082" y="526981"/>
                  </a:lnTo>
                  <a:cubicBezTo>
                    <a:pt x="2857178" y="1175360"/>
                    <a:pt x="2859273" y="1823738"/>
                    <a:pt x="2861369" y="2472117"/>
                  </a:cubicBezTo>
                  <a:cubicBezTo>
                    <a:pt x="2483869" y="2318121"/>
                    <a:pt x="2052449" y="2439541"/>
                    <a:pt x="1663394" y="2765302"/>
                  </a:cubicBezTo>
                  <a:lnTo>
                    <a:pt x="1663394" y="526981"/>
                  </a:lnTo>
                  <a:lnTo>
                    <a:pt x="1663394" y="430441"/>
                  </a:lnTo>
                  <a:lnTo>
                    <a:pt x="1663394" y="402054"/>
                  </a:lnTo>
                  <a:cubicBezTo>
                    <a:pt x="1896442" y="149589"/>
                    <a:pt x="2115835" y="2106"/>
                    <a:pt x="2406065" y="22"/>
                  </a:cubicBezTo>
                  <a:cubicBezTo>
                    <a:pt x="2537987" y="-925"/>
                    <a:pt x="2684544" y="28169"/>
                    <a:pt x="2853673" y="91100"/>
                  </a:cubicBezTo>
                  <a:cubicBezTo>
                    <a:pt x="2854039" y="204214"/>
                    <a:pt x="2854404" y="317327"/>
                    <a:pt x="2854770" y="430441"/>
                  </a:cubicBezTo>
                  <a:lnTo>
                    <a:pt x="3120669" y="428517"/>
                  </a:lnTo>
                  <a:lnTo>
                    <a:pt x="3120669" y="738345"/>
                  </a:lnTo>
                  <a:lnTo>
                    <a:pt x="3239999" y="738345"/>
                  </a:lnTo>
                  <a:lnTo>
                    <a:pt x="3239999" y="3032924"/>
                  </a:lnTo>
                  <a:lnTo>
                    <a:pt x="0" y="3032924"/>
                  </a:lnTo>
                  <a:lnTo>
                    <a:pt x="0" y="738345"/>
                  </a:lnTo>
                  <a:lnTo>
                    <a:pt x="102477" y="738345"/>
                  </a:lnTo>
                  <a:lnTo>
                    <a:pt x="102477" y="428517"/>
                  </a:lnTo>
                  <a:lnTo>
                    <a:pt x="385229" y="430441"/>
                  </a:lnTo>
                  <a:cubicBezTo>
                    <a:pt x="385595" y="317327"/>
                    <a:pt x="385960" y="204214"/>
                    <a:pt x="386326" y="91100"/>
                  </a:cubicBezTo>
                  <a:cubicBezTo>
                    <a:pt x="555455" y="28169"/>
                    <a:pt x="702013" y="-925"/>
                    <a:pt x="833935" y="22"/>
                  </a:cubicBezTo>
                  <a:cubicBezTo>
                    <a:pt x="1124164" y="2106"/>
                    <a:pt x="1343558" y="149589"/>
                    <a:pt x="1576606" y="402054"/>
                  </a:cubicBezTo>
                  <a:lnTo>
                    <a:pt x="1576606" y="430441"/>
                  </a:lnTo>
                  <a:lnTo>
                    <a:pt x="1576606" y="526981"/>
                  </a:lnTo>
                  <a:lnTo>
                    <a:pt x="1576606" y="2765302"/>
                  </a:lnTo>
                  <a:cubicBezTo>
                    <a:pt x="1187550" y="2439541"/>
                    <a:pt x="756130" y="2318121"/>
                    <a:pt x="378630" y="2472117"/>
                  </a:cubicBezTo>
                  <a:lnTo>
                    <a:pt x="384918" y="526981"/>
                  </a:lnTo>
                  <a:lnTo>
                    <a:pt x="239143" y="526981"/>
                  </a:lnTo>
                  <a:lnTo>
                    <a:pt x="229618" y="2690698"/>
                  </a:lnTo>
                  <a:cubicBezTo>
                    <a:pt x="773243" y="2466244"/>
                    <a:pt x="1081748" y="2626096"/>
                    <a:pt x="1576606" y="277642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5076056" y="3075806"/>
            <a:ext cx="952409" cy="798425"/>
            <a:chOff x="4982958" y="2220830"/>
            <a:chExt cx="952409" cy="798425"/>
          </a:xfrm>
        </p:grpSpPr>
        <p:sp>
          <p:nvSpPr>
            <p:cNvPr id="12" name="Rounded Rectangle 10"/>
            <p:cNvSpPr/>
            <p:nvPr/>
          </p:nvSpPr>
          <p:spPr>
            <a:xfrm>
              <a:off x="4982958" y="2220830"/>
              <a:ext cx="952409" cy="798425"/>
            </a:xfrm>
            <a:custGeom>
              <a:avLst/>
              <a:gdLst/>
              <a:ahLst/>
              <a:cxnLst/>
              <a:rect l="l" t="t" r="r" b="b"/>
              <a:pathLst>
                <a:path w="2478725" h="2077967">
                  <a:moveTo>
                    <a:pt x="2478725" y="1659755"/>
                  </a:moveTo>
                  <a:lnTo>
                    <a:pt x="2478725" y="1670652"/>
                  </a:lnTo>
                  <a:lnTo>
                    <a:pt x="2469117" y="1670652"/>
                  </a:lnTo>
                  <a:cubicBezTo>
                    <a:pt x="2473080" y="1667608"/>
                    <a:pt x="2475945" y="1663714"/>
                    <a:pt x="2478725" y="1659755"/>
                  </a:cubicBezTo>
                  <a:close/>
                  <a:moveTo>
                    <a:pt x="330916" y="0"/>
                  </a:moveTo>
                  <a:lnTo>
                    <a:pt x="2117356" y="0"/>
                  </a:lnTo>
                  <a:cubicBezTo>
                    <a:pt x="2300116" y="0"/>
                    <a:pt x="2448272" y="148156"/>
                    <a:pt x="2448272" y="330916"/>
                  </a:cubicBezTo>
                  <a:lnTo>
                    <a:pt x="2448272" y="1382518"/>
                  </a:lnTo>
                  <a:cubicBezTo>
                    <a:pt x="2448272" y="1565278"/>
                    <a:pt x="2300116" y="1713434"/>
                    <a:pt x="2117356" y="1713434"/>
                  </a:cubicBezTo>
                  <a:lnTo>
                    <a:pt x="1294529" y="1713434"/>
                  </a:lnTo>
                  <a:cubicBezTo>
                    <a:pt x="916525" y="1962656"/>
                    <a:pt x="764520" y="2007378"/>
                    <a:pt x="138599" y="2077967"/>
                  </a:cubicBezTo>
                  <a:cubicBezTo>
                    <a:pt x="503798" y="1878758"/>
                    <a:pt x="544190" y="1899957"/>
                    <a:pt x="711670" y="1713434"/>
                  </a:cubicBezTo>
                  <a:lnTo>
                    <a:pt x="330916" y="1713434"/>
                  </a:lnTo>
                  <a:cubicBezTo>
                    <a:pt x="148156" y="1713434"/>
                    <a:pt x="0" y="1565278"/>
                    <a:pt x="0" y="1382518"/>
                  </a:cubicBezTo>
                  <a:lnTo>
                    <a:pt x="0" y="330916"/>
                  </a:lnTo>
                  <a:cubicBezTo>
                    <a:pt x="0" y="148156"/>
                    <a:pt x="148156" y="0"/>
                    <a:pt x="330916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Rounded Rectangle 32"/>
            <p:cNvSpPr/>
            <p:nvPr/>
          </p:nvSpPr>
          <p:spPr>
            <a:xfrm>
              <a:off x="5268710" y="2403150"/>
              <a:ext cx="321736" cy="321736"/>
            </a:xfrm>
            <a:custGeom>
              <a:avLst/>
              <a:gdLst/>
              <a:ahLst/>
              <a:cxnLst/>
              <a:rect l="l" t="t" r="r" b="b"/>
              <a:pathLst>
                <a:path w="3240000" h="3240000">
                  <a:moveTo>
                    <a:pt x="2019696" y="2510955"/>
                  </a:moveTo>
                  <a:lnTo>
                    <a:pt x="2019696" y="2797359"/>
                  </a:lnTo>
                  <a:lnTo>
                    <a:pt x="2914589" y="2797359"/>
                  </a:lnTo>
                  <a:lnTo>
                    <a:pt x="2914589" y="2510955"/>
                  </a:lnTo>
                  <a:close/>
                  <a:moveTo>
                    <a:pt x="2019696" y="2081348"/>
                  </a:moveTo>
                  <a:lnTo>
                    <a:pt x="2019696" y="2367752"/>
                  </a:lnTo>
                  <a:lnTo>
                    <a:pt x="2914589" y="2367752"/>
                  </a:lnTo>
                  <a:lnTo>
                    <a:pt x="2914589" y="2081348"/>
                  </a:lnTo>
                  <a:close/>
                  <a:moveTo>
                    <a:pt x="580710" y="2021703"/>
                  </a:moveTo>
                  <a:lnTo>
                    <a:pt x="378191" y="2224222"/>
                  </a:lnTo>
                  <a:lnTo>
                    <a:pt x="593323" y="2439354"/>
                  </a:lnTo>
                  <a:lnTo>
                    <a:pt x="378191" y="2654485"/>
                  </a:lnTo>
                  <a:lnTo>
                    <a:pt x="580710" y="2857004"/>
                  </a:lnTo>
                  <a:lnTo>
                    <a:pt x="795842" y="2641872"/>
                  </a:lnTo>
                  <a:lnTo>
                    <a:pt x="1010973" y="2857004"/>
                  </a:lnTo>
                  <a:lnTo>
                    <a:pt x="1213492" y="2654485"/>
                  </a:lnTo>
                  <a:lnTo>
                    <a:pt x="998360" y="2439354"/>
                  </a:lnTo>
                  <a:lnTo>
                    <a:pt x="1213492" y="2224222"/>
                  </a:lnTo>
                  <a:lnTo>
                    <a:pt x="1010973" y="2021703"/>
                  </a:lnTo>
                  <a:lnTo>
                    <a:pt x="795842" y="2236835"/>
                  </a:lnTo>
                  <a:close/>
                  <a:moveTo>
                    <a:pt x="1656000" y="1656001"/>
                  </a:moveTo>
                  <a:lnTo>
                    <a:pt x="3240000" y="1656001"/>
                  </a:lnTo>
                  <a:lnTo>
                    <a:pt x="3240000" y="2699989"/>
                  </a:lnTo>
                  <a:cubicBezTo>
                    <a:pt x="3240000" y="2998229"/>
                    <a:pt x="2998229" y="3240000"/>
                    <a:pt x="2699989" y="3240000"/>
                  </a:cubicBezTo>
                  <a:lnTo>
                    <a:pt x="1656000" y="3240000"/>
                  </a:lnTo>
                  <a:close/>
                  <a:moveTo>
                    <a:pt x="0" y="1656001"/>
                  </a:moveTo>
                  <a:lnTo>
                    <a:pt x="1584000" y="1656001"/>
                  </a:lnTo>
                  <a:lnTo>
                    <a:pt x="1584000" y="3240000"/>
                  </a:lnTo>
                  <a:lnTo>
                    <a:pt x="540011" y="3240000"/>
                  </a:lnTo>
                  <a:cubicBezTo>
                    <a:pt x="241771" y="3240000"/>
                    <a:pt x="0" y="2998229"/>
                    <a:pt x="0" y="2699989"/>
                  </a:cubicBezTo>
                  <a:close/>
                  <a:moveTo>
                    <a:pt x="2467143" y="957859"/>
                  </a:moveTo>
                  <a:cubicBezTo>
                    <a:pt x="2388055" y="957859"/>
                    <a:pt x="2323941" y="1021973"/>
                    <a:pt x="2323941" y="1101061"/>
                  </a:cubicBezTo>
                  <a:cubicBezTo>
                    <a:pt x="2323941" y="1180149"/>
                    <a:pt x="2388055" y="1244263"/>
                    <a:pt x="2467143" y="1244263"/>
                  </a:cubicBezTo>
                  <a:cubicBezTo>
                    <a:pt x="2546231" y="1244263"/>
                    <a:pt x="2610345" y="1180149"/>
                    <a:pt x="2610345" y="1101061"/>
                  </a:cubicBezTo>
                  <a:cubicBezTo>
                    <a:pt x="2610345" y="1021973"/>
                    <a:pt x="2546231" y="957859"/>
                    <a:pt x="2467143" y="957859"/>
                  </a:cubicBezTo>
                  <a:close/>
                  <a:moveTo>
                    <a:pt x="2019696" y="635775"/>
                  </a:moveTo>
                  <a:lnTo>
                    <a:pt x="2019696" y="922180"/>
                  </a:lnTo>
                  <a:lnTo>
                    <a:pt x="2914589" y="922180"/>
                  </a:lnTo>
                  <a:lnTo>
                    <a:pt x="2914589" y="635775"/>
                  </a:lnTo>
                  <a:close/>
                  <a:moveTo>
                    <a:pt x="652639" y="331531"/>
                  </a:moveTo>
                  <a:lnTo>
                    <a:pt x="652639" y="635775"/>
                  </a:lnTo>
                  <a:lnTo>
                    <a:pt x="348395" y="635775"/>
                  </a:lnTo>
                  <a:lnTo>
                    <a:pt x="348395" y="922180"/>
                  </a:lnTo>
                  <a:lnTo>
                    <a:pt x="652639" y="922180"/>
                  </a:lnTo>
                  <a:lnTo>
                    <a:pt x="652639" y="1226424"/>
                  </a:lnTo>
                  <a:lnTo>
                    <a:pt x="939044" y="1226424"/>
                  </a:lnTo>
                  <a:lnTo>
                    <a:pt x="939044" y="922180"/>
                  </a:lnTo>
                  <a:lnTo>
                    <a:pt x="1243288" y="922180"/>
                  </a:lnTo>
                  <a:lnTo>
                    <a:pt x="1243288" y="635775"/>
                  </a:lnTo>
                  <a:lnTo>
                    <a:pt x="939044" y="635775"/>
                  </a:lnTo>
                  <a:lnTo>
                    <a:pt x="939044" y="331531"/>
                  </a:lnTo>
                  <a:close/>
                  <a:moveTo>
                    <a:pt x="2467143" y="313692"/>
                  </a:moveTo>
                  <a:cubicBezTo>
                    <a:pt x="2388055" y="313692"/>
                    <a:pt x="2323941" y="377806"/>
                    <a:pt x="2323941" y="456894"/>
                  </a:cubicBezTo>
                  <a:cubicBezTo>
                    <a:pt x="2323941" y="535982"/>
                    <a:pt x="2388055" y="600096"/>
                    <a:pt x="2467143" y="600096"/>
                  </a:cubicBezTo>
                  <a:cubicBezTo>
                    <a:pt x="2546231" y="600096"/>
                    <a:pt x="2610345" y="535982"/>
                    <a:pt x="2610345" y="456894"/>
                  </a:cubicBezTo>
                  <a:cubicBezTo>
                    <a:pt x="2610345" y="377806"/>
                    <a:pt x="2546231" y="313692"/>
                    <a:pt x="2467143" y="313692"/>
                  </a:cubicBezTo>
                  <a:close/>
                  <a:moveTo>
                    <a:pt x="540011" y="0"/>
                  </a:moveTo>
                  <a:lnTo>
                    <a:pt x="2699989" y="0"/>
                  </a:lnTo>
                  <a:cubicBezTo>
                    <a:pt x="2998229" y="0"/>
                    <a:pt x="3240000" y="241771"/>
                    <a:pt x="3240000" y="540011"/>
                  </a:cubicBezTo>
                  <a:lnTo>
                    <a:pt x="3240000" y="1584001"/>
                  </a:lnTo>
                  <a:lnTo>
                    <a:pt x="1656000" y="1584001"/>
                  </a:lnTo>
                  <a:lnTo>
                    <a:pt x="1656000" y="1"/>
                  </a:lnTo>
                  <a:lnTo>
                    <a:pt x="1584000" y="1"/>
                  </a:lnTo>
                  <a:lnTo>
                    <a:pt x="1584000" y="1584001"/>
                  </a:lnTo>
                  <a:lnTo>
                    <a:pt x="0" y="1584001"/>
                  </a:lnTo>
                  <a:lnTo>
                    <a:pt x="0" y="540011"/>
                  </a:lnTo>
                  <a:cubicBezTo>
                    <a:pt x="0" y="241771"/>
                    <a:pt x="241771" y="0"/>
                    <a:pt x="5400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331640" y="3651870"/>
            <a:ext cx="923490" cy="764452"/>
            <a:chOff x="2339752" y="3363838"/>
            <a:chExt cx="923490" cy="764452"/>
          </a:xfrm>
        </p:grpSpPr>
        <p:sp>
          <p:nvSpPr>
            <p:cNvPr id="13" name="Rounded Rectangle 10"/>
            <p:cNvSpPr/>
            <p:nvPr/>
          </p:nvSpPr>
          <p:spPr>
            <a:xfrm flipH="1">
              <a:off x="2339752" y="3363838"/>
              <a:ext cx="923490" cy="764452"/>
            </a:xfrm>
            <a:custGeom>
              <a:avLst/>
              <a:gdLst/>
              <a:ahLst/>
              <a:cxnLst/>
              <a:rect l="l" t="t" r="r" b="b"/>
              <a:pathLst>
                <a:path w="2478725" h="2077967">
                  <a:moveTo>
                    <a:pt x="2478725" y="1659755"/>
                  </a:moveTo>
                  <a:lnTo>
                    <a:pt x="2478725" y="1670652"/>
                  </a:lnTo>
                  <a:lnTo>
                    <a:pt x="2469117" y="1670652"/>
                  </a:lnTo>
                  <a:cubicBezTo>
                    <a:pt x="2473080" y="1667608"/>
                    <a:pt x="2475945" y="1663714"/>
                    <a:pt x="2478725" y="1659755"/>
                  </a:cubicBezTo>
                  <a:close/>
                  <a:moveTo>
                    <a:pt x="330916" y="0"/>
                  </a:moveTo>
                  <a:lnTo>
                    <a:pt x="2117356" y="0"/>
                  </a:lnTo>
                  <a:cubicBezTo>
                    <a:pt x="2300116" y="0"/>
                    <a:pt x="2448272" y="148156"/>
                    <a:pt x="2448272" y="330916"/>
                  </a:cubicBezTo>
                  <a:lnTo>
                    <a:pt x="2448272" y="1382518"/>
                  </a:lnTo>
                  <a:cubicBezTo>
                    <a:pt x="2448272" y="1565278"/>
                    <a:pt x="2300116" y="1713434"/>
                    <a:pt x="2117356" y="1713434"/>
                  </a:cubicBezTo>
                  <a:lnTo>
                    <a:pt x="1294529" y="1713434"/>
                  </a:lnTo>
                  <a:cubicBezTo>
                    <a:pt x="916525" y="1962656"/>
                    <a:pt x="764520" y="2007378"/>
                    <a:pt x="138599" y="2077967"/>
                  </a:cubicBezTo>
                  <a:cubicBezTo>
                    <a:pt x="503798" y="1878758"/>
                    <a:pt x="544190" y="1899957"/>
                    <a:pt x="711670" y="1713434"/>
                  </a:cubicBezTo>
                  <a:lnTo>
                    <a:pt x="330916" y="1713434"/>
                  </a:lnTo>
                  <a:cubicBezTo>
                    <a:pt x="148156" y="1713434"/>
                    <a:pt x="0" y="1565278"/>
                    <a:pt x="0" y="1382518"/>
                  </a:cubicBezTo>
                  <a:lnTo>
                    <a:pt x="0" y="330916"/>
                  </a:lnTo>
                  <a:cubicBezTo>
                    <a:pt x="0" y="148156"/>
                    <a:pt x="148156" y="0"/>
                    <a:pt x="330916" y="0"/>
                  </a:cubicBezTo>
                  <a:close/>
                </a:path>
              </a:pathLst>
            </a:custGeom>
            <a:solidFill>
              <a:srgbClr val="2A8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Rectangle 30"/>
            <p:cNvSpPr/>
            <p:nvPr/>
          </p:nvSpPr>
          <p:spPr>
            <a:xfrm>
              <a:off x="2625504" y="3435276"/>
              <a:ext cx="356621" cy="355579"/>
            </a:xfrm>
            <a:custGeom>
              <a:avLst/>
              <a:gdLst/>
              <a:ahLst/>
              <a:cxnLst/>
              <a:rect l="l" t="t" r="r" b="b"/>
              <a:pathLst>
                <a:path w="3240000" h="3230531">
                  <a:moveTo>
                    <a:pt x="720000" y="2697973"/>
                  </a:moveTo>
                  <a:cubicBezTo>
                    <a:pt x="680235" y="2697973"/>
                    <a:pt x="648000" y="2730208"/>
                    <a:pt x="648000" y="2769973"/>
                  </a:cubicBezTo>
                  <a:cubicBezTo>
                    <a:pt x="648000" y="2809738"/>
                    <a:pt x="680235" y="2841973"/>
                    <a:pt x="720000" y="2841973"/>
                  </a:cubicBezTo>
                  <a:lnTo>
                    <a:pt x="2520000" y="2841973"/>
                  </a:lnTo>
                  <a:cubicBezTo>
                    <a:pt x="2559765" y="2841973"/>
                    <a:pt x="2592000" y="2809738"/>
                    <a:pt x="2592000" y="2769973"/>
                  </a:cubicBezTo>
                  <a:cubicBezTo>
                    <a:pt x="2592000" y="2730208"/>
                    <a:pt x="2559765" y="2697973"/>
                    <a:pt x="2520000" y="2697973"/>
                  </a:cubicBezTo>
                  <a:close/>
                  <a:moveTo>
                    <a:pt x="720000" y="2366733"/>
                  </a:moveTo>
                  <a:cubicBezTo>
                    <a:pt x="680235" y="2366733"/>
                    <a:pt x="648000" y="2398968"/>
                    <a:pt x="648000" y="2438733"/>
                  </a:cubicBezTo>
                  <a:cubicBezTo>
                    <a:pt x="648000" y="2478498"/>
                    <a:pt x="680235" y="2510733"/>
                    <a:pt x="720000" y="2510733"/>
                  </a:cubicBezTo>
                  <a:lnTo>
                    <a:pt x="2520000" y="2510733"/>
                  </a:lnTo>
                  <a:cubicBezTo>
                    <a:pt x="2559765" y="2510733"/>
                    <a:pt x="2592000" y="2478498"/>
                    <a:pt x="2592000" y="2438733"/>
                  </a:cubicBezTo>
                  <a:cubicBezTo>
                    <a:pt x="2592000" y="2398968"/>
                    <a:pt x="2559765" y="2366733"/>
                    <a:pt x="2520000" y="2366733"/>
                  </a:cubicBezTo>
                  <a:close/>
                  <a:moveTo>
                    <a:pt x="720000" y="2035493"/>
                  </a:moveTo>
                  <a:cubicBezTo>
                    <a:pt x="680235" y="2035493"/>
                    <a:pt x="648000" y="2067728"/>
                    <a:pt x="648000" y="2107493"/>
                  </a:cubicBezTo>
                  <a:cubicBezTo>
                    <a:pt x="648000" y="2147258"/>
                    <a:pt x="680235" y="2179493"/>
                    <a:pt x="720000" y="2179493"/>
                  </a:cubicBezTo>
                  <a:lnTo>
                    <a:pt x="2520000" y="2179493"/>
                  </a:lnTo>
                  <a:cubicBezTo>
                    <a:pt x="2559765" y="2179493"/>
                    <a:pt x="2592000" y="2147258"/>
                    <a:pt x="2592000" y="2107493"/>
                  </a:cubicBezTo>
                  <a:cubicBezTo>
                    <a:pt x="2592000" y="2067728"/>
                    <a:pt x="2559765" y="2035493"/>
                    <a:pt x="2520000" y="2035493"/>
                  </a:cubicBezTo>
                  <a:close/>
                  <a:moveTo>
                    <a:pt x="720000" y="1704253"/>
                  </a:moveTo>
                  <a:cubicBezTo>
                    <a:pt x="680235" y="1704253"/>
                    <a:pt x="648000" y="1736488"/>
                    <a:pt x="648000" y="1776253"/>
                  </a:cubicBezTo>
                  <a:cubicBezTo>
                    <a:pt x="648000" y="1816018"/>
                    <a:pt x="680235" y="1848253"/>
                    <a:pt x="720000" y="1848253"/>
                  </a:cubicBezTo>
                  <a:lnTo>
                    <a:pt x="2520000" y="1848253"/>
                  </a:lnTo>
                  <a:cubicBezTo>
                    <a:pt x="2559765" y="1848253"/>
                    <a:pt x="2592000" y="1816018"/>
                    <a:pt x="2592000" y="1776253"/>
                  </a:cubicBezTo>
                  <a:cubicBezTo>
                    <a:pt x="2592000" y="1736488"/>
                    <a:pt x="2559765" y="1704253"/>
                    <a:pt x="2520000" y="1704253"/>
                  </a:cubicBezTo>
                  <a:close/>
                  <a:moveTo>
                    <a:pt x="720000" y="1373013"/>
                  </a:moveTo>
                  <a:cubicBezTo>
                    <a:pt x="680235" y="1373013"/>
                    <a:pt x="648000" y="1405248"/>
                    <a:pt x="648000" y="1445013"/>
                  </a:cubicBezTo>
                  <a:cubicBezTo>
                    <a:pt x="648000" y="1484778"/>
                    <a:pt x="680235" y="1517013"/>
                    <a:pt x="720000" y="1517013"/>
                  </a:cubicBezTo>
                  <a:lnTo>
                    <a:pt x="2520000" y="1517013"/>
                  </a:lnTo>
                  <a:cubicBezTo>
                    <a:pt x="2559765" y="1517013"/>
                    <a:pt x="2592000" y="1484778"/>
                    <a:pt x="2592000" y="1445013"/>
                  </a:cubicBezTo>
                  <a:cubicBezTo>
                    <a:pt x="2592000" y="1405248"/>
                    <a:pt x="2559765" y="1373013"/>
                    <a:pt x="2520000" y="1373013"/>
                  </a:cubicBezTo>
                  <a:close/>
                  <a:moveTo>
                    <a:pt x="720000" y="1041773"/>
                  </a:moveTo>
                  <a:cubicBezTo>
                    <a:pt x="680235" y="1041773"/>
                    <a:pt x="648000" y="1074008"/>
                    <a:pt x="648000" y="1113773"/>
                  </a:cubicBezTo>
                  <a:cubicBezTo>
                    <a:pt x="648000" y="1153538"/>
                    <a:pt x="680235" y="1185773"/>
                    <a:pt x="720000" y="1185773"/>
                  </a:cubicBezTo>
                  <a:lnTo>
                    <a:pt x="2520000" y="1185773"/>
                  </a:lnTo>
                  <a:cubicBezTo>
                    <a:pt x="2559765" y="1185773"/>
                    <a:pt x="2592000" y="1153538"/>
                    <a:pt x="2592000" y="1113773"/>
                  </a:cubicBezTo>
                  <a:cubicBezTo>
                    <a:pt x="2592000" y="1074008"/>
                    <a:pt x="2559765" y="1041773"/>
                    <a:pt x="2520000" y="1041773"/>
                  </a:cubicBezTo>
                  <a:close/>
                  <a:moveTo>
                    <a:pt x="0" y="305988"/>
                  </a:moveTo>
                  <a:lnTo>
                    <a:pt x="181957" y="305988"/>
                  </a:lnTo>
                  <a:lnTo>
                    <a:pt x="181957" y="470032"/>
                  </a:lnTo>
                  <a:cubicBezTo>
                    <a:pt x="181957" y="599267"/>
                    <a:pt x="286722" y="704032"/>
                    <a:pt x="415957" y="704032"/>
                  </a:cubicBezTo>
                  <a:cubicBezTo>
                    <a:pt x="545192" y="704032"/>
                    <a:pt x="649957" y="599267"/>
                    <a:pt x="649957" y="470032"/>
                  </a:cubicBezTo>
                  <a:lnTo>
                    <a:pt x="649957" y="305988"/>
                  </a:lnTo>
                  <a:lnTo>
                    <a:pt x="802357" y="305988"/>
                  </a:lnTo>
                  <a:lnTo>
                    <a:pt x="802357" y="470031"/>
                  </a:lnTo>
                  <a:cubicBezTo>
                    <a:pt x="802357" y="599266"/>
                    <a:pt x="907122" y="704031"/>
                    <a:pt x="1036357" y="704031"/>
                  </a:cubicBezTo>
                  <a:cubicBezTo>
                    <a:pt x="1165592" y="704031"/>
                    <a:pt x="1270357" y="599266"/>
                    <a:pt x="1270357" y="470031"/>
                  </a:cubicBezTo>
                  <a:lnTo>
                    <a:pt x="1270357" y="305988"/>
                  </a:lnTo>
                  <a:lnTo>
                    <a:pt x="1422757" y="305988"/>
                  </a:lnTo>
                  <a:lnTo>
                    <a:pt x="1422757" y="470030"/>
                  </a:lnTo>
                  <a:cubicBezTo>
                    <a:pt x="1422757" y="599265"/>
                    <a:pt x="1527522" y="704030"/>
                    <a:pt x="1656757" y="704030"/>
                  </a:cubicBezTo>
                  <a:cubicBezTo>
                    <a:pt x="1785992" y="704030"/>
                    <a:pt x="1890757" y="599265"/>
                    <a:pt x="1890757" y="470030"/>
                  </a:cubicBezTo>
                  <a:lnTo>
                    <a:pt x="1890757" y="305988"/>
                  </a:lnTo>
                  <a:lnTo>
                    <a:pt x="2043157" y="305988"/>
                  </a:lnTo>
                  <a:lnTo>
                    <a:pt x="2043157" y="470029"/>
                  </a:lnTo>
                  <a:cubicBezTo>
                    <a:pt x="2043157" y="599264"/>
                    <a:pt x="2147922" y="704029"/>
                    <a:pt x="2277157" y="704029"/>
                  </a:cubicBezTo>
                  <a:cubicBezTo>
                    <a:pt x="2406392" y="704029"/>
                    <a:pt x="2511157" y="599264"/>
                    <a:pt x="2511157" y="470029"/>
                  </a:cubicBezTo>
                  <a:lnTo>
                    <a:pt x="2511157" y="305988"/>
                  </a:lnTo>
                  <a:lnTo>
                    <a:pt x="2663557" y="305988"/>
                  </a:lnTo>
                  <a:lnTo>
                    <a:pt x="2663557" y="470028"/>
                  </a:lnTo>
                  <a:cubicBezTo>
                    <a:pt x="2663557" y="599263"/>
                    <a:pt x="2768322" y="704028"/>
                    <a:pt x="2897557" y="704028"/>
                  </a:cubicBezTo>
                  <a:cubicBezTo>
                    <a:pt x="3026792" y="704028"/>
                    <a:pt x="3131557" y="599263"/>
                    <a:pt x="3131557" y="470028"/>
                  </a:cubicBezTo>
                  <a:lnTo>
                    <a:pt x="3131557" y="305988"/>
                  </a:lnTo>
                  <a:lnTo>
                    <a:pt x="3240000" y="305988"/>
                  </a:lnTo>
                  <a:lnTo>
                    <a:pt x="3240000" y="3230531"/>
                  </a:lnTo>
                  <a:lnTo>
                    <a:pt x="0" y="3230531"/>
                  </a:lnTo>
                  <a:close/>
                  <a:moveTo>
                    <a:pt x="415957" y="4"/>
                  </a:moveTo>
                  <a:cubicBezTo>
                    <a:pt x="485545" y="4"/>
                    <a:pt x="541957" y="56416"/>
                    <a:pt x="541957" y="126004"/>
                  </a:cubicBezTo>
                  <a:lnTo>
                    <a:pt x="541957" y="485972"/>
                  </a:lnTo>
                  <a:cubicBezTo>
                    <a:pt x="541957" y="555560"/>
                    <a:pt x="485545" y="611972"/>
                    <a:pt x="415957" y="611972"/>
                  </a:cubicBezTo>
                  <a:cubicBezTo>
                    <a:pt x="346369" y="611972"/>
                    <a:pt x="289957" y="555560"/>
                    <a:pt x="289957" y="485972"/>
                  </a:cubicBezTo>
                  <a:lnTo>
                    <a:pt x="289957" y="126004"/>
                  </a:lnTo>
                  <a:cubicBezTo>
                    <a:pt x="289957" y="56416"/>
                    <a:pt x="346369" y="4"/>
                    <a:pt x="415957" y="4"/>
                  </a:cubicBezTo>
                  <a:close/>
                  <a:moveTo>
                    <a:pt x="1036357" y="3"/>
                  </a:moveTo>
                  <a:cubicBezTo>
                    <a:pt x="1105945" y="3"/>
                    <a:pt x="1162357" y="56415"/>
                    <a:pt x="1162357" y="126003"/>
                  </a:cubicBezTo>
                  <a:lnTo>
                    <a:pt x="1162357" y="485971"/>
                  </a:lnTo>
                  <a:cubicBezTo>
                    <a:pt x="1162357" y="555559"/>
                    <a:pt x="1105945" y="611971"/>
                    <a:pt x="1036357" y="611971"/>
                  </a:cubicBezTo>
                  <a:cubicBezTo>
                    <a:pt x="966769" y="611971"/>
                    <a:pt x="910357" y="555559"/>
                    <a:pt x="910357" y="485971"/>
                  </a:cubicBezTo>
                  <a:lnTo>
                    <a:pt x="910357" y="126003"/>
                  </a:lnTo>
                  <a:cubicBezTo>
                    <a:pt x="910357" y="56415"/>
                    <a:pt x="966769" y="3"/>
                    <a:pt x="1036357" y="3"/>
                  </a:cubicBezTo>
                  <a:close/>
                  <a:moveTo>
                    <a:pt x="1656757" y="2"/>
                  </a:moveTo>
                  <a:cubicBezTo>
                    <a:pt x="1726345" y="2"/>
                    <a:pt x="1782757" y="56414"/>
                    <a:pt x="1782757" y="126002"/>
                  </a:cubicBezTo>
                  <a:lnTo>
                    <a:pt x="1782757" y="485970"/>
                  </a:lnTo>
                  <a:cubicBezTo>
                    <a:pt x="1782757" y="555558"/>
                    <a:pt x="1726345" y="611970"/>
                    <a:pt x="1656757" y="611970"/>
                  </a:cubicBezTo>
                  <a:cubicBezTo>
                    <a:pt x="1587169" y="611970"/>
                    <a:pt x="1530757" y="555558"/>
                    <a:pt x="1530757" y="485970"/>
                  </a:cubicBezTo>
                  <a:lnTo>
                    <a:pt x="1530757" y="126002"/>
                  </a:lnTo>
                  <a:cubicBezTo>
                    <a:pt x="1530757" y="56414"/>
                    <a:pt x="1587169" y="2"/>
                    <a:pt x="1656757" y="2"/>
                  </a:cubicBezTo>
                  <a:close/>
                  <a:moveTo>
                    <a:pt x="2277157" y="1"/>
                  </a:moveTo>
                  <a:cubicBezTo>
                    <a:pt x="2346745" y="1"/>
                    <a:pt x="2403157" y="56413"/>
                    <a:pt x="2403157" y="126001"/>
                  </a:cubicBezTo>
                  <a:lnTo>
                    <a:pt x="2403157" y="485969"/>
                  </a:lnTo>
                  <a:cubicBezTo>
                    <a:pt x="2403157" y="555557"/>
                    <a:pt x="2346745" y="611969"/>
                    <a:pt x="2277157" y="611969"/>
                  </a:cubicBezTo>
                  <a:cubicBezTo>
                    <a:pt x="2207569" y="611969"/>
                    <a:pt x="2151157" y="555557"/>
                    <a:pt x="2151157" y="485969"/>
                  </a:cubicBezTo>
                  <a:lnTo>
                    <a:pt x="2151157" y="126001"/>
                  </a:lnTo>
                  <a:cubicBezTo>
                    <a:pt x="2151157" y="56413"/>
                    <a:pt x="2207569" y="1"/>
                    <a:pt x="2277157" y="1"/>
                  </a:cubicBezTo>
                  <a:close/>
                  <a:moveTo>
                    <a:pt x="2897557" y="0"/>
                  </a:moveTo>
                  <a:cubicBezTo>
                    <a:pt x="2967145" y="0"/>
                    <a:pt x="3023557" y="56412"/>
                    <a:pt x="3023557" y="126000"/>
                  </a:cubicBezTo>
                  <a:lnTo>
                    <a:pt x="3023557" y="485968"/>
                  </a:lnTo>
                  <a:cubicBezTo>
                    <a:pt x="3023557" y="555556"/>
                    <a:pt x="2967145" y="611968"/>
                    <a:pt x="2897557" y="611968"/>
                  </a:cubicBezTo>
                  <a:cubicBezTo>
                    <a:pt x="2827969" y="611968"/>
                    <a:pt x="2771557" y="555556"/>
                    <a:pt x="2771557" y="485968"/>
                  </a:cubicBezTo>
                  <a:lnTo>
                    <a:pt x="2771557" y="126000"/>
                  </a:lnTo>
                  <a:cubicBezTo>
                    <a:pt x="2771557" y="56412"/>
                    <a:pt x="2827969" y="0"/>
                    <a:pt x="28975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804248" y="3579862"/>
            <a:ext cx="963994" cy="785818"/>
            <a:chOff x="5840214" y="3435276"/>
            <a:chExt cx="963994" cy="785818"/>
          </a:xfrm>
        </p:grpSpPr>
        <p:sp>
          <p:nvSpPr>
            <p:cNvPr id="11" name="Rounded Rectangle 10"/>
            <p:cNvSpPr/>
            <p:nvPr/>
          </p:nvSpPr>
          <p:spPr>
            <a:xfrm>
              <a:off x="5840214" y="3435276"/>
              <a:ext cx="963994" cy="785818"/>
            </a:xfrm>
            <a:custGeom>
              <a:avLst/>
              <a:gdLst/>
              <a:ahLst/>
              <a:cxnLst/>
              <a:rect l="l" t="t" r="r" b="b"/>
              <a:pathLst>
                <a:path w="2478725" h="2077967">
                  <a:moveTo>
                    <a:pt x="2478725" y="1659755"/>
                  </a:moveTo>
                  <a:lnTo>
                    <a:pt x="2478725" y="1670652"/>
                  </a:lnTo>
                  <a:lnTo>
                    <a:pt x="2469117" y="1670652"/>
                  </a:lnTo>
                  <a:cubicBezTo>
                    <a:pt x="2473080" y="1667608"/>
                    <a:pt x="2475945" y="1663714"/>
                    <a:pt x="2478725" y="1659755"/>
                  </a:cubicBezTo>
                  <a:close/>
                  <a:moveTo>
                    <a:pt x="330916" y="0"/>
                  </a:moveTo>
                  <a:lnTo>
                    <a:pt x="2117356" y="0"/>
                  </a:lnTo>
                  <a:cubicBezTo>
                    <a:pt x="2300116" y="0"/>
                    <a:pt x="2448272" y="148156"/>
                    <a:pt x="2448272" y="330916"/>
                  </a:cubicBezTo>
                  <a:lnTo>
                    <a:pt x="2448272" y="1382518"/>
                  </a:lnTo>
                  <a:cubicBezTo>
                    <a:pt x="2448272" y="1565278"/>
                    <a:pt x="2300116" y="1713434"/>
                    <a:pt x="2117356" y="1713434"/>
                  </a:cubicBezTo>
                  <a:lnTo>
                    <a:pt x="1294529" y="1713434"/>
                  </a:lnTo>
                  <a:cubicBezTo>
                    <a:pt x="916525" y="1962656"/>
                    <a:pt x="764520" y="2007378"/>
                    <a:pt x="138599" y="2077967"/>
                  </a:cubicBezTo>
                  <a:cubicBezTo>
                    <a:pt x="503798" y="1878758"/>
                    <a:pt x="544190" y="1899957"/>
                    <a:pt x="711670" y="1713434"/>
                  </a:cubicBezTo>
                  <a:lnTo>
                    <a:pt x="330916" y="1713434"/>
                  </a:lnTo>
                  <a:cubicBezTo>
                    <a:pt x="148156" y="1713434"/>
                    <a:pt x="0" y="1565278"/>
                    <a:pt x="0" y="1382518"/>
                  </a:cubicBezTo>
                  <a:lnTo>
                    <a:pt x="0" y="330916"/>
                  </a:lnTo>
                  <a:cubicBezTo>
                    <a:pt x="0" y="148156"/>
                    <a:pt x="148156" y="0"/>
                    <a:pt x="33091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Rounded Rectangle 27"/>
            <p:cNvSpPr/>
            <p:nvPr/>
          </p:nvSpPr>
          <p:spPr>
            <a:xfrm>
              <a:off x="6084168" y="3579862"/>
              <a:ext cx="432548" cy="360040"/>
            </a:xfrm>
            <a:custGeom>
              <a:avLst/>
              <a:gdLst/>
              <a:ahLst/>
              <a:cxnLst/>
              <a:rect l="l" t="t" r="r" b="b"/>
              <a:pathLst>
                <a:path w="3186824" h="2447912">
                  <a:moveTo>
                    <a:pt x="1917737" y="1021643"/>
                  </a:moveTo>
                  <a:cubicBezTo>
                    <a:pt x="2188548" y="1021643"/>
                    <a:pt x="2408083" y="1241178"/>
                    <a:pt x="2408083" y="1511989"/>
                  </a:cubicBezTo>
                  <a:cubicBezTo>
                    <a:pt x="2408083" y="1782800"/>
                    <a:pt x="2188548" y="2002335"/>
                    <a:pt x="1917737" y="2002335"/>
                  </a:cubicBezTo>
                  <a:cubicBezTo>
                    <a:pt x="1646926" y="2002335"/>
                    <a:pt x="1427391" y="1782800"/>
                    <a:pt x="1427391" y="1511989"/>
                  </a:cubicBezTo>
                  <a:cubicBezTo>
                    <a:pt x="1427391" y="1241178"/>
                    <a:pt x="1646926" y="1021643"/>
                    <a:pt x="1917737" y="1021643"/>
                  </a:cubicBezTo>
                  <a:close/>
                  <a:moveTo>
                    <a:pt x="1917737" y="827913"/>
                  </a:moveTo>
                  <a:cubicBezTo>
                    <a:pt x="1539932" y="827913"/>
                    <a:pt x="1233661" y="1134184"/>
                    <a:pt x="1233661" y="1511989"/>
                  </a:cubicBezTo>
                  <a:cubicBezTo>
                    <a:pt x="1233661" y="1889794"/>
                    <a:pt x="1539932" y="2196065"/>
                    <a:pt x="1917737" y="2196065"/>
                  </a:cubicBezTo>
                  <a:cubicBezTo>
                    <a:pt x="2295542" y="2196065"/>
                    <a:pt x="2601813" y="1889794"/>
                    <a:pt x="2601813" y="1511989"/>
                  </a:cubicBezTo>
                  <a:cubicBezTo>
                    <a:pt x="2601813" y="1134184"/>
                    <a:pt x="2295542" y="827913"/>
                    <a:pt x="1917737" y="827913"/>
                  </a:cubicBezTo>
                  <a:close/>
                  <a:moveTo>
                    <a:pt x="1112286" y="675885"/>
                  </a:moveTo>
                  <a:lnTo>
                    <a:pt x="1112286" y="830188"/>
                  </a:lnTo>
                  <a:lnTo>
                    <a:pt x="1328310" y="830188"/>
                  </a:lnTo>
                  <a:lnTo>
                    <a:pt x="1328310" y="675885"/>
                  </a:lnTo>
                  <a:close/>
                  <a:moveTo>
                    <a:pt x="2586084" y="626422"/>
                  </a:moveTo>
                  <a:lnTo>
                    <a:pt x="2586084" y="830188"/>
                  </a:lnTo>
                  <a:lnTo>
                    <a:pt x="3001340" y="830188"/>
                  </a:lnTo>
                  <a:lnTo>
                    <a:pt x="3001340" y="626422"/>
                  </a:lnTo>
                  <a:close/>
                  <a:moveTo>
                    <a:pt x="1593701" y="108218"/>
                  </a:moveTo>
                  <a:lnTo>
                    <a:pt x="1593701" y="432905"/>
                  </a:lnTo>
                  <a:lnTo>
                    <a:pt x="2241773" y="432905"/>
                  </a:lnTo>
                  <a:lnTo>
                    <a:pt x="2241773" y="108218"/>
                  </a:lnTo>
                  <a:close/>
                  <a:moveTo>
                    <a:pt x="1452512" y="0"/>
                  </a:moveTo>
                  <a:lnTo>
                    <a:pt x="2382963" y="0"/>
                  </a:lnTo>
                  <a:cubicBezTo>
                    <a:pt x="2433311" y="0"/>
                    <a:pt x="2474127" y="40816"/>
                    <a:pt x="2474127" y="91164"/>
                  </a:cubicBezTo>
                  <a:lnTo>
                    <a:pt x="2474127" y="432905"/>
                  </a:lnTo>
                  <a:lnTo>
                    <a:pt x="2933014" y="432905"/>
                  </a:lnTo>
                  <a:cubicBezTo>
                    <a:pt x="3073189" y="432905"/>
                    <a:pt x="3186824" y="546540"/>
                    <a:pt x="3186824" y="686715"/>
                  </a:cubicBezTo>
                  <a:lnTo>
                    <a:pt x="3186824" y="2194102"/>
                  </a:lnTo>
                  <a:cubicBezTo>
                    <a:pt x="3186824" y="2334277"/>
                    <a:pt x="3073189" y="2447912"/>
                    <a:pt x="2933014" y="2447912"/>
                  </a:cubicBezTo>
                  <a:lnTo>
                    <a:pt x="253810" y="2447912"/>
                  </a:lnTo>
                  <a:cubicBezTo>
                    <a:pt x="113635" y="2447912"/>
                    <a:pt x="0" y="2334277"/>
                    <a:pt x="0" y="2194102"/>
                  </a:cubicBezTo>
                  <a:lnTo>
                    <a:pt x="0" y="686715"/>
                  </a:lnTo>
                  <a:cubicBezTo>
                    <a:pt x="0" y="546540"/>
                    <a:pt x="113635" y="432905"/>
                    <a:pt x="253810" y="432905"/>
                  </a:cubicBezTo>
                  <a:lnTo>
                    <a:pt x="307082" y="432905"/>
                  </a:lnTo>
                  <a:lnTo>
                    <a:pt x="307082" y="313169"/>
                  </a:lnTo>
                  <a:cubicBezTo>
                    <a:pt x="307082" y="287995"/>
                    <a:pt x="327490" y="267587"/>
                    <a:pt x="352664" y="267587"/>
                  </a:cubicBezTo>
                  <a:lnTo>
                    <a:pt x="817888" y="267587"/>
                  </a:lnTo>
                  <a:cubicBezTo>
                    <a:pt x="843062" y="267587"/>
                    <a:pt x="863470" y="287995"/>
                    <a:pt x="863470" y="313169"/>
                  </a:cubicBezTo>
                  <a:lnTo>
                    <a:pt x="863470" y="432905"/>
                  </a:lnTo>
                  <a:lnTo>
                    <a:pt x="1361348" y="432905"/>
                  </a:lnTo>
                  <a:lnTo>
                    <a:pt x="1361348" y="91164"/>
                  </a:lnTo>
                  <a:cubicBezTo>
                    <a:pt x="1361348" y="40816"/>
                    <a:pt x="1402164" y="0"/>
                    <a:pt x="145251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2544160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uiExpand="1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195486"/>
            <a:ext cx="9144000" cy="373894"/>
          </a:xfrm>
        </p:spPr>
        <p:txBody>
          <a:bodyPr/>
          <a:lstStyle/>
          <a:p>
            <a:r>
              <a:rPr lang="sr-Cyrl-RS" altLang="ko-KR" sz="3200" b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УСЛОВИ ЗА МОТИВАЦИЈУ</a:t>
            </a:r>
            <a:endParaRPr lang="ko-KR" altLang="en-US" sz="3200" b="1" dirty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5857884" y="2786064"/>
            <a:ext cx="963994" cy="785818"/>
          </a:xfrm>
          <a:custGeom>
            <a:avLst/>
            <a:gdLst/>
            <a:ahLst/>
            <a:cxnLst/>
            <a:rect l="l" t="t" r="r" b="b"/>
            <a:pathLst>
              <a:path w="2478725" h="2077967">
                <a:moveTo>
                  <a:pt x="2478725" y="1659755"/>
                </a:moveTo>
                <a:lnTo>
                  <a:pt x="2478725" y="1670652"/>
                </a:lnTo>
                <a:lnTo>
                  <a:pt x="2469117" y="1670652"/>
                </a:lnTo>
                <a:cubicBezTo>
                  <a:pt x="2473080" y="1667608"/>
                  <a:pt x="2475945" y="1663714"/>
                  <a:pt x="2478725" y="1659755"/>
                </a:cubicBezTo>
                <a:close/>
                <a:moveTo>
                  <a:pt x="330916" y="0"/>
                </a:moveTo>
                <a:lnTo>
                  <a:pt x="2117356" y="0"/>
                </a:lnTo>
                <a:cubicBezTo>
                  <a:pt x="2300116" y="0"/>
                  <a:pt x="2448272" y="148156"/>
                  <a:pt x="2448272" y="330916"/>
                </a:cubicBezTo>
                <a:lnTo>
                  <a:pt x="2448272" y="1382518"/>
                </a:lnTo>
                <a:cubicBezTo>
                  <a:pt x="2448272" y="1565278"/>
                  <a:pt x="2300116" y="1713434"/>
                  <a:pt x="2117356" y="1713434"/>
                </a:cubicBezTo>
                <a:lnTo>
                  <a:pt x="1294529" y="1713434"/>
                </a:lnTo>
                <a:cubicBezTo>
                  <a:pt x="916525" y="1962656"/>
                  <a:pt x="764520" y="2007378"/>
                  <a:pt x="138599" y="2077967"/>
                </a:cubicBezTo>
                <a:cubicBezTo>
                  <a:pt x="503798" y="1878758"/>
                  <a:pt x="544190" y="1899957"/>
                  <a:pt x="711670" y="1713434"/>
                </a:cubicBezTo>
                <a:lnTo>
                  <a:pt x="330916" y="1713434"/>
                </a:lnTo>
                <a:cubicBezTo>
                  <a:pt x="148156" y="1713434"/>
                  <a:pt x="0" y="1565278"/>
                  <a:pt x="0" y="1382518"/>
                </a:cubicBezTo>
                <a:lnTo>
                  <a:pt x="0" y="330916"/>
                </a:lnTo>
                <a:cubicBezTo>
                  <a:pt x="0" y="148156"/>
                  <a:pt x="148156" y="0"/>
                  <a:pt x="330916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Rounded Rectangle 10"/>
          <p:cNvSpPr/>
          <p:nvPr/>
        </p:nvSpPr>
        <p:spPr>
          <a:xfrm>
            <a:off x="5000628" y="1571618"/>
            <a:ext cx="952409" cy="798425"/>
          </a:xfrm>
          <a:custGeom>
            <a:avLst/>
            <a:gdLst/>
            <a:ahLst/>
            <a:cxnLst/>
            <a:rect l="l" t="t" r="r" b="b"/>
            <a:pathLst>
              <a:path w="2478725" h="2077967">
                <a:moveTo>
                  <a:pt x="2478725" y="1659755"/>
                </a:moveTo>
                <a:lnTo>
                  <a:pt x="2478725" y="1670652"/>
                </a:lnTo>
                <a:lnTo>
                  <a:pt x="2469117" y="1670652"/>
                </a:lnTo>
                <a:cubicBezTo>
                  <a:pt x="2473080" y="1667608"/>
                  <a:pt x="2475945" y="1663714"/>
                  <a:pt x="2478725" y="1659755"/>
                </a:cubicBezTo>
                <a:close/>
                <a:moveTo>
                  <a:pt x="330916" y="0"/>
                </a:moveTo>
                <a:lnTo>
                  <a:pt x="2117356" y="0"/>
                </a:lnTo>
                <a:cubicBezTo>
                  <a:pt x="2300116" y="0"/>
                  <a:pt x="2448272" y="148156"/>
                  <a:pt x="2448272" y="330916"/>
                </a:cubicBezTo>
                <a:lnTo>
                  <a:pt x="2448272" y="1382518"/>
                </a:lnTo>
                <a:cubicBezTo>
                  <a:pt x="2448272" y="1565278"/>
                  <a:pt x="2300116" y="1713434"/>
                  <a:pt x="2117356" y="1713434"/>
                </a:cubicBezTo>
                <a:lnTo>
                  <a:pt x="1294529" y="1713434"/>
                </a:lnTo>
                <a:cubicBezTo>
                  <a:pt x="916525" y="1962656"/>
                  <a:pt x="764520" y="2007378"/>
                  <a:pt x="138599" y="2077967"/>
                </a:cubicBezTo>
                <a:cubicBezTo>
                  <a:pt x="503798" y="1878758"/>
                  <a:pt x="544190" y="1899957"/>
                  <a:pt x="711670" y="1713434"/>
                </a:cubicBezTo>
                <a:lnTo>
                  <a:pt x="330916" y="1713434"/>
                </a:lnTo>
                <a:cubicBezTo>
                  <a:pt x="148156" y="1713434"/>
                  <a:pt x="0" y="1565278"/>
                  <a:pt x="0" y="1382518"/>
                </a:cubicBezTo>
                <a:lnTo>
                  <a:pt x="0" y="330916"/>
                </a:lnTo>
                <a:cubicBezTo>
                  <a:pt x="0" y="148156"/>
                  <a:pt x="148156" y="0"/>
                  <a:pt x="33091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Rounded Rectangle 10"/>
          <p:cNvSpPr/>
          <p:nvPr/>
        </p:nvSpPr>
        <p:spPr>
          <a:xfrm flipH="1">
            <a:off x="2357422" y="2714626"/>
            <a:ext cx="923490" cy="764452"/>
          </a:xfrm>
          <a:custGeom>
            <a:avLst/>
            <a:gdLst/>
            <a:ahLst/>
            <a:cxnLst/>
            <a:rect l="l" t="t" r="r" b="b"/>
            <a:pathLst>
              <a:path w="2478725" h="2077967">
                <a:moveTo>
                  <a:pt x="2478725" y="1659755"/>
                </a:moveTo>
                <a:lnTo>
                  <a:pt x="2478725" y="1670652"/>
                </a:lnTo>
                <a:lnTo>
                  <a:pt x="2469117" y="1670652"/>
                </a:lnTo>
                <a:cubicBezTo>
                  <a:pt x="2473080" y="1667608"/>
                  <a:pt x="2475945" y="1663714"/>
                  <a:pt x="2478725" y="1659755"/>
                </a:cubicBezTo>
                <a:close/>
                <a:moveTo>
                  <a:pt x="330916" y="0"/>
                </a:moveTo>
                <a:lnTo>
                  <a:pt x="2117356" y="0"/>
                </a:lnTo>
                <a:cubicBezTo>
                  <a:pt x="2300116" y="0"/>
                  <a:pt x="2448272" y="148156"/>
                  <a:pt x="2448272" y="330916"/>
                </a:cubicBezTo>
                <a:lnTo>
                  <a:pt x="2448272" y="1382518"/>
                </a:lnTo>
                <a:cubicBezTo>
                  <a:pt x="2448272" y="1565278"/>
                  <a:pt x="2300116" y="1713434"/>
                  <a:pt x="2117356" y="1713434"/>
                </a:cubicBezTo>
                <a:lnTo>
                  <a:pt x="1294529" y="1713434"/>
                </a:lnTo>
                <a:cubicBezTo>
                  <a:pt x="916525" y="1962656"/>
                  <a:pt x="764520" y="2007378"/>
                  <a:pt x="138599" y="2077967"/>
                </a:cubicBezTo>
                <a:cubicBezTo>
                  <a:pt x="503798" y="1878758"/>
                  <a:pt x="544190" y="1899957"/>
                  <a:pt x="711670" y="1713434"/>
                </a:cubicBezTo>
                <a:lnTo>
                  <a:pt x="330916" y="1713434"/>
                </a:lnTo>
                <a:cubicBezTo>
                  <a:pt x="148156" y="1713434"/>
                  <a:pt x="0" y="1565278"/>
                  <a:pt x="0" y="1382518"/>
                </a:cubicBezTo>
                <a:lnTo>
                  <a:pt x="0" y="330916"/>
                </a:lnTo>
                <a:cubicBezTo>
                  <a:pt x="0" y="148156"/>
                  <a:pt x="148156" y="0"/>
                  <a:pt x="330916" y="0"/>
                </a:cubicBezTo>
                <a:close/>
              </a:path>
            </a:pathLst>
          </a:custGeom>
          <a:solidFill>
            <a:srgbClr val="2A866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Rounded Rectangle 10"/>
          <p:cNvSpPr/>
          <p:nvPr/>
        </p:nvSpPr>
        <p:spPr>
          <a:xfrm flipH="1">
            <a:off x="3214678" y="1571618"/>
            <a:ext cx="952409" cy="798425"/>
          </a:xfrm>
          <a:custGeom>
            <a:avLst/>
            <a:gdLst/>
            <a:ahLst/>
            <a:cxnLst/>
            <a:rect l="l" t="t" r="r" b="b"/>
            <a:pathLst>
              <a:path w="2478725" h="2077967">
                <a:moveTo>
                  <a:pt x="2478725" y="1659755"/>
                </a:moveTo>
                <a:lnTo>
                  <a:pt x="2478725" y="1670652"/>
                </a:lnTo>
                <a:lnTo>
                  <a:pt x="2469117" y="1670652"/>
                </a:lnTo>
                <a:cubicBezTo>
                  <a:pt x="2473080" y="1667608"/>
                  <a:pt x="2475945" y="1663714"/>
                  <a:pt x="2478725" y="1659755"/>
                </a:cubicBezTo>
                <a:close/>
                <a:moveTo>
                  <a:pt x="330916" y="0"/>
                </a:moveTo>
                <a:lnTo>
                  <a:pt x="2117356" y="0"/>
                </a:lnTo>
                <a:cubicBezTo>
                  <a:pt x="2300116" y="0"/>
                  <a:pt x="2448272" y="148156"/>
                  <a:pt x="2448272" y="330916"/>
                </a:cubicBezTo>
                <a:lnTo>
                  <a:pt x="2448272" y="1382518"/>
                </a:lnTo>
                <a:cubicBezTo>
                  <a:pt x="2448272" y="1565278"/>
                  <a:pt x="2300116" y="1713434"/>
                  <a:pt x="2117356" y="1713434"/>
                </a:cubicBezTo>
                <a:lnTo>
                  <a:pt x="1294529" y="1713434"/>
                </a:lnTo>
                <a:cubicBezTo>
                  <a:pt x="916525" y="1962656"/>
                  <a:pt x="764520" y="2007378"/>
                  <a:pt x="138599" y="2077967"/>
                </a:cubicBezTo>
                <a:cubicBezTo>
                  <a:pt x="503798" y="1878758"/>
                  <a:pt x="544190" y="1899957"/>
                  <a:pt x="711670" y="1713434"/>
                </a:cubicBezTo>
                <a:lnTo>
                  <a:pt x="330916" y="1713434"/>
                </a:lnTo>
                <a:cubicBezTo>
                  <a:pt x="148156" y="1713434"/>
                  <a:pt x="0" y="1565278"/>
                  <a:pt x="0" y="1382518"/>
                </a:cubicBezTo>
                <a:lnTo>
                  <a:pt x="0" y="330916"/>
                </a:lnTo>
                <a:cubicBezTo>
                  <a:pt x="0" y="148156"/>
                  <a:pt x="148156" y="0"/>
                  <a:pt x="330916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9"/>
          <p:cNvSpPr/>
          <p:nvPr/>
        </p:nvSpPr>
        <p:spPr>
          <a:xfrm>
            <a:off x="3500430" y="1714494"/>
            <a:ext cx="319484" cy="299065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ounded Rectangle 32"/>
          <p:cNvSpPr/>
          <p:nvPr/>
        </p:nvSpPr>
        <p:spPr>
          <a:xfrm>
            <a:off x="5286380" y="1714494"/>
            <a:ext cx="321736" cy="321736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7" name="Rectangle 30"/>
          <p:cNvSpPr/>
          <p:nvPr/>
        </p:nvSpPr>
        <p:spPr>
          <a:xfrm>
            <a:off x="2643174" y="2786064"/>
            <a:ext cx="356621" cy="355579"/>
          </a:xfrm>
          <a:custGeom>
            <a:avLst/>
            <a:gdLst/>
            <a:ahLst/>
            <a:cxnLst/>
            <a:rect l="l" t="t" r="r" b="b"/>
            <a:pathLst>
              <a:path w="3240000" h="3230531">
                <a:moveTo>
                  <a:pt x="720000" y="2697973"/>
                </a:moveTo>
                <a:cubicBezTo>
                  <a:pt x="680235" y="2697973"/>
                  <a:pt x="648000" y="2730208"/>
                  <a:pt x="648000" y="2769973"/>
                </a:cubicBezTo>
                <a:cubicBezTo>
                  <a:pt x="648000" y="2809738"/>
                  <a:pt x="680235" y="2841973"/>
                  <a:pt x="720000" y="2841973"/>
                </a:cubicBezTo>
                <a:lnTo>
                  <a:pt x="2520000" y="2841973"/>
                </a:lnTo>
                <a:cubicBezTo>
                  <a:pt x="2559765" y="2841973"/>
                  <a:pt x="2592000" y="2809738"/>
                  <a:pt x="2592000" y="2769973"/>
                </a:cubicBezTo>
                <a:cubicBezTo>
                  <a:pt x="2592000" y="2730208"/>
                  <a:pt x="2559765" y="2697973"/>
                  <a:pt x="2520000" y="2697973"/>
                </a:cubicBezTo>
                <a:close/>
                <a:moveTo>
                  <a:pt x="720000" y="2366733"/>
                </a:moveTo>
                <a:cubicBezTo>
                  <a:pt x="680235" y="2366733"/>
                  <a:pt x="648000" y="2398968"/>
                  <a:pt x="648000" y="2438733"/>
                </a:cubicBezTo>
                <a:cubicBezTo>
                  <a:pt x="648000" y="2478498"/>
                  <a:pt x="680235" y="2510733"/>
                  <a:pt x="720000" y="2510733"/>
                </a:cubicBezTo>
                <a:lnTo>
                  <a:pt x="2520000" y="2510733"/>
                </a:lnTo>
                <a:cubicBezTo>
                  <a:pt x="2559765" y="2510733"/>
                  <a:pt x="2592000" y="2478498"/>
                  <a:pt x="2592000" y="2438733"/>
                </a:cubicBezTo>
                <a:cubicBezTo>
                  <a:pt x="2592000" y="2398968"/>
                  <a:pt x="2559765" y="2366733"/>
                  <a:pt x="2520000" y="2366733"/>
                </a:cubicBezTo>
                <a:close/>
                <a:moveTo>
                  <a:pt x="720000" y="2035493"/>
                </a:moveTo>
                <a:cubicBezTo>
                  <a:pt x="680235" y="2035493"/>
                  <a:pt x="648000" y="2067728"/>
                  <a:pt x="648000" y="2107493"/>
                </a:cubicBezTo>
                <a:cubicBezTo>
                  <a:pt x="648000" y="2147258"/>
                  <a:pt x="680235" y="2179493"/>
                  <a:pt x="720000" y="2179493"/>
                </a:cubicBezTo>
                <a:lnTo>
                  <a:pt x="2520000" y="2179493"/>
                </a:lnTo>
                <a:cubicBezTo>
                  <a:pt x="2559765" y="2179493"/>
                  <a:pt x="2592000" y="2147258"/>
                  <a:pt x="2592000" y="2107493"/>
                </a:cubicBezTo>
                <a:cubicBezTo>
                  <a:pt x="2592000" y="2067728"/>
                  <a:pt x="2559765" y="2035493"/>
                  <a:pt x="2520000" y="2035493"/>
                </a:cubicBezTo>
                <a:close/>
                <a:moveTo>
                  <a:pt x="720000" y="1704253"/>
                </a:moveTo>
                <a:cubicBezTo>
                  <a:pt x="680235" y="1704253"/>
                  <a:pt x="648000" y="1736488"/>
                  <a:pt x="648000" y="1776253"/>
                </a:cubicBezTo>
                <a:cubicBezTo>
                  <a:pt x="648000" y="1816018"/>
                  <a:pt x="680235" y="1848253"/>
                  <a:pt x="720000" y="1848253"/>
                </a:cubicBezTo>
                <a:lnTo>
                  <a:pt x="2520000" y="1848253"/>
                </a:lnTo>
                <a:cubicBezTo>
                  <a:pt x="2559765" y="1848253"/>
                  <a:pt x="2592000" y="1816018"/>
                  <a:pt x="2592000" y="1776253"/>
                </a:cubicBezTo>
                <a:cubicBezTo>
                  <a:pt x="2592000" y="1736488"/>
                  <a:pt x="2559765" y="1704253"/>
                  <a:pt x="2520000" y="1704253"/>
                </a:cubicBezTo>
                <a:close/>
                <a:moveTo>
                  <a:pt x="720000" y="1373013"/>
                </a:moveTo>
                <a:cubicBezTo>
                  <a:pt x="680235" y="1373013"/>
                  <a:pt x="648000" y="1405248"/>
                  <a:pt x="648000" y="1445013"/>
                </a:cubicBezTo>
                <a:cubicBezTo>
                  <a:pt x="648000" y="1484778"/>
                  <a:pt x="680235" y="1517013"/>
                  <a:pt x="720000" y="1517013"/>
                </a:cubicBezTo>
                <a:lnTo>
                  <a:pt x="2520000" y="1517013"/>
                </a:lnTo>
                <a:cubicBezTo>
                  <a:pt x="2559765" y="1517013"/>
                  <a:pt x="2592000" y="1484778"/>
                  <a:pt x="2592000" y="1445013"/>
                </a:cubicBezTo>
                <a:cubicBezTo>
                  <a:pt x="2592000" y="1405248"/>
                  <a:pt x="2559765" y="1373013"/>
                  <a:pt x="2520000" y="1373013"/>
                </a:cubicBezTo>
                <a:close/>
                <a:moveTo>
                  <a:pt x="720000" y="1041773"/>
                </a:moveTo>
                <a:cubicBezTo>
                  <a:pt x="680235" y="1041773"/>
                  <a:pt x="648000" y="1074008"/>
                  <a:pt x="648000" y="1113773"/>
                </a:cubicBezTo>
                <a:cubicBezTo>
                  <a:pt x="648000" y="1153538"/>
                  <a:pt x="680235" y="1185773"/>
                  <a:pt x="720000" y="1185773"/>
                </a:cubicBezTo>
                <a:lnTo>
                  <a:pt x="2520000" y="1185773"/>
                </a:lnTo>
                <a:cubicBezTo>
                  <a:pt x="2559765" y="1185773"/>
                  <a:pt x="2592000" y="1153538"/>
                  <a:pt x="2592000" y="1113773"/>
                </a:cubicBezTo>
                <a:cubicBezTo>
                  <a:pt x="2592000" y="1074008"/>
                  <a:pt x="2559765" y="1041773"/>
                  <a:pt x="2520000" y="1041773"/>
                </a:cubicBezTo>
                <a:close/>
                <a:moveTo>
                  <a:pt x="0" y="305988"/>
                </a:moveTo>
                <a:lnTo>
                  <a:pt x="181957" y="305988"/>
                </a:lnTo>
                <a:lnTo>
                  <a:pt x="181957" y="470032"/>
                </a:lnTo>
                <a:cubicBezTo>
                  <a:pt x="181957" y="599267"/>
                  <a:pt x="286722" y="704032"/>
                  <a:pt x="415957" y="704032"/>
                </a:cubicBezTo>
                <a:cubicBezTo>
                  <a:pt x="545192" y="704032"/>
                  <a:pt x="649957" y="599267"/>
                  <a:pt x="649957" y="470032"/>
                </a:cubicBezTo>
                <a:lnTo>
                  <a:pt x="649957" y="305988"/>
                </a:lnTo>
                <a:lnTo>
                  <a:pt x="802357" y="305988"/>
                </a:lnTo>
                <a:lnTo>
                  <a:pt x="802357" y="470031"/>
                </a:lnTo>
                <a:cubicBezTo>
                  <a:pt x="802357" y="599266"/>
                  <a:pt x="907122" y="704031"/>
                  <a:pt x="1036357" y="704031"/>
                </a:cubicBezTo>
                <a:cubicBezTo>
                  <a:pt x="1165592" y="704031"/>
                  <a:pt x="1270357" y="599266"/>
                  <a:pt x="1270357" y="470031"/>
                </a:cubicBezTo>
                <a:lnTo>
                  <a:pt x="1270357" y="305988"/>
                </a:lnTo>
                <a:lnTo>
                  <a:pt x="1422757" y="305988"/>
                </a:lnTo>
                <a:lnTo>
                  <a:pt x="1422757" y="470030"/>
                </a:lnTo>
                <a:cubicBezTo>
                  <a:pt x="1422757" y="599265"/>
                  <a:pt x="1527522" y="704030"/>
                  <a:pt x="1656757" y="704030"/>
                </a:cubicBezTo>
                <a:cubicBezTo>
                  <a:pt x="1785992" y="704030"/>
                  <a:pt x="1890757" y="599265"/>
                  <a:pt x="1890757" y="470030"/>
                </a:cubicBezTo>
                <a:lnTo>
                  <a:pt x="1890757" y="305988"/>
                </a:lnTo>
                <a:lnTo>
                  <a:pt x="2043157" y="305988"/>
                </a:lnTo>
                <a:lnTo>
                  <a:pt x="2043157" y="470029"/>
                </a:lnTo>
                <a:cubicBezTo>
                  <a:pt x="2043157" y="599264"/>
                  <a:pt x="2147922" y="704029"/>
                  <a:pt x="2277157" y="704029"/>
                </a:cubicBezTo>
                <a:cubicBezTo>
                  <a:pt x="2406392" y="704029"/>
                  <a:pt x="2511157" y="599264"/>
                  <a:pt x="2511157" y="470029"/>
                </a:cubicBezTo>
                <a:lnTo>
                  <a:pt x="2511157" y="305988"/>
                </a:lnTo>
                <a:lnTo>
                  <a:pt x="2663557" y="305988"/>
                </a:lnTo>
                <a:lnTo>
                  <a:pt x="2663557" y="470028"/>
                </a:lnTo>
                <a:cubicBezTo>
                  <a:pt x="2663557" y="599263"/>
                  <a:pt x="2768322" y="704028"/>
                  <a:pt x="2897557" y="704028"/>
                </a:cubicBezTo>
                <a:cubicBezTo>
                  <a:pt x="3026792" y="704028"/>
                  <a:pt x="3131557" y="599263"/>
                  <a:pt x="3131557" y="470028"/>
                </a:cubicBezTo>
                <a:lnTo>
                  <a:pt x="3131557" y="305988"/>
                </a:lnTo>
                <a:lnTo>
                  <a:pt x="3240000" y="305988"/>
                </a:lnTo>
                <a:lnTo>
                  <a:pt x="3240000" y="3230531"/>
                </a:lnTo>
                <a:lnTo>
                  <a:pt x="0" y="3230531"/>
                </a:lnTo>
                <a:close/>
                <a:moveTo>
                  <a:pt x="415957" y="4"/>
                </a:moveTo>
                <a:cubicBezTo>
                  <a:pt x="485545" y="4"/>
                  <a:pt x="541957" y="56416"/>
                  <a:pt x="541957" y="126004"/>
                </a:cubicBezTo>
                <a:lnTo>
                  <a:pt x="541957" y="485972"/>
                </a:lnTo>
                <a:cubicBezTo>
                  <a:pt x="541957" y="555560"/>
                  <a:pt x="485545" y="611972"/>
                  <a:pt x="415957" y="611972"/>
                </a:cubicBezTo>
                <a:cubicBezTo>
                  <a:pt x="346369" y="611972"/>
                  <a:pt x="289957" y="555560"/>
                  <a:pt x="289957" y="485972"/>
                </a:cubicBezTo>
                <a:lnTo>
                  <a:pt x="289957" y="126004"/>
                </a:lnTo>
                <a:cubicBezTo>
                  <a:pt x="289957" y="56416"/>
                  <a:pt x="346369" y="4"/>
                  <a:pt x="415957" y="4"/>
                </a:cubicBezTo>
                <a:close/>
                <a:moveTo>
                  <a:pt x="1036357" y="3"/>
                </a:moveTo>
                <a:cubicBezTo>
                  <a:pt x="1105945" y="3"/>
                  <a:pt x="1162357" y="56415"/>
                  <a:pt x="1162357" y="126003"/>
                </a:cubicBezTo>
                <a:lnTo>
                  <a:pt x="1162357" y="485971"/>
                </a:lnTo>
                <a:cubicBezTo>
                  <a:pt x="1162357" y="555559"/>
                  <a:pt x="1105945" y="611971"/>
                  <a:pt x="1036357" y="611971"/>
                </a:cubicBezTo>
                <a:cubicBezTo>
                  <a:pt x="966769" y="611971"/>
                  <a:pt x="910357" y="555559"/>
                  <a:pt x="910357" y="485971"/>
                </a:cubicBezTo>
                <a:lnTo>
                  <a:pt x="910357" y="126003"/>
                </a:lnTo>
                <a:cubicBezTo>
                  <a:pt x="910357" y="56415"/>
                  <a:pt x="966769" y="3"/>
                  <a:pt x="1036357" y="3"/>
                </a:cubicBezTo>
                <a:close/>
                <a:moveTo>
                  <a:pt x="1656757" y="2"/>
                </a:moveTo>
                <a:cubicBezTo>
                  <a:pt x="1726345" y="2"/>
                  <a:pt x="1782757" y="56414"/>
                  <a:pt x="1782757" y="126002"/>
                </a:cubicBezTo>
                <a:lnTo>
                  <a:pt x="1782757" y="485970"/>
                </a:lnTo>
                <a:cubicBezTo>
                  <a:pt x="1782757" y="555558"/>
                  <a:pt x="1726345" y="611970"/>
                  <a:pt x="1656757" y="611970"/>
                </a:cubicBezTo>
                <a:cubicBezTo>
                  <a:pt x="1587169" y="611970"/>
                  <a:pt x="1530757" y="555558"/>
                  <a:pt x="1530757" y="485970"/>
                </a:cubicBezTo>
                <a:lnTo>
                  <a:pt x="1530757" y="126002"/>
                </a:lnTo>
                <a:cubicBezTo>
                  <a:pt x="1530757" y="56414"/>
                  <a:pt x="1587169" y="2"/>
                  <a:pt x="1656757" y="2"/>
                </a:cubicBezTo>
                <a:close/>
                <a:moveTo>
                  <a:pt x="2277157" y="1"/>
                </a:moveTo>
                <a:cubicBezTo>
                  <a:pt x="2346745" y="1"/>
                  <a:pt x="2403157" y="56413"/>
                  <a:pt x="2403157" y="126001"/>
                </a:cubicBezTo>
                <a:lnTo>
                  <a:pt x="2403157" y="485969"/>
                </a:lnTo>
                <a:cubicBezTo>
                  <a:pt x="2403157" y="555557"/>
                  <a:pt x="2346745" y="611969"/>
                  <a:pt x="2277157" y="611969"/>
                </a:cubicBezTo>
                <a:cubicBezTo>
                  <a:pt x="2207569" y="611969"/>
                  <a:pt x="2151157" y="555557"/>
                  <a:pt x="2151157" y="485969"/>
                </a:cubicBezTo>
                <a:lnTo>
                  <a:pt x="2151157" y="126001"/>
                </a:lnTo>
                <a:cubicBezTo>
                  <a:pt x="2151157" y="56413"/>
                  <a:pt x="2207569" y="1"/>
                  <a:pt x="2277157" y="1"/>
                </a:cubicBezTo>
                <a:close/>
                <a:moveTo>
                  <a:pt x="2897557" y="0"/>
                </a:moveTo>
                <a:cubicBezTo>
                  <a:pt x="2967145" y="0"/>
                  <a:pt x="3023557" y="56412"/>
                  <a:pt x="3023557" y="126000"/>
                </a:cubicBezTo>
                <a:lnTo>
                  <a:pt x="3023557" y="485968"/>
                </a:lnTo>
                <a:cubicBezTo>
                  <a:pt x="3023557" y="555556"/>
                  <a:pt x="2967145" y="611968"/>
                  <a:pt x="2897557" y="611968"/>
                </a:cubicBezTo>
                <a:cubicBezTo>
                  <a:pt x="2827969" y="611968"/>
                  <a:pt x="2771557" y="555556"/>
                  <a:pt x="2771557" y="485968"/>
                </a:cubicBezTo>
                <a:lnTo>
                  <a:pt x="2771557" y="126000"/>
                </a:lnTo>
                <a:cubicBezTo>
                  <a:pt x="2771557" y="56412"/>
                  <a:pt x="2827969" y="0"/>
                  <a:pt x="28975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8" name="Rounded Rectangle 27"/>
          <p:cNvSpPr/>
          <p:nvPr/>
        </p:nvSpPr>
        <p:spPr>
          <a:xfrm>
            <a:off x="6215074" y="3000378"/>
            <a:ext cx="360540" cy="276944"/>
          </a:xfrm>
          <a:custGeom>
            <a:avLst/>
            <a:gdLst/>
            <a:ahLst/>
            <a:cxnLst/>
            <a:rect l="l" t="t" r="r" b="b"/>
            <a:pathLst>
              <a:path w="3186824" h="2447912">
                <a:moveTo>
                  <a:pt x="1917737" y="1021643"/>
                </a:moveTo>
                <a:cubicBezTo>
                  <a:pt x="2188548" y="1021643"/>
                  <a:pt x="2408083" y="1241178"/>
                  <a:pt x="2408083" y="1511989"/>
                </a:cubicBezTo>
                <a:cubicBezTo>
                  <a:pt x="2408083" y="1782800"/>
                  <a:pt x="2188548" y="2002335"/>
                  <a:pt x="1917737" y="2002335"/>
                </a:cubicBezTo>
                <a:cubicBezTo>
                  <a:pt x="1646926" y="2002335"/>
                  <a:pt x="1427391" y="1782800"/>
                  <a:pt x="1427391" y="1511989"/>
                </a:cubicBezTo>
                <a:cubicBezTo>
                  <a:pt x="1427391" y="1241178"/>
                  <a:pt x="1646926" y="1021643"/>
                  <a:pt x="1917737" y="1021643"/>
                </a:cubicBezTo>
                <a:close/>
                <a:moveTo>
                  <a:pt x="1917737" y="827913"/>
                </a:moveTo>
                <a:cubicBezTo>
                  <a:pt x="1539932" y="827913"/>
                  <a:pt x="1233661" y="1134184"/>
                  <a:pt x="1233661" y="1511989"/>
                </a:cubicBezTo>
                <a:cubicBezTo>
                  <a:pt x="1233661" y="1889794"/>
                  <a:pt x="1539932" y="2196065"/>
                  <a:pt x="1917737" y="2196065"/>
                </a:cubicBezTo>
                <a:cubicBezTo>
                  <a:pt x="2295542" y="2196065"/>
                  <a:pt x="2601813" y="1889794"/>
                  <a:pt x="2601813" y="1511989"/>
                </a:cubicBezTo>
                <a:cubicBezTo>
                  <a:pt x="2601813" y="1134184"/>
                  <a:pt x="2295542" y="827913"/>
                  <a:pt x="1917737" y="827913"/>
                </a:cubicBezTo>
                <a:close/>
                <a:moveTo>
                  <a:pt x="1112286" y="675885"/>
                </a:moveTo>
                <a:lnTo>
                  <a:pt x="1112286" y="830188"/>
                </a:lnTo>
                <a:lnTo>
                  <a:pt x="1328310" y="830188"/>
                </a:lnTo>
                <a:lnTo>
                  <a:pt x="1328310" y="675885"/>
                </a:lnTo>
                <a:close/>
                <a:moveTo>
                  <a:pt x="2586084" y="626422"/>
                </a:moveTo>
                <a:lnTo>
                  <a:pt x="2586084" y="830188"/>
                </a:lnTo>
                <a:lnTo>
                  <a:pt x="3001340" y="830188"/>
                </a:lnTo>
                <a:lnTo>
                  <a:pt x="3001340" y="626422"/>
                </a:lnTo>
                <a:close/>
                <a:moveTo>
                  <a:pt x="1593701" y="108218"/>
                </a:moveTo>
                <a:lnTo>
                  <a:pt x="1593701" y="432905"/>
                </a:lnTo>
                <a:lnTo>
                  <a:pt x="2241773" y="432905"/>
                </a:lnTo>
                <a:lnTo>
                  <a:pt x="2241773" y="108218"/>
                </a:lnTo>
                <a:close/>
                <a:moveTo>
                  <a:pt x="1452512" y="0"/>
                </a:moveTo>
                <a:lnTo>
                  <a:pt x="2382963" y="0"/>
                </a:lnTo>
                <a:cubicBezTo>
                  <a:pt x="2433311" y="0"/>
                  <a:pt x="2474127" y="40816"/>
                  <a:pt x="2474127" y="91164"/>
                </a:cubicBezTo>
                <a:lnTo>
                  <a:pt x="2474127" y="432905"/>
                </a:lnTo>
                <a:lnTo>
                  <a:pt x="2933014" y="432905"/>
                </a:lnTo>
                <a:cubicBezTo>
                  <a:pt x="3073189" y="432905"/>
                  <a:pt x="3186824" y="546540"/>
                  <a:pt x="3186824" y="686715"/>
                </a:cubicBezTo>
                <a:lnTo>
                  <a:pt x="3186824" y="2194102"/>
                </a:lnTo>
                <a:cubicBezTo>
                  <a:pt x="3186824" y="2334277"/>
                  <a:pt x="3073189" y="2447912"/>
                  <a:pt x="2933014" y="2447912"/>
                </a:cubicBezTo>
                <a:lnTo>
                  <a:pt x="253810" y="2447912"/>
                </a:lnTo>
                <a:cubicBezTo>
                  <a:pt x="113635" y="2447912"/>
                  <a:pt x="0" y="2334277"/>
                  <a:pt x="0" y="2194102"/>
                </a:cubicBezTo>
                <a:lnTo>
                  <a:pt x="0" y="686715"/>
                </a:lnTo>
                <a:cubicBezTo>
                  <a:pt x="0" y="546540"/>
                  <a:pt x="113635" y="432905"/>
                  <a:pt x="253810" y="432905"/>
                </a:cubicBezTo>
                <a:lnTo>
                  <a:pt x="307082" y="432905"/>
                </a:lnTo>
                <a:lnTo>
                  <a:pt x="307082" y="313169"/>
                </a:lnTo>
                <a:cubicBezTo>
                  <a:pt x="307082" y="287995"/>
                  <a:pt x="327490" y="267587"/>
                  <a:pt x="352664" y="267587"/>
                </a:cubicBezTo>
                <a:lnTo>
                  <a:pt x="817888" y="267587"/>
                </a:lnTo>
                <a:cubicBezTo>
                  <a:pt x="843062" y="267587"/>
                  <a:pt x="863470" y="287995"/>
                  <a:pt x="863470" y="313169"/>
                </a:cubicBezTo>
                <a:lnTo>
                  <a:pt x="863470" y="432905"/>
                </a:lnTo>
                <a:lnTo>
                  <a:pt x="1361348" y="432905"/>
                </a:lnTo>
                <a:lnTo>
                  <a:pt x="1361348" y="91164"/>
                </a:lnTo>
                <a:cubicBezTo>
                  <a:pt x="1361348" y="40816"/>
                  <a:pt x="1402164" y="0"/>
                  <a:pt x="145251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1" name="TextBox 20"/>
          <p:cNvSpPr txBox="1"/>
          <p:nvPr/>
        </p:nvSpPr>
        <p:spPr>
          <a:xfrm>
            <a:off x="1043608" y="987574"/>
            <a:ext cx="21582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r-Cyrl-RS" altLang="ko-KR" sz="24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Однос према ученицима</a:t>
            </a:r>
            <a:endParaRPr lang="ko-KR" altLang="en-US" sz="24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876256" y="2355726"/>
            <a:ext cx="21624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altLang="ko-KR" sz="2400" b="1" dirty="0">
                <a:solidFill>
                  <a:schemeClr val="accent3"/>
                </a:solidFill>
                <a:cs typeface="Arial" pitchFamily="34" charset="0"/>
              </a:rPr>
              <a:t>Повезаност теорије и праксе</a:t>
            </a:r>
            <a:endParaRPr lang="ko-KR" altLang="en-US" sz="2400" b="1" dirty="0">
              <a:solidFill>
                <a:schemeClr val="accent3"/>
              </a:solidFill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-180528" y="2499742"/>
            <a:ext cx="255694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r-Cyrl-RS" altLang="ko-KR" sz="2400" b="1" dirty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Позитивна динамика групе</a:t>
            </a:r>
            <a:endParaRPr lang="ko-KR" altLang="en-US" sz="24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012160" y="1059582"/>
            <a:ext cx="22322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altLang="ko-KR" sz="2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Разноликост садржаја</a:t>
            </a:r>
            <a:endParaRPr lang="ko-KR" altLang="en-US" sz="2400" b="1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pic>
        <p:nvPicPr>
          <p:cNvPr id="25" name="Picture Placeholder 24" descr="IMG-969dba1e77350622cb8d387cca1e3d7f-V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t="5396" b="5396"/>
          <a:stretch>
            <a:fillRect/>
          </a:stretch>
        </p:blipFill>
        <p:spPr>
          <a:xfrm>
            <a:off x="3571868" y="2500312"/>
            <a:ext cx="2000264" cy="1428760"/>
          </a:xfrm>
        </p:spPr>
      </p:pic>
    </p:spTree>
    <p:extLst>
      <p:ext uri="{BB962C8B-B14F-4D97-AF65-F5344CB8AC3E}">
        <p14:creationId xmlns:p14="http://schemas.microsoft.com/office/powerpoint/2010/main" xmlns="" val="4183151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500"/>
                            </p:stCondLst>
                            <p:childTnLst>
                              <p:par>
                                <p:cTn id="4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1" grpId="0"/>
      <p:bldP spid="24" grpId="0"/>
      <p:bldP spid="27" grpId="0"/>
      <p:bldP spid="3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0"/>
          <p:cNvGrpSpPr/>
          <p:nvPr/>
        </p:nvGrpSpPr>
        <p:grpSpPr>
          <a:xfrm>
            <a:off x="5292080" y="411510"/>
            <a:ext cx="952409" cy="798425"/>
            <a:chOff x="3197008" y="2220830"/>
            <a:chExt cx="952409" cy="798425"/>
          </a:xfrm>
        </p:grpSpPr>
        <p:sp>
          <p:nvSpPr>
            <p:cNvPr id="14" name="Rounded Rectangle 10"/>
            <p:cNvSpPr/>
            <p:nvPr/>
          </p:nvSpPr>
          <p:spPr>
            <a:xfrm flipH="1">
              <a:off x="3197008" y="2220830"/>
              <a:ext cx="952409" cy="798425"/>
            </a:xfrm>
            <a:custGeom>
              <a:avLst/>
              <a:gdLst/>
              <a:ahLst/>
              <a:cxnLst/>
              <a:rect l="l" t="t" r="r" b="b"/>
              <a:pathLst>
                <a:path w="2478725" h="2077967">
                  <a:moveTo>
                    <a:pt x="2478725" y="1659755"/>
                  </a:moveTo>
                  <a:lnTo>
                    <a:pt x="2478725" y="1670652"/>
                  </a:lnTo>
                  <a:lnTo>
                    <a:pt x="2469117" y="1670652"/>
                  </a:lnTo>
                  <a:cubicBezTo>
                    <a:pt x="2473080" y="1667608"/>
                    <a:pt x="2475945" y="1663714"/>
                    <a:pt x="2478725" y="1659755"/>
                  </a:cubicBezTo>
                  <a:close/>
                  <a:moveTo>
                    <a:pt x="330916" y="0"/>
                  </a:moveTo>
                  <a:lnTo>
                    <a:pt x="2117356" y="0"/>
                  </a:lnTo>
                  <a:cubicBezTo>
                    <a:pt x="2300116" y="0"/>
                    <a:pt x="2448272" y="148156"/>
                    <a:pt x="2448272" y="330916"/>
                  </a:cubicBezTo>
                  <a:lnTo>
                    <a:pt x="2448272" y="1382518"/>
                  </a:lnTo>
                  <a:cubicBezTo>
                    <a:pt x="2448272" y="1565278"/>
                    <a:pt x="2300116" y="1713434"/>
                    <a:pt x="2117356" y="1713434"/>
                  </a:cubicBezTo>
                  <a:lnTo>
                    <a:pt x="1294529" y="1713434"/>
                  </a:lnTo>
                  <a:cubicBezTo>
                    <a:pt x="916525" y="1962656"/>
                    <a:pt x="764520" y="2007378"/>
                    <a:pt x="138599" y="2077967"/>
                  </a:cubicBezTo>
                  <a:cubicBezTo>
                    <a:pt x="503798" y="1878758"/>
                    <a:pt x="544190" y="1899957"/>
                    <a:pt x="711670" y="1713434"/>
                  </a:cubicBezTo>
                  <a:lnTo>
                    <a:pt x="330916" y="1713434"/>
                  </a:lnTo>
                  <a:cubicBezTo>
                    <a:pt x="148156" y="1713434"/>
                    <a:pt x="0" y="1565278"/>
                    <a:pt x="0" y="1382518"/>
                  </a:cubicBezTo>
                  <a:lnTo>
                    <a:pt x="0" y="330916"/>
                  </a:lnTo>
                  <a:cubicBezTo>
                    <a:pt x="0" y="148156"/>
                    <a:pt x="148156" y="0"/>
                    <a:pt x="330916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Rectangle 9"/>
            <p:cNvSpPr/>
            <p:nvPr/>
          </p:nvSpPr>
          <p:spPr>
            <a:xfrm>
              <a:off x="3482760" y="2363706"/>
              <a:ext cx="319484" cy="299065"/>
            </a:xfrm>
            <a:custGeom>
              <a:avLst/>
              <a:gdLst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2991331 w 3239999"/>
                <a:gd name="connsiteY3" fmla="*/ 2709748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239999" h="3032924">
                  <a:moveTo>
                    <a:pt x="1576606" y="2778202"/>
                  </a:moveTo>
                  <a:cubicBezTo>
                    <a:pt x="1576606" y="2778795"/>
                    <a:pt x="1663394" y="2792670"/>
                    <a:pt x="1663394" y="2778202"/>
                  </a:cubicBezTo>
                  <a:lnTo>
                    <a:pt x="1663394" y="2776423"/>
                  </a:lnTo>
                  <a:cubicBezTo>
                    <a:pt x="2185083" y="2605634"/>
                    <a:pt x="2444552" y="2500589"/>
                    <a:pt x="2991331" y="2709748"/>
                  </a:cubicBezTo>
                  <a:lnTo>
                    <a:pt x="3000856" y="526981"/>
                  </a:lnTo>
                  <a:lnTo>
                    <a:pt x="2855082" y="526981"/>
                  </a:lnTo>
                  <a:cubicBezTo>
                    <a:pt x="2857178" y="1175360"/>
                    <a:pt x="2859273" y="1823738"/>
                    <a:pt x="2861369" y="2472117"/>
                  </a:cubicBezTo>
                  <a:cubicBezTo>
                    <a:pt x="2483869" y="2318121"/>
                    <a:pt x="2052449" y="2439541"/>
                    <a:pt x="1663394" y="2765302"/>
                  </a:cubicBezTo>
                  <a:lnTo>
                    <a:pt x="1663394" y="526981"/>
                  </a:lnTo>
                  <a:lnTo>
                    <a:pt x="1663394" y="430441"/>
                  </a:lnTo>
                  <a:lnTo>
                    <a:pt x="1663394" y="402054"/>
                  </a:lnTo>
                  <a:cubicBezTo>
                    <a:pt x="1896442" y="149589"/>
                    <a:pt x="2115835" y="2106"/>
                    <a:pt x="2406065" y="22"/>
                  </a:cubicBezTo>
                  <a:cubicBezTo>
                    <a:pt x="2537987" y="-925"/>
                    <a:pt x="2684544" y="28169"/>
                    <a:pt x="2853673" y="91100"/>
                  </a:cubicBezTo>
                  <a:cubicBezTo>
                    <a:pt x="2854039" y="204214"/>
                    <a:pt x="2854404" y="317327"/>
                    <a:pt x="2854770" y="430441"/>
                  </a:cubicBezTo>
                  <a:lnTo>
                    <a:pt x="3120669" y="428517"/>
                  </a:lnTo>
                  <a:lnTo>
                    <a:pt x="3120669" y="738345"/>
                  </a:lnTo>
                  <a:lnTo>
                    <a:pt x="3239999" y="738345"/>
                  </a:lnTo>
                  <a:lnTo>
                    <a:pt x="3239999" y="3032924"/>
                  </a:lnTo>
                  <a:lnTo>
                    <a:pt x="0" y="3032924"/>
                  </a:lnTo>
                  <a:lnTo>
                    <a:pt x="0" y="738345"/>
                  </a:lnTo>
                  <a:lnTo>
                    <a:pt x="102477" y="738345"/>
                  </a:lnTo>
                  <a:lnTo>
                    <a:pt x="102477" y="428517"/>
                  </a:lnTo>
                  <a:lnTo>
                    <a:pt x="385229" y="430441"/>
                  </a:lnTo>
                  <a:cubicBezTo>
                    <a:pt x="385595" y="317327"/>
                    <a:pt x="385960" y="204214"/>
                    <a:pt x="386326" y="91100"/>
                  </a:cubicBezTo>
                  <a:cubicBezTo>
                    <a:pt x="555455" y="28169"/>
                    <a:pt x="702013" y="-925"/>
                    <a:pt x="833935" y="22"/>
                  </a:cubicBezTo>
                  <a:cubicBezTo>
                    <a:pt x="1124164" y="2106"/>
                    <a:pt x="1343558" y="149589"/>
                    <a:pt x="1576606" y="402054"/>
                  </a:cubicBezTo>
                  <a:lnTo>
                    <a:pt x="1576606" y="430441"/>
                  </a:lnTo>
                  <a:lnTo>
                    <a:pt x="1576606" y="526981"/>
                  </a:lnTo>
                  <a:lnTo>
                    <a:pt x="1576606" y="2765302"/>
                  </a:lnTo>
                  <a:cubicBezTo>
                    <a:pt x="1187550" y="2439541"/>
                    <a:pt x="756130" y="2318121"/>
                    <a:pt x="378630" y="2472117"/>
                  </a:cubicBezTo>
                  <a:lnTo>
                    <a:pt x="384918" y="526981"/>
                  </a:lnTo>
                  <a:lnTo>
                    <a:pt x="239143" y="526981"/>
                  </a:lnTo>
                  <a:lnTo>
                    <a:pt x="229618" y="2690698"/>
                  </a:lnTo>
                  <a:cubicBezTo>
                    <a:pt x="773243" y="2466244"/>
                    <a:pt x="1081748" y="2626096"/>
                    <a:pt x="1576606" y="277642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4" name="Group 19"/>
          <p:cNvGrpSpPr/>
          <p:nvPr/>
        </p:nvGrpSpPr>
        <p:grpSpPr>
          <a:xfrm>
            <a:off x="251520" y="411510"/>
            <a:ext cx="923490" cy="764452"/>
            <a:chOff x="2339752" y="3363838"/>
            <a:chExt cx="923490" cy="764452"/>
          </a:xfrm>
        </p:grpSpPr>
        <p:sp>
          <p:nvSpPr>
            <p:cNvPr id="13" name="Rounded Rectangle 10"/>
            <p:cNvSpPr/>
            <p:nvPr/>
          </p:nvSpPr>
          <p:spPr>
            <a:xfrm flipH="1">
              <a:off x="2339752" y="3363838"/>
              <a:ext cx="923490" cy="764452"/>
            </a:xfrm>
            <a:custGeom>
              <a:avLst/>
              <a:gdLst/>
              <a:ahLst/>
              <a:cxnLst/>
              <a:rect l="l" t="t" r="r" b="b"/>
              <a:pathLst>
                <a:path w="2478725" h="2077967">
                  <a:moveTo>
                    <a:pt x="2478725" y="1659755"/>
                  </a:moveTo>
                  <a:lnTo>
                    <a:pt x="2478725" y="1670652"/>
                  </a:lnTo>
                  <a:lnTo>
                    <a:pt x="2469117" y="1670652"/>
                  </a:lnTo>
                  <a:cubicBezTo>
                    <a:pt x="2473080" y="1667608"/>
                    <a:pt x="2475945" y="1663714"/>
                    <a:pt x="2478725" y="1659755"/>
                  </a:cubicBezTo>
                  <a:close/>
                  <a:moveTo>
                    <a:pt x="330916" y="0"/>
                  </a:moveTo>
                  <a:lnTo>
                    <a:pt x="2117356" y="0"/>
                  </a:lnTo>
                  <a:cubicBezTo>
                    <a:pt x="2300116" y="0"/>
                    <a:pt x="2448272" y="148156"/>
                    <a:pt x="2448272" y="330916"/>
                  </a:cubicBezTo>
                  <a:lnTo>
                    <a:pt x="2448272" y="1382518"/>
                  </a:lnTo>
                  <a:cubicBezTo>
                    <a:pt x="2448272" y="1565278"/>
                    <a:pt x="2300116" y="1713434"/>
                    <a:pt x="2117356" y="1713434"/>
                  </a:cubicBezTo>
                  <a:lnTo>
                    <a:pt x="1294529" y="1713434"/>
                  </a:lnTo>
                  <a:cubicBezTo>
                    <a:pt x="916525" y="1962656"/>
                    <a:pt x="764520" y="2007378"/>
                    <a:pt x="138599" y="2077967"/>
                  </a:cubicBezTo>
                  <a:cubicBezTo>
                    <a:pt x="503798" y="1878758"/>
                    <a:pt x="544190" y="1899957"/>
                    <a:pt x="711670" y="1713434"/>
                  </a:cubicBezTo>
                  <a:lnTo>
                    <a:pt x="330916" y="1713434"/>
                  </a:lnTo>
                  <a:cubicBezTo>
                    <a:pt x="148156" y="1713434"/>
                    <a:pt x="0" y="1565278"/>
                    <a:pt x="0" y="1382518"/>
                  </a:cubicBezTo>
                  <a:lnTo>
                    <a:pt x="0" y="330916"/>
                  </a:lnTo>
                  <a:cubicBezTo>
                    <a:pt x="0" y="148156"/>
                    <a:pt x="148156" y="0"/>
                    <a:pt x="330916" y="0"/>
                  </a:cubicBezTo>
                  <a:close/>
                </a:path>
              </a:pathLst>
            </a:custGeom>
            <a:solidFill>
              <a:srgbClr val="2A866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Rectangle 30"/>
            <p:cNvSpPr/>
            <p:nvPr/>
          </p:nvSpPr>
          <p:spPr>
            <a:xfrm>
              <a:off x="2625504" y="3435276"/>
              <a:ext cx="356621" cy="355579"/>
            </a:xfrm>
            <a:custGeom>
              <a:avLst/>
              <a:gdLst/>
              <a:ahLst/>
              <a:cxnLst/>
              <a:rect l="l" t="t" r="r" b="b"/>
              <a:pathLst>
                <a:path w="3240000" h="3230531">
                  <a:moveTo>
                    <a:pt x="720000" y="2697973"/>
                  </a:moveTo>
                  <a:cubicBezTo>
                    <a:pt x="680235" y="2697973"/>
                    <a:pt x="648000" y="2730208"/>
                    <a:pt x="648000" y="2769973"/>
                  </a:cubicBezTo>
                  <a:cubicBezTo>
                    <a:pt x="648000" y="2809738"/>
                    <a:pt x="680235" y="2841973"/>
                    <a:pt x="720000" y="2841973"/>
                  </a:cubicBezTo>
                  <a:lnTo>
                    <a:pt x="2520000" y="2841973"/>
                  </a:lnTo>
                  <a:cubicBezTo>
                    <a:pt x="2559765" y="2841973"/>
                    <a:pt x="2592000" y="2809738"/>
                    <a:pt x="2592000" y="2769973"/>
                  </a:cubicBezTo>
                  <a:cubicBezTo>
                    <a:pt x="2592000" y="2730208"/>
                    <a:pt x="2559765" y="2697973"/>
                    <a:pt x="2520000" y="2697973"/>
                  </a:cubicBezTo>
                  <a:close/>
                  <a:moveTo>
                    <a:pt x="720000" y="2366733"/>
                  </a:moveTo>
                  <a:cubicBezTo>
                    <a:pt x="680235" y="2366733"/>
                    <a:pt x="648000" y="2398968"/>
                    <a:pt x="648000" y="2438733"/>
                  </a:cubicBezTo>
                  <a:cubicBezTo>
                    <a:pt x="648000" y="2478498"/>
                    <a:pt x="680235" y="2510733"/>
                    <a:pt x="720000" y="2510733"/>
                  </a:cubicBezTo>
                  <a:lnTo>
                    <a:pt x="2520000" y="2510733"/>
                  </a:lnTo>
                  <a:cubicBezTo>
                    <a:pt x="2559765" y="2510733"/>
                    <a:pt x="2592000" y="2478498"/>
                    <a:pt x="2592000" y="2438733"/>
                  </a:cubicBezTo>
                  <a:cubicBezTo>
                    <a:pt x="2592000" y="2398968"/>
                    <a:pt x="2559765" y="2366733"/>
                    <a:pt x="2520000" y="2366733"/>
                  </a:cubicBezTo>
                  <a:close/>
                  <a:moveTo>
                    <a:pt x="720000" y="2035493"/>
                  </a:moveTo>
                  <a:cubicBezTo>
                    <a:pt x="680235" y="2035493"/>
                    <a:pt x="648000" y="2067728"/>
                    <a:pt x="648000" y="2107493"/>
                  </a:cubicBezTo>
                  <a:cubicBezTo>
                    <a:pt x="648000" y="2147258"/>
                    <a:pt x="680235" y="2179493"/>
                    <a:pt x="720000" y="2179493"/>
                  </a:cubicBezTo>
                  <a:lnTo>
                    <a:pt x="2520000" y="2179493"/>
                  </a:lnTo>
                  <a:cubicBezTo>
                    <a:pt x="2559765" y="2179493"/>
                    <a:pt x="2592000" y="2147258"/>
                    <a:pt x="2592000" y="2107493"/>
                  </a:cubicBezTo>
                  <a:cubicBezTo>
                    <a:pt x="2592000" y="2067728"/>
                    <a:pt x="2559765" y="2035493"/>
                    <a:pt x="2520000" y="2035493"/>
                  </a:cubicBezTo>
                  <a:close/>
                  <a:moveTo>
                    <a:pt x="720000" y="1704253"/>
                  </a:moveTo>
                  <a:cubicBezTo>
                    <a:pt x="680235" y="1704253"/>
                    <a:pt x="648000" y="1736488"/>
                    <a:pt x="648000" y="1776253"/>
                  </a:cubicBezTo>
                  <a:cubicBezTo>
                    <a:pt x="648000" y="1816018"/>
                    <a:pt x="680235" y="1848253"/>
                    <a:pt x="720000" y="1848253"/>
                  </a:cubicBezTo>
                  <a:lnTo>
                    <a:pt x="2520000" y="1848253"/>
                  </a:lnTo>
                  <a:cubicBezTo>
                    <a:pt x="2559765" y="1848253"/>
                    <a:pt x="2592000" y="1816018"/>
                    <a:pt x="2592000" y="1776253"/>
                  </a:cubicBezTo>
                  <a:cubicBezTo>
                    <a:pt x="2592000" y="1736488"/>
                    <a:pt x="2559765" y="1704253"/>
                    <a:pt x="2520000" y="1704253"/>
                  </a:cubicBezTo>
                  <a:close/>
                  <a:moveTo>
                    <a:pt x="720000" y="1373013"/>
                  </a:moveTo>
                  <a:cubicBezTo>
                    <a:pt x="680235" y="1373013"/>
                    <a:pt x="648000" y="1405248"/>
                    <a:pt x="648000" y="1445013"/>
                  </a:cubicBezTo>
                  <a:cubicBezTo>
                    <a:pt x="648000" y="1484778"/>
                    <a:pt x="680235" y="1517013"/>
                    <a:pt x="720000" y="1517013"/>
                  </a:cubicBezTo>
                  <a:lnTo>
                    <a:pt x="2520000" y="1517013"/>
                  </a:lnTo>
                  <a:cubicBezTo>
                    <a:pt x="2559765" y="1517013"/>
                    <a:pt x="2592000" y="1484778"/>
                    <a:pt x="2592000" y="1445013"/>
                  </a:cubicBezTo>
                  <a:cubicBezTo>
                    <a:pt x="2592000" y="1405248"/>
                    <a:pt x="2559765" y="1373013"/>
                    <a:pt x="2520000" y="1373013"/>
                  </a:cubicBezTo>
                  <a:close/>
                  <a:moveTo>
                    <a:pt x="720000" y="1041773"/>
                  </a:moveTo>
                  <a:cubicBezTo>
                    <a:pt x="680235" y="1041773"/>
                    <a:pt x="648000" y="1074008"/>
                    <a:pt x="648000" y="1113773"/>
                  </a:cubicBezTo>
                  <a:cubicBezTo>
                    <a:pt x="648000" y="1153538"/>
                    <a:pt x="680235" y="1185773"/>
                    <a:pt x="720000" y="1185773"/>
                  </a:cubicBezTo>
                  <a:lnTo>
                    <a:pt x="2520000" y="1185773"/>
                  </a:lnTo>
                  <a:cubicBezTo>
                    <a:pt x="2559765" y="1185773"/>
                    <a:pt x="2592000" y="1153538"/>
                    <a:pt x="2592000" y="1113773"/>
                  </a:cubicBezTo>
                  <a:cubicBezTo>
                    <a:pt x="2592000" y="1074008"/>
                    <a:pt x="2559765" y="1041773"/>
                    <a:pt x="2520000" y="1041773"/>
                  </a:cubicBezTo>
                  <a:close/>
                  <a:moveTo>
                    <a:pt x="0" y="305988"/>
                  </a:moveTo>
                  <a:lnTo>
                    <a:pt x="181957" y="305988"/>
                  </a:lnTo>
                  <a:lnTo>
                    <a:pt x="181957" y="470032"/>
                  </a:lnTo>
                  <a:cubicBezTo>
                    <a:pt x="181957" y="599267"/>
                    <a:pt x="286722" y="704032"/>
                    <a:pt x="415957" y="704032"/>
                  </a:cubicBezTo>
                  <a:cubicBezTo>
                    <a:pt x="545192" y="704032"/>
                    <a:pt x="649957" y="599267"/>
                    <a:pt x="649957" y="470032"/>
                  </a:cubicBezTo>
                  <a:lnTo>
                    <a:pt x="649957" y="305988"/>
                  </a:lnTo>
                  <a:lnTo>
                    <a:pt x="802357" y="305988"/>
                  </a:lnTo>
                  <a:lnTo>
                    <a:pt x="802357" y="470031"/>
                  </a:lnTo>
                  <a:cubicBezTo>
                    <a:pt x="802357" y="599266"/>
                    <a:pt x="907122" y="704031"/>
                    <a:pt x="1036357" y="704031"/>
                  </a:cubicBezTo>
                  <a:cubicBezTo>
                    <a:pt x="1165592" y="704031"/>
                    <a:pt x="1270357" y="599266"/>
                    <a:pt x="1270357" y="470031"/>
                  </a:cubicBezTo>
                  <a:lnTo>
                    <a:pt x="1270357" y="305988"/>
                  </a:lnTo>
                  <a:lnTo>
                    <a:pt x="1422757" y="305988"/>
                  </a:lnTo>
                  <a:lnTo>
                    <a:pt x="1422757" y="470030"/>
                  </a:lnTo>
                  <a:cubicBezTo>
                    <a:pt x="1422757" y="599265"/>
                    <a:pt x="1527522" y="704030"/>
                    <a:pt x="1656757" y="704030"/>
                  </a:cubicBezTo>
                  <a:cubicBezTo>
                    <a:pt x="1785992" y="704030"/>
                    <a:pt x="1890757" y="599265"/>
                    <a:pt x="1890757" y="470030"/>
                  </a:cubicBezTo>
                  <a:lnTo>
                    <a:pt x="1890757" y="305988"/>
                  </a:lnTo>
                  <a:lnTo>
                    <a:pt x="2043157" y="305988"/>
                  </a:lnTo>
                  <a:lnTo>
                    <a:pt x="2043157" y="470029"/>
                  </a:lnTo>
                  <a:cubicBezTo>
                    <a:pt x="2043157" y="599264"/>
                    <a:pt x="2147922" y="704029"/>
                    <a:pt x="2277157" y="704029"/>
                  </a:cubicBezTo>
                  <a:cubicBezTo>
                    <a:pt x="2406392" y="704029"/>
                    <a:pt x="2511157" y="599264"/>
                    <a:pt x="2511157" y="470029"/>
                  </a:cubicBezTo>
                  <a:lnTo>
                    <a:pt x="2511157" y="305988"/>
                  </a:lnTo>
                  <a:lnTo>
                    <a:pt x="2663557" y="305988"/>
                  </a:lnTo>
                  <a:lnTo>
                    <a:pt x="2663557" y="470028"/>
                  </a:lnTo>
                  <a:cubicBezTo>
                    <a:pt x="2663557" y="599263"/>
                    <a:pt x="2768322" y="704028"/>
                    <a:pt x="2897557" y="704028"/>
                  </a:cubicBezTo>
                  <a:cubicBezTo>
                    <a:pt x="3026792" y="704028"/>
                    <a:pt x="3131557" y="599263"/>
                    <a:pt x="3131557" y="470028"/>
                  </a:cubicBezTo>
                  <a:lnTo>
                    <a:pt x="3131557" y="305988"/>
                  </a:lnTo>
                  <a:lnTo>
                    <a:pt x="3240000" y="305988"/>
                  </a:lnTo>
                  <a:lnTo>
                    <a:pt x="3240000" y="3230531"/>
                  </a:lnTo>
                  <a:lnTo>
                    <a:pt x="0" y="3230531"/>
                  </a:lnTo>
                  <a:close/>
                  <a:moveTo>
                    <a:pt x="415957" y="4"/>
                  </a:moveTo>
                  <a:cubicBezTo>
                    <a:pt x="485545" y="4"/>
                    <a:pt x="541957" y="56416"/>
                    <a:pt x="541957" y="126004"/>
                  </a:cubicBezTo>
                  <a:lnTo>
                    <a:pt x="541957" y="485972"/>
                  </a:lnTo>
                  <a:cubicBezTo>
                    <a:pt x="541957" y="555560"/>
                    <a:pt x="485545" y="611972"/>
                    <a:pt x="415957" y="611972"/>
                  </a:cubicBezTo>
                  <a:cubicBezTo>
                    <a:pt x="346369" y="611972"/>
                    <a:pt x="289957" y="555560"/>
                    <a:pt x="289957" y="485972"/>
                  </a:cubicBezTo>
                  <a:lnTo>
                    <a:pt x="289957" y="126004"/>
                  </a:lnTo>
                  <a:cubicBezTo>
                    <a:pt x="289957" y="56416"/>
                    <a:pt x="346369" y="4"/>
                    <a:pt x="415957" y="4"/>
                  </a:cubicBezTo>
                  <a:close/>
                  <a:moveTo>
                    <a:pt x="1036357" y="3"/>
                  </a:moveTo>
                  <a:cubicBezTo>
                    <a:pt x="1105945" y="3"/>
                    <a:pt x="1162357" y="56415"/>
                    <a:pt x="1162357" y="126003"/>
                  </a:cubicBezTo>
                  <a:lnTo>
                    <a:pt x="1162357" y="485971"/>
                  </a:lnTo>
                  <a:cubicBezTo>
                    <a:pt x="1162357" y="555559"/>
                    <a:pt x="1105945" y="611971"/>
                    <a:pt x="1036357" y="611971"/>
                  </a:cubicBezTo>
                  <a:cubicBezTo>
                    <a:pt x="966769" y="611971"/>
                    <a:pt x="910357" y="555559"/>
                    <a:pt x="910357" y="485971"/>
                  </a:cubicBezTo>
                  <a:lnTo>
                    <a:pt x="910357" y="126003"/>
                  </a:lnTo>
                  <a:cubicBezTo>
                    <a:pt x="910357" y="56415"/>
                    <a:pt x="966769" y="3"/>
                    <a:pt x="1036357" y="3"/>
                  </a:cubicBezTo>
                  <a:close/>
                  <a:moveTo>
                    <a:pt x="1656757" y="2"/>
                  </a:moveTo>
                  <a:cubicBezTo>
                    <a:pt x="1726345" y="2"/>
                    <a:pt x="1782757" y="56414"/>
                    <a:pt x="1782757" y="126002"/>
                  </a:cubicBezTo>
                  <a:lnTo>
                    <a:pt x="1782757" y="485970"/>
                  </a:lnTo>
                  <a:cubicBezTo>
                    <a:pt x="1782757" y="555558"/>
                    <a:pt x="1726345" y="611970"/>
                    <a:pt x="1656757" y="611970"/>
                  </a:cubicBezTo>
                  <a:cubicBezTo>
                    <a:pt x="1587169" y="611970"/>
                    <a:pt x="1530757" y="555558"/>
                    <a:pt x="1530757" y="485970"/>
                  </a:cubicBezTo>
                  <a:lnTo>
                    <a:pt x="1530757" y="126002"/>
                  </a:lnTo>
                  <a:cubicBezTo>
                    <a:pt x="1530757" y="56414"/>
                    <a:pt x="1587169" y="2"/>
                    <a:pt x="1656757" y="2"/>
                  </a:cubicBezTo>
                  <a:close/>
                  <a:moveTo>
                    <a:pt x="2277157" y="1"/>
                  </a:moveTo>
                  <a:cubicBezTo>
                    <a:pt x="2346745" y="1"/>
                    <a:pt x="2403157" y="56413"/>
                    <a:pt x="2403157" y="126001"/>
                  </a:cubicBezTo>
                  <a:lnTo>
                    <a:pt x="2403157" y="485969"/>
                  </a:lnTo>
                  <a:cubicBezTo>
                    <a:pt x="2403157" y="555557"/>
                    <a:pt x="2346745" y="611969"/>
                    <a:pt x="2277157" y="611969"/>
                  </a:cubicBezTo>
                  <a:cubicBezTo>
                    <a:pt x="2207569" y="611969"/>
                    <a:pt x="2151157" y="555557"/>
                    <a:pt x="2151157" y="485969"/>
                  </a:cubicBezTo>
                  <a:lnTo>
                    <a:pt x="2151157" y="126001"/>
                  </a:lnTo>
                  <a:cubicBezTo>
                    <a:pt x="2151157" y="56413"/>
                    <a:pt x="2207569" y="1"/>
                    <a:pt x="2277157" y="1"/>
                  </a:cubicBezTo>
                  <a:close/>
                  <a:moveTo>
                    <a:pt x="2897557" y="0"/>
                  </a:moveTo>
                  <a:cubicBezTo>
                    <a:pt x="2967145" y="0"/>
                    <a:pt x="3023557" y="56412"/>
                    <a:pt x="3023557" y="126000"/>
                  </a:cubicBezTo>
                  <a:lnTo>
                    <a:pt x="3023557" y="485968"/>
                  </a:lnTo>
                  <a:cubicBezTo>
                    <a:pt x="3023557" y="555556"/>
                    <a:pt x="2967145" y="611968"/>
                    <a:pt x="2897557" y="611968"/>
                  </a:cubicBezTo>
                  <a:cubicBezTo>
                    <a:pt x="2827969" y="611968"/>
                    <a:pt x="2771557" y="555556"/>
                    <a:pt x="2771557" y="485968"/>
                  </a:cubicBezTo>
                  <a:lnTo>
                    <a:pt x="2771557" y="126000"/>
                  </a:lnTo>
                  <a:cubicBezTo>
                    <a:pt x="2771557" y="56412"/>
                    <a:pt x="2827969" y="0"/>
                    <a:pt x="289755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</p:grpSp>
      <p:grpSp>
        <p:nvGrpSpPr>
          <p:cNvPr id="21" name="Group 24"/>
          <p:cNvGrpSpPr/>
          <p:nvPr/>
        </p:nvGrpSpPr>
        <p:grpSpPr>
          <a:xfrm>
            <a:off x="1187624" y="419858"/>
            <a:ext cx="2736304" cy="4093435"/>
            <a:chOff x="2190867" y="1423766"/>
            <a:chExt cx="1455662" cy="1197528"/>
          </a:xfrm>
        </p:grpSpPr>
        <p:sp>
          <p:nvSpPr>
            <p:cNvPr id="22" name="TextBox 21"/>
            <p:cNvSpPr txBox="1"/>
            <p:nvPr/>
          </p:nvSpPr>
          <p:spPr>
            <a:xfrm>
              <a:off x="2196763" y="1729902"/>
              <a:ext cx="1449765" cy="89139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altLang="ko-KR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Потребно </a:t>
              </a:r>
              <a:r>
                <a:rPr lang="sr-Cyrl-RS" altLang="ko-KR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је </a:t>
              </a:r>
              <a:r>
                <a:rPr lang="sr-Cyrl-RS" altLang="ko-KR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уложити труд  и створити позитивну атмосферу за рад, подстицати сваког ученика и групу</a:t>
              </a:r>
              <a:r>
                <a:rPr lang="en-US" altLang="ko-KR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 </a:t>
              </a:r>
              <a:endParaRPr lang="ko-KR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190867" y="1423766"/>
              <a:ext cx="1455662" cy="2638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altLang="ko-KR" sz="2400" b="1" dirty="0">
                  <a:solidFill>
                    <a:schemeClr val="accent4">
                      <a:lumMod val="50000"/>
                    </a:schemeClr>
                  </a:solidFill>
                  <a:cs typeface="Arial" pitchFamily="34" charset="0"/>
                </a:rPr>
                <a:t>Позитивна динамика групе</a:t>
              </a:r>
              <a:endParaRPr lang="ko-KR" altLang="en-US" sz="2400" b="1" dirty="0">
                <a:solidFill>
                  <a:schemeClr val="accent4">
                    <a:lumMod val="50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27" name="Group 18"/>
          <p:cNvGrpSpPr/>
          <p:nvPr/>
        </p:nvGrpSpPr>
        <p:grpSpPr>
          <a:xfrm>
            <a:off x="6084168" y="339502"/>
            <a:ext cx="2880320" cy="3968963"/>
            <a:chOff x="7083044" y="2084114"/>
            <a:chExt cx="1455662" cy="1021502"/>
          </a:xfrm>
        </p:grpSpPr>
        <p:sp>
          <p:nvSpPr>
            <p:cNvPr id="28" name="TextBox 27"/>
            <p:cNvSpPr txBox="1"/>
            <p:nvPr/>
          </p:nvSpPr>
          <p:spPr>
            <a:xfrm>
              <a:off x="7088940" y="2321405"/>
              <a:ext cx="1449765" cy="78421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altLang="ko-KR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Успоставити позитиван став према ученицима што би резултирало позитивним ставом и према садржајима</a:t>
              </a:r>
              <a:endParaRPr lang="ko-KR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7083044" y="2084114"/>
              <a:ext cx="1455662" cy="2138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altLang="ko-KR" sz="2400" b="1" dirty="0">
                  <a:solidFill>
                    <a:schemeClr val="accent1"/>
                  </a:solidFill>
                  <a:cs typeface="Arial" pitchFamily="34" charset="0"/>
                </a:rPr>
                <a:t>Однос према ученицима</a:t>
              </a:r>
              <a:endParaRPr lang="ko-KR" altLang="en-US" sz="2400" b="1" dirty="0">
                <a:solidFill>
                  <a:schemeClr val="accent1"/>
                </a:solidFill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544160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ounded Rectangle 10"/>
          <p:cNvSpPr/>
          <p:nvPr/>
        </p:nvSpPr>
        <p:spPr>
          <a:xfrm>
            <a:off x="179512" y="339502"/>
            <a:ext cx="952409" cy="798425"/>
          </a:xfrm>
          <a:custGeom>
            <a:avLst/>
            <a:gdLst/>
            <a:ahLst/>
            <a:cxnLst/>
            <a:rect l="l" t="t" r="r" b="b"/>
            <a:pathLst>
              <a:path w="2478725" h="2077967">
                <a:moveTo>
                  <a:pt x="2478725" y="1659755"/>
                </a:moveTo>
                <a:lnTo>
                  <a:pt x="2478725" y="1670652"/>
                </a:lnTo>
                <a:lnTo>
                  <a:pt x="2469117" y="1670652"/>
                </a:lnTo>
                <a:cubicBezTo>
                  <a:pt x="2473080" y="1667608"/>
                  <a:pt x="2475945" y="1663714"/>
                  <a:pt x="2478725" y="1659755"/>
                </a:cubicBezTo>
                <a:close/>
                <a:moveTo>
                  <a:pt x="330916" y="0"/>
                </a:moveTo>
                <a:lnTo>
                  <a:pt x="2117356" y="0"/>
                </a:lnTo>
                <a:cubicBezTo>
                  <a:pt x="2300116" y="0"/>
                  <a:pt x="2448272" y="148156"/>
                  <a:pt x="2448272" y="330916"/>
                </a:cubicBezTo>
                <a:lnTo>
                  <a:pt x="2448272" y="1382518"/>
                </a:lnTo>
                <a:cubicBezTo>
                  <a:pt x="2448272" y="1565278"/>
                  <a:pt x="2300116" y="1713434"/>
                  <a:pt x="2117356" y="1713434"/>
                </a:cubicBezTo>
                <a:lnTo>
                  <a:pt x="1294529" y="1713434"/>
                </a:lnTo>
                <a:cubicBezTo>
                  <a:pt x="916525" y="1962656"/>
                  <a:pt x="764520" y="2007378"/>
                  <a:pt x="138599" y="2077967"/>
                </a:cubicBezTo>
                <a:cubicBezTo>
                  <a:pt x="503798" y="1878758"/>
                  <a:pt x="544190" y="1899957"/>
                  <a:pt x="711670" y="1713434"/>
                </a:cubicBezTo>
                <a:lnTo>
                  <a:pt x="330916" y="1713434"/>
                </a:lnTo>
                <a:cubicBezTo>
                  <a:pt x="148156" y="1713434"/>
                  <a:pt x="0" y="1565278"/>
                  <a:pt x="0" y="1382518"/>
                </a:cubicBezTo>
                <a:lnTo>
                  <a:pt x="0" y="330916"/>
                </a:lnTo>
                <a:cubicBezTo>
                  <a:pt x="0" y="148156"/>
                  <a:pt x="148156" y="0"/>
                  <a:pt x="330916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Rounded Rectangle 32"/>
          <p:cNvSpPr/>
          <p:nvPr/>
        </p:nvSpPr>
        <p:spPr>
          <a:xfrm>
            <a:off x="465264" y="483518"/>
            <a:ext cx="321736" cy="321736"/>
          </a:xfrm>
          <a:custGeom>
            <a:avLst/>
            <a:gdLst/>
            <a:ahLst/>
            <a:cxnLst/>
            <a:rect l="l" t="t" r="r" b="b"/>
            <a:pathLst>
              <a:path w="3240000" h="3240000">
                <a:moveTo>
                  <a:pt x="2019696" y="2510955"/>
                </a:moveTo>
                <a:lnTo>
                  <a:pt x="2019696" y="2797359"/>
                </a:lnTo>
                <a:lnTo>
                  <a:pt x="2914589" y="2797359"/>
                </a:lnTo>
                <a:lnTo>
                  <a:pt x="2914589" y="2510955"/>
                </a:lnTo>
                <a:close/>
                <a:moveTo>
                  <a:pt x="2019696" y="2081348"/>
                </a:moveTo>
                <a:lnTo>
                  <a:pt x="2019696" y="2367752"/>
                </a:lnTo>
                <a:lnTo>
                  <a:pt x="2914589" y="2367752"/>
                </a:lnTo>
                <a:lnTo>
                  <a:pt x="2914589" y="2081348"/>
                </a:lnTo>
                <a:close/>
                <a:moveTo>
                  <a:pt x="580710" y="2021703"/>
                </a:moveTo>
                <a:lnTo>
                  <a:pt x="378191" y="2224222"/>
                </a:lnTo>
                <a:lnTo>
                  <a:pt x="593323" y="2439354"/>
                </a:lnTo>
                <a:lnTo>
                  <a:pt x="378191" y="2654485"/>
                </a:lnTo>
                <a:lnTo>
                  <a:pt x="580710" y="2857004"/>
                </a:lnTo>
                <a:lnTo>
                  <a:pt x="795842" y="2641872"/>
                </a:lnTo>
                <a:lnTo>
                  <a:pt x="1010973" y="2857004"/>
                </a:lnTo>
                <a:lnTo>
                  <a:pt x="1213492" y="2654485"/>
                </a:lnTo>
                <a:lnTo>
                  <a:pt x="998360" y="2439354"/>
                </a:lnTo>
                <a:lnTo>
                  <a:pt x="1213492" y="2224222"/>
                </a:lnTo>
                <a:lnTo>
                  <a:pt x="1010973" y="2021703"/>
                </a:lnTo>
                <a:lnTo>
                  <a:pt x="795842" y="2236835"/>
                </a:lnTo>
                <a:close/>
                <a:moveTo>
                  <a:pt x="1656000" y="1656001"/>
                </a:moveTo>
                <a:lnTo>
                  <a:pt x="3240000" y="1656001"/>
                </a:lnTo>
                <a:lnTo>
                  <a:pt x="3240000" y="2699989"/>
                </a:lnTo>
                <a:cubicBezTo>
                  <a:pt x="3240000" y="2998229"/>
                  <a:pt x="2998229" y="3240000"/>
                  <a:pt x="2699989" y="3240000"/>
                </a:cubicBezTo>
                <a:lnTo>
                  <a:pt x="1656000" y="3240000"/>
                </a:lnTo>
                <a:close/>
                <a:moveTo>
                  <a:pt x="0" y="1656001"/>
                </a:moveTo>
                <a:lnTo>
                  <a:pt x="1584000" y="1656001"/>
                </a:lnTo>
                <a:lnTo>
                  <a:pt x="1584000" y="3240000"/>
                </a:lnTo>
                <a:lnTo>
                  <a:pt x="540011" y="3240000"/>
                </a:lnTo>
                <a:cubicBezTo>
                  <a:pt x="241771" y="3240000"/>
                  <a:pt x="0" y="2998229"/>
                  <a:pt x="0" y="2699989"/>
                </a:cubicBezTo>
                <a:close/>
                <a:moveTo>
                  <a:pt x="2467143" y="957859"/>
                </a:moveTo>
                <a:cubicBezTo>
                  <a:pt x="2388055" y="957859"/>
                  <a:pt x="2323941" y="1021973"/>
                  <a:pt x="2323941" y="1101061"/>
                </a:cubicBezTo>
                <a:cubicBezTo>
                  <a:pt x="2323941" y="1180149"/>
                  <a:pt x="2388055" y="1244263"/>
                  <a:pt x="2467143" y="1244263"/>
                </a:cubicBezTo>
                <a:cubicBezTo>
                  <a:pt x="2546231" y="1244263"/>
                  <a:pt x="2610345" y="1180149"/>
                  <a:pt x="2610345" y="1101061"/>
                </a:cubicBezTo>
                <a:cubicBezTo>
                  <a:pt x="2610345" y="1021973"/>
                  <a:pt x="2546231" y="957859"/>
                  <a:pt x="2467143" y="957859"/>
                </a:cubicBezTo>
                <a:close/>
                <a:moveTo>
                  <a:pt x="2019696" y="635775"/>
                </a:moveTo>
                <a:lnTo>
                  <a:pt x="2019696" y="922180"/>
                </a:lnTo>
                <a:lnTo>
                  <a:pt x="2914589" y="922180"/>
                </a:lnTo>
                <a:lnTo>
                  <a:pt x="2914589" y="635775"/>
                </a:lnTo>
                <a:close/>
                <a:moveTo>
                  <a:pt x="652639" y="331531"/>
                </a:moveTo>
                <a:lnTo>
                  <a:pt x="652639" y="635775"/>
                </a:lnTo>
                <a:lnTo>
                  <a:pt x="348395" y="635775"/>
                </a:lnTo>
                <a:lnTo>
                  <a:pt x="348395" y="922180"/>
                </a:lnTo>
                <a:lnTo>
                  <a:pt x="652639" y="922180"/>
                </a:lnTo>
                <a:lnTo>
                  <a:pt x="652639" y="1226424"/>
                </a:lnTo>
                <a:lnTo>
                  <a:pt x="939044" y="1226424"/>
                </a:lnTo>
                <a:lnTo>
                  <a:pt x="939044" y="922180"/>
                </a:lnTo>
                <a:lnTo>
                  <a:pt x="1243288" y="922180"/>
                </a:lnTo>
                <a:lnTo>
                  <a:pt x="1243288" y="635775"/>
                </a:lnTo>
                <a:lnTo>
                  <a:pt x="939044" y="635775"/>
                </a:lnTo>
                <a:lnTo>
                  <a:pt x="939044" y="331531"/>
                </a:lnTo>
                <a:close/>
                <a:moveTo>
                  <a:pt x="2467143" y="313692"/>
                </a:moveTo>
                <a:cubicBezTo>
                  <a:pt x="2388055" y="313692"/>
                  <a:pt x="2323941" y="377806"/>
                  <a:pt x="2323941" y="456894"/>
                </a:cubicBezTo>
                <a:cubicBezTo>
                  <a:pt x="2323941" y="535982"/>
                  <a:pt x="2388055" y="600096"/>
                  <a:pt x="2467143" y="600096"/>
                </a:cubicBezTo>
                <a:cubicBezTo>
                  <a:pt x="2546231" y="600096"/>
                  <a:pt x="2610345" y="535982"/>
                  <a:pt x="2610345" y="456894"/>
                </a:cubicBezTo>
                <a:cubicBezTo>
                  <a:pt x="2610345" y="377806"/>
                  <a:pt x="2546231" y="313692"/>
                  <a:pt x="2467143" y="313692"/>
                </a:cubicBezTo>
                <a:close/>
                <a:moveTo>
                  <a:pt x="540011" y="0"/>
                </a:moveTo>
                <a:lnTo>
                  <a:pt x="2699989" y="0"/>
                </a:lnTo>
                <a:cubicBezTo>
                  <a:pt x="2998229" y="0"/>
                  <a:pt x="3240000" y="241771"/>
                  <a:pt x="3240000" y="540011"/>
                </a:cubicBezTo>
                <a:lnTo>
                  <a:pt x="3240000" y="1584001"/>
                </a:lnTo>
                <a:lnTo>
                  <a:pt x="1656000" y="1584001"/>
                </a:lnTo>
                <a:lnTo>
                  <a:pt x="1656000" y="1"/>
                </a:lnTo>
                <a:lnTo>
                  <a:pt x="1584000" y="1"/>
                </a:lnTo>
                <a:lnTo>
                  <a:pt x="1584000" y="1584001"/>
                </a:lnTo>
                <a:lnTo>
                  <a:pt x="0" y="1584001"/>
                </a:lnTo>
                <a:lnTo>
                  <a:pt x="0" y="540011"/>
                </a:lnTo>
                <a:cubicBezTo>
                  <a:pt x="0" y="241771"/>
                  <a:pt x="241771" y="0"/>
                  <a:pt x="54001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grpSp>
        <p:nvGrpSpPr>
          <p:cNvPr id="32" name="Group 31"/>
          <p:cNvGrpSpPr/>
          <p:nvPr/>
        </p:nvGrpSpPr>
        <p:grpSpPr>
          <a:xfrm>
            <a:off x="5076056" y="339502"/>
            <a:ext cx="963994" cy="785818"/>
            <a:chOff x="5292080" y="483518"/>
            <a:chExt cx="963994" cy="785818"/>
          </a:xfrm>
        </p:grpSpPr>
        <p:sp>
          <p:nvSpPr>
            <p:cNvPr id="20" name="Rounded Rectangle 10"/>
            <p:cNvSpPr/>
            <p:nvPr/>
          </p:nvSpPr>
          <p:spPr>
            <a:xfrm>
              <a:off x="5292080" y="483518"/>
              <a:ext cx="963994" cy="785818"/>
            </a:xfrm>
            <a:custGeom>
              <a:avLst/>
              <a:gdLst/>
              <a:ahLst/>
              <a:cxnLst/>
              <a:rect l="l" t="t" r="r" b="b"/>
              <a:pathLst>
                <a:path w="2478725" h="2077967">
                  <a:moveTo>
                    <a:pt x="2478725" y="1659755"/>
                  </a:moveTo>
                  <a:lnTo>
                    <a:pt x="2478725" y="1670652"/>
                  </a:lnTo>
                  <a:lnTo>
                    <a:pt x="2469117" y="1670652"/>
                  </a:lnTo>
                  <a:cubicBezTo>
                    <a:pt x="2473080" y="1667608"/>
                    <a:pt x="2475945" y="1663714"/>
                    <a:pt x="2478725" y="1659755"/>
                  </a:cubicBezTo>
                  <a:close/>
                  <a:moveTo>
                    <a:pt x="330916" y="0"/>
                  </a:moveTo>
                  <a:lnTo>
                    <a:pt x="2117356" y="0"/>
                  </a:lnTo>
                  <a:cubicBezTo>
                    <a:pt x="2300116" y="0"/>
                    <a:pt x="2448272" y="148156"/>
                    <a:pt x="2448272" y="330916"/>
                  </a:cubicBezTo>
                  <a:lnTo>
                    <a:pt x="2448272" y="1382518"/>
                  </a:lnTo>
                  <a:cubicBezTo>
                    <a:pt x="2448272" y="1565278"/>
                    <a:pt x="2300116" y="1713434"/>
                    <a:pt x="2117356" y="1713434"/>
                  </a:cubicBezTo>
                  <a:lnTo>
                    <a:pt x="1294529" y="1713434"/>
                  </a:lnTo>
                  <a:cubicBezTo>
                    <a:pt x="916525" y="1962656"/>
                    <a:pt x="764520" y="2007378"/>
                    <a:pt x="138599" y="2077967"/>
                  </a:cubicBezTo>
                  <a:cubicBezTo>
                    <a:pt x="503798" y="1878758"/>
                    <a:pt x="544190" y="1899957"/>
                    <a:pt x="711670" y="1713434"/>
                  </a:cubicBezTo>
                  <a:lnTo>
                    <a:pt x="330916" y="1713434"/>
                  </a:lnTo>
                  <a:cubicBezTo>
                    <a:pt x="148156" y="1713434"/>
                    <a:pt x="0" y="1565278"/>
                    <a:pt x="0" y="1382518"/>
                  </a:cubicBezTo>
                  <a:lnTo>
                    <a:pt x="0" y="330916"/>
                  </a:lnTo>
                  <a:cubicBezTo>
                    <a:pt x="0" y="148156"/>
                    <a:pt x="148156" y="0"/>
                    <a:pt x="33091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1" name="Rounded Rectangle 27"/>
            <p:cNvSpPr/>
            <p:nvPr/>
          </p:nvSpPr>
          <p:spPr>
            <a:xfrm>
              <a:off x="5508104" y="627534"/>
              <a:ext cx="501706" cy="347242"/>
            </a:xfrm>
            <a:custGeom>
              <a:avLst/>
              <a:gdLst/>
              <a:ahLst/>
              <a:cxnLst/>
              <a:rect l="l" t="t" r="r" b="b"/>
              <a:pathLst>
                <a:path w="3186824" h="2447912">
                  <a:moveTo>
                    <a:pt x="1917737" y="1021643"/>
                  </a:moveTo>
                  <a:cubicBezTo>
                    <a:pt x="2188548" y="1021643"/>
                    <a:pt x="2408083" y="1241178"/>
                    <a:pt x="2408083" y="1511989"/>
                  </a:cubicBezTo>
                  <a:cubicBezTo>
                    <a:pt x="2408083" y="1782800"/>
                    <a:pt x="2188548" y="2002335"/>
                    <a:pt x="1917737" y="2002335"/>
                  </a:cubicBezTo>
                  <a:cubicBezTo>
                    <a:pt x="1646926" y="2002335"/>
                    <a:pt x="1427391" y="1782800"/>
                    <a:pt x="1427391" y="1511989"/>
                  </a:cubicBezTo>
                  <a:cubicBezTo>
                    <a:pt x="1427391" y="1241178"/>
                    <a:pt x="1646926" y="1021643"/>
                    <a:pt x="1917737" y="1021643"/>
                  </a:cubicBezTo>
                  <a:close/>
                  <a:moveTo>
                    <a:pt x="1917737" y="827913"/>
                  </a:moveTo>
                  <a:cubicBezTo>
                    <a:pt x="1539932" y="827913"/>
                    <a:pt x="1233661" y="1134184"/>
                    <a:pt x="1233661" y="1511989"/>
                  </a:cubicBezTo>
                  <a:cubicBezTo>
                    <a:pt x="1233661" y="1889794"/>
                    <a:pt x="1539932" y="2196065"/>
                    <a:pt x="1917737" y="2196065"/>
                  </a:cubicBezTo>
                  <a:cubicBezTo>
                    <a:pt x="2295542" y="2196065"/>
                    <a:pt x="2601813" y="1889794"/>
                    <a:pt x="2601813" y="1511989"/>
                  </a:cubicBezTo>
                  <a:cubicBezTo>
                    <a:pt x="2601813" y="1134184"/>
                    <a:pt x="2295542" y="827913"/>
                    <a:pt x="1917737" y="827913"/>
                  </a:cubicBezTo>
                  <a:close/>
                  <a:moveTo>
                    <a:pt x="1112286" y="675885"/>
                  </a:moveTo>
                  <a:lnTo>
                    <a:pt x="1112286" y="830188"/>
                  </a:lnTo>
                  <a:lnTo>
                    <a:pt x="1328310" y="830188"/>
                  </a:lnTo>
                  <a:lnTo>
                    <a:pt x="1328310" y="675885"/>
                  </a:lnTo>
                  <a:close/>
                  <a:moveTo>
                    <a:pt x="2586084" y="626422"/>
                  </a:moveTo>
                  <a:lnTo>
                    <a:pt x="2586084" y="830188"/>
                  </a:lnTo>
                  <a:lnTo>
                    <a:pt x="3001340" y="830188"/>
                  </a:lnTo>
                  <a:lnTo>
                    <a:pt x="3001340" y="626422"/>
                  </a:lnTo>
                  <a:close/>
                  <a:moveTo>
                    <a:pt x="1593701" y="108218"/>
                  </a:moveTo>
                  <a:lnTo>
                    <a:pt x="1593701" y="432905"/>
                  </a:lnTo>
                  <a:lnTo>
                    <a:pt x="2241773" y="432905"/>
                  </a:lnTo>
                  <a:lnTo>
                    <a:pt x="2241773" y="108218"/>
                  </a:lnTo>
                  <a:close/>
                  <a:moveTo>
                    <a:pt x="1452512" y="0"/>
                  </a:moveTo>
                  <a:lnTo>
                    <a:pt x="2382963" y="0"/>
                  </a:lnTo>
                  <a:cubicBezTo>
                    <a:pt x="2433311" y="0"/>
                    <a:pt x="2474127" y="40816"/>
                    <a:pt x="2474127" y="91164"/>
                  </a:cubicBezTo>
                  <a:lnTo>
                    <a:pt x="2474127" y="432905"/>
                  </a:lnTo>
                  <a:lnTo>
                    <a:pt x="2933014" y="432905"/>
                  </a:lnTo>
                  <a:cubicBezTo>
                    <a:pt x="3073189" y="432905"/>
                    <a:pt x="3186824" y="546540"/>
                    <a:pt x="3186824" y="686715"/>
                  </a:cubicBezTo>
                  <a:lnTo>
                    <a:pt x="3186824" y="2194102"/>
                  </a:lnTo>
                  <a:cubicBezTo>
                    <a:pt x="3186824" y="2334277"/>
                    <a:pt x="3073189" y="2447912"/>
                    <a:pt x="2933014" y="2447912"/>
                  </a:cubicBezTo>
                  <a:lnTo>
                    <a:pt x="253810" y="2447912"/>
                  </a:lnTo>
                  <a:cubicBezTo>
                    <a:pt x="113635" y="2447912"/>
                    <a:pt x="0" y="2334277"/>
                    <a:pt x="0" y="2194102"/>
                  </a:cubicBezTo>
                  <a:lnTo>
                    <a:pt x="0" y="686715"/>
                  </a:lnTo>
                  <a:cubicBezTo>
                    <a:pt x="0" y="546540"/>
                    <a:pt x="113635" y="432905"/>
                    <a:pt x="253810" y="432905"/>
                  </a:cubicBezTo>
                  <a:lnTo>
                    <a:pt x="307082" y="432905"/>
                  </a:lnTo>
                  <a:lnTo>
                    <a:pt x="307082" y="313169"/>
                  </a:lnTo>
                  <a:cubicBezTo>
                    <a:pt x="307082" y="287995"/>
                    <a:pt x="327490" y="267587"/>
                    <a:pt x="352664" y="267587"/>
                  </a:cubicBezTo>
                  <a:lnTo>
                    <a:pt x="817888" y="267587"/>
                  </a:lnTo>
                  <a:cubicBezTo>
                    <a:pt x="843062" y="267587"/>
                    <a:pt x="863470" y="287995"/>
                    <a:pt x="863470" y="313169"/>
                  </a:cubicBezTo>
                  <a:lnTo>
                    <a:pt x="863470" y="432905"/>
                  </a:lnTo>
                  <a:lnTo>
                    <a:pt x="1361348" y="432905"/>
                  </a:lnTo>
                  <a:lnTo>
                    <a:pt x="1361348" y="91164"/>
                  </a:lnTo>
                  <a:cubicBezTo>
                    <a:pt x="1361348" y="40816"/>
                    <a:pt x="1402164" y="0"/>
                    <a:pt x="145251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</p:grpSp>
      <p:grpSp>
        <p:nvGrpSpPr>
          <p:cNvPr id="24" name="Group 21"/>
          <p:cNvGrpSpPr/>
          <p:nvPr/>
        </p:nvGrpSpPr>
        <p:grpSpPr>
          <a:xfrm>
            <a:off x="6048672" y="267494"/>
            <a:ext cx="2915816" cy="4352424"/>
            <a:chOff x="5665065" y="2537429"/>
            <a:chExt cx="1455662" cy="1279322"/>
          </a:xfrm>
        </p:grpSpPr>
        <p:sp>
          <p:nvSpPr>
            <p:cNvPr id="25" name="TextBox 24"/>
            <p:cNvSpPr txBox="1"/>
            <p:nvPr/>
          </p:nvSpPr>
          <p:spPr>
            <a:xfrm>
              <a:off x="5670962" y="2812581"/>
              <a:ext cx="1449765" cy="10041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altLang="ko-KR" sz="2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Садржаје </a:t>
              </a:r>
              <a:r>
                <a:rPr lang="sr-Cyrl-RS" altLang="ko-KR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је потребно повезати са стварним животом јер то подстиче знатижељу те ученици уче брже и лакше.</a:t>
              </a:r>
              <a:endParaRPr lang="ko-KR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665065" y="2537429"/>
              <a:ext cx="1455662" cy="2442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altLang="ko-KR" sz="2400" b="1" dirty="0">
                  <a:solidFill>
                    <a:schemeClr val="accent3"/>
                  </a:solidFill>
                  <a:cs typeface="Arial" pitchFamily="34" charset="0"/>
                </a:rPr>
                <a:t>Повезаност теорије и праксе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1115616" y="411510"/>
            <a:ext cx="3672408" cy="3911084"/>
            <a:chOff x="683645" y="2049012"/>
            <a:chExt cx="1478384" cy="3467910"/>
          </a:xfrm>
        </p:grpSpPr>
        <p:sp>
          <p:nvSpPr>
            <p:cNvPr id="30" name="TextBox 29"/>
            <p:cNvSpPr txBox="1"/>
            <p:nvPr/>
          </p:nvSpPr>
          <p:spPr>
            <a:xfrm>
              <a:off x="712264" y="2815195"/>
              <a:ext cx="1449765" cy="27017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altLang="ko-KR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Планиране активности је потребно обогатити разноликим садржајима. Садржаје осмишљавати  на начин да сваки ученик обави одређене задатке јер то доводи до осјећаја успјеха.</a:t>
              </a:r>
              <a:r>
                <a:rPr lang="en-US" altLang="ko-KR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  </a:t>
              </a:r>
              <a:endParaRPr lang="ko-KR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83645" y="2049012"/>
              <a:ext cx="1455662" cy="409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RS" altLang="ko-KR" sz="2400" b="1" dirty="0">
                  <a:solidFill>
                    <a:schemeClr val="accent2"/>
                  </a:solidFill>
                  <a:cs typeface="Arial" pitchFamily="34" charset="0"/>
                </a:rPr>
                <a:t>Разноликост садржаја</a:t>
              </a:r>
              <a:endParaRPr lang="ko-KR" altLang="en-US" sz="2400" b="1" dirty="0">
                <a:solidFill>
                  <a:schemeClr val="accent2"/>
                </a:solidFill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5441600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800885" y="0"/>
            <a:ext cx="6294213" cy="2194072"/>
          </a:xfrm>
        </p:spPr>
        <p:txBody>
          <a:bodyPr/>
          <a:lstStyle/>
          <a:p>
            <a:pPr algn="ctr"/>
            <a:r>
              <a:rPr lang="sr-Cyrl-BA" altLang="ko-KR" sz="3200" b="1" dirty="0">
                <a:ln w="12700">
                  <a:solidFill>
                    <a:srgbClr val="FFC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ОРГАНИЗАЦИЈА РАДА ПРОДУЖЕНОГ БОРАВКА</a:t>
            </a:r>
          </a:p>
          <a:p>
            <a:pPr algn="ctr"/>
            <a:r>
              <a:rPr lang="sr-Cyrl-BA" altLang="ko-KR" sz="2400" b="1" dirty="0">
                <a:ln w="12700">
                  <a:solidFill>
                    <a:srgbClr val="FFC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Cyrl-BA" altLang="ko-KR" sz="2800" b="1" dirty="0">
                <a:ln w="12700">
                  <a:solidFill>
                    <a:srgbClr val="FFC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 ЈУ Основна школа </a:t>
            </a:r>
            <a:r>
              <a:rPr lang="sr-Latn-CS" altLang="ko-KR" sz="2800" b="1" dirty="0" smtClean="0">
                <a:ln w="12700">
                  <a:solidFill>
                    <a:srgbClr val="FFC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</a:t>
            </a:r>
            <a:r>
              <a:rPr lang="sr-Cyrl-BA" altLang="ko-KR" sz="2800" b="1" dirty="0" smtClean="0">
                <a:ln w="12700">
                  <a:solidFill>
                    <a:srgbClr val="FFC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„</a:t>
            </a:r>
            <a:r>
              <a:rPr lang="sr-Cyrl-BA" altLang="ko-KR" sz="2800" b="1" dirty="0">
                <a:ln w="12700">
                  <a:solidFill>
                    <a:srgbClr val="FFC000"/>
                  </a:solidFill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Десанка Максимовић“ Станари</a:t>
            </a:r>
            <a:endParaRPr lang="ko-KR" altLang="en-US" sz="2400" b="1" dirty="0">
              <a:ln w="12700">
                <a:solidFill>
                  <a:srgbClr val="FFC000"/>
                </a:solidFill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n-US" altLang="ko-KR" dirty="0"/>
              <a:t>subtitle Here</a:t>
            </a:r>
          </a:p>
        </p:txBody>
      </p:sp>
      <p:sp>
        <p:nvSpPr>
          <p:cNvPr id="4" name="Rectangle 16"/>
          <p:cNvSpPr/>
          <p:nvPr/>
        </p:nvSpPr>
        <p:spPr>
          <a:xfrm rot="2700000">
            <a:off x="3750518" y="2228880"/>
            <a:ext cx="382495" cy="685741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4812B929-7711-4019-B1C6-15A7189192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99792" y="2283717"/>
            <a:ext cx="3037117" cy="227783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9D198C73-C795-4834-BBDB-63F1A42CC0F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72443" y="2283717"/>
            <a:ext cx="3037116" cy="2277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47976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avougaonik 1"/>
          <p:cNvSpPr/>
          <p:nvPr/>
        </p:nvSpPr>
        <p:spPr>
          <a:xfrm>
            <a:off x="179512" y="771550"/>
            <a:ext cx="4248472" cy="3728555"/>
          </a:xfrm>
          <a:prstGeom prst="rect">
            <a:avLst/>
          </a:prstGeom>
          <a:solidFill>
            <a:srgbClr val="01BF18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s-Latn-BA"/>
          </a:p>
        </p:txBody>
      </p:sp>
      <p:sp>
        <p:nvSpPr>
          <p:cNvPr id="31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" y="51470"/>
            <a:ext cx="9144000" cy="576064"/>
          </a:xfrm>
        </p:spPr>
        <p:txBody>
          <a:bodyPr/>
          <a:lstStyle/>
          <a:p>
            <a:r>
              <a:rPr lang="sr-Cyrl-RS" altLang="ko-KR" b="1" dirty="0" smtClean="0">
                <a:solidFill>
                  <a:srgbClr val="E9473B"/>
                </a:solidFill>
              </a:rPr>
              <a:t>НАША ИСКУСТВА</a:t>
            </a:r>
            <a:endParaRPr lang="ko-KR" altLang="en-US" b="1" dirty="0">
              <a:solidFill>
                <a:srgbClr val="E9473B"/>
              </a:solidFill>
            </a:endParaRPr>
          </a:p>
        </p:txBody>
      </p:sp>
      <p:sp>
        <p:nvSpPr>
          <p:cNvPr id="12" name="TextBox 19">
            <a:extLst>
              <a:ext uri="{FF2B5EF4-FFF2-40B4-BE49-F238E27FC236}">
                <a16:creationId xmlns:a16="http://schemas.microsoft.com/office/drawing/2014/main" xmlns="" id="{0897166A-0243-4EF7-AD2A-3289C3017C24}"/>
              </a:ext>
            </a:extLst>
          </p:cNvPr>
          <p:cNvSpPr txBox="1"/>
          <p:nvPr/>
        </p:nvSpPr>
        <p:spPr>
          <a:xfrm>
            <a:off x="179512" y="771550"/>
            <a:ext cx="4248472" cy="36471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ru-RU" sz="21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Почетком мјесеца марта 2018. године број ученика у               продуженом боравку који су  редовно користили наше        услуге је почео нагло опадати или се временски период        кориштења услуга скратио.    Знатан број ученика је             одлазио из продуженог           боравка у периоду од 13.30 до 14. 30  часова.</a:t>
            </a:r>
            <a:endParaRPr lang="sr-Latn-BA" sz="2100" b="1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4572000" y="1309857"/>
            <a:ext cx="4392488" cy="2542937"/>
            <a:chOff x="4716016" y="1309857"/>
            <a:chExt cx="4248472" cy="2542937"/>
          </a:xfrm>
        </p:grpSpPr>
        <p:grpSp>
          <p:nvGrpSpPr>
            <p:cNvPr id="17" name="Group 16"/>
            <p:cNvGrpSpPr/>
            <p:nvPr/>
          </p:nvGrpSpPr>
          <p:grpSpPr>
            <a:xfrm>
              <a:off x="4716016" y="1908577"/>
              <a:ext cx="4248472" cy="1944217"/>
              <a:chOff x="4716016" y="771550"/>
              <a:chExt cx="4248472" cy="1944217"/>
            </a:xfrm>
          </p:grpSpPr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xmlns="" id="{FEC75D6B-03AC-442A-96D0-036CD75EADE2}"/>
                  </a:ext>
                </a:extLst>
              </p:cNvPr>
              <p:cNvSpPr txBox="1"/>
              <p:nvPr/>
            </p:nvSpPr>
            <p:spPr>
              <a:xfrm>
                <a:off x="4806404" y="1190845"/>
                <a:ext cx="604639" cy="430887"/>
              </a:xfrm>
              <a:prstGeom prst="rect">
                <a:avLst/>
              </a:prstGeom>
              <a:noFill/>
              <a:ln>
                <a:solidFill>
                  <a:srgbClr val="00B050"/>
                </a:solidFill>
              </a:ln>
            </p:spPr>
            <p:txBody>
              <a:bodyPr wrap="square" tIns="0" bIns="0" rtlCol="0" anchor="ctr">
                <a:spAutoFit/>
              </a:bodyPr>
              <a:lstStyle/>
              <a:p>
                <a:r>
                  <a:rPr lang="en-US" altLang="ko-KR" sz="2800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0</a:t>
                </a:r>
                <a:r>
                  <a:rPr lang="sr-Cyrl-BA" altLang="ko-KR" sz="2800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4</a:t>
                </a:r>
                <a:endParaRPr lang="en-US" altLang="ko-KR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Pravougaonik 1"/>
              <p:cNvSpPr/>
              <p:nvPr/>
            </p:nvSpPr>
            <p:spPr>
              <a:xfrm>
                <a:off x="4716016" y="771550"/>
                <a:ext cx="4248472" cy="1944217"/>
              </a:xfrm>
              <a:prstGeom prst="rect">
                <a:avLst/>
              </a:prstGeom>
              <a:solidFill>
                <a:srgbClr val="01BF18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bs-Latn-BA"/>
              </a:p>
            </p:txBody>
          </p:sp>
        </p:grpSp>
        <p:sp>
          <p:nvSpPr>
            <p:cNvPr id="16" name="TextBox 19">
              <a:extLst>
                <a:ext uri="{FF2B5EF4-FFF2-40B4-BE49-F238E27FC236}">
                  <a16:creationId xmlns:a16="http://schemas.microsoft.com/office/drawing/2014/main" xmlns="" id="{0897166A-0243-4EF7-AD2A-3289C3017C24}"/>
                </a:ext>
              </a:extLst>
            </p:cNvPr>
            <p:cNvSpPr txBox="1"/>
            <p:nvPr/>
          </p:nvSpPr>
          <p:spPr>
            <a:xfrm>
              <a:off x="4716016" y="2108631"/>
              <a:ext cx="4248472" cy="163121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sr-Cyrl-BA" sz="2000" b="1" dirty="0" smtClean="0"/>
                <a:t>Суочени са проблемом смањења броја корисника наших  услуга схватили смо да  његовом </a:t>
              </a:r>
            </a:p>
            <a:p>
              <a:pPr algn="ctr"/>
              <a:r>
                <a:rPr lang="sr-Cyrl-BA" sz="2000" b="1" dirty="0" smtClean="0"/>
                <a:t>рјешавању морамо  приступити озбиљно и одговорно. </a:t>
              </a:r>
              <a:endParaRPr lang="en-US" sz="2000" b="1" dirty="0"/>
            </a:p>
          </p:txBody>
        </p:sp>
        <p:sp>
          <p:nvSpPr>
            <p:cNvPr id="18" name="Round Same Side Corner Rectangle 17"/>
            <p:cNvSpPr/>
            <p:nvPr/>
          </p:nvSpPr>
          <p:spPr>
            <a:xfrm>
              <a:off x="4716016" y="1309857"/>
              <a:ext cx="4248472" cy="598720"/>
            </a:xfrm>
            <a:prstGeom prst="round2SameRect">
              <a:avLst>
                <a:gd name="adj1" fmla="val 32928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20" name="Donut 24"/>
            <p:cNvSpPr/>
            <p:nvPr/>
          </p:nvSpPr>
          <p:spPr>
            <a:xfrm>
              <a:off x="6588224" y="1332513"/>
              <a:ext cx="504056" cy="504056"/>
            </a:xfrm>
            <a:custGeom>
              <a:avLst/>
              <a:gdLst/>
              <a:ahLst/>
              <a:cxnLst/>
              <a:rect l="l" t="t" r="r" b="b"/>
              <a:pathLst>
                <a:path w="3208412" h="3234532">
                  <a:moveTo>
                    <a:pt x="1561445" y="1065858"/>
                  </a:moveTo>
                  <a:cubicBezTo>
                    <a:pt x="1654998" y="1065858"/>
                    <a:pt x="1743610" y="1087015"/>
                    <a:pt x="1821879" y="1126644"/>
                  </a:cubicBezTo>
                  <a:lnTo>
                    <a:pt x="1611352" y="1337172"/>
                  </a:lnTo>
                  <a:cubicBezTo>
                    <a:pt x="1595200" y="1333388"/>
                    <a:pt x="1578468" y="1332141"/>
                    <a:pt x="1561445" y="1332141"/>
                  </a:cubicBezTo>
                  <a:cubicBezTo>
                    <a:pt x="1373145" y="1332141"/>
                    <a:pt x="1220499" y="1484787"/>
                    <a:pt x="1220499" y="1673087"/>
                  </a:cubicBezTo>
                  <a:cubicBezTo>
                    <a:pt x="1220499" y="1861387"/>
                    <a:pt x="1373145" y="2014033"/>
                    <a:pt x="1561445" y="2014033"/>
                  </a:cubicBezTo>
                  <a:cubicBezTo>
                    <a:pt x="1749745" y="2014033"/>
                    <a:pt x="1902391" y="1861387"/>
                    <a:pt x="1902391" y="1673087"/>
                  </a:cubicBezTo>
                  <a:cubicBezTo>
                    <a:pt x="1902391" y="1643675"/>
                    <a:pt x="1898667" y="1615133"/>
                    <a:pt x="1890450" y="1588219"/>
                  </a:cubicBezTo>
                  <a:lnTo>
                    <a:pt x="2093156" y="1385512"/>
                  </a:lnTo>
                  <a:cubicBezTo>
                    <a:pt x="2142229" y="1470075"/>
                    <a:pt x="2168674" y="1568493"/>
                    <a:pt x="2168674" y="1673087"/>
                  </a:cubicBezTo>
                  <a:cubicBezTo>
                    <a:pt x="2168674" y="2008450"/>
                    <a:pt x="1896808" y="2280316"/>
                    <a:pt x="1561445" y="2280316"/>
                  </a:cubicBezTo>
                  <a:cubicBezTo>
                    <a:pt x="1226082" y="2280316"/>
                    <a:pt x="954217" y="2008450"/>
                    <a:pt x="954217" y="1673087"/>
                  </a:cubicBezTo>
                  <a:cubicBezTo>
                    <a:pt x="954217" y="1337724"/>
                    <a:pt x="1226082" y="1065858"/>
                    <a:pt x="1561445" y="1065858"/>
                  </a:cubicBezTo>
                  <a:close/>
                  <a:moveTo>
                    <a:pt x="1561445" y="580076"/>
                  </a:moveTo>
                  <a:cubicBezTo>
                    <a:pt x="1790175" y="580076"/>
                    <a:pt x="2002494" y="650333"/>
                    <a:pt x="2177834" y="770690"/>
                  </a:cubicBezTo>
                  <a:lnTo>
                    <a:pt x="1968030" y="980494"/>
                  </a:lnTo>
                  <a:cubicBezTo>
                    <a:pt x="1849962" y="907198"/>
                    <a:pt x="1710422" y="866794"/>
                    <a:pt x="1561445" y="866794"/>
                  </a:cubicBezTo>
                  <a:cubicBezTo>
                    <a:pt x="1116142" y="866794"/>
                    <a:pt x="755153" y="1227784"/>
                    <a:pt x="755153" y="1673087"/>
                  </a:cubicBezTo>
                  <a:cubicBezTo>
                    <a:pt x="755153" y="2118390"/>
                    <a:pt x="1116142" y="2479380"/>
                    <a:pt x="1561445" y="2479380"/>
                  </a:cubicBezTo>
                  <a:cubicBezTo>
                    <a:pt x="2006748" y="2479380"/>
                    <a:pt x="2367738" y="2118390"/>
                    <a:pt x="2367738" y="1673087"/>
                  </a:cubicBezTo>
                  <a:cubicBezTo>
                    <a:pt x="2367738" y="1513043"/>
                    <a:pt x="2321108" y="1363890"/>
                    <a:pt x="2239307" y="1239362"/>
                  </a:cubicBezTo>
                  <a:lnTo>
                    <a:pt x="2445928" y="1032741"/>
                  </a:lnTo>
                  <a:cubicBezTo>
                    <a:pt x="2577451" y="1212149"/>
                    <a:pt x="2654457" y="1433625"/>
                    <a:pt x="2654457" y="1673087"/>
                  </a:cubicBezTo>
                  <a:cubicBezTo>
                    <a:pt x="2654457" y="2276741"/>
                    <a:pt x="2165099" y="2766099"/>
                    <a:pt x="1561445" y="2766099"/>
                  </a:cubicBezTo>
                  <a:cubicBezTo>
                    <a:pt x="957792" y="2766099"/>
                    <a:pt x="468434" y="2276741"/>
                    <a:pt x="468434" y="1673087"/>
                  </a:cubicBezTo>
                  <a:cubicBezTo>
                    <a:pt x="468434" y="1069433"/>
                    <a:pt x="957792" y="580076"/>
                    <a:pt x="1561445" y="580076"/>
                  </a:cubicBezTo>
                  <a:close/>
                  <a:moveTo>
                    <a:pt x="1561445" y="111642"/>
                  </a:moveTo>
                  <a:cubicBezTo>
                    <a:pt x="1890473" y="111642"/>
                    <a:pt x="2195731" y="213411"/>
                    <a:pt x="2447076" y="387744"/>
                  </a:cubicBezTo>
                  <a:lnTo>
                    <a:pt x="2453780" y="494744"/>
                  </a:lnTo>
                  <a:lnTo>
                    <a:pt x="2309436" y="639088"/>
                  </a:lnTo>
                  <a:cubicBezTo>
                    <a:pt x="2099826" y="485554"/>
                    <a:pt x="1841132" y="395669"/>
                    <a:pt x="1561445" y="395669"/>
                  </a:cubicBezTo>
                  <a:cubicBezTo>
                    <a:pt x="855947" y="395669"/>
                    <a:pt x="284027" y="967589"/>
                    <a:pt x="284027" y="1673087"/>
                  </a:cubicBezTo>
                  <a:cubicBezTo>
                    <a:pt x="284027" y="2378585"/>
                    <a:pt x="855947" y="2950505"/>
                    <a:pt x="1561445" y="2950505"/>
                  </a:cubicBezTo>
                  <a:cubicBezTo>
                    <a:pt x="2266943" y="2950505"/>
                    <a:pt x="2838863" y="2378585"/>
                    <a:pt x="2838863" y="1673087"/>
                  </a:cubicBezTo>
                  <a:cubicBezTo>
                    <a:pt x="2838863" y="1382650"/>
                    <a:pt x="2741936" y="1114852"/>
                    <a:pt x="2577529" y="901139"/>
                  </a:cubicBezTo>
                  <a:lnTo>
                    <a:pt x="2706681" y="771988"/>
                  </a:lnTo>
                  <a:lnTo>
                    <a:pt x="2841540" y="780437"/>
                  </a:lnTo>
                  <a:cubicBezTo>
                    <a:pt x="3019168" y="1032973"/>
                    <a:pt x="3122890" y="1340917"/>
                    <a:pt x="3122890" y="1673087"/>
                  </a:cubicBezTo>
                  <a:cubicBezTo>
                    <a:pt x="3122890" y="2535449"/>
                    <a:pt x="2423807" y="3234532"/>
                    <a:pt x="1561445" y="3234532"/>
                  </a:cubicBezTo>
                  <a:cubicBezTo>
                    <a:pt x="699083" y="3234532"/>
                    <a:pt x="0" y="2535449"/>
                    <a:pt x="0" y="1673087"/>
                  </a:cubicBezTo>
                  <a:cubicBezTo>
                    <a:pt x="0" y="810725"/>
                    <a:pt x="699083" y="111642"/>
                    <a:pt x="1561445" y="111642"/>
                  </a:cubicBezTo>
                  <a:close/>
                  <a:moveTo>
                    <a:pt x="2909110" y="0"/>
                  </a:moveTo>
                  <a:lnTo>
                    <a:pt x="2926757" y="281655"/>
                  </a:lnTo>
                  <a:lnTo>
                    <a:pt x="3208412" y="299301"/>
                  </a:lnTo>
                  <a:lnTo>
                    <a:pt x="2863230" y="644483"/>
                  </a:lnTo>
                  <a:lnTo>
                    <a:pt x="2685547" y="633351"/>
                  </a:lnTo>
                  <a:lnTo>
                    <a:pt x="1718098" y="1600799"/>
                  </a:lnTo>
                  <a:cubicBezTo>
                    <a:pt x="1729236" y="1622491"/>
                    <a:pt x="1734939" y="1647123"/>
                    <a:pt x="1734939" y="1673087"/>
                  </a:cubicBezTo>
                  <a:cubicBezTo>
                    <a:pt x="1734939" y="1768905"/>
                    <a:pt x="1657263" y="1846581"/>
                    <a:pt x="1561445" y="1846581"/>
                  </a:cubicBezTo>
                  <a:cubicBezTo>
                    <a:pt x="1465627" y="1846581"/>
                    <a:pt x="1387951" y="1768905"/>
                    <a:pt x="1387951" y="1673087"/>
                  </a:cubicBezTo>
                  <a:cubicBezTo>
                    <a:pt x="1387951" y="1577269"/>
                    <a:pt x="1465627" y="1499593"/>
                    <a:pt x="1561445" y="1499593"/>
                  </a:cubicBezTo>
                  <a:lnTo>
                    <a:pt x="1591006" y="1505561"/>
                  </a:lnTo>
                  <a:lnTo>
                    <a:pt x="2574981" y="521587"/>
                  </a:lnTo>
                  <a:lnTo>
                    <a:pt x="2563928" y="34518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027792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/>
          <p:cNvGrpSpPr/>
          <p:nvPr/>
        </p:nvGrpSpPr>
        <p:grpSpPr>
          <a:xfrm>
            <a:off x="179512" y="123478"/>
            <a:ext cx="4248472" cy="4376627"/>
            <a:chOff x="179512" y="123478"/>
            <a:chExt cx="4248472" cy="4376627"/>
          </a:xfrm>
        </p:grpSpPr>
        <p:sp>
          <p:nvSpPr>
            <p:cNvPr id="2" name="Pravougaonik 1"/>
            <p:cNvSpPr/>
            <p:nvPr/>
          </p:nvSpPr>
          <p:spPr>
            <a:xfrm>
              <a:off x="179512" y="771550"/>
              <a:ext cx="4248472" cy="3728555"/>
            </a:xfrm>
            <a:prstGeom prst="rect">
              <a:avLst/>
            </a:prstGeom>
            <a:solidFill>
              <a:srgbClr val="01BF18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s-Latn-BA"/>
            </a:p>
          </p:txBody>
        </p:sp>
        <p:sp>
          <p:nvSpPr>
            <p:cNvPr id="12" name="TextBox 19">
              <a:extLst>
                <a:ext uri="{FF2B5EF4-FFF2-40B4-BE49-F238E27FC236}">
                  <a16:creationId xmlns:a16="http://schemas.microsoft.com/office/drawing/2014/main" xmlns="" id="{0897166A-0243-4EF7-AD2A-3289C3017C24}"/>
                </a:ext>
              </a:extLst>
            </p:cNvPr>
            <p:cNvSpPr txBox="1"/>
            <p:nvPr/>
          </p:nvSpPr>
          <p:spPr>
            <a:xfrm>
              <a:off x="179512" y="702300"/>
              <a:ext cx="4248472" cy="3785652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sr-Cyrl-BA" sz="2400" b="1" dirty="0" smtClean="0"/>
                <a:t>У сарадњи са стручном       службом школе и </a:t>
              </a:r>
              <a:endParaRPr lang="sr-Latn-BA" sz="2400" b="1" dirty="0" smtClean="0"/>
            </a:p>
            <a:p>
              <a:pPr algn="ctr"/>
              <a:r>
                <a:rPr lang="sr-Cyrl-BA" sz="2400" b="1" dirty="0" smtClean="0"/>
                <a:t>учитељицама прве </a:t>
              </a:r>
              <a:endParaRPr lang="sr-Latn-BA" sz="2400" b="1" dirty="0" smtClean="0"/>
            </a:p>
            <a:p>
              <a:pPr algn="ctr"/>
              <a:r>
                <a:rPr lang="sr-Cyrl-BA" sz="2400" b="1" dirty="0" smtClean="0"/>
                <a:t>тријаде чији ученици и</a:t>
              </a:r>
              <a:r>
                <a:rPr lang="sr-Latn-BA" sz="2400" b="1" dirty="0" smtClean="0"/>
                <a:t>       </a:t>
              </a:r>
              <a:r>
                <a:rPr lang="sr-Cyrl-BA" sz="2400" b="1" dirty="0" smtClean="0"/>
                <a:t>јесу наши корисници </a:t>
              </a:r>
              <a:endParaRPr lang="sr-Latn-BA" sz="2400" b="1" dirty="0" smtClean="0"/>
            </a:p>
            <a:p>
              <a:pPr algn="ctr"/>
              <a:r>
                <a:rPr lang="sr-Cyrl-BA" sz="2400" b="1" dirty="0" smtClean="0"/>
                <a:t>дошли смо на идеју да </a:t>
              </a:r>
              <a:endParaRPr lang="sr-Latn-BA" sz="2400" b="1" dirty="0" smtClean="0"/>
            </a:p>
            <a:p>
              <a:pPr algn="ctr"/>
              <a:r>
                <a:rPr lang="sr-Cyrl-BA" sz="2400" b="1" dirty="0" smtClean="0"/>
                <a:t>осмислимо седмични</a:t>
              </a:r>
              <a:endParaRPr lang="sr-Latn-BA" sz="2400" b="1" dirty="0" smtClean="0"/>
            </a:p>
            <a:p>
              <a:pPr algn="ctr"/>
              <a:r>
                <a:rPr lang="sr-Cyrl-BA" sz="2400" b="1" dirty="0" smtClean="0"/>
                <a:t> распоред активности који  смо назвали </a:t>
              </a:r>
              <a:r>
                <a:rPr lang="sr-Cyrl-BA" sz="2400" b="1" i="1" dirty="0" smtClean="0"/>
                <a:t>„Прољеће  у   продуженом боравку“</a:t>
              </a:r>
              <a:r>
                <a:rPr lang="sr-Cyrl-BA" sz="2400" b="1" dirty="0" smtClean="0"/>
                <a:t>.</a:t>
              </a:r>
              <a:endParaRPr lang="sr-Latn-BA" sz="2100" b="1" i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18" name="Round Same Side Corner Rectangle 17"/>
            <p:cNvSpPr/>
            <p:nvPr/>
          </p:nvSpPr>
          <p:spPr>
            <a:xfrm>
              <a:off x="179512" y="123478"/>
              <a:ext cx="4248472" cy="648072"/>
            </a:xfrm>
            <a:prstGeom prst="round2SameRect">
              <a:avLst>
                <a:gd name="adj1" fmla="val 32928"/>
                <a:gd name="adj2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4716016" y="843558"/>
            <a:ext cx="4248472" cy="3384376"/>
            <a:chOff x="4716016" y="843558"/>
            <a:chExt cx="4248472" cy="3384376"/>
          </a:xfrm>
        </p:grpSpPr>
        <p:grpSp>
          <p:nvGrpSpPr>
            <p:cNvPr id="3" name="Group 16"/>
            <p:cNvGrpSpPr/>
            <p:nvPr/>
          </p:nvGrpSpPr>
          <p:grpSpPr>
            <a:xfrm>
              <a:off x="4716016" y="1506730"/>
              <a:ext cx="4248472" cy="2721204"/>
              <a:chOff x="4716016" y="771550"/>
              <a:chExt cx="4248472" cy="1944217"/>
            </a:xfrm>
          </p:grpSpPr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xmlns="" id="{FEC75D6B-03AC-442A-96D0-036CD75EADE2}"/>
                  </a:ext>
                </a:extLst>
              </p:cNvPr>
              <p:cNvSpPr txBox="1"/>
              <p:nvPr/>
            </p:nvSpPr>
            <p:spPr>
              <a:xfrm>
                <a:off x="4806404" y="1190845"/>
                <a:ext cx="604639" cy="430887"/>
              </a:xfrm>
              <a:prstGeom prst="rect">
                <a:avLst/>
              </a:prstGeom>
              <a:noFill/>
              <a:ln>
                <a:solidFill>
                  <a:srgbClr val="00B050"/>
                </a:solidFill>
              </a:ln>
            </p:spPr>
            <p:txBody>
              <a:bodyPr wrap="square" tIns="0" bIns="0" rtlCol="0" anchor="ctr">
                <a:spAutoFit/>
              </a:bodyPr>
              <a:lstStyle/>
              <a:p>
                <a:r>
                  <a:rPr lang="en-US" altLang="ko-KR" sz="2800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0</a:t>
                </a:r>
                <a:r>
                  <a:rPr lang="sr-Cyrl-BA" altLang="ko-KR" sz="2800" b="1" dirty="0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rPr>
                  <a:t>4</a:t>
                </a:r>
                <a:endParaRPr lang="en-US" altLang="ko-KR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13" name="Pravougaonik 1"/>
              <p:cNvSpPr/>
              <p:nvPr/>
            </p:nvSpPr>
            <p:spPr>
              <a:xfrm>
                <a:off x="4716016" y="771550"/>
                <a:ext cx="4248472" cy="1944217"/>
              </a:xfrm>
              <a:prstGeom prst="rect">
                <a:avLst/>
              </a:prstGeom>
              <a:solidFill>
                <a:srgbClr val="01BF18"/>
              </a:solidFill>
              <a:ln>
                <a:solidFill>
                  <a:srgbClr val="00B05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bs-Latn-BA"/>
              </a:p>
            </p:txBody>
          </p:sp>
        </p:grpSp>
        <p:sp>
          <p:nvSpPr>
            <p:cNvPr id="16" name="TextBox 19">
              <a:extLst>
                <a:ext uri="{FF2B5EF4-FFF2-40B4-BE49-F238E27FC236}">
                  <a16:creationId xmlns:a16="http://schemas.microsoft.com/office/drawing/2014/main" xmlns="" id="{0897166A-0243-4EF7-AD2A-3289C3017C24}"/>
                </a:ext>
              </a:extLst>
            </p:cNvPr>
            <p:cNvSpPr txBox="1"/>
            <p:nvPr/>
          </p:nvSpPr>
          <p:spPr>
            <a:xfrm>
              <a:off x="4716016" y="1506729"/>
              <a:ext cx="4248472" cy="2677656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sr-Cyrl-BA" sz="2400" b="1" dirty="0" smtClean="0"/>
                <a:t>Овај распоред активности поставили смо на огласну таблу ученика, у учионице ученика првог, другог и     трећег разреда као и на   школски интернет сајт и  фејсбук страницу. </a:t>
              </a:r>
              <a:endParaRPr lang="en-US" sz="2400" b="1" dirty="0"/>
            </a:p>
          </p:txBody>
        </p:sp>
        <p:sp>
          <p:nvSpPr>
            <p:cNvPr id="15" name="Round Same Side Corner Rectangle 14"/>
            <p:cNvSpPr/>
            <p:nvPr/>
          </p:nvSpPr>
          <p:spPr>
            <a:xfrm>
              <a:off x="4716016" y="843558"/>
              <a:ext cx="4248472" cy="642276"/>
            </a:xfrm>
            <a:prstGeom prst="round2SameRect">
              <a:avLst>
                <a:gd name="adj1" fmla="val 32929"/>
                <a:gd name="adj2" fmla="val 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17" name="Rectangle 9"/>
            <p:cNvSpPr/>
            <p:nvPr/>
          </p:nvSpPr>
          <p:spPr>
            <a:xfrm>
              <a:off x="6516216" y="915566"/>
              <a:ext cx="648072" cy="504056"/>
            </a:xfrm>
            <a:custGeom>
              <a:avLst/>
              <a:gdLst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833935 w 3239999"/>
                <a:gd name="connsiteY0" fmla="*/ 22 h 3032924"/>
                <a:gd name="connsiteX1" fmla="*/ 1576606 w 3239999"/>
                <a:gd name="connsiteY1" fmla="*/ 402054 h 3032924"/>
                <a:gd name="connsiteX2" fmla="*/ 1576606 w 3239999"/>
                <a:gd name="connsiteY2" fmla="*/ 430441 h 3032924"/>
                <a:gd name="connsiteX3" fmla="*/ 1576606 w 3239999"/>
                <a:gd name="connsiteY3" fmla="*/ 526981 h 3032924"/>
                <a:gd name="connsiteX4" fmla="*/ 1576606 w 3239999"/>
                <a:gd name="connsiteY4" fmla="*/ 2765302 h 3032924"/>
                <a:gd name="connsiteX5" fmla="*/ 378630 w 3239999"/>
                <a:gd name="connsiteY5" fmla="*/ 2472117 h 3032924"/>
                <a:gd name="connsiteX6" fmla="*/ 384918 w 3239999"/>
                <a:gd name="connsiteY6" fmla="*/ 526981 h 3032924"/>
                <a:gd name="connsiteX7" fmla="*/ 239143 w 3239999"/>
                <a:gd name="connsiteY7" fmla="*/ 526981 h 3032924"/>
                <a:gd name="connsiteX8" fmla="*/ 239143 w 3239999"/>
                <a:gd name="connsiteY8" fmla="*/ 2776423 h 3032924"/>
                <a:gd name="connsiteX9" fmla="*/ 1576606 w 3239999"/>
                <a:gd name="connsiteY9" fmla="*/ 2776423 h 3032924"/>
                <a:gd name="connsiteX10" fmla="*/ 1576606 w 3239999"/>
                <a:gd name="connsiteY10" fmla="*/ 2778202 h 3032924"/>
                <a:gd name="connsiteX11" fmla="*/ 1663394 w 3239999"/>
                <a:gd name="connsiteY11" fmla="*/ 2778202 h 3032924"/>
                <a:gd name="connsiteX12" fmla="*/ 1663394 w 3239999"/>
                <a:gd name="connsiteY12" fmla="*/ 2776423 h 3032924"/>
                <a:gd name="connsiteX13" fmla="*/ 3000856 w 3239999"/>
                <a:gd name="connsiteY13" fmla="*/ 2776423 h 3032924"/>
                <a:gd name="connsiteX14" fmla="*/ 3000856 w 3239999"/>
                <a:gd name="connsiteY14" fmla="*/ 526981 h 3032924"/>
                <a:gd name="connsiteX15" fmla="*/ 2855082 w 3239999"/>
                <a:gd name="connsiteY15" fmla="*/ 526981 h 3032924"/>
                <a:gd name="connsiteX16" fmla="*/ 2861369 w 3239999"/>
                <a:gd name="connsiteY16" fmla="*/ 2472117 h 3032924"/>
                <a:gd name="connsiteX17" fmla="*/ 1663394 w 3239999"/>
                <a:gd name="connsiteY17" fmla="*/ 2765302 h 3032924"/>
                <a:gd name="connsiteX18" fmla="*/ 1663394 w 3239999"/>
                <a:gd name="connsiteY18" fmla="*/ 526981 h 3032924"/>
                <a:gd name="connsiteX19" fmla="*/ 1663394 w 3239999"/>
                <a:gd name="connsiteY19" fmla="*/ 430441 h 3032924"/>
                <a:gd name="connsiteX20" fmla="*/ 1663394 w 3239999"/>
                <a:gd name="connsiteY20" fmla="*/ 402054 h 3032924"/>
                <a:gd name="connsiteX21" fmla="*/ 2406065 w 3239999"/>
                <a:gd name="connsiteY21" fmla="*/ 22 h 3032924"/>
                <a:gd name="connsiteX22" fmla="*/ 2853673 w 3239999"/>
                <a:gd name="connsiteY22" fmla="*/ 91100 h 3032924"/>
                <a:gd name="connsiteX23" fmla="*/ 2854770 w 3239999"/>
                <a:gd name="connsiteY23" fmla="*/ 430441 h 3032924"/>
                <a:gd name="connsiteX24" fmla="*/ 3120669 w 3239999"/>
                <a:gd name="connsiteY24" fmla="*/ 428517 h 3032924"/>
                <a:gd name="connsiteX25" fmla="*/ 3120669 w 3239999"/>
                <a:gd name="connsiteY25" fmla="*/ 738345 h 3032924"/>
                <a:gd name="connsiteX26" fmla="*/ 3239999 w 3239999"/>
                <a:gd name="connsiteY26" fmla="*/ 738345 h 3032924"/>
                <a:gd name="connsiteX27" fmla="*/ 3239999 w 3239999"/>
                <a:gd name="connsiteY27" fmla="*/ 3032924 h 3032924"/>
                <a:gd name="connsiteX28" fmla="*/ 0 w 3239999"/>
                <a:gd name="connsiteY28" fmla="*/ 3032924 h 3032924"/>
                <a:gd name="connsiteX29" fmla="*/ 0 w 3239999"/>
                <a:gd name="connsiteY29" fmla="*/ 738345 h 3032924"/>
                <a:gd name="connsiteX30" fmla="*/ 102477 w 3239999"/>
                <a:gd name="connsiteY30" fmla="*/ 738345 h 3032924"/>
                <a:gd name="connsiteX31" fmla="*/ 102477 w 3239999"/>
                <a:gd name="connsiteY31" fmla="*/ 428517 h 3032924"/>
                <a:gd name="connsiteX32" fmla="*/ 385229 w 3239999"/>
                <a:gd name="connsiteY32" fmla="*/ 430441 h 3032924"/>
                <a:gd name="connsiteX33" fmla="*/ 386326 w 3239999"/>
                <a:gd name="connsiteY33" fmla="*/ 91100 h 3032924"/>
                <a:gd name="connsiteX34" fmla="*/ 833935 w 3239999"/>
                <a:gd name="connsiteY34" fmla="*/ 2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34" fmla="*/ 1668046 w 3239999"/>
                <a:gd name="connsiteY34" fmla="*/ 2869642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39143 w 3239999"/>
                <a:gd name="connsiteY32" fmla="*/ 2776423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3000856 w 3239999"/>
                <a:gd name="connsiteY3" fmla="*/ 2776423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  <a:gd name="connsiteX0" fmla="*/ 1576606 w 3239999"/>
                <a:gd name="connsiteY0" fmla="*/ 2778202 h 3032924"/>
                <a:gd name="connsiteX1" fmla="*/ 1663394 w 3239999"/>
                <a:gd name="connsiteY1" fmla="*/ 2778202 h 3032924"/>
                <a:gd name="connsiteX2" fmla="*/ 1663394 w 3239999"/>
                <a:gd name="connsiteY2" fmla="*/ 2776423 h 3032924"/>
                <a:gd name="connsiteX3" fmla="*/ 2991331 w 3239999"/>
                <a:gd name="connsiteY3" fmla="*/ 2709748 h 3032924"/>
                <a:gd name="connsiteX4" fmla="*/ 3000856 w 3239999"/>
                <a:gd name="connsiteY4" fmla="*/ 526981 h 3032924"/>
                <a:gd name="connsiteX5" fmla="*/ 2855082 w 3239999"/>
                <a:gd name="connsiteY5" fmla="*/ 526981 h 3032924"/>
                <a:gd name="connsiteX6" fmla="*/ 2861369 w 3239999"/>
                <a:gd name="connsiteY6" fmla="*/ 2472117 h 3032924"/>
                <a:gd name="connsiteX7" fmla="*/ 1663394 w 3239999"/>
                <a:gd name="connsiteY7" fmla="*/ 2765302 h 3032924"/>
                <a:gd name="connsiteX8" fmla="*/ 1663394 w 3239999"/>
                <a:gd name="connsiteY8" fmla="*/ 526981 h 3032924"/>
                <a:gd name="connsiteX9" fmla="*/ 1663394 w 3239999"/>
                <a:gd name="connsiteY9" fmla="*/ 430441 h 3032924"/>
                <a:gd name="connsiteX10" fmla="*/ 1663394 w 3239999"/>
                <a:gd name="connsiteY10" fmla="*/ 402054 h 3032924"/>
                <a:gd name="connsiteX11" fmla="*/ 2406065 w 3239999"/>
                <a:gd name="connsiteY11" fmla="*/ 22 h 3032924"/>
                <a:gd name="connsiteX12" fmla="*/ 2853673 w 3239999"/>
                <a:gd name="connsiteY12" fmla="*/ 91100 h 3032924"/>
                <a:gd name="connsiteX13" fmla="*/ 2854770 w 3239999"/>
                <a:gd name="connsiteY13" fmla="*/ 430441 h 3032924"/>
                <a:gd name="connsiteX14" fmla="*/ 3120669 w 3239999"/>
                <a:gd name="connsiteY14" fmla="*/ 428517 h 3032924"/>
                <a:gd name="connsiteX15" fmla="*/ 3120669 w 3239999"/>
                <a:gd name="connsiteY15" fmla="*/ 738345 h 3032924"/>
                <a:gd name="connsiteX16" fmla="*/ 3239999 w 3239999"/>
                <a:gd name="connsiteY16" fmla="*/ 738345 h 3032924"/>
                <a:gd name="connsiteX17" fmla="*/ 3239999 w 3239999"/>
                <a:gd name="connsiteY17" fmla="*/ 3032924 h 3032924"/>
                <a:gd name="connsiteX18" fmla="*/ 0 w 3239999"/>
                <a:gd name="connsiteY18" fmla="*/ 3032924 h 3032924"/>
                <a:gd name="connsiteX19" fmla="*/ 0 w 3239999"/>
                <a:gd name="connsiteY19" fmla="*/ 738345 h 3032924"/>
                <a:gd name="connsiteX20" fmla="*/ 102477 w 3239999"/>
                <a:gd name="connsiteY20" fmla="*/ 738345 h 3032924"/>
                <a:gd name="connsiteX21" fmla="*/ 102477 w 3239999"/>
                <a:gd name="connsiteY21" fmla="*/ 428517 h 3032924"/>
                <a:gd name="connsiteX22" fmla="*/ 385229 w 3239999"/>
                <a:gd name="connsiteY22" fmla="*/ 430441 h 3032924"/>
                <a:gd name="connsiteX23" fmla="*/ 386326 w 3239999"/>
                <a:gd name="connsiteY23" fmla="*/ 91100 h 3032924"/>
                <a:gd name="connsiteX24" fmla="*/ 833935 w 3239999"/>
                <a:gd name="connsiteY24" fmla="*/ 22 h 3032924"/>
                <a:gd name="connsiteX25" fmla="*/ 1576606 w 3239999"/>
                <a:gd name="connsiteY25" fmla="*/ 402054 h 3032924"/>
                <a:gd name="connsiteX26" fmla="*/ 1576606 w 3239999"/>
                <a:gd name="connsiteY26" fmla="*/ 430441 h 3032924"/>
                <a:gd name="connsiteX27" fmla="*/ 1576606 w 3239999"/>
                <a:gd name="connsiteY27" fmla="*/ 526981 h 3032924"/>
                <a:gd name="connsiteX28" fmla="*/ 1576606 w 3239999"/>
                <a:gd name="connsiteY28" fmla="*/ 2765302 h 3032924"/>
                <a:gd name="connsiteX29" fmla="*/ 378630 w 3239999"/>
                <a:gd name="connsiteY29" fmla="*/ 2472117 h 3032924"/>
                <a:gd name="connsiteX30" fmla="*/ 384918 w 3239999"/>
                <a:gd name="connsiteY30" fmla="*/ 526981 h 3032924"/>
                <a:gd name="connsiteX31" fmla="*/ 239143 w 3239999"/>
                <a:gd name="connsiteY31" fmla="*/ 526981 h 3032924"/>
                <a:gd name="connsiteX32" fmla="*/ 229618 w 3239999"/>
                <a:gd name="connsiteY32" fmla="*/ 2690698 h 3032924"/>
                <a:gd name="connsiteX33" fmla="*/ 1576606 w 3239999"/>
                <a:gd name="connsiteY33" fmla="*/ 2776423 h 3032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</a:cxnLst>
              <a:rect l="l" t="t" r="r" b="b"/>
              <a:pathLst>
                <a:path w="3239999" h="3032924">
                  <a:moveTo>
                    <a:pt x="1576606" y="2778202"/>
                  </a:moveTo>
                  <a:cubicBezTo>
                    <a:pt x="1576606" y="2778795"/>
                    <a:pt x="1663394" y="2792670"/>
                    <a:pt x="1663394" y="2778202"/>
                  </a:cubicBezTo>
                  <a:lnTo>
                    <a:pt x="1663394" y="2776423"/>
                  </a:lnTo>
                  <a:cubicBezTo>
                    <a:pt x="2185083" y="2605634"/>
                    <a:pt x="2444552" y="2500589"/>
                    <a:pt x="2991331" y="2709748"/>
                  </a:cubicBezTo>
                  <a:lnTo>
                    <a:pt x="3000856" y="526981"/>
                  </a:lnTo>
                  <a:lnTo>
                    <a:pt x="2855082" y="526981"/>
                  </a:lnTo>
                  <a:cubicBezTo>
                    <a:pt x="2857178" y="1175360"/>
                    <a:pt x="2859273" y="1823738"/>
                    <a:pt x="2861369" y="2472117"/>
                  </a:cubicBezTo>
                  <a:cubicBezTo>
                    <a:pt x="2483869" y="2318121"/>
                    <a:pt x="2052449" y="2439541"/>
                    <a:pt x="1663394" y="2765302"/>
                  </a:cubicBezTo>
                  <a:lnTo>
                    <a:pt x="1663394" y="526981"/>
                  </a:lnTo>
                  <a:lnTo>
                    <a:pt x="1663394" y="430441"/>
                  </a:lnTo>
                  <a:lnTo>
                    <a:pt x="1663394" y="402054"/>
                  </a:lnTo>
                  <a:cubicBezTo>
                    <a:pt x="1896442" y="149589"/>
                    <a:pt x="2115835" y="2106"/>
                    <a:pt x="2406065" y="22"/>
                  </a:cubicBezTo>
                  <a:cubicBezTo>
                    <a:pt x="2537987" y="-925"/>
                    <a:pt x="2684544" y="28169"/>
                    <a:pt x="2853673" y="91100"/>
                  </a:cubicBezTo>
                  <a:cubicBezTo>
                    <a:pt x="2854039" y="204214"/>
                    <a:pt x="2854404" y="317327"/>
                    <a:pt x="2854770" y="430441"/>
                  </a:cubicBezTo>
                  <a:lnTo>
                    <a:pt x="3120669" y="428517"/>
                  </a:lnTo>
                  <a:lnTo>
                    <a:pt x="3120669" y="738345"/>
                  </a:lnTo>
                  <a:lnTo>
                    <a:pt x="3239999" y="738345"/>
                  </a:lnTo>
                  <a:lnTo>
                    <a:pt x="3239999" y="3032924"/>
                  </a:lnTo>
                  <a:lnTo>
                    <a:pt x="0" y="3032924"/>
                  </a:lnTo>
                  <a:lnTo>
                    <a:pt x="0" y="738345"/>
                  </a:lnTo>
                  <a:lnTo>
                    <a:pt x="102477" y="738345"/>
                  </a:lnTo>
                  <a:lnTo>
                    <a:pt x="102477" y="428517"/>
                  </a:lnTo>
                  <a:lnTo>
                    <a:pt x="385229" y="430441"/>
                  </a:lnTo>
                  <a:cubicBezTo>
                    <a:pt x="385595" y="317327"/>
                    <a:pt x="385960" y="204214"/>
                    <a:pt x="386326" y="91100"/>
                  </a:cubicBezTo>
                  <a:cubicBezTo>
                    <a:pt x="555455" y="28169"/>
                    <a:pt x="702013" y="-925"/>
                    <a:pt x="833935" y="22"/>
                  </a:cubicBezTo>
                  <a:cubicBezTo>
                    <a:pt x="1124164" y="2106"/>
                    <a:pt x="1343558" y="149589"/>
                    <a:pt x="1576606" y="402054"/>
                  </a:cubicBezTo>
                  <a:lnTo>
                    <a:pt x="1576606" y="430441"/>
                  </a:lnTo>
                  <a:lnTo>
                    <a:pt x="1576606" y="526981"/>
                  </a:lnTo>
                  <a:lnTo>
                    <a:pt x="1576606" y="2765302"/>
                  </a:lnTo>
                  <a:cubicBezTo>
                    <a:pt x="1187550" y="2439541"/>
                    <a:pt x="756130" y="2318121"/>
                    <a:pt x="378630" y="2472117"/>
                  </a:cubicBezTo>
                  <a:lnTo>
                    <a:pt x="384918" y="526981"/>
                  </a:lnTo>
                  <a:lnTo>
                    <a:pt x="239143" y="526981"/>
                  </a:lnTo>
                  <a:lnTo>
                    <a:pt x="229618" y="2690698"/>
                  </a:lnTo>
                  <a:cubicBezTo>
                    <a:pt x="773243" y="2466244"/>
                    <a:pt x="1081748" y="2626096"/>
                    <a:pt x="1576606" y="277642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2" name="Round Same Side Corner Rectangle 6"/>
          <p:cNvSpPr/>
          <p:nvPr/>
        </p:nvSpPr>
        <p:spPr>
          <a:xfrm rot="2700000" flipH="1">
            <a:off x="2191250" y="156613"/>
            <a:ext cx="166436" cy="667261"/>
          </a:xfrm>
          <a:custGeom>
            <a:avLst/>
            <a:gdLst/>
            <a:ahLst/>
            <a:cxnLst/>
            <a:rect l="l" t="t" r="r" b="b"/>
            <a:pathLst>
              <a:path w="1035916" h="4153123">
                <a:moveTo>
                  <a:pt x="277501" y="3759099"/>
                </a:moveTo>
                <a:lnTo>
                  <a:pt x="758408" y="3759099"/>
                </a:lnTo>
                <a:lnTo>
                  <a:pt x="517954" y="4153123"/>
                </a:lnTo>
                <a:close/>
                <a:moveTo>
                  <a:pt x="42612" y="2944898"/>
                </a:moveTo>
                <a:cubicBezTo>
                  <a:pt x="153922" y="2941505"/>
                  <a:pt x="246502" y="2889483"/>
                  <a:pt x="275675" y="2819018"/>
                </a:cubicBezTo>
                <a:cubicBezTo>
                  <a:pt x="304648" y="2892614"/>
                  <a:pt x="403763" y="2945872"/>
                  <a:pt x="521107" y="2945872"/>
                </a:cubicBezTo>
                <a:cubicBezTo>
                  <a:pt x="638453" y="2945872"/>
                  <a:pt x="737567" y="2892613"/>
                  <a:pt x="766540" y="2819017"/>
                </a:cubicBezTo>
                <a:cubicBezTo>
                  <a:pt x="795133" y="2888142"/>
                  <a:pt x="884783" y="2939514"/>
                  <a:pt x="993299" y="2944464"/>
                </a:cubicBezTo>
                <a:lnTo>
                  <a:pt x="776840" y="3657264"/>
                </a:lnTo>
                <a:lnTo>
                  <a:pt x="258940" y="3657264"/>
                </a:lnTo>
                <a:close/>
                <a:moveTo>
                  <a:pt x="809102" y="564558"/>
                </a:moveTo>
                <a:lnTo>
                  <a:pt x="1035914" y="564558"/>
                </a:lnTo>
                <a:lnTo>
                  <a:pt x="1035915" y="2838682"/>
                </a:lnTo>
                <a:cubicBezTo>
                  <a:pt x="1029586" y="2840409"/>
                  <a:pt x="1023074" y="2840731"/>
                  <a:pt x="1016490" y="2840731"/>
                </a:cubicBezTo>
                <a:cubicBezTo>
                  <a:pt x="901952" y="2840731"/>
                  <a:pt x="809102" y="2743612"/>
                  <a:pt x="809101" y="2623810"/>
                </a:cubicBezTo>
                <a:close/>
                <a:moveTo>
                  <a:pt x="310569" y="564558"/>
                </a:moveTo>
                <a:lnTo>
                  <a:pt x="725347" y="564558"/>
                </a:lnTo>
                <a:lnTo>
                  <a:pt x="725347" y="2633342"/>
                </a:lnTo>
                <a:cubicBezTo>
                  <a:pt x="725347" y="2747880"/>
                  <a:pt x="632496" y="2840731"/>
                  <a:pt x="517958" y="2840731"/>
                </a:cubicBezTo>
                <a:cubicBezTo>
                  <a:pt x="403420" y="2840731"/>
                  <a:pt x="310569" y="2747880"/>
                  <a:pt x="310569" y="2633342"/>
                </a:cubicBezTo>
                <a:close/>
                <a:moveTo>
                  <a:pt x="0" y="564557"/>
                </a:moveTo>
                <a:lnTo>
                  <a:pt x="226813" y="564557"/>
                </a:lnTo>
                <a:lnTo>
                  <a:pt x="226813" y="2623810"/>
                </a:lnTo>
                <a:cubicBezTo>
                  <a:pt x="226813" y="2743612"/>
                  <a:pt x="133962" y="2840731"/>
                  <a:pt x="19424" y="2840730"/>
                </a:cubicBezTo>
                <a:cubicBezTo>
                  <a:pt x="12841" y="2840730"/>
                  <a:pt x="6329" y="2840409"/>
                  <a:pt x="0" y="2838682"/>
                </a:cubicBezTo>
                <a:close/>
                <a:moveTo>
                  <a:pt x="71964" y="71964"/>
                </a:moveTo>
                <a:cubicBezTo>
                  <a:pt x="116427" y="27501"/>
                  <a:pt x="177852" y="0"/>
                  <a:pt x="245701" y="0"/>
                </a:cubicBezTo>
                <a:lnTo>
                  <a:pt x="790215" y="0"/>
                </a:lnTo>
                <a:cubicBezTo>
                  <a:pt x="925912" y="0"/>
                  <a:pt x="1035916" y="110004"/>
                  <a:pt x="1035916" y="245701"/>
                </a:cubicBezTo>
                <a:cubicBezTo>
                  <a:pt x="1035916" y="327601"/>
                  <a:pt x="1035915" y="409501"/>
                  <a:pt x="1035915" y="491401"/>
                </a:cubicBezTo>
                <a:lnTo>
                  <a:pt x="0" y="491401"/>
                </a:lnTo>
                <a:lnTo>
                  <a:pt x="0" y="245701"/>
                </a:lnTo>
                <a:cubicBezTo>
                  <a:pt x="0" y="177853"/>
                  <a:pt x="27501" y="116427"/>
                  <a:pt x="71964" y="719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027792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avougaonik 1"/>
          <p:cNvSpPr/>
          <p:nvPr/>
        </p:nvSpPr>
        <p:spPr>
          <a:xfrm>
            <a:off x="179512" y="771550"/>
            <a:ext cx="4248472" cy="3728555"/>
          </a:xfrm>
          <a:prstGeom prst="rect">
            <a:avLst/>
          </a:prstGeom>
          <a:solidFill>
            <a:srgbClr val="01BF18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s-Latn-BA"/>
          </a:p>
        </p:txBody>
      </p:sp>
      <p:sp>
        <p:nvSpPr>
          <p:cNvPr id="12" name="TextBox 19">
            <a:extLst>
              <a:ext uri="{FF2B5EF4-FFF2-40B4-BE49-F238E27FC236}">
                <a16:creationId xmlns:a16="http://schemas.microsoft.com/office/drawing/2014/main" xmlns="" id="{0897166A-0243-4EF7-AD2A-3289C3017C24}"/>
              </a:ext>
            </a:extLst>
          </p:cNvPr>
          <p:cNvSpPr txBox="1"/>
          <p:nvPr/>
        </p:nvSpPr>
        <p:spPr>
          <a:xfrm>
            <a:off x="179512" y="771550"/>
            <a:ext cx="4248472" cy="37856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sr-Cyrl-BA" sz="2400" b="1" dirty="0" smtClean="0"/>
              <a:t>Сматрали смо да ћемо      најавом активности и       њиховом промоцијом       постићи бољи одзив         ученика у продуженом      боравку.</a:t>
            </a:r>
          </a:p>
          <a:p>
            <a:pPr algn="ctr"/>
            <a:r>
              <a:rPr lang="sr-Cyrl-BA" sz="2400" b="1" dirty="0" smtClean="0"/>
              <a:t>Као носиоце појединих        активности ангажовали    смо наставнике                  предметне наставе.</a:t>
            </a:r>
            <a:endParaRPr lang="en-US" sz="2400" b="1" dirty="0" smtClean="0"/>
          </a:p>
        </p:txBody>
      </p:sp>
      <p:sp>
        <p:nvSpPr>
          <p:cNvPr id="18" name="Round Same Side Corner Rectangle 17"/>
          <p:cNvSpPr/>
          <p:nvPr/>
        </p:nvSpPr>
        <p:spPr>
          <a:xfrm>
            <a:off x="179512" y="123478"/>
            <a:ext cx="4248472" cy="648072"/>
          </a:xfrm>
          <a:prstGeom prst="round2SameRect">
            <a:avLst>
              <a:gd name="adj1" fmla="val 32928"/>
              <a:gd name="adj2" fmla="val 0"/>
            </a:avLst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4" name="Donut 24"/>
          <p:cNvSpPr/>
          <p:nvPr/>
        </p:nvSpPr>
        <p:spPr>
          <a:xfrm>
            <a:off x="2051720" y="195486"/>
            <a:ext cx="504056" cy="504056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grpSp>
        <p:nvGrpSpPr>
          <p:cNvPr id="5" name="Group 16"/>
          <p:cNvGrpSpPr/>
          <p:nvPr/>
        </p:nvGrpSpPr>
        <p:grpSpPr>
          <a:xfrm>
            <a:off x="4716016" y="817509"/>
            <a:ext cx="4248472" cy="3626449"/>
            <a:chOff x="4716016" y="643167"/>
            <a:chExt cx="4248472" cy="2030575"/>
          </a:xfrm>
        </p:grpSpPr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xmlns="" id="{FEC75D6B-03AC-442A-96D0-036CD75EADE2}"/>
                </a:ext>
              </a:extLst>
            </p:cNvPr>
            <p:cNvSpPr txBox="1"/>
            <p:nvPr/>
          </p:nvSpPr>
          <p:spPr>
            <a:xfrm>
              <a:off x="4806404" y="1190845"/>
              <a:ext cx="604639" cy="430887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txBody>
            <a:bodyPr wrap="square" tIns="0" bIns="0" rtlCol="0" anchor="ctr">
              <a:spAutoFit/>
            </a:bodyPr>
            <a:lstStyle/>
            <a:p>
              <a:r>
                <a:rPr lang="en-US" altLang="ko-KR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0</a:t>
              </a:r>
              <a:r>
                <a:rPr lang="sr-Cyrl-BA" altLang="ko-KR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4</a:t>
              </a:r>
              <a:endPara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13" name="Pravougaonik 1"/>
            <p:cNvSpPr/>
            <p:nvPr/>
          </p:nvSpPr>
          <p:spPr>
            <a:xfrm>
              <a:off x="4716016" y="643167"/>
              <a:ext cx="4248472" cy="2030575"/>
            </a:xfrm>
            <a:prstGeom prst="rect">
              <a:avLst/>
            </a:prstGeom>
            <a:solidFill>
              <a:srgbClr val="01BF18"/>
            </a:solidFill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bs-Latn-BA"/>
            </a:p>
          </p:txBody>
        </p:sp>
      </p:grpSp>
      <p:sp>
        <p:nvSpPr>
          <p:cNvPr id="15" name="Round Same Side Corner Rectangle 14"/>
          <p:cNvSpPr/>
          <p:nvPr/>
        </p:nvSpPr>
        <p:spPr>
          <a:xfrm>
            <a:off x="4716016" y="123478"/>
            <a:ext cx="4248472" cy="687301"/>
          </a:xfrm>
          <a:prstGeom prst="round2SameRect">
            <a:avLst>
              <a:gd name="adj1" fmla="val 32929"/>
              <a:gd name="adj2" fmla="val 0"/>
            </a:avLst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7" name="Rectangle 9"/>
          <p:cNvSpPr/>
          <p:nvPr/>
        </p:nvSpPr>
        <p:spPr>
          <a:xfrm>
            <a:off x="6516216" y="200592"/>
            <a:ext cx="648072" cy="503706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TextBox 19">
            <a:extLst>
              <a:ext uri="{FF2B5EF4-FFF2-40B4-BE49-F238E27FC236}">
                <a16:creationId xmlns:a16="http://schemas.microsoft.com/office/drawing/2014/main" xmlns="" id="{0897166A-0243-4EF7-AD2A-3289C3017C24}"/>
              </a:ext>
            </a:extLst>
          </p:cNvPr>
          <p:cNvSpPr txBox="1"/>
          <p:nvPr/>
        </p:nvSpPr>
        <p:spPr>
          <a:xfrm>
            <a:off x="4716016" y="771550"/>
            <a:ext cx="4248472" cy="37856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sr-Cyrl-BA" sz="2400" b="1" dirty="0" smtClean="0"/>
              <a:t>Наставници су имали за   задатак да обиљеже          поједине значајне датуме у току школске године.      Тако смо, између осталог, у просторијама                   продуженог боравка         обиљежили Свјетски дан вода, Дан старијих особа итд.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xmlns="" val="3027792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/>
      <p:bldP spid="18" grpId="0" animBg="1"/>
      <p:bldP spid="14" grpId="0" animBg="1"/>
      <p:bldP spid="15" grpId="0" animBg="1"/>
      <p:bldP spid="17" grpId="0" animBg="1"/>
      <p:bldP spid="1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WIN7\Downloads\IMG-39d1f065f6e95ce18890ad958a107149-V.jpg"/>
          <p:cNvPicPr>
            <a:picLocks noChangeAspect="1" noChangeArrowheads="1"/>
          </p:cNvPicPr>
          <p:nvPr/>
        </p:nvPicPr>
        <p:blipFill>
          <a:blip r:embed="rId2" cstate="print"/>
          <a:srcRect b="23800"/>
          <a:stretch>
            <a:fillRect/>
          </a:stretch>
        </p:blipFill>
        <p:spPr bwMode="auto">
          <a:xfrm>
            <a:off x="1" y="2571751"/>
            <a:ext cx="4499992" cy="2571749"/>
          </a:xfrm>
          <a:prstGeom prst="rect">
            <a:avLst/>
          </a:prstGeom>
          <a:noFill/>
        </p:spPr>
      </p:pic>
      <p:pic>
        <p:nvPicPr>
          <p:cNvPr id="2050" name="Picture 2" descr="C:\Users\WIN7\Downloads\IMG-08b3e5f8c7ce8aaa9d30cb15d9afe888-V.jpg"/>
          <p:cNvPicPr>
            <a:picLocks noChangeAspect="1" noChangeArrowheads="1"/>
          </p:cNvPicPr>
          <p:nvPr/>
        </p:nvPicPr>
        <p:blipFill>
          <a:blip r:embed="rId3" cstate="print"/>
          <a:srcRect b="23799"/>
          <a:stretch>
            <a:fillRect/>
          </a:stretch>
        </p:blipFill>
        <p:spPr bwMode="auto">
          <a:xfrm>
            <a:off x="0" y="1"/>
            <a:ext cx="4499992" cy="2571749"/>
          </a:xfrm>
          <a:prstGeom prst="rect">
            <a:avLst/>
          </a:prstGeom>
          <a:noFill/>
        </p:spPr>
      </p:pic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>
          <a:xfrm>
            <a:off x="5058804" y="0"/>
            <a:ext cx="4085196" cy="5143500"/>
          </a:xfrm>
        </p:spPr>
        <p:txBody>
          <a:bodyPr/>
          <a:lstStyle/>
          <a:p>
            <a:pPr algn="ctr"/>
            <a:r>
              <a:rPr lang="sr-Cyrl-BA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Ова активност је                наишла на одобравање како ученика тако и      њихових родитеља те смо ову праксу               задржали и касније. </a:t>
            </a:r>
          </a:p>
          <a:p>
            <a:pPr algn="ctr"/>
            <a:endParaRPr lang="sr-Cyrl-BA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sr-Cyrl-BA" sz="2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Поучени добрим           искуством креирали    смо низ активности     вишеструко корисног и надасве мотивационог типа.</a:t>
            </a:r>
            <a:endParaRPr lang="en-US" sz="2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4021814" y="811800"/>
            <a:ext cx="914400" cy="914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/>
        </p:nvSpPr>
        <p:spPr>
          <a:xfrm>
            <a:off x="4021814" y="3417300"/>
            <a:ext cx="914400" cy="9144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Trapezoid 13"/>
          <p:cNvSpPr/>
          <p:nvPr/>
        </p:nvSpPr>
        <p:spPr>
          <a:xfrm>
            <a:off x="4181280" y="1017248"/>
            <a:ext cx="595468" cy="503503"/>
          </a:xfrm>
          <a:custGeom>
            <a:avLst/>
            <a:gdLst/>
            <a:ahLst/>
            <a:cxnLst/>
            <a:rect l="l" t="t" r="r" b="b"/>
            <a:pathLst>
              <a:path w="2736304" h="2313707">
                <a:moveTo>
                  <a:pt x="1046195" y="1945901"/>
                </a:moveTo>
                <a:lnTo>
                  <a:pt x="998316" y="2093032"/>
                </a:lnTo>
                <a:lnTo>
                  <a:pt x="1737988" y="2093032"/>
                </a:lnTo>
                <a:lnTo>
                  <a:pt x="1690109" y="1945901"/>
                </a:lnTo>
                <a:close/>
                <a:moveTo>
                  <a:pt x="396044" y="89541"/>
                </a:moveTo>
                <a:lnTo>
                  <a:pt x="396044" y="1241668"/>
                </a:lnTo>
                <a:lnTo>
                  <a:pt x="2340260" y="1241668"/>
                </a:lnTo>
                <a:lnTo>
                  <a:pt x="2340260" y="89541"/>
                </a:lnTo>
                <a:close/>
                <a:moveTo>
                  <a:pt x="252028" y="0"/>
                </a:moveTo>
                <a:lnTo>
                  <a:pt x="2484276" y="0"/>
                </a:lnTo>
                <a:lnTo>
                  <a:pt x="2484276" y="1331208"/>
                </a:lnTo>
                <a:lnTo>
                  <a:pt x="2484679" y="1331208"/>
                </a:lnTo>
                <a:lnTo>
                  <a:pt x="2736304" y="2195304"/>
                </a:lnTo>
                <a:lnTo>
                  <a:pt x="2736304" y="2313707"/>
                </a:lnTo>
                <a:lnTo>
                  <a:pt x="0" y="2313707"/>
                </a:lnTo>
                <a:lnTo>
                  <a:pt x="0" y="2195304"/>
                </a:lnTo>
                <a:lnTo>
                  <a:pt x="251625" y="1331208"/>
                </a:lnTo>
                <a:lnTo>
                  <a:pt x="252028" y="133120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7" name="Rectangle 9"/>
          <p:cNvSpPr/>
          <p:nvPr/>
        </p:nvSpPr>
        <p:spPr>
          <a:xfrm>
            <a:off x="4248259" y="3643293"/>
            <a:ext cx="493985" cy="462413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106734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 descr="C:\Users\WIN7\Downloads\продужени-боравак.jpg"/>
          <p:cNvPicPr>
            <a:picLocks noChangeAspect="1" noChangeArrowheads="1"/>
          </p:cNvPicPr>
          <p:nvPr/>
        </p:nvPicPr>
        <p:blipFill>
          <a:blip r:embed="rId3" cstate="print"/>
          <a:srcRect t="8111" b="14267"/>
          <a:stretch>
            <a:fillRect/>
          </a:stretch>
        </p:blipFill>
        <p:spPr bwMode="auto">
          <a:xfrm>
            <a:off x="0" y="123478"/>
            <a:ext cx="9144000" cy="502002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27792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2602747" y="-855660"/>
            <a:ext cx="1059435" cy="472716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189636" y="956382"/>
            <a:ext cx="1103077" cy="1103077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526669" y="1242489"/>
            <a:ext cx="4844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sr-Cyrl-BA" altLang="ko-KR" sz="2800" b="1" dirty="0" smtClean="0">
                <a:solidFill>
                  <a:schemeClr val="bg1"/>
                </a:solidFill>
                <a:cs typeface="Arial" charset="0"/>
              </a:rPr>
              <a:t>1.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grpSp>
        <p:nvGrpSpPr>
          <p:cNvPr id="4" name="그룹 104"/>
          <p:cNvGrpSpPr/>
          <p:nvPr/>
        </p:nvGrpSpPr>
        <p:grpSpPr>
          <a:xfrm>
            <a:off x="4795054" y="1386038"/>
            <a:ext cx="441063" cy="223832"/>
            <a:chOff x="7123783" y="2013388"/>
            <a:chExt cx="283532" cy="143201"/>
          </a:xfrm>
          <a:solidFill>
            <a:schemeClr val="accent2"/>
          </a:solidFill>
        </p:grpSpPr>
        <p:sp>
          <p:nvSpPr>
            <p:cNvPr id="43" name="이등변 삼각형 105"/>
            <p:cNvSpPr>
              <a:spLocks noChangeAspect="1"/>
            </p:cNvSpPr>
            <p:nvPr/>
          </p:nvSpPr>
          <p:spPr>
            <a:xfrm rot="16200000" flipV="1">
              <a:off x="7116411" y="2030989"/>
              <a:ext cx="122744" cy="1080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44" name="이등변 삼각형 106"/>
            <p:cNvSpPr>
              <a:spLocks noChangeAspect="1"/>
            </p:cNvSpPr>
            <p:nvPr/>
          </p:nvSpPr>
          <p:spPr>
            <a:xfrm rot="16200000" flipV="1">
              <a:off x="7272714" y="2021989"/>
              <a:ext cx="143201" cy="1260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sp>
        <p:nvSpPr>
          <p:cNvPr id="55" name="TextBox 10"/>
          <p:cNvSpPr txBox="1"/>
          <p:nvPr/>
        </p:nvSpPr>
        <p:spPr bwMode="auto">
          <a:xfrm>
            <a:off x="1475656" y="987574"/>
            <a:ext cx="3198568" cy="95410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sr-Cyrl-BA" altLang="ko-KR" sz="2800" b="1" dirty="0" smtClean="0">
                <a:solidFill>
                  <a:srgbClr val="8D25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КРЕАТИВНИ КУТАК</a:t>
            </a:r>
            <a:endParaRPr lang="ko-KR" altLang="en-US" sz="2800" b="1" dirty="0">
              <a:solidFill>
                <a:srgbClr val="8D257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-20538"/>
            <a:ext cx="9144000" cy="648001"/>
          </a:xfrm>
        </p:spPr>
        <p:txBody>
          <a:bodyPr/>
          <a:lstStyle/>
          <a:p>
            <a:pPr algn="ctr"/>
            <a:r>
              <a:rPr lang="sr-Cyrl-BA" altLang="ko-K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НАША ИСКУСТВА – ПРИМЈЕРИ ДОБРЕ ПРАКСЕ</a:t>
            </a:r>
            <a:endParaRPr lang="ko-KR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3635896" y="2499742"/>
            <a:ext cx="5508104" cy="2160240"/>
          </a:xfrm>
        </p:spPr>
        <p:txBody>
          <a:bodyPr/>
          <a:lstStyle/>
          <a:p>
            <a:pPr algn="ctr"/>
            <a:r>
              <a:rPr lang="sr-Cyrl-BA" sz="2800" dirty="0" smtClean="0">
                <a:solidFill>
                  <a:schemeClr val="tx1"/>
                </a:solidFill>
              </a:rPr>
              <a:t>Свакодневна активност у </a:t>
            </a:r>
            <a:r>
              <a:rPr lang="sr-Latn-CS" sz="2800" dirty="0" smtClean="0">
                <a:solidFill>
                  <a:schemeClr val="tx1"/>
                </a:solidFill>
              </a:rPr>
              <a:t>         </a:t>
            </a:r>
            <a:r>
              <a:rPr lang="sr-Cyrl-BA" sz="2800" dirty="0" smtClean="0">
                <a:solidFill>
                  <a:schemeClr val="tx1"/>
                </a:solidFill>
              </a:rPr>
              <a:t>трајању од 45 минута  у којој на задану тему  ученици  </a:t>
            </a:r>
            <a:r>
              <a:rPr lang="sr-Latn-CS" sz="2800" dirty="0" smtClean="0">
                <a:solidFill>
                  <a:schemeClr val="tx1"/>
                </a:solidFill>
              </a:rPr>
              <a:t>              </a:t>
            </a:r>
            <a:r>
              <a:rPr lang="sr-Cyrl-BA" sz="2800" dirty="0" smtClean="0">
                <a:solidFill>
                  <a:schemeClr val="tx1"/>
                </a:solidFill>
              </a:rPr>
              <a:t>различитим техникама рада, </a:t>
            </a:r>
            <a:r>
              <a:rPr lang="sr-Latn-CS" sz="2800" dirty="0" smtClean="0">
                <a:solidFill>
                  <a:schemeClr val="tx1"/>
                </a:solidFill>
              </a:rPr>
              <a:t>   </a:t>
            </a:r>
            <a:r>
              <a:rPr lang="sr-Cyrl-BA" sz="2800" dirty="0" smtClean="0">
                <a:solidFill>
                  <a:schemeClr val="tx1"/>
                </a:solidFill>
              </a:rPr>
              <a:t>користећи разноврсне </a:t>
            </a:r>
            <a:r>
              <a:rPr lang="sr-Latn-CS" sz="2800" dirty="0" smtClean="0">
                <a:solidFill>
                  <a:schemeClr val="tx1"/>
                </a:solidFill>
              </a:rPr>
              <a:t>               </a:t>
            </a:r>
            <a:r>
              <a:rPr lang="sr-Cyrl-BA" sz="2800" dirty="0" smtClean="0">
                <a:solidFill>
                  <a:schemeClr val="tx1"/>
                </a:solidFill>
              </a:rPr>
              <a:t>материјале  приказују  наставне </a:t>
            </a:r>
            <a:r>
              <a:rPr lang="sr-Latn-CS" sz="2800" dirty="0" smtClean="0">
                <a:solidFill>
                  <a:schemeClr val="tx1"/>
                </a:solidFill>
              </a:rPr>
              <a:t>    </a:t>
            </a:r>
            <a:r>
              <a:rPr lang="sr-Cyrl-BA" sz="2800" dirty="0" smtClean="0">
                <a:solidFill>
                  <a:schemeClr val="tx1"/>
                </a:solidFill>
              </a:rPr>
              <a:t>садржаје или појаве и процесе .</a:t>
            </a:r>
            <a:endParaRPr 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4943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1" grpId="0" animBg="1"/>
      <p:bldP spid="55" grpId="0"/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2602747" y="-1040491"/>
            <a:ext cx="1059435" cy="472716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5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189636" y="771551"/>
            <a:ext cx="1103077" cy="1103077"/>
          </a:xfrm>
          <a:prstGeom prst="ellipse">
            <a:avLst/>
          </a:prstGeom>
          <a:solidFill>
            <a:schemeClr val="accent5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526669" y="1057658"/>
            <a:ext cx="4844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sr-Cyrl-BA" altLang="ko-KR" sz="2800" b="1" dirty="0" smtClean="0">
                <a:solidFill>
                  <a:schemeClr val="bg1"/>
                </a:solidFill>
                <a:cs typeface="Arial" charset="0"/>
              </a:rPr>
              <a:t>2.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grpSp>
        <p:nvGrpSpPr>
          <p:cNvPr id="4" name="그룹 104"/>
          <p:cNvGrpSpPr/>
          <p:nvPr/>
        </p:nvGrpSpPr>
        <p:grpSpPr>
          <a:xfrm>
            <a:off x="4795054" y="1201207"/>
            <a:ext cx="441063" cy="223832"/>
            <a:chOff x="7123783" y="2013388"/>
            <a:chExt cx="283532" cy="143201"/>
          </a:xfrm>
          <a:solidFill>
            <a:schemeClr val="accent5"/>
          </a:solidFill>
        </p:grpSpPr>
        <p:sp>
          <p:nvSpPr>
            <p:cNvPr id="43" name="이등변 삼각형 105"/>
            <p:cNvSpPr>
              <a:spLocks noChangeAspect="1"/>
            </p:cNvSpPr>
            <p:nvPr/>
          </p:nvSpPr>
          <p:spPr>
            <a:xfrm rot="16200000" flipV="1">
              <a:off x="7116411" y="2030989"/>
              <a:ext cx="122744" cy="1080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44" name="이등변 삼각형 106"/>
            <p:cNvSpPr>
              <a:spLocks noChangeAspect="1"/>
            </p:cNvSpPr>
            <p:nvPr/>
          </p:nvSpPr>
          <p:spPr>
            <a:xfrm rot="16200000" flipV="1">
              <a:off x="7272714" y="2021989"/>
              <a:ext cx="143201" cy="1260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sp>
        <p:nvSpPr>
          <p:cNvPr id="55" name="TextBox 10"/>
          <p:cNvSpPr txBox="1"/>
          <p:nvPr/>
        </p:nvSpPr>
        <p:spPr bwMode="auto">
          <a:xfrm>
            <a:off x="1475656" y="802743"/>
            <a:ext cx="3198568" cy="95410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sr-Cyrl-BA" altLang="ko-K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КРЕАТИВНИ ЗАЛОГАЈЧИЋ</a:t>
            </a:r>
            <a:endParaRPr lang="ko-KR" alt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-20538"/>
            <a:ext cx="9144000" cy="648001"/>
          </a:xfrm>
        </p:spPr>
        <p:txBody>
          <a:bodyPr/>
          <a:lstStyle/>
          <a:p>
            <a:pPr algn="ctr"/>
            <a:r>
              <a:rPr lang="sr-Cyrl-BA" altLang="ko-K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НАША ИСКУСТВА – ПРИМЈЕРИ ДОБРЕ ПРАКСЕ</a:t>
            </a:r>
            <a:endParaRPr lang="ko-KR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3635896" y="2283718"/>
            <a:ext cx="5508104" cy="2520280"/>
          </a:xfrm>
        </p:spPr>
        <p:txBody>
          <a:bodyPr/>
          <a:lstStyle/>
          <a:p>
            <a:pPr algn="ctr"/>
            <a:r>
              <a:rPr lang="sr-Cyrl-BA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Сваког уторка  дјеца припремају </a:t>
            </a:r>
            <a:r>
              <a:rPr lang="sr-Latn-CS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Cyrl-BA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заједнички оброк. </a:t>
            </a:r>
            <a:endParaRPr lang="sr-Latn-CS" sz="26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sr-Cyrl-BA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Активност која није уобичајена за школе привукла је пажњу како </a:t>
            </a:r>
            <a:r>
              <a:rPr lang="sr-Latn-CS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sr-Cyrl-BA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дјеце тако и родитеља. Циљ нам </a:t>
            </a:r>
            <a:r>
              <a:rPr lang="sr-Latn-CS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Cyrl-BA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је да дјеца развију здравствено – хигијенске навике прилагођене </a:t>
            </a:r>
            <a:r>
              <a:rPr lang="sr-Latn-CS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sr-Cyrl-BA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њиховом узрасту.</a:t>
            </a:r>
            <a:endParaRPr lang="en-US" sz="2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4943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1" grpId="0" animBg="1"/>
      <p:bldP spid="55" grpId="0"/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2602747" y="-1040491"/>
            <a:ext cx="1059435" cy="472716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rgbClr val="FF0000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189636" y="771551"/>
            <a:ext cx="1103077" cy="1103077"/>
          </a:xfrm>
          <a:prstGeom prst="ellipse">
            <a:avLst/>
          </a:prstGeom>
          <a:solidFill>
            <a:srgbClr val="FF0000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526669" y="1057658"/>
            <a:ext cx="4844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sr-Cyrl-BA" altLang="ko-KR" sz="2800" b="1" dirty="0" smtClean="0">
                <a:solidFill>
                  <a:schemeClr val="bg1"/>
                </a:solidFill>
                <a:cs typeface="Arial" charset="0"/>
              </a:rPr>
              <a:t>3.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grpSp>
        <p:nvGrpSpPr>
          <p:cNvPr id="4" name="그룹 104"/>
          <p:cNvGrpSpPr/>
          <p:nvPr/>
        </p:nvGrpSpPr>
        <p:grpSpPr>
          <a:xfrm>
            <a:off x="4795054" y="1201207"/>
            <a:ext cx="441063" cy="223832"/>
            <a:chOff x="7123783" y="2013388"/>
            <a:chExt cx="283532" cy="143201"/>
          </a:xfrm>
          <a:solidFill>
            <a:srgbClr val="FF0000"/>
          </a:solidFill>
        </p:grpSpPr>
        <p:sp>
          <p:nvSpPr>
            <p:cNvPr id="43" name="이등변 삼각형 105"/>
            <p:cNvSpPr>
              <a:spLocks noChangeAspect="1"/>
            </p:cNvSpPr>
            <p:nvPr/>
          </p:nvSpPr>
          <p:spPr>
            <a:xfrm rot="16200000" flipV="1">
              <a:off x="7116411" y="2030989"/>
              <a:ext cx="122744" cy="1080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44" name="이등변 삼각형 106"/>
            <p:cNvSpPr>
              <a:spLocks noChangeAspect="1"/>
            </p:cNvSpPr>
            <p:nvPr/>
          </p:nvSpPr>
          <p:spPr>
            <a:xfrm rot="16200000" flipV="1">
              <a:off x="7272714" y="2021989"/>
              <a:ext cx="143201" cy="1260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sp>
        <p:nvSpPr>
          <p:cNvPr id="55" name="TextBox 10"/>
          <p:cNvSpPr txBox="1"/>
          <p:nvPr/>
        </p:nvSpPr>
        <p:spPr bwMode="auto">
          <a:xfrm>
            <a:off x="1475656" y="802743"/>
            <a:ext cx="3198568" cy="95410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sr-Cyrl-BA" altLang="ko-KR" sz="2800" b="1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ШАХОВСКИ КЛУБ</a:t>
            </a:r>
            <a:endParaRPr lang="ko-KR" altLang="en-US" sz="2800" b="1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-20538"/>
            <a:ext cx="9144000" cy="648001"/>
          </a:xfrm>
        </p:spPr>
        <p:txBody>
          <a:bodyPr/>
          <a:lstStyle/>
          <a:p>
            <a:pPr algn="ctr"/>
            <a:r>
              <a:rPr lang="sr-Cyrl-BA" altLang="ko-K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НАША ИСКУСТВА – ПРИМЈЕРИ ДОБРЕ ПРАКСЕ</a:t>
            </a:r>
            <a:endParaRPr lang="ko-KR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3635896" y="2283718"/>
            <a:ext cx="5328592" cy="2520280"/>
          </a:xfrm>
        </p:spPr>
        <p:txBody>
          <a:bodyPr/>
          <a:lstStyle/>
          <a:p>
            <a:pPr algn="ctr"/>
            <a:r>
              <a:rPr lang="sr-Cyrl-BA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Од ове школске године дјеца два пута седмично имају шаховску </a:t>
            </a:r>
            <a:r>
              <a:rPr lang="sr-Latn-CS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sr-Cyrl-BA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секцију у продуженом боравку. </a:t>
            </a:r>
            <a:r>
              <a:rPr lang="sr-Latn-CS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Cyrl-BA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Играње шаха подстиче развој </a:t>
            </a:r>
            <a:r>
              <a:rPr lang="sr-Latn-CS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  <a:r>
              <a:rPr lang="sr-Cyrl-BA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логичког мишљења и </a:t>
            </a:r>
            <a:r>
              <a:rPr lang="sr-Latn-CS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</a:t>
            </a:r>
            <a:r>
              <a:rPr lang="sr-Cyrl-BA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закључивања и низ позитивних </a:t>
            </a:r>
            <a:r>
              <a:rPr lang="sr-Latn-CS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sr-Cyrl-BA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особина као што су упорност и </a:t>
            </a:r>
            <a:r>
              <a:rPr lang="sr-Latn-CS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</a:t>
            </a:r>
            <a:r>
              <a:rPr lang="sr-Cyrl-BA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истрајност.</a:t>
            </a:r>
            <a:endParaRPr lang="en-US" sz="26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4943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1" grpId="0" animBg="1"/>
      <p:bldP spid="55" grpId="0"/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2602747" y="-855660"/>
            <a:ext cx="1059435" cy="472716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>
                <a:lumMod val="60000"/>
                <a:lumOff val="40000"/>
              </a:schemeClr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189636" y="956382"/>
            <a:ext cx="1103077" cy="1103077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526669" y="1242489"/>
            <a:ext cx="4844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sr-Cyrl-BA" altLang="ko-KR" sz="2800" b="1" dirty="0" smtClean="0">
                <a:solidFill>
                  <a:srgbClr val="FF0000"/>
                </a:solidFill>
                <a:cs typeface="Arial" charset="0"/>
              </a:rPr>
              <a:t>4.</a:t>
            </a:r>
            <a:endParaRPr lang="ko-KR" altLang="en-US" sz="2800" dirty="0">
              <a:solidFill>
                <a:srgbClr val="FF0000"/>
              </a:solidFill>
            </a:endParaRPr>
          </a:p>
        </p:txBody>
      </p:sp>
      <p:grpSp>
        <p:nvGrpSpPr>
          <p:cNvPr id="4" name="그룹 104"/>
          <p:cNvGrpSpPr/>
          <p:nvPr/>
        </p:nvGrpSpPr>
        <p:grpSpPr>
          <a:xfrm>
            <a:off x="4795054" y="1386038"/>
            <a:ext cx="441063" cy="223832"/>
            <a:chOff x="7123783" y="2013388"/>
            <a:chExt cx="283532" cy="143201"/>
          </a:xfrm>
          <a:solidFill>
            <a:schemeClr val="accent4">
              <a:lumMod val="60000"/>
              <a:lumOff val="40000"/>
            </a:schemeClr>
          </a:solidFill>
        </p:grpSpPr>
        <p:sp>
          <p:nvSpPr>
            <p:cNvPr id="43" name="이등변 삼각형 105"/>
            <p:cNvSpPr>
              <a:spLocks noChangeAspect="1"/>
            </p:cNvSpPr>
            <p:nvPr/>
          </p:nvSpPr>
          <p:spPr>
            <a:xfrm rot="16200000" flipV="1">
              <a:off x="7116411" y="2030989"/>
              <a:ext cx="122744" cy="1080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44" name="이등변 삼각형 106"/>
            <p:cNvSpPr>
              <a:spLocks noChangeAspect="1"/>
            </p:cNvSpPr>
            <p:nvPr/>
          </p:nvSpPr>
          <p:spPr>
            <a:xfrm rot="16200000" flipV="1">
              <a:off x="7272714" y="2021989"/>
              <a:ext cx="143201" cy="1260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sp>
        <p:nvSpPr>
          <p:cNvPr id="55" name="TextBox 10"/>
          <p:cNvSpPr txBox="1"/>
          <p:nvPr/>
        </p:nvSpPr>
        <p:spPr bwMode="auto">
          <a:xfrm>
            <a:off x="1475656" y="987574"/>
            <a:ext cx="3198568" cy="95410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sr-Cyrl-BA" altLang="ko-KR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КЛУБ МАТЕМАТИЧАРА</a:t>
            </a:r>
            <a:endParaRPr lang="ko-KR" altLang="en-U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-20538"/>
            <a:ext cx="9144000" cy="648001"/>
          </a:xfrm>
        </p:spPr>
        <p:txBody>
          <a:bodyPr/>
          <a:lstStyle/>
          <a:p>
            <a:pPr algn="ctr"/>
            <a:r>
              <a:rPr lang="sr-Cyrl-BA" altLang="ko-K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НАША ИСКУСТВА – ПРИМЈЕРИ ДОБРЕ ПРАКСЕ</a:t>
            </a:r>
            <a:endParaRPr lang="ko-KR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3635896" y="1766534"/>
            <a:ext cx="5508104" cy="3376966"/>
          </a:xfrm>
        </p:spPr>
        <p:txBody>
          <a:bodyPr/>
          <a:lstStyle/>
          <a:p>
            <a:pPr algn="ctr"/>
            <a:r>
              <a:rPr lang="sr-Cyrl-BA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Клуб малих математичара је</a:t>
            </a:r>
            <a:r>
              <a:rPr lang="sr-Latn-BA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sr-Cyrl-BA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активност која посебно </a:t>
            </a:r>
            <a:r>
              <a:rPr lang="sr-Latn-C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</a:t>
            </a:r>
            <a:r>
              <a:rPr lang="sr-Cyrl-BA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интересује ученике. Кроз</a:t>
            </a:r>
            <a:r>
              <a:rPr lang="sr-Latn-C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</a:t>
            </a:r>
            <a:r>
              <a:rPr lang="sr-Cyrl-BA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задатке забавног карактера </a:t>
            </a:r>
            <a:r>
              <a:rPr lang="sr-Latn-C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sr-Cyrl-BA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подстичемо ученике да </a:t>
            </a:r>
            <a:r>
              <a:rPr lang="sr-Latn-C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</a:t>
            </a:r>
            <a:r>
              <a:rPr lang="sr-Cyrl-BA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заволе математику и тај </a:t>
            </a:r>
            <a:r>
              <a:rPr lang="sr-Latn-C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</a:t>
            </a:r>
            <a:r>
              <a:rPr lang="sr-Cyrl-BA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предмет гледају другим  очима</a:t>
            </a:r>
            <a:r>
              <a:rPr lang="sr-Cyrl-R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en-US" altLang="ko-KR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4943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1" grpId="0" animBg="1"/>
      <p:bldP spid="55" grpId="0"/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2602747" y="-991441"/>
            <a:ext cx="1059435" cy="472716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rgbClr val="002060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189636" y="820601"/>
            <a:ext cx="1103077" cy="1103077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526669" y="1106708"/>
            <a:ext cx="4844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sr-Latn-CS" altLang="ko-KR" sz="2800" b="1" dirty="0" smtClean="0">
                <a:solidFill>
                  <a:schemeClr val="bg1"/>
                </a:solidFill>
                <a:cs typeface="Arial" charset="0"/>
              </a:rPr>
              <a:t>5</a:t>
            </a:r>
            <a:r>
              <a:rPr lang="sr-Cyrl-BA" altLang="ko-KR" sz="2800" b="1" dirty="0" smtClean="0">
                <a:solidFill>
                  <a:schemeClr val="bg1"/>
                </a:solidFill>
                <a:cs typeface="Arial" charset="0"/>
              </a:rPr>
              <a:t>.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grpSp>
        <p:nvGrpSpPr>
          <p:cNvPr id="4" name="그룹 104"/>
          <p:cNvGrpSpPr/>
          <p:nvPr/>
        </p:nvGrpSpPr>
        <p:grpSpPr>
          <a:xfrm>
            <a:off x="4795054" y="1250257"/>
            <a:ext cx="441063" cy="223832"/>
            <a:chOff x="7123783" y="2013388"/>
            <a:chExt cx="283532" cy="143201"/>
          </a:xfrm>
          <a:solidFill>
            <a:srgbClr val="002060"/>
          </a:solidFill>
        </p:grpSpPr>
        <p:sp>
          <p:nvSpPr>
            <p:cNvPr id="43" name="이등변 삼각형 105"/>
            <p:cNvSpPr>
              <a:spLocks noChangeAspect="1"/>
            </p:cNvSpPr>
            <p:nvPr/>
          </p:nvSpPr>
          <p:spPr>
            <a:xfrm rot="16200000" flipV="1">
              <a:off x="7116411" y="2030989"/>
              <a:ext cx="122744" cy="1080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44" name="이등변 삼각형 106"/>
            <p:cNvSpPr>
              <a:spLocks noChangeAspect="1"/>
            </p:cNvSpPr>
            <p:nvPr/>
          </p:nvSpPr>
          <p:spPr>
            <a:xfrm rot="16200000" flipV="1">
              <a:off x="7272714" y="2021989"/>
              <a:ext cx="143201" cy="1260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sp>
        <p:nvSpPr>
          <p:cNvPr id="55" name="TextBox 10"/>
          <p:cNvSpPr txBox="1"/>
          <p:nvPr/>
        </p:nvSpPr>
        <p:spPr bwMode="auto">
          <a:xfrm>
            <a:off x="1475656" y="851793"/>
            <a:ext cx="3198568" cy="95410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sr-Cyrl-RS" altLang="ko-KR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ЗАБОРАВЉЕНЕ ДЈЕЧИЈЕ ИГРЕ</a:t>
            </a:r>
            <a:endParaRPr lang="ko-KR" altLang="en-US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-20538"/>
            <a:ext cx="9144000" cy="648001"/>
          </a:xfrm>
        </p:spPr>
        <p:txBody>
          <a:bodyPr/>
          <a:lstStyle/>
          <a:p>
            <a:pPr algn="ctr"/>
            <a:r>
              <a:rPr lang="sr-Cyrl-BA" altLang="ko-K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НАША ИСКУСТВА – ПРИМЈЕРИ ДОБРЕ ПРАКСЕ</a:t>
            </a:r>
            <a:endParaRPr lang="ko-KR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3635896" y="2355726"/>
            <a:ext cx="5508104" cy="2808312"/>
          </a:xfrm>
        </p:spPr>
        <p:txBody>
          <a:bodyPr/>
          <a:lstStyle/>
          <a:p>
            <a:pPr algn="ctr"/>
            <a:r>
              <a:rPr lang="sr-Cyrl-BA" sz="2300" dirty="0" smtClean="0"/>
              <a:t>Игре које трају деценијама  и које           полако падају у заборав због утицаја     друштвених мрежа и видео игара, ми     чувамо од заборава. Дјеца  уз               адекватан подстицај ипак показују  да  су игре које захтијвају физичку             активност </a:t>
            </a:r>
            <a:r>
              <a:rPr lang="sr-Latn-BA" sz="2300" dirty="0" smtClean="0"/>
              <a:t>и</a:t>
            </a:r>
            <a:r>
              <a:rPr lang="sr-Cyrl-RS" sz="2300" dirty="0" smtClean="0"/>
              <a:t> </a:t>
            </a:r>
            <a:r>
              <a:rPr lang="sr-Cyrl-BA" sz="2300" dirty="0" smtClean="0"/>
              <a:t>комуникацију са другом     дјецом природан начин њиховог                         функционисања.</a:t>
            </a:r>
            <a:endParaRPr lang="en-US" sz="2300" dirty="0" smtClean="0"/>
          </a:p>
          <a:p>
            <a:pPr lvl="0" algn="ctr"/>
            <a:r>
              <a:rPr lang="sr-Cyrl-RS" sz="23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en-US" altLang="ko-KR" sz="23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4943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1" grpId="0" animBg="1"/>
      <p:bldP spid="55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726383" y="886764"/>
            <a:ext cx="1059435" cy="472716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313272" y="2698806"/>
            <a:ext cx="1103077" cy="1103077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670343" y="2984913"/>
            <a:ext cx="4443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sr-Cyrl-BA" altLang="ko-KR" sz="2800" b="1" dirty="0">
                <a:solidFill>
                  <a:schemeClr val="bg1"/>
                </a:solidFill>
                <a:cs typeface="Arial" charset="0"/>
              </a:rPr>
              <a:t>А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grpSp>
        <p:nvGrpSpPr>
          <p:cNvPr id="42" name="그룹 104"/>
          <p:cNvGrpSpPr/>
          <p:nvPr/>
        </p:nvGrpSpPr>
        <p:grpSpPr>
          <a:xfrm>
            <a:off x="7918690" y="3128462"/>
            <a:ext cx="441063" cy="223832"/>
            <a:chOff x="7123783" y="2013388"/>
            <a:chExt cx="283532" cy="143201"/>
          </a:xfrm>
          <a:solidFill>
            <a:schemeClr val="accent2"/>
          </a:solidFill>
        </p:grpSpPr>
        <p:sp>
          <p:nvSpPr>
            <p:cNvPr id="43" name="이등변 삼각형 105"/>
            <p:cNvSpPr>
              <a:spLocks noChangeAspect="1"/>
            </p:cNvSpPr>
            <p:nvPr/>
          </p:nvSpPr>
          <p:spPr>
            <a:xfrm rot="16200000" flipV="1">
              <a:off x="7116411" y="2030989"/>
              <a:ext cx="122744" cy="1080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44" name="이등변 삼각형 106"/>
            <p:cNvSpPr>
              <a:spLocks noChangeAspect="1"/>
            </p:cNvSpPr>
            <p:nvPr/>
          </p:nvSpPr>
          <p:spPr>
            <a:xfrm rot="16200000" flipV="1">
              <a:off x="7272714" y="2021989"/>
              <a:ext cx="143201" cy="1260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sp>
        <p:nvSpPr>
          <p:cNvPr id="55" name="TextBox 10"/>
          <p:cNvSpPr txBox="1"/>
          <p:nvPr/>
        </p:nvSpPr>
        <p:spPr bwMode="auto">
          <a:xfrm>
            <a:off x="4599292" y="2729998"/>
            <a:ext cx="3198568" cy="1015663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sr-Cyrl-BA" altLang="ko-KR" sz="2000" b="1" dirty="0">
                <a:solidFill>
                  <a:srgbClr val="8D257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Подстицање индивидуалне одговорности ученика</a:t>
            </a:r>
            <a:endParaRPr lang="ko-KR" altLang="en-US" sz="2000" b="1" dirty="0">
              <a:solidFill>
                <a:srgbClr val="8D257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-20538"/>
            <a:ext cx="9144000" cy="648001"/>
          </a:xfrm>
        </p:spPr>
        <p:txBody>
          <a:bodyPr/>
          <a:lstStyle/>
          <a:p>
            <a:pPr algn="ctr"/>
            <a:r>
              <a:rPr lang="sr-Cyrl-BA" altLang="ko-K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ПРОДУЖЕНИ БОРАВАК И ЊЕГОВЕ ПРЕДНОСТИ</a:t>
            </a:r>
            <a:endParaRPr lang="ko-KR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365670" y="915566"/>
            <a:ext cx="8467244" cy="1046184"/>
          </a:xfrm>
        </p:spPr>
        <p:txBody>
          <a:bodyPr/>
          <a:lstStyle/>
          <a:p>
            <a:pPr lvl="0" algn="ctr"/>
            <a:r>
              <a:rPr lang="ru-RU" altLang="ko-KR" sz="2800" b="1" dirty="0">
                <a:latin typeface="+mn-lt"/>
              </a:rPr>
              <a:t>Продужени боравак је организовани облик продуженог рада за ученике прве тријаде основне школе. </a:t>
            </a:r>
            <a:endParaRPr lang="en-US" altLang="ko-KR" sz="2800" b="1" dirty="0">
              <a:latin typeface="+mn-lt"/>
            </a:endParaRPr>
          </a:p>
        </p:txBody>
      </p:sp>
      <p:sp>
        <p:nvSpPr>
          <p:cNvPr id="60" name="AutoShape 92"/>
          <p:cNvSpPr>
            <a:spLocks noChangeArrowheads="1"/>
          </p:cNvSpPr>
          <p:nvPr/>
        </p:nvSpPr>
        <p:spPr bwMode="auto">
          <a:xfrm rot="5400000" flipH="1">
            <a:off x="5747677" y="2200422"/>
            <a:ext cx="1065175" cy="4504350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5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61" name="AutoShape 92"/>
          <p:cNvSpPr>
            <a:spLocks noChangeAspect="1" noChangeArrowheads="1"/>
          </p:cNvSpPr>
          <p:nvPr/>
        </p:nvSpPr>
        <p:spPr bwMode="auto">
          <a:xfrm rot="16200000" flipH="1">
            <a:off x="3346574" y="3901586"/>
            <a:ext cx="1103078" cy="1103078"/>
          </a:xfrm>
          <a:prstGeom prst="ellipse">
            <a:avLst/>
          </a:prstGeom>
          <a:solidFill>
            <a:schemeClr val="accent5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62" name="직사각형 112"/>
          <p:cNvSpPr>
            <a:spLocks noChangeArrowheads="1"/>
          </p:cNvSpPr>
          <p:nvPr/>
        </p:nvSpPr>
        <p:spPr bwMode="auto">
          <a:xfrm>
            <a:off x="3753746" y="4173351"/>
            <a:ext cx="33289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sr-Cyrl-BA" altLang="ko-KR" sz="2800" b="1" dirty="0">
                <a:solidFill>
                  <a:schemeClr val="bg1"/>
                </a:solidFill>
                <a:cs typeface="Arial" pitchFamily="34" charset="0"/>
              </a:rPr>
              <a:t>Б</a:t>
            </a:r>
            <a:endParaRPr lang="ko-KR" altLang="en-US" sz="2800" b="1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63" name="그룹 104"/>
          <p:cNvGrpSpPr/>
          <p:nvPr/>
        </p:nvGrpSpPr>
        <p:grpSpPr>
          <a:xfrm>
            <a:off x="7834720" y="4352112"/>
            <a:ext cx="541742" cy="238874"/>
            <a:chOff x="7123783" y="2013388"/>
            <a:chExt cx="283532" cy="143201"/>
          </a:xfrm>
          <a:solidFill>
            <a:schemeClr val="accent5"/>
          </a:solidFill>
        </p:grpSpPr>
        <p:sp>
          <p:nvSpPr>
            <p:cNvPr id="64" name="이등변 삼각형 105"/>
            <p:cNvSpPr>
              <a:spLocks noChangeAspect="1"/>
            </p:cNvSpPr>
            <p:nvPr/>
          </p:nvSpPr>
          <p:spPr>
            <a:xfrm rot="16200000" flipV="1">
              <a:off x="7116411" y="2030989"/>
              <a:ext cx="122744" cy="1080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65" name="이등변 삼각형 106"/>
            <p:cNvSpPr>
              <a:spLocks noChangeAspect="1"/>
            </p:cNvSpPr>
            <p:nvPr/>
          </p:nvSpPr>
          <p:spPr>
            <a:xfrm rot="16200000" flipV="1">
              <a:off x="7272714" y="2021989"/>
              <a:ext cx="143201" cy="1260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sp>
        <p:nvSpPr>
          <p:cNvPr id="67" name="TextBox 10"/>
          <p:cNvSpPr txBox="1"/>
          <p:nvPr/>
        </p:nvSpPr>
        <p:spPr bwMode="auto">
          <a:xfrm>
            <a:off x="4587921" y="3898190"/>
            <a:ext cx="2995218" cy="1015663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sr-Cyrl-BA" altLang="ko-KR" sz="20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Подизање нивоа опште културе ученика</a:t>
            </a:r>
            <a:endParaRPr lang="ko-KR" altLang="en-US" sz="2000" b="1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4943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1" grpId="0" animBg="1"/>
      <p:bldP spid="55" grpId="0"/>
      <p:bldP spid="3" grpId="0" build="p"/>
      <p:bldP spid="60" grpId="0" animBg="1"/>
      <p:bldP spid="61" grpId="0" animBg="1"/>
      <p:bldP spid="6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2602747" y="-1112500"/>
            <a:ext cx="1059435" cy="472716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6">
                <a:lumMod val="75000"/>
              </a:schemeClr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189636" y="699542"/>
            <a:ext cx="1103077" cy="1103077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526669" y="985649"/>
            <a:ext cx="4844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sr-Cyrl-BA" altLang="ko-KR" sz="2800" b="1" dirty="0" smtClean="0">
                <a:solidFill>
                  <a:schemeClr val="bg1"/>
                </a:solidFill>
                <a:cs typeface="Arial" charset="0"/>
              </a:rPr>
              <a:t>6.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grpSp>
        <p:nvGrpSpPr>
          <p:cNvPr id="4" name="그룹 104"/>
          <p:cNvGrpSpPr/>
          <p:nvPr/>
        </p:nvGrpSpPr>
        <p:grpSpPr>
          <a:xfrm>
            <a:off x="4795054" y="1129198"/>
            <a:ext cx="441063" cy="223832"/>
            <a:chOff x="7123783" y="2013388"/>
            <a:chExt cx="283532" cy="143201"/>
          </a:xfrm>
          <a:solidFill>
            <a:schemeClr val="accent6">
              <a:lumMod val="75000"/>
            </a:schemeClr>
          </a:solidFill>
        </p:grpSpPr>
        <p:sp>
          <p:nvSpPr>
            <p:cNvPr id="43" name="이등변 삼각형 105"/>
            <p:cNvSpPr>
              <a:spLocks noChangeAspect="1"/>
            </p:cNvSpPr>
            <p:nvPr/>
          </p:nvSpPr>
          <p:spPr>
            <a:xfrm rot="16200000" flipV="1">
              <a:off x="7116411" y="2030989"/>
              <a:ext cx="122744" cy="1080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44" name="이등변 삼각형 106"/>
            <p:cNvSpPr>
              <a:spLocks noChangeAspect="1"/>
            </p:cNvSpPr>
            <p:nvPr/>
          </p:nvSpPr>
          <p:spPr>
            <a:xfrm rot="16200000" flipV="1">
              <a:off x="7272714" y="2021989"/>
              <a:ext cx="143201" cy="1260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sp>
        <p:nvSpPr>
          <p:cNvPr id="55" name="TextBox 10"/>
          <p:cNvSpPr txBox="1"/>
          <p:nvPr/>
        </p:nvSpPr>
        <p:spPr bwMode="auto">
          <a:xfrm>
            <a:off x="1475656" y="730734"/>
            <a:ext cx="3198568" cy="95410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sr-Cyrl-BA" altLang="ko-KR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КЛУБ ЧИТАЛАЦА</a:t>
            </a:r>
            <a:endParaRPr lang="ko-KR" altLang="en-US" sz="28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-20538"/>
            <a:ext cx="9144000" cy="648001"/>
          </a:xfrm>
        </p:spPr>
        <p:txBody>
          <a:bodyPr/>
          <a:lstStyle/>
          <a:p>
            <a:pPr algn="ctr"/>
            <a:r>
              <a:rPr lang="sr-Cyrl-BA" altLang="ko-K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НАША ИСКУСТВА – ПРИМЈЕРИ ДОБРЕ ПРАКСЕ</a:t>
            </a:r>
            <a:endParaRPr lang="ko-KR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3347864" y="2067694"/>
            <a:ext cx="5796136" cy="3240360"/>
          </a:xfrm>
        </p:spPr>
        <p:txBody>
          <a:bodyPr/>
          <a:lstStyle/>
          <a:p>
            <a:pPr algn="ctr"/>
            <a:r>
              <a:rPr lang="sr-Cyrl-BA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Користимо нашу библиотеку,            посјећујемо, разговарамо са             библиотекаром и читамо. Некада    заједно, што подразумијева да су    дјеца пажљиви слушаоци,  а  јесу    ако им је угодан амбијент или               самостално, у вријеме  активног      одмора.</a:t>
            </a:r>
            <a:endParaRPr lang="en-US" sz="26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 algn="ctr"/>
            <a:r>
              <a:rPr lang="sr-Cyrl-RS" sz="2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en-US" altLang="ko-KR" sz="2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4943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1" grpId="0" animBg="1"/>
      <p:bldP spid="55" grpId="0"/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2602747" y="-968483"/>
            <a:ext cx="1059435" cy="472716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rgbClr val="01BF18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189636" y="843559"/>
            <a:ext cx="1103077" cy="1103077"/>
          </a:xfrm>
          <a:prstGeom prst="ellipse">
            <a:avLst/>
          </a:prstGeom>
          <a:solidFill>
            <a:srgbClr val="01BF18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526669" y="1129666"/>
            <a:ext cx="4844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sr-Cyrl-BA" altLang="ko-KR" sz="2800" b="1" dirty="0" smtClean="0">
                <a:solidFill>
                  <a:schemeClr val="bg1"/>
                </a:solidFill>
                <a:cs typeface="Arial" charset="0"/>
              </a:rPr>
              <a:t>7.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grpSp>
        <p:nvGrpSpPr>
          <p:cNvPr id="4" name="그룹 104"/>
          <p:cNvGrpSpPr/>
          <p:nvPr/>
        </p:nvGrpSpPr>
        <p:grpSpPr>
          <a:xfrm>
            <a:off x="4795054" y="1273215"/>
            <a:ext cx="441063" cy="223832"/>
            <a:chOff x="7123783" y="2013388"/>
            <a:chExt cx="283532" cy="143201"/>
          </a:xfrm>
          <a:solidFill>
            <a:srgbClr val="01BF18"/>
          </a:solidFill>
        </p:grpSpPr>
        <p:sp>
          <p:nvSpPr>
            <p:cNvPr id="43" name="이등변 삼각형 105"/>
            <p:cNvSpPr>
              <a:spLocks noChangeAspect="1"/>
            </p:cNvSpPr>
            <p:nvPr/>
          </p:nvSpPr>
          <p:spPr>
            <a:xfrm rot="16200000" flipV="1">
              <a:off x="7116411" y="2030989"/>
              <a:ext cx="122744" cy="1080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44" name="이등변 삼각형 106"/>
            <p:cNvSpPr>
              <a:spLocks noChangeAspect="1"/>
            </p:cNvSpPr>
            <p:nvPr/>
          </p:nvSpPr>
          <p:spPr>
            <a:xfrm rot="16200000" flipV="1">
              <a:off x="7272714" y="2021989"/>
              <a:ext cx="143201" cy="1260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sp>
        <p:nvSpPr>
          <p:cNvPr id="55" name="TextBox 10"/>
          <p:cNvSpPr txBox="1"/>
          <p:nvPr/>
        </p:nvSpPr>
        <p:spPr bwMode="auto">
          <a:xfrm>
            <a:off x="1475656" y="874751"/>
            <a:ext cx="3198568" cy="954107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sr-Cyrl-BA" altLang="ko-KR" sz="2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ШКОЛА СЛИКАЊА</a:t>
            </a:r>
            <a:endParaRPr lang="ko-KR" altLang="en-US" sz="2800" b="1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-20538"/>
            <a:ext cx="9144000" cy="648001"/>
          </a:xfrm>
        </p:spPr>
        <p:txBody>
          <a:bodyPr/>
          <a:lstStyle/>
          <a:p>
            <a:pPr algn="ctr"/>
            <a:r>
              <a:rPr lang="sr-Cyrl-BA" altLang="ko-KR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НАША ИСКУСТВА – ПРИМЈЕРИ ДОБРЕ ПРАКСЕ</a:t>
            </a:r>
            <a:endParaRPr lang="ko-KR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3347864" y="2139702"/>
            <a:ext cx="5796136" cy="3384376"/>
          </a:xfrm>
        </p:spPr>
        <p:txBody>
          <a:bodyPr/>
          <a:lstStyle/>
          <a:p>
            <a:pPr algn="ctr"/>
            <a:r>
              <a:rPr lang="sr-Cyrl-BA" sz="2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Предност је  да дјеца тог узраста раде са академским сликаром .  Дјеца су изузетно                          заинтересована  јер су им           приближене сликарске технике   као што су акварел, мозаик и      цртање графиком.</a:t>
            </a:r>
            <a:endParaRPr lang="en-US" sz="28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lvl="0" algn="ctr"/>
            <a:r>
              <a:rPr lang="sr-Cyrl-RS" sz="28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en-US" altLang="ko-KR" sz="28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749432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1" grpId="0" animBg="1"/>
      <p:bldP spid="55" grpId="0"/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sr-Cyrl-RS" altLang="ko-KR" dirty="0" smtClean="0"/>
              <a:t>ХВАЛА НА ПАЖЊИ!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8958219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29069" y="3068987"/>
            <a:ext cx="38824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sr-Cyrl-BA" altLang="ko-KR" sz="2800" b="1" dirty="0">
                <a:solidFill>
                  <a:schemeClr val="bg1"/>
                </a:solidFill>
                <a:cs typeface="Arial" charset="0"/>
              </a:rPr>
              <a:t>Г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957840" y="-330357"/>
            <a:ext cx="853232" cy="493280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57840" y="747985"/>
            <a:ext cx="853228" cy="4932805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957839" y="1828075"/>
            <a:ext cx="853230" cy="4932805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197732" y="1973152"/>
            <a:ext cx="4164086" cy="40011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sr-Cyrl-BA" altLang="ko-KR" sz="20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Развијање радних навика</a:t>
            </a:r>
            <a:endParaRPr lang="ko-KR" altLang="en-US" sz="20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367705" y="1697990"/>
            <a:ext cx="917581" cy="84811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313132" y="2793471"/>
            <a:ext cx="917579" cy="848115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0" name="AutoShape 92"/>
          <p:cNvSpPr>
            <a:spLocks noChangeAspect="1" noChangeArrowheads="1"/>
          </p:cNvSpPr>
          <p:nvPr/>
        </p:nvSpPr>
        <p:spPr bwMode="auto">
          <a:xfrm rot="16200000" flipH="1">
            <a:off x="3367704" y="3860133"/>
            <a:ext cx="917581" cy="848116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491881" y="1851749"/>
            <a:ext cx="654399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sr-Cyrl-BA" altLang="ko-KR" sz="2800" dirty="0">
                <a:solidFill>
                  <a:schemeClr val="bg1"/>
                </a:solidFill>
              </a:rPr>
              <a:t>В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402437" y="2945035"/>
            <a:ext cx="7429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sr-Cyrl-BA" altLang="ko-KR" sz="2800" b="1" dirty="0">
                <a:solidFill>
                  <a:schemeClr val="bg1"/>
                </a:solidFill>
                <a:cs typeface="Arial" charset="0"/>
              </a:rPr>
              <a:t>Г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5" name="직사각형 110"/>
          <p:cNvSpPr>
            <a:spLocks noChangeArrowheads="1"/>
          </p:cNvSpPr>
          <p:nvPr/>
        </p:nvSpPr>
        <p:spPr bwMode="auto">
          <a:xfrm>
            <a:off x="3491881" y="4034997"/>
            <a:ext cx="6535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sr-Cyrl-BA" altLang="ko-KR" sz="2800" b="1" dirty="0">
                <a:solidFill>
                  <a:schemeClr val="bg1"/>
                </a:solidFill>
                <a:cs typeface="Arial" charset="0"/>
              </a:rPr>
              <a:t>Д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grpSp>
        <p:nvGrpSpPr>
          <p:cNvPr id="33" name="그룹 95"/>
          <p:cNvGrpSpPr/>
          <p:nvPr/>
        </p:nvGrpSpPr>
        <p:grpSpPr>
          <a:xfrm>
            <a:off x="8361818" y="2048984"/>
            <a:ext cx="318662" cy="174126"/>
            <a:chOff x="7123783" y="2013388"/>
            <a:chExt cx="283532" cy="143201"/>
          </a:xfrm>
          <a:solidFill>
            <a:schemeClr val="accent3"/>
          </a:solidFill>
        </p:grpSpPr>
        <p:sp>
          <p:nvSpPr>
            <p:cNvPr id="34" name="이등변 삼각형 96"/>
            <p:cNvSpPr>
              <a:spLocks noChangeAspect="1"/>
            </p:cNvSpPr>
            <p:nvPr/>
          </p:nvSpPr>
          <p:spPr>
            <a:xfrm rot="16200000" flipV="1">
              <a:off x="7116411" y="2030989"/>
              <a:ext cx="122744" cy="1080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35" name="이등변 삼각형 97"/>
            <p:cNvSpPr>
              <a:spLocks noChangeAspect="1"/>
            </p:cNvSpPr>
            <p:nvPr/>
          </p:nvSpPr>
          <p:spPr>
            <a:xfrm rot="16200000" flipV="1">
              <a:off x="7272714" y="2021989"/>
              <a:ext cx="143201" cy="1260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grpSp>
        <p:nvGrpSpPr>
          <p:cNvPr id="36" name="그룹 98"/>
          <p:cNvGrpSpPr/>
          <p:nvPr/>
        </p:nvGrpSpPr>
        <p:grpSpPr>
          <a:xfrm>
            <a:off x="8379537" y="3126800"/>
            <a:ext cx="318662" cy="174126"/>
            <a:chOff x="7123783" y="2013388"/>
            <a:chExt cx="283532" cy="143201"/>
          </a:xfrm>
          <a:solidFill>
            <a:schemeClr val="accent4"/>
          </a:solidFill>
        </p:grpSpPr>
        <p:sp>
          <p:nvSpPr>
            <p:cNvPr id="37" name="이등변 삼각형 99"/>
            <p:cNvSpPr>
              <a:spLocks noChangeAspect="1"/>
            </p:cNvSpPr>
            <p:nvPr/>
          </p:nvSpPr>
          <p:spPr>
            <a:xfrm rot="16200000" flipV="1">
              <a:off x="7116411" y="2030989"/>
              <a:ext cx="122744" cy="1080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38" name="이등변 삼각형 100"/>
            <p:cNvSpPr>
              <a:spLocks noChangeAspect="1"/>
            </p:cNvSpPr>
            <p:nvPr/>
          </p:nvSpPr>
          <p:spPr>
            <a:xfrm rot="16200000" flipV="1">
              <a:off x="7272714" y="2021989"/>
              <a:ext cx="143201" cy="1260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grpSp>
        <p:nvGrpSpPr>
          <p:cNvPr id="39" name="그룹 101"/>
          <p:cNvGrpSpPr/>
          <p:nvPr/>
        </p:nvGrpSpPr>
        <p:grpSpPr>
          <a:xfrm>
            <a:off x="8361818" y="4207414"/>
            <a:ext cx="318662" cy="174126"/>
            <a:chOff x="7123783" y="2013388"/>
            <a:chExt cx="283532" cy="143201"/>
          </a:xfrm>
          <a:solidFill>
            <a:schemeClr val="accent1"/>
          </a:solidFill>
        </p:grpSpPr>
        <p:sp>
          <p:nvSpPr>
            <p:cNvPr id="40" name="이등변 삼각형 102"/>
            <p:cNvSpPr>
              <a:spLocks noChangeAspect="1"/>
            </p:cNvSpPr>
            <p:nvPr/>
          </p:nvSpPr>
          <p:spPr>
            <a:xfrm rot="16200000" flipV="1">
              <a:off x="7116411" y="2030989"/>
              <a:ext cx="122744" cy="1080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  <p:sp>
          <p:nvSpPr>
            <p:cNvPr id="41" name="이등변 삼각형 103"/>
            <p:cNvSpPr>
              <a:spLocks noChangeAspect="1"/>
            </p:cNvSpPr>
            <p:nvPr/>
          </p:nvSpPr>
          <p:spPr>
            <a:xfrm rot="16200000" flipV="1">
              <a:off x="7272714" y="2021989"/>
              <a:ext cx="143201" cy="126000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ko-KR"/>
              </a:defPPr>
              <a:lvl1pPr marL="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1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ko-KR" altLang="en-US"/>
            </a:p>
          </p:txBody>
        </p:sp>
      </p:grpSp>
      <p:sp>
        <p:nvSpPr>
          <p:cNvPr id="49" name="TextBox 10"/>
          <p:cNvSpPr txBox="1"/>
          <p:nvPr/>
        </p:nvSpPr>
        <p:spPr bwMode="auto">
          <a:xfrm>
            <a:off x="3968283" y="2861319"/>
            <a:ext cx="4584148" cy="707886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Подстицање социјализације и </a:t>
            </a:r>
          </a:p>
          <a:p>
            <a:pPr algn="ctr"/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прихватања међусобних разлика</a:t>
            </a:r>
            <a:endParaRPr lang="ko-KR" altLang="en-US" sz="2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52" name="TextBox 10"/>
          <p:cNvSpPr txBox="1"/>
          <p:nvPr/>
        </p:nvSpPr>
        <p:spPr bwMode="auto">
          <a:xfrm>
            <a:off x="4494990" y="3940534"/>
            <a:ext cx="3164163" cy="707886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sr-Cyrl-BA" altLang="ko-KR" sz="2000" b="1" dirty="0">
                <a:solidFill>
                  <a:srgbClr val="2A866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Подизање нивоа васпитне улоге школе</a:t>
            </a:r>
            <a:endParaRPr lang="ko-KR" altLang="en-US" sz="2000" b="1" dirty="0">
              <a:solidFill>
                <a:srgbClr val="2A866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323528" y="586034"/>
            <a:ext cx="8712967" cy="1044162"/>
          </a:xfrm>
        </p:spPr>
        <p:txBody>
          <a:bodyPr/>
          <a:lstStyle/>
          <a:p>
            <a:pPr lvl="0"/>
            <a:r>
              <a:rPr lang="ru-RU" altLang="ko-KR" sz="2000" b="1" dirty="0">
                <a:latin typeface="+mn-lt"/>
              </a:rPr>
              <a:t>Пружа могућност да дјеца поред редовне наставе, буду у школи још један дио дана, док су им родитељи на послу. </a:t>
            </a:r>
            <a:endParaRPr lang="en-US" altLang="ko-KR" sz="2000" b="1" dirty="0">
              <a:latin typeface="+mn-lt"/>
            </a:endParaRPr>
          </a:p>
        </p:txBody>
      </p:sp>
      <p:sp>
        <p:nvSpPr>
          <p:cNvPr id="27" name="Text Placeholder 1"/>
          <p:cNvSpPr txBox="1">
            <a:spLocks/>
          </p:cNvSpPr>
          <p:nvPr/>
        </p:nvSpPr>
        <p:spPr>
          <a:xfrm>
            <a:off x="0" y="-20538"/>
            <a:ext cx="9144000" cy="648001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3600" b="0" kern="1200" baseline="0">
                <a:solidFill>
                  <a:schemeClr val="accent3"/>
                </a:solidFill>
                <a:latin typeface="+mj-lt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sr-Cyrl-BA" altLang="ko-KR" sz="2800" b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ПРОДУЖЕНИ БОРАВАК И ЊЕГОВЕ ПРЕДНОСТИ</a:t>
            </a:r>
            <a:endParaRPr lang="ko-KR" alt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68472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6" grpId="0"/>
      <p:bldP spid="18" grpId="0" animBg="1"/>
      <p:bldP spid="19" grpId="0" animBg="1"/>
      <p:bldP spid="20" grpId="0" animBg="1"/>
      <p:bldP spid="49" grpId="0"/>
      <p:bldP spid="5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51470"/>
            <a:ext cx="9144000" cy="576064"/>
          </a:xfrm>
        </p:spPr>
        <p:txBody>
          <a:bodyPr/>
          <a:lstStyle/>
          <a:p>
            <a:r>
              <a:rPr lang="sr-Cyrl-BA" altLang="ko-K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ПРОДУЖЕНИ БОРАВАК 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0" y="627534"/>
            <a:ext cx="9144000" cy="288032"/>
          </a:xfrm>
        </p:spPr>
        <p:txBody>
          <a:bodyPr/>
          <a:lstStyle/>
          <a:p>
            <a:pPr lvl="0"/>
            <a:r>
              <a:rPr lang="sr-Cyrl-BA" altLang="ko-KR" sz="2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Огрганизација рада у школској </a:t>
            </a:r>
            <a:r>
              <a:rPr lang="sr-Cyrl-BA" altLang="ko-KR" sz="2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2018/2019</a:t>
            </a:r>
            <a:r>
              <a:rPr lang="sr-Cyrl-BA" altLang="ko-KR" sz="2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години</a:t>
            </a:r>
            <a:endParaRPr lang="en-US" altLang="ko-KR" sz="2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Oval 4"/>
          <p:cNvSpPr/>
          <p:nvPr/>
        </p:nvSpPr>
        <p:spPr>
          <a:xfrm>
            <a:off x="134552" y="1230264"/>
            <a:ext cx="693414" cy="69341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191622" y="1348271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01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B319C2E3-6909-4D36-A676-996ABA7160E3}"/>
              </a:ext>
            </a:extLst>
          </p:cNvPr>
          <p:cNvGrpSpPr/>
          <p:nvPr/>
        </p:nvGrpSpPr>
        <p:grpSpPr>
          <a:xfrm>
            <a:off x="4355976" y="1230264"/>
            <a:ext cx="693414" cy="693414"/>
            <a:chOff x="639282" y="2803828"/>
            <a:chExt cx="693414" cy="693414"/>
          </a:xfrm>
        </p:grpSpPr>
        <p:sp>
          <p:nvSpPr>
            <p:cNvPr id="6" name="Oval 5"/>
            <p:cNvSpPr/>
            <p:nvPr/>
          </p:nvSpPr>
          <p:spPr>
            <a:xfrm>
              <a:off x="639282" y="2803828"/>
              <a:ext cx="693414" cy="693414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93075" y="2932702"/>
              <a:ext cx="604639" cy="430887"/>
            </a:xfrm>
            <a:prstGeom prst="rect">
              <a:avLst/>
            </a:prstGeom>
            <a:noFill/>
          </p:spPr>
          <p:txBody>
            <a:bodyPr wrap="square" tIns="0" bIns="0" rtlCol="0" anchor="ctr">
              <a:spAutoFit/>
            </a:bodyPr>
            <a:lstStyle/>
            <a:p>
              <a:r>
                <a:rPr lang="en-US" altLang="ko-KR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0</a:t>
              </a:r>
              <a:r>
                <a:rPr lang="sr-Latn-BA" altLang="ko-KR" sz="2800" b="1" dirty="0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2</a:t>
              </a:r>
              <a:endPara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428596" y="1207765"/>
            <a:ext cx="3929090" cy="3462486"/>
            <a:chOff x="847811" y="1138533"/>
            <a:chExt cx="4059402" cy="3462486"/>
          </a:xfrm>
        </p:grpSpPr>
        <p:sp>
          <p:nvSpPr>
            <p:cNvPr id="17" name="TextBox 16"/>
            <p:cNvSpPr txBox="1"/>
            <p:nvPr/>
          </p:nvSpPr>
          <p:spPr>
            <a:xfrm>
              <a:off x="847811" y="1600198"/>
              <a:ext cx="4059402" cy="30008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BA" altLang="ko-KR" sz="2100" dirty="0">
                  <a:cs typeface="Arial" pitchFamily="34" charset="0"/>
                </a:rPr>
                <a:t>У текућој школској години услуге продуженог боравка у школи користи укупно 53 ученика. Они су подијељени у двије групе. Једну групу чине ученици другог разреда, а другу </a:t>
              </a:r>
              <a:r>
                <a:rPr lang="sr-Cyrl-BA" altLang="ko-KR" sz="2100" dirty="0" smtClean="0">
                  <a:cs typeface="Arial" pitchFamily="34" charset="0"/>
                </a:rPr>
                <a:t>чини хетерогена </a:t>
              </a:r>
              <a:r>
                <a:rPr lang="sr-Cyrl-BA" altLang="ko-KR" sz="2100" dirty="0">
                  <a:cs typeface="Arial" pitchFamily="34" charset="0"/>
                </a:rPr>
                <a:t>група ученика првог и трећег разреда. </a:t>
              </a:r>
              <a:endParaRPr lang="ko-KR" altLang="en-US" sz="2100" dirty="0">
                <a:cs typeface="Arial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278615" y="1138533"/>
              <a:ext cx="30300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r-Cyrl-BA" altLang="ko-KR" sz="2400" b="1" dirty="0">
                  <a:solidFill>
                    <a:schemeClr val="accent3"/>
                  </a:solidFill>
                  <a:cs typeface="Arial" pitchFamily="34" charset="0"/>
                </a:rPr>
                <a:t>Број </a:t>
              </a:r>
              <a:r>
                <a:rPr lang="sr-Cyrl-BA" altLang="ko-KR" sz="2400" b="1" dirty="0" smtClean="0">
                  <a:solidFill>
                    <a:schemeClr val="accent3"/>
                  </a:solidFill>
                  <a:cs typeface="Arial" pitchFamily="34" charset="0"/>
                </a:rPr>
                <a:t>дјеце/група</a:t>
              </a:r>
              <a:endParaRPr lang="ko-KR" altLang="en-US" sz="2400" b="1" dirty="0">
                <a:solidFill>
                  <a:schemeClr val="accent3"/>
                </a:solidFill>
                <a:cs typeface="Arial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4860032" y="1156898"/>
            <a:ext cx="4283968" cy="3433007"/>
            <a:chOff x="732689" y="1441775"/>
            <a:chExt cx="4426050" cy="3433007"/>
          </a:xfrm>
        </p:grpSpPr>
        <p:sp>
          <p:nvSpPr>
            <p:cNvPr id="20" name="TextBox 19"/>
            <p:cNvSpPr txBox="1"/>
            <p:nvPr/>
          </p:nvSpPr>
          <p:spPr>
            <a:xfrm>
              <a:off x="732689" y="1873961"/>
              <a:ext cx="4426050" cy="30008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altLang="ko-KR" sz="2100" dirty="0">
                  <a:cs typeface="Arial" pitchFamily="34" charset="0"/>
                </a:rPr>
                <a:t>За потребе рада продуженог боравка се користи кабинет за продужени боравак који је у потпуности прилагођен потребама васпитно – образовног процеса.Ту се налази телевизор, угао - тросјед, кухиња, столови и столице као и дидактички материјал.</a:t>
              </a:r>
              <a:endParaRPr lang="ko-KR" altLang="en-US" sz="2100" dirty="0">
                <a:cs typeface="Arial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983904" y="1441775"/>
              <a:ext cx="305494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r-Cyrl-BA" altLang="ko-KR" sz="2400" b="1" dirty="0">
                  <a:solidFill>
                    <a:schemeClr val="accent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Опремљеност</a:t>
              </a:r>
              <a:r>
                <a:rPr lang="sr-Cyrl-BA" altLang="ko-KR" sz="2400" b="1" dirty="0">
                  <a:solidFill>
                    <a:schemeClr val="accent4"/>
                  </a:solidFill>
                  <a:cs typeface="Arial" pitchFamily="34" charset="0"/>
                </a:rPr>
                <a:t> </a:t>
              </a:r>
              <a:endParaRPr lang="ko-KR" altLang="en-US" sz="2400" b="1" dirty="0">
                <a:solidFill>
                  <a:schemeClr val="accent4"/>
                </a:solidFill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7998352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14">
            <a:extLst>
              <a:ext uri="{FF2B5EF4-FFF2-40B4-BE49-F238E27FC236}">
                <a16:creationId xmlns:a16="http://schemas.microsoft.com/office/drawing/2014/main" xmlns="" id="{B1789D25-2EEC-4382-8CF1-2FDBF23F49E2}"/>
              </a:ext>
            </a:extLst>
          </p:cNvPr>
          <p:cNvSpPr/>
          <p:nvPr/>
        </p:nvSpPr>
        <p:spPr>
          <a:xfrm>
            <a:off x="107504" y="1059582"/>
            <a:ext cx="693414" cy="693414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xmlns="" id="{D781AB4D-3DD0-4D7F-B787-5FCDFD61AF69}"/>
              </a:ext>
            </a:extLst>
          </p:cNvPr>
          <p:cNvSpPr txBox="1"/>
          <p:nvPr/>
        </p:nvSpPr>
        <p:spPr>
          <a:xfrm>
            <a:off x="175967" y="1190845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sr-Cyrl-BA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3</a:t>
            </a:r>
            <a:endParaRPr lang="en-US" altLang="ko-KR" sz="2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xmlns="" id="{E748C5BA-A546-4259-B04E-2A4E1A81808C}"/>
              </a:ext>
            </a:extLst>
          </p:cNvPr>
          <p:cNvGrpSpPr/>
          <p:nvPr/>
        </p:nvGrpSpPr>
        <p:grpSpPr>
          <a:xfrm>
            <a:off x="827584" y="938881"/>
            <a:ext cx="3816422" cy="3096169"/>
            <a:chOff x="1290971" y="1449628"/>
            <a:chExt cx="3444215" cy="3096169"/>
          </a:xfrm>
        </p:grpSpPr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xmlns="" id="{64FAB2AF-3AB4-4AA5-A2BD-22E016100515}"/>
                </a:ext>
              </a:extLst>
            </p:cNvPr>
            <p:cNvSpPr txBox="1"/>
            <p:nvPr/>
          </p:nvSpPr>
          <p:spPr>
            <a:xfrm>
              <a:off x="1294797" y="1868141"/>
              <a:ext cx="3440389" cy="26776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altLang="ko-KR" sz="2100" dirty="0" smtClean="0">
                  <a:cs typeface="Arial" pitchFamily="34" charset="0"/>
                </a:rPr>
                <a:t>Школа </a:t>
              </a:r>
              <a:r>
                <a:rPr lang="ru-RU" altLang="ko-KR" sz="2100" dirty="0">
                  <a:cs typeface="Arial" pitchFamily="34" charset="0"/>
                </a:rPr>
                <a:t>је за рад продуженог боравка ангажовала четири водитеља продуженог </a:t>
              </a:r>
              <a:r>
                <a:rPr lang="ru-RU" altLang="ko-KR" sz="2100" dirty="0" smtClean="0">
                  <a:cs typeface="Arial" pitchFamily="34" charset="0"/>
                </a:rPr>
                <a:t>боравка</a:t>
              </a:r>
              <a:r>
                <a:rPr lang="sr-Latn-BA" altLang="ko-KR" sz="2100" dirty="0" smtClean="0">
                  <a:cs typeface="Arial" pitchFamily="34" charset="0"/>
                </a:rPr>
                <a:t>.</a:t>
              </a:r>
              <a:r>
                <a:rPr lang="ru-RU" altLang="ko-KR" sz="2100" dirty="0" smtClean="0">
                  <a:cs typeface="Arial" pitchFamily="34" charset="0"/>
                </a:rPr>
                <a:t> Поред </a:t>
              </a:r>
              <a:r>
                <a:rPr lang="sr-Cyrl-BA" altLang="ko-KR" sz="2100" smtClean="0">
                  <a:cs typeface="Arial" pitchFamily="34" charset="0"/>
                </a:rPr>
                <a:t>наставника разредне наставе</a:t>
              </a:r>
              <a:r>
                <a:rPr lang="ru-RU" altLang="ko-KR" sz="2100" smtClean="0">
                  <a:cs typeface="Arial" pitchFamily="34" charset="0"/>
                </a:rPr>
                <a:t>, </a:t>
              </a:r>
              <a:r>
                <a:rPr lang="ru-RU" altLang="ko-KR" sz="2100" dirty="0">
                  <a:cs typeface="Arial" pitchFamily="34" charset="0"/>
                </a:rPr>
                <a:t>један од водитеља је професор ликовне културе – академски сликар.</a:t>
              </a:r>
              <a:endParaRPr lang="ko-KR" altLang="en-US" sz="2100" dirty="0">
                <a:cs typeface="Arial" pitchFamily="34" charset="0"/>
              </a:endParaRPr>
            </a:p>
          </p:txBody>
        </p: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xmlns="" id="{A282D27F-6F39-4407-A10E-9C9CAC3BEE5B}"/>
                </a:ext>
              </a:extLst>
            </p:cNvPr>
            <p:cNvSpPr txBox="1"/>
            <p:nvPr/>
          </p:nvSpPr>
          <p:spPr>
            <a:xfrm>
              <a:off x="1290971" y="1449628"/>
              <a:ext cx="3030085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r-Cyrl-BA" altLang="ko-KR" sz="2400" b="1" dirty="0">
                  <a:solidFill>
                    <a:schemeClr val="accent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Arial" pitchFamily="34" charset="0"/>
                </a:rPr>
                <a:t>Водитељи </a:t>
              </a:r>
              <a:endParaRPr lang="ko-KR" altLang="en-US" sz="24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xmlns="" id="{2688C122-3A42-4437-BC06-A5B28AEA18BF}"/>
              </a:ext>
            </a:extLst>
          </p:cNvPr>
          <p:cNvGrpSpPr/>
          <p:nvPr/>
        </p:nvGrpSpPr>
        <p:grpSpPr>
          <a:xfrm>
            <a:off x="5455431" y="1007863"/>
            <a:ext cx="3581065" cy="3506987"/>
            <a:chOff x="1177961" y="1227055"/>
            <a:chExt cx="3626803" cy="2640827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xmlns="" id="{7D53A78A-64AE-48F8-A530-3507AD03063C}"/>
                </a:ext>
              </a:extLst>
            </p:cNvPr>
            <p:cNvSpPr txBox="1"/>
            <p:nvPr/>
          </p:nvSpPr>
          <p:spPr>
            <a:xfrm>
              <a:off x="1177961" y="1482894"/>
              <a:ext cx="3626803" cy="2384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sr-Cyrl-BA" altLang="ko-KR" sz="2100" dirty="0">
                  <a:cs typeface="Arial" pitchFamily="34" charset="0"/>
                </a:rPr>
                <a:t>Наставни процес за ученике прве тријаде је организован искључиво у првој смјени тако да радно вријеме продуженог боравка почиње у 11.00 часова, након завршетка наставе, а траје до 17.00 часова. </a:t>
              </a:r>
              <a:endParaRPr lang="ko-KR" altLang="en-US" sz="2100" dirty="0">
                <a:cs typeface="Arial" pitchFamily="34" charset="0"/>
              </a:endParaRPr>
            </a:p>
          </p:txBody>
        </p: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xmlns="" id="{25A945E6-1424-43F8-B239-15F9FCD50AE3}"/>
                </a:ext>
              </a:extLst>
            </p:cNvPr>
            <p:cNvSpPr txBox="1"/>
            <p:nvPr/>
          </p:nvSpPr>
          <p:spPr>
            <a:xfrm>
              <a:off x="1177961" y="1227055"/>
              <a:ext cx="3626803" cy="312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r-Cyrl-BA" altLang="ko-KR" sz="2100" b="1" dirty="0" smtClean="0">
                  <a:solidFill>
                    <a:schemeClr val="accent1"/>
                  </a:solidFill>
                  <a:cs typeface="Arial" pitchFamily="34" charset="0"/>
                </a:rPr>
                <a:t>Вријеме/распоред </a:t>
              </a:r>
              <a:r>
                <a:rPr lang="sr-Cyrl-BA" altLang="ko-KR" sz="2100" b="1" dirty="0">
                  <a:solidFill>
                    <a:schemeClr val="accent1"/>
                  </a:solidFill>
                  <a:cs typeface="Arial" pitchFamily="34" charset="0"/>
                </a:rPr>
                <a:t>рада</a:t>
              </a:r>
              <a:endParaRPr lang="ko-KR" altLang="en-US" sz="2100" b="1" dirty="0">
                <a:solidFill>
                  <a:schemeClr val="accent1"/>
                </a:solidFill>
                <a:cs typeface="Arial" pitchFamily="34" charset="0"/>
              </a:endParaRPr>
            </a:p>
          </p:txBody>
        </p:sp>
      </p:grpSp>
      <p:sp>
        <p:nvSpPr>
          <p:cNvPr id="29" name="Oval 28">
            <a:extLst>
              <a:ext uri="{FF2B5EF4-FFF2-40B4-BE49-F238E27FC236}">
                <a16:creationId xmlns:a16="http://schemas.microsoft.com/office/drawing/2014/main" xmlns="" id="{6846E9D5-5E21-4272-94D7-33172EAC5D34}"/>
              </a:ext>
            </a:extLst>
          </p:cNvPr>
          <p:cNvSpPr/>
          <p:nvPr/>
        </p:nvSpPr>
        <p:spPr>
          <a:xfrm>
            <a:off x="4762017" y="1059582"/>
            <a:ext cx="693414" cy="69341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FEC75D6B-03AC-442A-96D0-036CD75EADE2}"/>
              </a:ext>
            </a:extLst>
          </p:cNvPr>
          <p:cNvSpPr txBox="1"/>
          <p:nvPr/>
        </p:nvSpPr>
        <p:spPr>
          <a:xfrm>
            <a:off x="4806404" y="1190845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sr-Cyrl-BA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4</a:t>
            </a:r>
            <a:endParaRPr lang="en-US" altLang="ko-KR" sz="2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-20538"/>
            <a:ext cx="9144000" cy="576064"/>
          </a:xfrm>
        </p:spPr>
        <p:txBody>
          <a:bodyPr/>
          <a:lstStyle/>
          <a:p>
            <a:r>
              <a:rPr lang="sr-Cyrl-BA" altLang="ko-K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ПРОДУЖЕНИ БОРАВАК 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0" y="555526"/>
            <a:ext cx="9144000" cy="288032"/>
          </a:xfrm>
        </p:spPr>
        <p:txBody>
          <a:bodyPr/>
          <a:lstStyle/>
          <a:p>
            <a:pPr lvl="0"/>
            <a:r>
              <a:rPr lang="sr-Cyrl-BA" altLang="ko-KR" sz="2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Огрганизација рада у школској </a:t>
            </a:r>
            <a:r>
              <a:rPr lang="sr-Cyrl-BA" altLang="ko-KR" sz="26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2018/2019</a:t>
            </a:r>
            <a:r>
              <a:rPr lang="sr-Cyrl-BA" altLang="ko-KR" sz="2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години</a:t>
            </a:r>
            <a:endParaRPr lang="en-US" altLang="ko-KR" sz="26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749885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2" grpId="0"/>
      <p:bldP spid="29" grpId="0" animBg="1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ravougaonik 1"/>
          <p:cNvSpPr/>
          <p:nvPr/>
        </p:nvSpPr>
        <p:spPr>
          <a:xfrm>
            <a:off x="107504" y="1190845"/>
            <a:ext cx="4248472" cy="338126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s-Latn-BA" sz="160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FEC75D6B-03AC-442A-96D0-036CD75EADE2}"/>
              </a:ext>
            </a:extLst>
          </p:cNvPr>
          <p:cNvSpPr txBox="1"/>
          <p:nvPr/>
        </p:nvSpPr>
        <p:spPr>
          <a:xfrm>
            <a:off x="4806404" y="1190845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sr-Cyrl-BA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4</a:t>
            </a:r>
            <a:endParaRPr lang="en-US" altLang="ko-KR" sz="2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TextBox 3">
            <a:extLst>
              <a:ext uri="{FF2B5EF4-FFF2-40B4-BE49-F238E27FC236}">
                <a16:creationId xmlns:a16="http://schemas.microsoft.com/office/drawing/2014/main" xmlns="" id="{84D32859-BFE9-47C2-91AE-6B5696F90060}"/>
              </a:ext>
            </a:extLst>
          </p:cNvPr>
          <p:cNvSpPr txBox="1"/>
          <p:nvPr/>
        </p:nvSpPr>
        <p:spPr>
          <a:xfrm>
            <a:off x="107504" y="1275606"/>
            <a:ext cx="432048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sr-Cyrl-BA" sz="2000" b="1" dirty="0">
                <a:solidFill>
                  <a:srgbClr val="FFFF00"/>
                </a:solidFill>
              </a:rPr>
              <a:t>Од организације рада у </a:t>
            </a:r>
            <a:r>
              <a:rPr lang="sr-Latn-CS" sz="2000" b="1" dirty="0" smtClean="0">
                <a:solidFill>
                  <a:srgbClr val="FFFF00"/>
                </a:solidFill>
              </a:rPr>
              <a:t>           </a:t>
            </a:r>
            <a:r>
              <a:rPr lang="sr-Cyrl-RS" sz="2000" b="1" dirty="0" smtClean="0">
                <a:solidFill>
                  <a:srgbClr val="FFFF00"/>
                </a:solidFill>
              </a:rPr>
              <a:t> </a:t>
            </a:r>
            <a:r>
              <a:rPr lang="sr-Latn-CS" sz="2000" b="1" dirty="0" smtClean="0">
                <a:solidFill>
                  <a:srgbClr val="FFFF00"/>
                </a:solidFill>
              </a:rPr>
              <a:t>  </a:t>
            </a:r>
            <a:r>
              <a:rPr lang="sr-Cyrl-BA" sz="2000" b="1" dirty="0" smtClean="0">
                <a:solidFill>
                  <a:srgbClr val="FFFF00"/>
                </a:solidFill>
              </a:rPr>
              <a:t>учионици </a:t>
            </a:r>
            <a:r>
              <a:rPr lang="sr-Cyrl-BA" sz="2000" b="1" dirty="0">
                <a:solidFill>
                  <a:srgbClr val="FFFF00"/>
                </a:solidFill>
              </a:rPr>
              <a:t>првог разреда до </a:t>
            </a:r>
            <a:r>
              <a:rPr lang="sr-Latn-CS" sz="2000" b="1" dirty="0" smtClean="0">
                <a:solidFill>
                  <a:srgbClr val="FFFF00"/>
                </a:solidFill>
              </a:rPr>
              <a:t>    </a:t>
            </a:r>
            <a:r>
              <a:rPr lang="sr-Cyrl-RS" sz="2000" b="1" dirty="0" smtClean="0">
                <a:solidFill>
                  <a:srgbClr val="FFFF00"/>
                </a:solidFill>
              </a:rPr>
              <a:t> </a:t>
            </a:r>
            <a:r>
              <a:rPr lang="sr-Latn-CS" sz="2000" b="1" dirty="0" smtClean="0">
                <a:solidFill>
                  <a:srgbClr val="FFFF00"/>
                </a:solidFill>
              </a:rPr>
              <a:t> </a:t>
            </a:r>
            <a:r>
              <a:rPr lang="sr-Cyrl-BA" sz="2000" b="1" dirty="0" smtClean="0">
                <a:solidFill>
                  <a:srgbClr val="FFFF00"/>
                </a:solidFill>
              </a:rPr>
              <a:t>изградње </a:t>
            </a:r>
            <a:r>
              <a:rPr lang="sr-Cyrl-BA" sz="2000" b="1" dirty="0">
                <a:solidFill>
                  <a:srgbClr val="FFFF00"/>
                </a:solidFill>
              </a:rPr>
              <a:t>намјенског објекта за услуге продуженог боравка. </a:t>
            </a:r>
            <a:r>
              <a:rPr lang="sr-Latn-CS" sz="2000" b="1" dirty="0" smtClean="0">
                <a:solidFill>
                  <a:srgbClr val="FFFF00"/>
                </a:solidFill>
              </a:rPr>
              <a:t>    </a:t>
            </a:r>
            <a:r>
              <a:rPr lang="sr-Cyrl-RS" sz="2000" b="1" dirty="0" smtClean="0">
                <a:solidFill>
                  <a:srgbClr val="FFFF00"/>
                </a:solidFill>
              </a:rPr>
              <a:t> </a:t>
            </a:r>
            <a:r>
              <a:rPr lang="sr-Cyrl-BA" sz="2000" b="1" dirty="0" smtClean="0">
                <a:solidFill>
                  <a:srgbClr val="FFFF00"/>
                </a:solidFill>
              </a:rPr>
              <a:t>Саму изградњу </a:t>
            </a:r>
            <a:r>
              <a:rPr lang="sr-Cyrl-BA" sz="2000" b="1" dirty="0">
                <a:solidFill>
                  <a:srgbClr val="FFFF00"/>
                </a:solidFill>
              </a:rPr>
              <a:t>су </a:t>
            </a:r>
            <a:r>
              <a:rPr lang="sr-Cyrl-BA" sz="2000" b="1" dirty="0" smtClean="0">
                <a:solidFill>
                  <a:srgbClr val="FFFF00"/>
                </a:solidFill>
              </a:rPr>
              <a:t>са</a:t>
            </a:r>
            <a:r>
              <a:rPr lang="sr-Latn-CS" sz="2000" b="1" dirty="0" smtClean="0">
                <a:solidFill>
                  <a:srgbClr val="FFFF00"/>
                </a:solidFill>
              </a:rPr>
              <a:t>   </a:t>
            </a:r>
            <a:r>
              <a:rPr lang="sr-Cyrl-BA" sz="2000" b="1" dirty="0" smtClean="0">
                <a:solidFill>
                  <a:srgbClr val="FFFF00"/>
                </a:solidFill>
              </a:rPr>
              <a:t>огромним </a:t>
            </a:r>
            <a:r>
              <a:rPr lang="sr-Cyrl-BA" sz="2000" b="1" dirty="0">
                <a:solidFill>
                  <a:srgbClr val="FFFF00"/>
                </a:solidFill>
              </a:rPr>
              <a:t>ишчекивањем </a:t>
            </a:r>
            <a:r>
              <a:rPr lang="sr-Cyrl-RS" sz="2000" b="1" dirty="0" smtClean="0">
                <a:solidFill>
                  <a:srgbClr val="FFFF00"/>
                </a:solidFill>
              </a:rPr>
              <a:t> </a:t>
            </a:r>
            <a:r>
              <a:rPr lang="sr-Cyrl-BA" sz="2000" b="1" dirty="0" smtClean="0">
                <a:solidFill>
                  <a:srgbClr val="FFFF00"/>
                </a:solidFill>
              </a:rPr>
              <a:t>пратили </a:t>
            </a:r>
            <a:r>
              <a:rPr lang="sr-Cyrl-BA" sz="2000" b="1" dirty="0">
                <a:solidFill>
                  <a:srgbClr val="FFFF00"/>
                </a:solidFill>
              </a:rPr>
              <a:t>највише наши </a:t>
            </a:r>
            <a:r>
              <a:rPr lang="sr-Cyrl-BA" sz="2000" b="1" dirty="0" smtClean="0">
                <a:solidFill>
                  <a:srgbClr val="FFFF00"/>
                </a:solidFill>
              </a:rPr>
              <a:t>учениц</a:t>
            </a:r>
            <a:r>
              <a:rPr lang="sr-Cyrl-RS" sz="2000" b="1" dirty="0" smtClean="0">
                <a:solidFill>
                  <a:srgbClr val="FFFF00"/>
                </a:solidFill>
              </a:rPr>
              <a:t>и</a:t>
            </a:r>
            <a:r>
              <a:rPr lang="sr-Cyrl-BA" sz="2000" b="1" dirty="0" smtClean="0">
                <a:solidFill>
                  <a:srgbClr val="FFFF00"/>
                </a:solidFill>
              </a:rPr>
              <a:t>. </a:t>
            </a:r>
            <a:r>
              <a:rPr lang="sr-Cyrl-BA" sz="2000" b="1" dirty="0">
                <a:solidFill>
                  <a:srgbClr val="FFFF00"/>
                </a:solidFill>
              </a:rPr>
              <a:t>Они </a:t>
            </a:r>
            <a:r>
              <a:rPr lang="sr-Cyrl-BA" sz="2000" b="1" dirty="0" smtClean="0">
                <a:solidFill>
                  <a:srgbClr val="FFFF00"/>
                </a:solidFill>
              </a:rPr>
              <a:t>су доградњу </a:t>
            </a:r>
            <a:r>
              <a:rPr lang="sr-Cyrl-BA" sz="2000" b="1" dirty="0">
                <a:solidFill>
                  <a:srgbClr val="FFFF00"/>
                </a:solidFill>
              </a:rPr>
              <a:t>школе за </a:t>
            </a:r>
          </a:p>
          <a:p>
            <a:pPr algn="ctr"/>
            <a:r>
              <a:rPr lang="sr-Cyrl-BA" sz="2000" b="1" dirty="0">
                <a:solidFill>
                  <a:srgbClr val="FFFF00"/>
                </a:solidFill>
              </a:rPr>
              <a:t>продужени боравак назвали </a:t>
            </a:r>
          </a:p>
          <a:p>
            <a:pPr algn="ctr"/>
            <a:r>
              <a:rPr lang="sr-Cyrl-BA" sz="2000" b="1" dirty="0">
                <a:solidFill>
                  <a:srgbClr val="FFFF00"/>
                </a:solidFill>
              </a:rPr>
              <a:t>НАША НОВА КУЋИЦА</a:t>
            </a:r>
            <a:endParaRPr lang="sr-Latn-BA" sz="2000" b="1" dirty="0">
              <a:solidFill>
                <a:srgbClr val="FFFF00"/>
              </a:solidFill>
            </a:endParaRPr>
          </a:p>
        </p:txBody>
      </p:sp>
      <p:grpSp>
        <p:nvGrpSpPr>
          <p:cNvPr id="19" name="Grupa 18"/>
          <p:cNvGrpSpPr/>
          <p:nvPr/>
        </p:nvGrpSpPr>
        <p:grpSpPr>
          <a:xfrm>
            <a:off x="4499992" y="1170019"/>
            <a:ext cx="4464496" cy="3381269"/>
            <a:chOff x="3923928" y="1275606"/>
            <a:chExt cx="4464496" cy="3456384"/>
          </a:xfrm>
        </p:grpSpPr>
        <p:sp>
          <p:nvSpPr>
            <p:cNvPr id="20" name="Rectangle 7">
              <a:extLst>
                <a:ext uri="{FF2B5EF4-FFF2-40B4-BE49-F238E27FC236}">
                  <a16:creationId xmlns:a16="http://schemas.microsoft.com/office/drawing/2014/main" xmlns="" id="{F6A7DD6A-25A5-4952-BB67-C3BDC378F1AB}"/>
                </a:ext>
              </a:extLst>
            </p:cNvPr>
            <p:cNvSpPr/>
            <p:nvPr/>
          </p:nvSpPr>
          <p:spPr>
            <a:xfrm>
              <a:off x="3923928" y="1275606"/>
              <a:ext cx="4464496" cy="3456384"/>
            </a:xfrm>
            <a:prstGeom prst="rect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BA"/>
            </a:p>
          </p:txBody>
        </p:sp>
        <p:pic>
          <p:nvPicPr>
            <p:cNvPr id="21" name="Picture 9">
              <a:extLst>
                <a:ext uri="{FF2B5EF4-FFF2-40B4-BE49-F238E27FC236}">
                  <a16:creationId xmlns:a16="http://schemas.microsoft.com/office/drawing/2014/main" xmlns="" id="{A0142C07-C1B3-42C7-817F-BFA74A847CD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023138" y="1350721"/>
              <a:ext cx="4266076" cy="3306153"/>
            </a:xfrm>
            <a:prstGeom prst="rect">
              <a:avLst/>
            </a:prstGeom>
          </p:spPr>
        </p:pic>
      </p:grpSp>
      <p:sp>
        <p:nvSpPr>
          <p:cNvPr id="31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360536" y="-20538"/>
            <a:ext cx="8783463" cy="576064"/>
          </a:xfrm>
        </p:spPr>
        <p:txBody>
          <a:bodyPr/>
          <a:lstStyle/>
          <a:p>
            <a:r>
              <a:rPr lang="sr-Cyrl-BA" altLang="ko-K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СПЕЦИФИЧНОСТИ РАДА КОД НАС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0" y="587424"/>
            <a:ext cx="9144000" cy="288032"/>
          </a:xfrm>
        </p:spPr>
        <p:txBody>
          <a:bodyPr/>
          <a:lstStyle/>
          <a:p>
            <a:pPr lvl="0"/>
            <a:r>
              <a:rPr lang="sr-Cyrl-BA" altLang="ko-KR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Продужени боравак – наша нова кућица</a:t>
            </a:r>
            <a:endParaRPr lang="en-US" altLang="ko-KR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Rectangle 9">
            <a:extLst>
              <a:ext uri="{FF2B5EF4-FFF2-40B4-BE49-F238E27FC236}">
                <a16:creationId xmlns:a16="http://schemas.microsoft.com/office/drawing/2014/main" xmlns="" id="{B76BFBE2-7821-4E93-B625-43AF367DF690}"/>
              </a:ext>
            </a:extLst>
          </p:cNvPr>
          <p:cNvSpPr/>
          <p:nvPr/>
        </p:nvSpPr>
        <p:spPr>
          <a:xfrm>
            <a:off x="-6746" y="161603"/>
            <a:ext cx="834330" cy="681955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rgbClr val="00B05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295684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4">
            <a:extLst>
              <a:ext uri="{FF2B5EF4-FFF2-40B4-BE49-F238E27FC236}">
                <a16:creationId xmlns:a16="http://schemas.microsoft.com/office/drawing/2014/main" xmlns="" id="{5DDD0A8F-C79B-469A-B44A-A1CC588739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  <a:ext uri="{837473B0-CC2E-450A-ABE3-18F120FF3D39}">
                <a1611:picAttrSrcUrl xmlns:a1611="http://schemas.microsoft.com/office/drawing/2016/11/main" xmlns="" r:id="rId4"/>
              </a:ext>
            </a:extLst>
          </a:blip>
          <a:stretch>
            <a:fillRect/>
          </a:stretch>
        </p:blipFill>
        <p:spPr>
          <a:xfrm>
            <a:off x="52512" y="69925"/>
            <a:ext cx="1135112" cy="917649"/>
          </a:xfrm>
          <a:prstGeom prst="rect">
            <a:avLst/>
          </a:prstGeom>
        </p:spPr>
      </p:pic>
      <p:sp>
        <p:nvSpPr>
          <p:cNvPr id="2" name="Pravougaonik 1"/>
          <p:cNvSpPr/>
          <p:nvPr/>
        </p:nvSpPr>
        <p:spPr>
          <a:xfrm>
            <a:off x="107504" y="1190845"/>
            <a:ext cx="4248472" cy="3381268"/>
          </a:xfrm>
          <a:prstGeom prst="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s-Latn-BA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FEC75D6B-03AC-442A-96D0-036CD75EADE2}"/>
              </a:ext>
            </a:extLst>
          </p:cNvPr>
          <p:cNvSpPr txBox="1"/>
          <p:nvPr/>
        </p:nvSpPr>
        <p:spPr>
          <a:xfrm>
            <a:off x="4806404" y="1190845"/>
            <a:ext cx="604639" cy="430887"/>
          </a:xfrm>
          <a:prstGeom prst="rect">
            <a:avLst/>
          </a:prstGeom>
          <a:noFill/>
        </p:spPr>
        <p:txBody>
          <a:bodyPr wrap="square" tIns="0" bIns="0" rtlCol="0" anchor="ctr">
            <a:spAutoFit/>
          </a:bodyPr>
          <a:lstStyle/>
          <a:p>
            <a:r>
              <a:rPr lang="en-US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0</a:t>
            </a:r>
            <a:r>
              <a:rPr lang="sr-Cyrl-BA" altLang="ko-KR" sz="2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4</a:t>
            </a:r>
            <a:endParaRPr lang="en-US" altLang="ko-KR" sz="28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5081" y="-20538"/>
            <a:ext cx="8783463" cy="576064"/>
          </a:xfrm>
        </p:spPr>
        <p:txBody>
          <a:bodyPr/>
          <a:lstStyle/>
          <a:p>
            <a:r>
              <a:rPr lang="sr-Cyrl-BA" altLang="ko-K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СПЕЦИФИЧНОСТИ РАДА КОД НАС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2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0" y="587424"/>
            <a:ext cx="9144000" cy="288032"/>
          </a:xfrm>
        </p:spPr>
        <p:txBody>
          <a:bodyPr/>
          <a:lstStyle/>
          <a:p>
            <a:pPr lvl="0"/>
            <a:r>
              <a:rPr lang="sr-Cyrl-BA" altLang="ko-KR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Креативност и дух </a:t>
            </a:r>
            <a:r>
              <a:rPr lang="sr-Cyrl-BA" altLang="ko-KR" sz="28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умјетника</a:t>
            </a:r>
            <a:endParaRPr lang="en-US" altLang="ko-KR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9">
            <a:extLst>
              <a:ext uri="{FF2B5EF4-FFF2-40B4-BE49-F238E27FC236}">
                <a16:creationId xmlns:a16="http://schemas.microsoft.com/office/drawing/2014/main" xmlns="" id="{0897166A-0243-4EF7-AD2A-3289C3017C24}"/>
              </a:ext>
            </a:extLst>
          </p:cNvPr>
          <p:cNvSpPr txBox="1"/>
          <p:nvPr/>
        </p:nvSpPr>
        <p:spPr>
          <a:xfrm>
            <a:off x="0" y="1203598"/>
            <a:ext cx="4355976" cy="3323987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sr-Cyrl-BA" sz="2100" b="1" dirty="0">
                <a:solidFill>
                  <a:srgbClr val="FFFF00"/>
                </a:solidFill>
              </a:rPr>
              <a:t>Ангажован да ради пола </a:t>
            </a:r>
            <a:r>
              <a:rPr lang="sr-Cyrl-BA" sz="2100" b="1" dirty="0" smtClean="0">
                <a:solidFill>
                  <a:srgbClr val="FFFF00"/>
                </a:solidFill>
              </a:rPr>
              <a:t>          радног </a:t>
            </a:r>
            <a:r>
              <a:rPr lang="sr-Cyrl-BA" sz="2100" b="1" dirty="0">
                <a:solidFill>
                  <a:srgbClr val="FFFF00"/>
                </a:solidFill>
              </a:rPr>
              <a:t>времена у продуженом боравку, присуство наставника ликовне културе се увелико </a:t>
            </a:r>
            <a:r>
              <a:rPr lang="sr-Cyrl-BA" sz="2100" b="1" dirty="0" smtClean="0">
                <a:solidFill>
                  <a:srgbClr val="FFFF00"/>
                </a:solidFill>
              </a:rPr>
              <a:t>   осјећа </a:t>
            </a:r>
            <a:r>
              <a:rPr lang="sr-Cyrl-BA" sz="2100" b="1" dirty="0">
                <a:solidFill>
                  <a:srgbClr val="FFFF00"/>
                </a:solidFill>
              </a:rPr>
              <a:t>при самом уласку у </a:t>
            </a:r>
            <a:r>
              <a:rPr lang="sr-Cyrl-BA" sz="2100" b="1" dirty="0" smtClean="0">
                <a:solidFill>
                  <a:srgbClr val="FFFF00"/>
                </a:solidFill>
              </a:rPr>
              <a:t>      просторије </a:t>
            </a:r>
            <a:r>
              <a:rPr lang="sr-Cyrl-BA" sz="2100" b="1" dirty="0">
                <a:solidFill>
                  <a:srgbClr val="FFFF00"/>
                </a:solidFill>
              </a:rPr>
              <a:t>боравка. За </a:t>
            </a:r>
            <a:r>
              <a:rPr lang="sr-Cyrl-BA" sz="2100" b="1" dirty="0" smtClean="0">
                <a:solidFill>
                  <a:srgbClr val="FFFF00"/>
                </a:solidFill>
              </a:rPr>
              <a:t>             ученике </a:t>
            </a:r>
            <a:r>
              <a:rPr lang="sr-Cyrl-BA" sz="2100" b="1" dirty="0">
                <a:solidFill>
                  <a:srgbClr val="FFFF00"/>
                </a:solidFill>
              </a:rPr>
              <a:t>се организују многе </a:t>
            </a:r>
            <a:r>
              <a:rPr lang="sr-Cyrl-BA" sz="2100" b="1" dirty="0" smtClean="0">
                <a:solidFill>
                  <a:srgbClr val="FFFF00"/>
                </a:solidFill>
              </a:rPr>
              <a:t>   активности </a:t>
            </a:r>
            <a:r>
              <a:rPr lang="sr-Cyrl-BA" sz="2100" b="1" dirty="0">
                <a:solidFill>
                  <a:srgbClr val="FFFF00"/>
                </a:solidFill>
              </a:rPr>
              <a:t>гдје, под стучним </a:t>
            </a:r>
            <a:r>
              <a:rPr lang="sr-Cyrl-BA" sz="2100" b="1" dirty="0" smtClean="0">
                <a:solidFill>
                  <a:srgbClr val="FFFF00"/>
                </a:solidFill>
              </a:rPr>
              <a:t> вођством</a:t>
            </a:r>
            <a:r>
              <a:rPr lang="sr-Cyrl-BA" sz="2100" b="1" dirty="0">
                <a:solidFill>
                  <a:srgbClr val="FFFF00"/>
                </a:solidFill>
              </a:rPr>
              <a:t>, могу развијати </a:t>
            </a:r>
          </a:p>
          <a:p>
            <a:pPr algn="ctr"/>
            <a:r>
              <a:rPr lang="sr-Cyrl-BA" sz="2100" b="1" dirty="0">
                <a:solidFill>
                  <a:srgbClr val="FFFF00"/>
                </a:solidFill>
              </a:rPr>
              <a:t>КРЕАТИВНОСТ.</a:t>
            </a:r>
            <a:endParaRPr lang="sr-Latn-BA" sz="2100" b="1" dirty="0">
              <a:solidFill>
                <a:srgbClr val="FFFF00"/>
              </a:solidFill>
            </a:endParaRPr>
          </a:p>
        </p:txBody>
      </p:sp>
      <p:grpSp>
        <p:nvGrpSpPr>
          <p:cNvPr id="13" name="Grupa 12"/>
          <p:cNvGrpSpPr/>
          <p:nvPr/>
        </p:nvGrpSpPr>
        <p:grpSpPr>
          <a:xfrm>
            <a:off x="4427984" y="1190845"/>
            <a:ext cx="4608512" cy="3362715"/>
            <a:chOff x="4139952" y="1310019"/>
            <a:chExt cx="4392488" cy="3277954"/>
          </a:xfrm>
        </p:grpSpPr>
        <p:sp>
          <p:nvSpPr>
            <p:cNvPr id="14" name="Rectangle 12">
              <a:extLst>
                <a:ext uri="{FF2B5EF4-FFF2-40B4-BE49-F238E27FC236}">
                  <a16:creationId xmlns:a16="http://schemas.microsoft.com/office/drawing/2014/main" xmlns="" id="{FA166C21-2F7D-4C77-817F-8AA302C511C1}"/>
                </a:ext>
              </a:extLst>
            </p:cNvPr>
            <p:cNvSpPr/>
            <p:nvPr/>
          </p:nvSpPr>
          <p:spPr>
            <a:xfrm>
              <a:off x="4139952" y="1310019"/>
              <a:ext cx="4392488" cy="3277954"/>
            </a:xfrm>
            <a:prstGeom prst="rect">
              <a:avLst/>
            </a:prstGeom>
            <a:solidFill>
              <a:srgbClr val="FFC0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sr-Latn-BA"/>
            </a:p>
          </p:txBody>
        </p:sp>
        <p:pic>
          <p:nvPicPr>
            <p:cNvPr id="15" name="Picture 17">
              <a:extLst>
                <a:ext uri="{FF2B5EF4-FFF2-40B4-BE49-F238E27FC236}">
                  <a16:creationId xmlns:a16="http://schemas.microsoft.com/office/drawing/2014/main" xmlns="" id="{940C6F0E-D822-4B6D-8C2F-3935973754F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211960" y="1369320"/>
              <a:ext cx="4212468" cy="31593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027792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-92546"/>
            <a:ext cx="9144000" cy="576064"/>
          </a:xfrm>
        </p:spPr>
        <p:txBody>
          <a:bodyPr/>
          <a:lstStyle/>
          <a:p>
            <a:r>
              <a:rPr lang="sr-Cyrl-BA" altLang="ko-KR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ПЛАНИРАЊЕ И ПРИПРЕМАЊЕ ЗА РАД</a:t>
            </a:r>
            <a:endParaRPr lang="ko-KR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0" y="483518"/>
            <a:ext cx="9144000" cy="288032"/>
          </a:xfrm>
        </p:spPr>
        <p:txBody>
          <a:bodyPr/>
          <a:lstStyle/>
          <a:p>
            <a:pPr lvl="0"/>
            <a:r>
              <a:rPr lang="sr-Cyrl-BA" altLang="ko-KR" sz="2000" b="1" dirty="0"/>
              <a:t>Тимски рад је кључ успјешне организације рада продуженог боравка</a:t>
            </a:r>
            <a:endParaRPr lang="en-US" altLang="ko-KR" sz="2000" b="1" dirty="0"/>
          </a:p>
        </p:txBody>
      </p:sp>
      <p:sp>
        <p:nvSpPr>
          <p:cNvPr id="4" name="Hexagon 3"/>
          <p:cNvSpPr/>
          <p:nvPr/>
        </p:nvSpPr>
        <p:spPr>
          <a:xfrm>
            <a:off x="3715903" y="1175704"/>
            <a:ext cx="1718532" cy="1010135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Cyrl-BA" altLang="ko-KR" sz="1400" dirty="0"/>
          </a:p>
          <a:p>
            <a:pPr algn="ctr"/>
            <a:r>
              <a:rPr lang="sr-Cyrl-BA" altLang="ko-KR" sz="1600" b="1" dirty="0"/>
              <a:t>родитељи</a:t>
            </a:r>
            <a:endParaRPr lang="ko-KR" altLang="en-US" sz="1600" b="1" dirty="0"/>
          </a:p>
        </p:txBody>
      </p:sp>
      <p:sp>
        <p:nvSpPr>
          <p:cNvPr id="6" name="Hexagon 5"/>
          <p:cNvSpPr/>
          <p:nvPr/>
        </p:nvSpPr>
        <p:spPr>
          <a:xfrm>
            <a:off x="2337017" y="2238828"/>
            <a:ext cx="1649069" cy="1057763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Cyrl-BA" altLang="ko-KR" dirty="0"/>
          </a:p>
          <a:p>
            <a:pPr algn="ctr"/>
            <a:r>
              <a:rPr lang="sr-Cyrl-BA" altLang="ko-KR" sz="1600" b="1" dirty="0"/>
              <a:t>учитељи</a:t>
            </a:r>
            <a:endParaRPr lang="ko-KR" altLang="en-US" sz="1600" b="1" dirty="0"/>
          </a:p>
        </p:txBody>
      </p:sp>
      <p:sp>
        <p:nvSpPr>
          <p:cNvPr id="7" name="Hexagon 6"/>
          <p:cNvSpPr/>
          <p:nvPr/>
        </p:nvSpPr>
        <p:spPr>
          <a:xfrm>
            <a:off x="5142117" y="2185839"/>
            <a:ext cx="1616824" cy="1057763"/>
          </a:xfrm>
          <a:prstGeom prst="hexagon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Cyrl-BA" altLang="ko-KR" sz="1400" dirty="0"/>
          </a:p>
          <a:p>
            <a:pPr algn="ctr"/>
            <a:r>
              <a:rPr lang="sr-Cyrl-BA" altLang="ko-KR" b="1" dirty="0"/>
              <a:t>Стручна служба</a:t>
            </a:r>
            <a:endParaRPr lang="ko-KR" altLang="en-US" b="1" dirty="0"/>
          </a:p>
        </p:txBody>
      </p:sp>
      <p:sp>
        <p:nvSpPr>
          <p:cNvPr id="8" name="Hexagon 7"/>
          <p:cNvSpPr/>
          <p:nvPr/>
        </p:nvSpPr>
        <p:spPr>
          <a:xfrm>
            <a:off x="3773294" y="3195277"/>
            <a:ext cx="1661142" cy="1057763"/>
          </a:xfrm>
          <a:prstGeom prst="hexagon">
            <a:avLst>
              <a:gd name="adj" fmla="val 25000"/>
              <a:gd name="vf" fmla="val 11547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r-Cyrl-BA" altLang="ko-KR" sz="1400" dirty="0"/>
          </a:p>
          <a:p>
            <a:pPr algn="ctr"/>
            <a:endParaRPr lang="sr-Latn-RS" altLang="ko-KR" sz="1500" b="1" dirty="0" smtClean="0"/>
          </a:p>
          <a:p>
            <a:pPr algn="ctr"/>
            <a:r>
              <a:rPr lang="sr-Cyrl-BA" altLang="ko-KR" sz="1500" b="1" dirty="0" smtClean="0"/>
              <a:t>водитељи</a:t>
            </a:r>
            <a:endParaRPr lang="ko-KR" altLang="en-US" sz="1500" b="1" dirty="0"/>
          </a:p>
        </p:txBody>
      </p:sp>
      <p:grpSp>
        <p:nvGrpSpPr>
          <p:cNvPr id="11" name="Group 10"/>
          <p:cNvGrpSpPr/>
          <p:nvPr/>
        </p:nvGrpSpPr>
        <p:grpSpPr>
          <a:xfrm>
            <a:off x="2991645" y="1485635"/>
            <a:ext cx="978522" cy="914400"/>
            <a:chOff x="3411790" y="1493007"/>
            <a:chExt cx="978522" cy="914400"/>
          </a:xfrm>
          <a:solidFill>
            <a:schemeClr val="accent5"/>
          </a:solidFill>
        </p:grpSpPr>
        <p:sp>
          <p:nvSpPr>
            <p:cNvPr id="9" name="Block Arc 8"/>
            <p:cNvSpPr/>
            <p:nvPr/>
          </p:nvSpPr>
          <p:spPr>
            <a:xfrm>
              <a:off x="3475912" y="1493007"/>
              <a:ext cx="914400" cy="914400"/>
            </a:xfrm>
            <a:prstGeom prst="blockArc">
              <a:avLst>
                <a:gd name="adj1" fmla="val 10800000"/>
                <a:gd name="adj2" fmla="val 16345862"/>
                <a:gd name="adj3" fmla="val 756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0" name="Isosceles Triangle 9"/>
            <p:cNvSpPr/>
            <p:nvPr/>
          </p:nvSpPr>
          <p:spPr>
            <a:xfrm rot="10800000">
              <a:off x="3411790" y="1857093"/>
              <a:ext cx="216024" cy="18622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3" name="Group 12"/>
          <p:cNvGrpSpPr/>
          <p:nvPr/>
        </p:nvGrpSpPr>
        <p:grpSpPr>
          <a:xfrm rot="16200000">
            <a:off x="3068805" y="3061159"/>
            <a:ext cx="978522" cy="914400"/>
            <a:chOff x="3411790" y="1493007"/>
            <a:chExt cx="978522" cy="914400"/>
          </a:xfrm>
          <a:solidFill>
            <a:schemeClr val="accent5"/>
          </a:solidFill>
        </p:grpSpPr>
        <p:sp>
          <p:nvSpPr>
            <p:cNvPr id="14" name="Block Arc 13"/>
            <p:cNvSpPr/>
            <p:nvPr/>
          </p:nvSpPr>
          <p:spPr>
            <a:xfrm>
              <a:off x="3475912" y="1493007"/>
              <a:ext cx="914400" cy="914400"/>
            </a:xfrm>
            <a:prstGeom prst="blockArc">
              <a:avLst>
                <a:gd name="adj1" fmla="val 10800000"/>
                <a:gd name="adj2" fmla="val 16345862"/>
                <a:gd name="adj3" fmla="val 756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Isosceles Triangle 14"/>
            <p:cNvSpPr/>
            <p:nvPr/>
          </p:nvSpPr>
          <p:spPr>
            <a:xfrm rot="10800000">
              <a:off x="3411790" y="1857093"/>
              <a:ext cx="216024" cy="18622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16" name="Group 15"/>
          <p:cNvGrpSpPr/>
          <p:nvPr/>
        </p:nvGrpSpPr>
        <p:grpSpPr>
          <a:xfrm rot="10800000">
            <a:off x="5111626" y="2954703"/>
            <a:ext cx="978522" cy="914400"/>
            <a:chOff x="3411790" y="1493007"/>
            <a:chExt cx="978522" cy="914400"/>
          </a:xfrm>
          <a:solidFill>
            <a:schemeClr val="accent5"/>
          </a:solidFill>
        </p:grpSpPr>
        <p:sp>
          <p:nvSpPr>
            <p:cNvPr id="17" name="Block Arc 16"/>
            <p:cNvSpPr/>
            <p:nvPr/>
          </p:nvSpPr>
          <p:spPr>
            <a:xfrm>
              <a:off x="3475912" y="1493007"/>
              <a:ext cx="914400" cy="914400"/>
            </a:xfrm>
            <a:prstGeom prst="blockArc">
              <a:avLst>
                <a:gd name="adj1" fmla="val 10800000"/>
                <a:gd name="adj2" fmla="val 16345862"/>
                <a:gd name="adj3" fmla="val 756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Isosceles Triangle 17"/>
            <p:cNvSpPr/>
            <p:nvPr/>
          </p:nvSpPr>
          <p:spPr>
            <a:xfrm rot="10800000">
              <a:off x="3411790" y="1857093"/>
              <a:ext cx="216024" cy="18622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grpSp>
        <p:nvGrpSpPr>
          <p:cNvPr id="19" name="Group 18"/>
          <p:cNvGrpSpPr/>
          <p:nvPr/>
        </p:nvGrpSpPr>
        <p:grpSpPr>
          <a:xfrm rot="5400000">
            <a:off x="5069892" y="1453574"/>
            <a:ext cx="978522" cy="914400"/>
            <a:chOff x="3411790" y="1493007"/>
            <a:chExt cx="978522" cy="914400"/>
          </a:xfrm>
          <a:solidFill>
            <a:schemeClr val="accent5"/>
          </a:solidFill>
        </p:grpSpPr>
        <p:sp>
          <p:nvSpPr>
            <p:cNvPr id="20" name="Block Arc 19"/>
            <p:cNvSpPr/>
            <p:nvPr/>
          </p:nvSpPr>
          <p:spPr>
            <a:xfrm>
              <a:off x="3475912" y="1493007"/>
              <a:ext cx="914400" cy="914400"/>
            </a:xfrm>
            <a:prstGeom prst="blockArc">
              <a:avLst>
                <a:gd name="adj1" fmla="val 10800000"/>
                <a:gd name="adj2" fmla="val 16345862"/>
                <a:gd name="adj3" fmla="val 7562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tx1"/>
                </a:solidFill>
              </a:endParaRPr>
            </a:p>
          </p:txBody>
        </p:sp>
        <p:sp>
          <p:nvSpPr>
            <p:cNvPr id="21" name="Isosceles Triangle 20"/>
            <p:cNvSpPr/>
            <p:nvPr/>
          </p:nvSpPr>
          <p:spPr>
            <a:xfrm rot="10800000">
              <a:off x="3411790" y="1857093"/>
              <a:ext cx="216024" cy="186228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2" name="Rectangle 9"/>
          <p:cNvSpPr/>
          <p:nvPr/>
        </p:nvSpPr>
        <p:spPr>
          <a:xfrm>
            <a:off x="2965300" y="2414925"/>
            <a:ext cx="392501" cy="330694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Round Same Side Corner Rectangle 6"/>
          <p:cNvSpPr/>
          <p:nvPr/>
        </p:nvSpPr>
        <p:spPr>
          <a:xfrm rot="4320922" flipH="1">
            <a:off x="5781984" y="2173188"/>
            <a:ext cx="275850" cy="527653"/>
          </a:xfrm>
          <a:custGeom>
            <a:avLst/>
            <a:gdLst/>
            <a:ahLst/>
            <a:cxnLst/>
            <a:rect l="l" t="t" r="r" b="b"/>
            <a:pathLst>
              <a:path w="1035916" h="4153123">
                <a:moveTo>
                  <a:pt x="277501" y="3759099"/>
                </a:moveTo>
                <a:lnTo>
                  <a:pt x="758408" y="3759099"/>
                </a:lnTo>
                <a:lnTo>
                  <a:pt x="517954" y="4153123"/>
                </a:lnTo>
                <a:close/>
                <a:moveTo>
                  <a:pt x="42612" y="2944898"/>
                </a:moveTo>
                <a:cubicBezTo>
                  <a:pt x="153922" y="2941505"/>
                  <a:pt x="246502" y="2889483"/>
                  <a:pt x="275675" y="2819018"/>
                </a:cubicBezTo>
                <a:cubicBezTo>
                  <a:pt x="304648" y="2892614"/>
                  <a:pt x="403763" y="2945872"/>
                  <a:pt x="521107" y="2945872"/>
                </a:cubicBezTo>
                <a:cubicBezTo>
                  <a:pt x="638453" y="2945872"/>
                  <a:pt x="737567" y="2892613"/>
                  <a:pt x="766540" y="2819017"/>
                </a:cubicBezTo>
                <a:cubicBezTo>
                  <a:pt x="795133" y="2888142"/>
                  <a:pt x="884783" y="2939514"/>
                  <a:pt x="993299" y="2944464"/>
                </a:cubicBezTo>
                <a:lnTo>
                  <a:pt x="776840" y="3657264"/>
                </a:lnTo>
                <a:lnTo>
                  <a:pt x="258940" y="3657264"/>
                </a:lnTo>
                <a:close/>
                <a:moveTo>
                  <a:pt x="809102" y="564558"/>
                </a:moveTo>
                <a:lnTo>
                  <a:pt x="1035914" y="564558"/>
                </a:lnTo>
                <a:lnTo>
                  <a:pt x="1035915" y="2838682"/>
                </a:lnTo>
                <a:cubicBezTo>
                  <a:pt x="1029586" y="2840409"/>
                  <a:pt x="1023074" y="2840731"/>
                  <a:pt x="1016490" y="2840731"/>
                </a:cubicBezTo>
                <a:cubicBezTo>
                  <a:pt x="901952" y="2840731"/>
                  <a:pt x="809102" y="2743612"/>
                  <a:pt x="809101" y="2623810"/>
                </a:cubicBezTo>
                <a:close/>
                <a:moveTo>
                  <a:pt x="310569" y="564558"/>
                </a:moveTo>
                <a:lnTo>
                  <a:pt x="725347" y="564558"/>
                </a:lnTo>
                <a:lnTo>
                  <a:pt x="725347" y="2633342"/>
                </a:lnTo>
                <a:cubicBezTo>
                  <a:pt x="725347" y="2747880"/>
                  <a:pt x="632496" y="2840731"/>
                  <a:pt x="517958" y="2840731"/>
                </a:cubicBezTo>
                <a:cubicBezTo>
                  <a:pt x="403420" y="2840731"/>
                  <a:pt x="310569" y="2747880"/>
                  <a:pt x="310569" y="2633342"/>
                </a:cubicBezTo>
                <a:close/>
                <a:moveTo>
                  <a:pt x="0" y="564557"/>
                </a:moveTo>
                <a:lnTo>
                  <a:pt x="226813" y="564557"/>
                </a:lnTo>
                <a:lnTo>
                  <a:pt x="226813" y="2623810"/>
                </a:lnTo>
                <a:cubicBezTo>
                  <a:pt x="226813" y="2743612"/>
                  <a:pt x="133962" y="2840731"/>
                  <a:pt x="19424" y="2840730"/>
                </a:cubicBezTo>
                <a:cubicBezTo>
                  <a:pt x="12841" y="2840730"/>
                  <a:pt x="6329" y="2840409"/>
                  <a:pt x="0" y="2838682"/>
                </a:cubicBezTo>
                <a:close/>
                <a:moveTo>
                  <a:pt x="71964" y="71964"/>
                </a:moveTo>
                <a:cubicBezTo>
                  <a:pt x="116427" y="27501"/>
                  <a:pt x="177852" y="0"/>
                  <a:pt x="245701" y="0"/>
                </a:cubicBezTo>
                <a:lnTo>
                  <a:pt x="790215" y="0"/>
                </a:lnTo>
                <a:cubicBezTo>
                  <a:pt x="925912" y="0"/>
                  <a:pt x="1035916" y="110004"/>
                  <a:pt x="1035916" y="245701"/>
                </a:cubicBezTo>
                <a:cubicBezTo>
                  <a:pt x="1035916" y="327601"/>
                  <a:pt x="1035915" y="409501"/>
                  <a:pt x="1035915" y="491401"/>
                </a:cubicBezTo>
                <a:lnTo>
                  <a:pt x="0" y="491401"/>
                </a:lnTo>
                <a:lnTo>
                  <a:pt x="0" y="245701"/>
                </a:lnTo>
                <a:cubicBezTo>
                  <a:pt x="0" y="177853"/>
                  <a:pt x="27501" y="116427"/>
                  <a:pt x="71964" y="719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grpSp>
        <p:nvGrpSpPr>
          <p:cNvPr id="26" name="Group 25"/>
          <p:cNvGrpSpPr/>
          <p:nvPr/>
        </p:nvGrpSpPr>
        <p:grpSpPr>
          <a:xfrm>
            <a:off x="106807" y="915566"/>
            <a:ext cx="3451258" cy="3667258"/>
            <a:chOff x="2469444" y="4121818"/>
            <a:chExt cx="1987300" cy="3667258"/>
          </a:xfrm>
        </p:grpSpPr>
        <p:sp>
          <p:nvSpPr>
            <p:cNvPr id="27" name="TextBox 26"/>
            <p:cNvSpPr txBox="1"/>
            <p:nvPr/>
          </p:nvSpPr>
          <p:spPr>
            <a:xfrm>
              <a:off x="2469444" y="4618977"/>
              <a:ext cx="1480091" cy="31700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r-Cyrl-BA" altLang="ko-KR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Arial" pitchFamily="34" charset="0"/>
                </a:rPr>
                <a:t>Организовање редовних родитељских састанака, индивидуалних разговора, укључивање родитеља у рад продуженог боравка.</a:t>
              </a:r>
              <a:r>
                <a:rPr lang="en-US" altLang="ko-KR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Arial" pitchFamily="34" charset="0"/>
                </a:rPr>
                <a:t>  </a:t>
              </a:r>
              <a:r>
                <a:rPr lang="ko-KR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j-lt"/>
                  <a:cs typeface="Arial" pitchFamily="34" charset="0"/>
                </a:rPr>
                <a:t>     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2490674" y="4121818"/>
              <a:ext cx="196607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sr-Cyrl-BA" altLang="ko-KR" sz="2000" b="1" dirty="0">
                  <a:solidFill>
                    <a:schemeClr val="accent3">
                      <a:lumMod val="75000"/>
                    </a:schemeClr>
                  </a:solidFill>
                  <a:cs typeface="Arial" pitchFamily="34" charset="0"/>
                </a:rPr>
                <a:t>Сарадња са родитељима</a:t>
              </a:r>
              <a:endParaRPr lang="ko-KR" altLang="en-US" sz="2000" b="1" dirty="0">
                <a:solidFill>
                  <a:schemeClr val="accent3">
                    <a:lumMod val="7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6112162" y="987574"/>
            <a:ext cx="2924334" cy="3702734"/>
            <a:chOff x="2347647" y="4198246"/>
            <a:chExt cx="1821464" cy="3331490"/>
          </a:xfrm>
        </p:grpSpPr>
        <p:sp>
          <p:nvSpPr>
            <p:cNvPr id="33" name="TextBox 32"/>
            <p:cNvSpPr txBox="1"/>
            <p:nvPr/>
          </p:nvSpPr>
          <p:spPr>
            <a:xfrm>
              <a:off x="2564872" y="4677478"/>
              <a:ext cx="1604239" cy="28522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sr-Cyrl-BA" altLang="ko-KR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Организација рада и писање </a:t>
              </a:r>
              <a:r>
                <a:rPr lang="sr-Cyrl-BA" altLang="ko-KR" sz="2000" dirty="0" smtClean="0">
                  <a:cs typeface="Arial" pitchFamily="34" charset="0"/>
                </a:rPr>
                <a:t>припрема</a:t>
              </a:r>
              <a:r>
                <a:rPr lang="sr-Cyrl-BA" altLang="ko-KR" sz="20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sr-Cyrl-BA" altLang="ko-KR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се врше тимски на седмичном нивоу. Дневни образовни задаци се организују у складу са васпитно-образовним потребама ученика</a:t>
              </a:r>
              <a:r>
                <a:rPr lang="en-US" altLang="ko-KR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 </a:t>
              </a:r>
              <a:r>
                <a:rPr lang="ko-KR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    </a:t>
              </a: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2347647" y="4198246"/>
              <a:ext cx="169908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sr-Cyrl-BA" altLang="ko-KR" sz="2000" b="1" dirty="0">
                  <a:solidFill>
                    <a:srgbClr val="FF0000"/>
                  </a:solidFill>
                  <a:cs typeface="Arial" pitchFamily="34" charset="0"/>
                </a:rPr>
                <a:t>Припремање за рад</a:t>
              </a:r>
              <a:endParaRPr lang="ko-KR" altLang="en-US" sz="2000" b="1" dirty="0">
                <a:solidFill>
                  <a:srgbClr val="FF0000"/>
                </a:solidFill>
                <a:cs typeface="Arial" pitchFamily="34" charset="0"/>
              </a:endParaRPr>
            </a:p>
          </p:txBody>
        </p:sp>
      </p:grpSp>
      <p:sp>
        <p:nvSpPr>
          <p:cNvPr id="38" name="Rectangle 9">
            <a:extLst>
              <a:ext uri="{FF2B5EF4-FFF2-40B4-BE49-F238E27FC236}">
                <a16:creationId xmlns:a16="http://schemas.microsoft.com/office/drawing/2014/main" xmlns="" id="{F3D9E479-CAB2-4F84-9731-4CC5D8ACDFD1}"/>
              </a:ext>
            </a:extLst>
          </p:cNvPr>
          <p:cNvSpPr/>
          <p:nvPr/>
        </p:nvSpPr>
        <p:spPr>
          <a:xfrm>
            <a:off x="4382695" y="1306731"/>
            <a:ext cx="408507" cy="376106"/>
          </a:xfrm>
          <a:custGeom>
            <a:avLst/>
            <a:gdLst/>
            <a:ahLst/>
            <a:cxnLst/>
            <a:rect l="l" t="t" r="r" b="b"/>
            <a:pathLst>
              <a:path w="3228210" h="3222968">
                <a:moveTo>
                  <a:pt x="1619999" y="642446"/>
                </a:moveTo>
                <a:lnTo>
                  <a:pt x="2664115" y="1686562"/>
                </a:lnTo>
                <a:lnTo>
                  <a:pt x="2664116" y="1686562"/>
                </a:lnTo>
                <a:lnTo>
                  <a:pt x="2664116" y="3222968"/>
                </a:lnTo>
                <a:lnTo>
                  <a:pt x="2015013" y="3222968"/>
                </a:lnTo>
                <a:lnTo>
                  <a:pt x="2015013" y="2511495"/>
                </a:lnTo>
                <a:cubicBezTo>
                  <a:pt x="2015013" y="2399422"/>
                  <a:pt x="1924159" y="2308568"/>
                  <a:pt x="1812086" y="2308568"/>
                </a:cubicBezTo>
                <a:lnTo>
                  <a:pt x="1427912" y="2308568"/>
                </a:lnTo>
                <a:cubicBezTo>
                  <a:pt x="1315839" y="2308568"/>
                  <a:pt x="1224985" y="2399422"/>
                  <a:pt x="1224985" y="2511495"/>
                </a:cubicBezTo>
                <a:lnTo>
                  <a:pt x="1224985" y="3222968"/>
                </a:lnTo>
                <a:lnTo>
                  <a:pt x="575882" y="3222968"/>
                </a:lnTo>
                <a:lnTo>
                  <a:pt x="575882" y="1686562"/>
                </a:lnTo>
                <a:lnTo>
                  <a:pt x="575884" y="1686562"/>
                </a:lnTo>
                <a:close/>
                <a:moveTo>
                  <a:pt x="509997" y="122689"/>
                </a:moveTo>
                <a:lnTo>
                  <a:pt x="942045" y="122689"/>
                </a:lnTo>
                <a:lnTo>
                  <a:pt x="942045" y="542556"/>
                </a:lnTo>
                <a:lnTo>
                  <a:pt x="509997" y="974604"/>
                </a:lnTo>
                <a:close/>
                <a:moveTo>
                  <a:pt x="1620001" y="7099"/>
                </a:moveTo>
                <a:lnTo>
                  <a:pt x="3228210" y="1686560"/>
                </a:lnTo>
                <a:lnTo>
                  <a:pt x="2900441" y="1686560"/>
                </a:lnTo>
                <a:lnTo>
                  <a:pt x="1620001" y="349390"/>
                </a:lnTo>
                <a:close/>
                <a:moveTo>
                  <a:pt x="1619999" y="0"/>
                </a:moveTo>
                <a:lnTo>
                  <a:pt x="1619999" y="342291"/>
                </a:lnTo>
                <a:lnTo>
                  <a:pt x="330172" y="1679462"/>
                </a:lnTo>
                <a:lnTo>
                  <a:pt x="0" y="16794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xmlns="" id="{DCCDF8F5-0C1D-4540-80C6-6BE443700EC6}"/>
              </a:ext>
            </a:extLst>
          </p:cNvPr>
          <p:cNvGrpSpPr/>
          <p:nvPr/>
        </p:nvGrpSpPr>
        <p:grpSpPr>
          <a:xfrm>
            <a:off x="4359083" y="3383475"/>
            <a:ext cx="530262" cy="347588"/>
            <a:chOff x="3369348" y="2673754"/>
            <a:chExt cx="1970490" cy="1779598"/>
          </a:xfrm>
          <a:solidFill>
            <a:schemeClr val="bg1"/>
          </a:solidFill>
        </p:grpSpPr>
        <p:sp>
          <p:nvSpPr>
            <p:cNvPr id="40" name="Rectangle 30">
              <a:extLst>
                <a:ext uri="{FF2B5EF4-FFF2-40B4-BE49-F238E27FC236}">
                  <a16:creationId xmlns:a16="http://schemas.microsoft.com/office/drawing/2014/main" xmlns="" id="{503CCFF0-761D-46CD-B8B4-168562F5BA3A}"/>
                </a:ext>
              </a:extLst>
            </p:cNvPr>
            <p:cNvSpPr/>
            <p:nvPr/>
          </p:nvSpPr>
          <p:spPr>
            <a:xfrm rot="16200000">
              <a:off x="3293187" y="2768331"/>
              <a:ext cx="1761182" cy="1608860"/>
            </a:xfrm>
            <a:custGeom>
              <a:avLst/>
              <a:gdLst/>
              <a:ahLst/>
              <a:cxnLst/>
              <a:rect l="l" t="t" r="r" b="b"/>
              <a:pathLst>
                <a:path w="1761182" h="1756035">
                  <a:moveTo>
                    <a:pt x="279570" y="624048"/>
                  </a:moveTo>
                  <a:lnTo>
                    <a:pt x="183378" y="624048"/>
                  </a:lnTo>
                  <a:lnTo>
                    <a:pt x="183378" y="1560152"/>
                  </a:lnTo>
                  <a:lnTo>
                    <a:pt x="279570" y="1560152"/>
                  </a:lnTo>
                  <a:close/>
                  <a:moveTo>
                    <a:pt x="294594" y="68493"/>
                  </a:moveTo>
                  <a:lnTo>
                    <a:pt x="294594" y="264162"/>
                  </a:lnTo>
                  <a:cubicBezTo>
                    <a:pt x="294594" y="301988"/>
                    <a:pt x="263930" y="332653"/>
                    <a:pt x="226104" y="332653"/>
                  </a:cubicBezTo>
                  <a:cubicBezTo>
                    <a:pt x="188278" y="332653"/>
                    <a:pt x="157614" y="301988"/>
                    <a:pt x="157614" y="264162"/>
                  </a:cubicBezTo>
                  <a:lnTo>
                    <a:pt x="157614" y="68493"/>
                  </a:lnTo>
                  <a:cubicBezTo>
                    <a:pt x="157614" y="30666"/>
                    <a:pt x="188278" y="2"/>
                    <a:pt x="226104" y="2"/>
                  </a:cubicBezTo>
                  <a:cubicBezTo>
                    <a:pt x="263930" y="2"/>
                    <a:pt x="294594" y="30666"/>
                    <a:pt x="294594" y="68493"/>
                  </a:cubicBezTo>
                  <a:close/>
                  <a:moveTo>
                    <a:pt x="534912" y="624048"/>
                  </a:moveTo>
                  <a:lnTo>
                    <a:pt x="438720" y="624048"/>
                  </a:lnTo>
                  <a:lnTo>
                    <a:pt x="438720" y="1560152"/>
                  </a:lnTo>
                  <a:lnTo>
                    <a:pt x="534912" y="1560152"/>
                  </a:lnTo>
                  <a:close/>
                  <a:moveTo>
                    <a:pt x="631828" y="68492"/>
                  </a:moveTo>
                  <a:lnTo>
                    <a:pt x="631828" y="264162"/>
                  </a:lnTo>
                  <a:cubicBezTo>
                    <a:pt x="631828" y="301988"/>
                    <a:pt x="601164" y="332652"/>
                    <a:pt x="563338" y="332652"/>
                  </a:cubicBezTo>
                  <a:cubicBezTo>
                    <a:pt x="525511" y="332652"/>
                    <a:pt x="494847" y="301988"/>
                    <a:pt x="494847" y="264162"/>
                  </a:cubicBezTo>
                  <a:lnTo>
                    <a:pt x="494847" y="68492"/>
                  </a:lnTo>
                  <a:cubicBezTo>
                    <a:pt x="494847" y="30666"/>
                    <a:pt x="525511" y="2"/>
                    <a:pt x="563338" y="2"/>
                  </a:cubicBezTo>
                  <a:cubicBezTo>
                    <a:pt x="601164" y="2"/>
                    <a:pt x="631828" y="30666"/>
                    <a:pt x="631828" y="68492"/>
                  </a:cubicBezTo>
                  <a:close/>
                  <a:moveTo>
                    <a:pt x="790254" y="624048"/>
                  </a:moveTo>
                  <a:lnTo>
                    <a:pt x="694062" y="624048"/>
                  </a:lnTo>
                  <a:lnTo>
                    <a:pt x="694062" y="1560152"/>
                  </a:lnTo>
                  <a:lnTo>
                    <a:pt x="790254" y="1560152"/>
                  </a:lnTo>
                  <a:close/>
                  <a:moveTo>
                    <a:pt x="969062" y="68492"/>
                  </a:moveTo>
                  <a:lnTo>
                    <a:pt x="969062" y="264161"/>
                  </a:lnTo>
                  <a:cubicBezTo>
                    <a:pt x="969062" y="301987"/>
                    <a:pt x="938398" y="332652"/>
                    <a:pt x="900571" y="332652"/>
                  </a:cubicBezTo>
                  <a:cubicBezTo>
                    <a:pt x="862745" y="332652"/>
                    <a:pt x="832081" y="301987"/>
                    <a:pt x="832081" y="264161"/>
                  </a:cubicBezTo>
                  <a:lnTo>
                    <a:pt x="832081" y="68492"/>
                  </a:lnTo>
                  <a:cubicBezTo>
                    <a:pt x="832081" y="30665"/>
                    <a:pt x="862745" y="1"/>
                    <a:pt x="900571" y="1"/>
                  </a:cubicBezTo>
                  <a:cubicBezTo>
                    <a:pt x="938398" y="1"/>
                    <a:pt x="969062" y="30665"/>
                    <a:pt x="969062" y="68492"/>
                  </a:cubicBezTo>
                  <a:close/>
                  <a:moveTo>
                    <a:pt x="1045596" y="624048"/>
                  </a:moveTo>
                  <a:lnTo>
                    <a:pt x="949404" y="624048"/>
                  </a:lnTo>
                  <a:lnTo>
                    <a:pt x="949404" y="1560152"/>
                  </a:lnTo>
                  <a:lnTo>
                    <a:pt x="1045596" y="1560152"/>
                  </a:lnTo>
                  <a:close/>
                  <a:moveTo>
                    <a:pt x="1300938" y="624048"/>
                  </a:moveTo>
                  <a:lnTo>
                    <a:pt x="1204746" y="624048"/>
                  </a:lnTo>
                  <a:lnTo>
                    <a:pt x="1204746" y="1560152"/>
                  </a:lnTo>
                  <a:lnTo>
                    <a:pt x="1300938" y="1560152"/>
                  </a:lnTo>
                  <a:close/>
                  <a:moveTo>
                    <a:pt x="1306296" y="68491"/>
                  </a:moveTo>
                  <a:lnTo>
                    <a:pt x="1306296" y="264161"/>
                  </a:lnTo>
                  <a:cubicBezTo>
                    <a:pt x="1306296" y="301987"/>
                    <a:pt x="1275631" y="332651"/>
                    <a:pt x="1237805" y="332651"/>
                  </a:cubicBezTo>
                  <a:cubicBezTo>
                    <a:pt x="1199979" y="332651"/>
                    <a:pt x="1169315" y="301987"/>
                    <a:pt x="1169315" y="264161"/>
                  </a:cubicBezTo>
                  <a:lnTo>
                    <a:pt x="1169315" y="68491"/>
                  </a:lnTo>
                  <a:cubicBezTo>
                    <a:pt x="1169315" y="30665"/>
                    <a:pt x="1199979" y="1"/>
                    <a:pt x="1237805" y="1"/>
                  </a:cubicBezTo>
                  <a:cubicBezTo>
                    <a:pt x="1275631" y="1"/>
                    <a:pt x="1306296" y="30665"/>
                    <a:pt x="1306296" y="68491"/>
                  </a:cubicBezTo>
                  <a:close/>
                  <a:moveTo>
                    <a:pt x="1556280" y="624048"/>
                  </a:moveTo>
                  <a:lnTo>
                    <a:pt x="1460088" y="624048"/>
                  </a:lnTo>
                  <a:lnTo>
                    <a:pt x="1460088" y="1560152"/>
                  </a:lnTo>
                  <a:lnTo>
                    <a:pt x="1556280" y="1560152"/>
                  </a:lnTo>
                  <a:close/>
                  <a:moveTo>
                    <a:pt x="1643529" y="68491"/>
                  </a:moveTo>
                  <a:lnTo>
                    <a:pt x="1643529" y="264160"/>
                  </a:lnTo>
                  <a:cubicBezTo>
                    <a:pt x="1643529" y="301986"/>
                    <a:pt x="1612865" y="332650"/>
                    <a:pt x="1575039" y="332650"/>
                  </a:cubicBezTo>
                  <a:cubicBezTo>
                    <a:pt x="1537213" y="332650"/>
                    <a:pt x="1506548" y="301986"/>
                    <a:pt x="1506548" y="264160"/>
                  </a:cubicBezTo>
                  <a:lnTo>
                    <a:pt x="1506548" y="68491"/>
                  </a:lnTo>
                  <a:cubicBezTo>
                    <a:pt x="1506548" y="30664"/>
                    <a:pt x="1537213" y="0"/>
                    <a:pt x="1575039" y="0"/>
                  </a:cubicBezTo>
                  <a:cubicBezTo>
                    <a:pt x="1612865" y="0"/>
                    <a:pt x="1643529" y="30664"/>
                    <a:pt x="1643529" y="68491"/>
                  </a:cubicBezTo>
                  <a:close/>
                  <a:moveTo>
                    <a:pt x="1761182" y="166327"/>
                  </a:moveTo>
                  <a:lnTo>
                    <a:pt x="1761182" y="1756035"/>
                  </a:lnTo>
                  <a:lnTo>
                    <a:pt x="0" y="1756035"/>
                  </a:lnTo>
                  <a:lnTo>
                    <a:pt x="0" y="166327"/>
                  </a:lnTo>
                  <a:lnTo>
                    <a:pt x="98907" y="166327"/>
                  </a:lnTo>
                  <a:lnTo>
                    <a:pt x="98907" y="255498"/>
                  </a:lnTo>
                  <a:cubicBezTo>
                    <a:pt x="98907" y="325747"/>
                    <a:pt x="155855" y="382694"/>
                    <a:pt x="226104" y="382694"/>
                  </a:cubicBezTo>
                  <a:cubicBezTo>
                    <a:pt x="296353" y="382694"/>
                    <a:pt x="353300" y="325747"/>
                    <a:pt x="353300" y="255498"/>
                  </a:cubicBezTo>
                  <a:lnTo>
                    <a:pt x="353300" y="166327"/>
                  </a:lnTo>
                  <a:lnTo>
                    <a:pt x="436141" y="166327"/>
                  </a:lnTo>
                  <a:lnTo>
                    <a:pt x="436141" y="255497"/>
                  </a:lnTo>
                  <a:cubicBezTo>
                    <a:pt x="436141" y="325746"/>
                    <a:pt x="493089" y="382694"/>
                    <a:pt x="563338" y="382694"/>
                  </a:cubicBezTo>
                  <a:cubicBezTo>
                    <a:pt x="633586" y="382694"/>
                    <a:pt x="690534" y="325746"/>
                    <a:pt x="690534" y="255497"/>
                  </a:cubicBezTo>
                  <a:lnTo>
                    <a:pt x="690534" y="166327"/>
                  </a:lnTo>
                  <a:lnTo>
                    <a:pt x="773375" y="166327"/>
                  </a:lnTo>
                  <a:lnTo>
                    <a:pt x="773375" y="255497"/>
                  </a:lnTo>
                  <a:cubicBezTo>
                    <a:pt x="773375" y="325745"/>
                    <a:pt x="830322" y="382693"/>
                    <a:pt x="900571" y="382693"/>
                  </a:cubicBezTo>
                  <a:cubicBezTo>
                    <a:pt x="970820" y="382693"/>
                    <a:pt x="1027768" y="325745"/>
                    <a:pt x="1027768" y="255497"/>
                  </a:cubicBezTo>
                  <a:lnTo>
                    <a:pt x="1027768" y="166327"/>
                  </a:lnTo>
                  <a:lnTo>
                    <a:pt x="1110609" y="166327"/>
                  </a:lnTo>
                  <a:lnTo>
                    <a:pt x="1110609" y="255496"/>
                  </a:lnTo>
                  <a:cubicBezTo>
                    <a:pt x="1110609" y="325745"/>
                    <a:pt x="1167556" y="382692"/>
                    <a:pt x="1237805" y="382692"/>
                  </a:cubicBezTo>
                  <a:cubicBezTo>
                    <a:pt x="1308054" y="382692"/>
                    <a:pt x="1365002" y="325745"/>
                    <a:pt x="1365002" y="255496"/>
                  </a:cubicBezTo>
                  <a:lnTo>
                    <a:pt x="1365002" y="166327"/>
                  </a:lnTo>
                  <a:lnTo>
                    <a:pt x="1447842" y="166327"/>
                  </a:lnTo>
                  <a:lnTo>
                    <a:pt x="1447842" y="255495"/>
                  </a:lnTo>
                  <a:cubicBezTo>
                    <a:pt x="1447842" y="325744"/>
                    <a:pt x="1504790" y="382692"/>
                    <a:pt x="1575039" y="382692"/>
                  </a:cubicBezTo>
                  <a:cubicBezTo>
                    <a:pt x="1645288" y="382692"/>
                    <a:pt x="1702235" y="325744"/>
                    <a:pt x="1702235" y="255495"/>
                  </a:cubicBezTo>
                  <a:lnTo>
                    <a:pt x="1702235" y="166327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41" name="Round Same Side Corner Rectangle 6">
              <a:extLst>
                <a:ext uri="{FF2B5EF4-FFF2-40B4-BE49-F238E27FC236}">
                  <a16:creationId xmlns:a16="http://schemas.microsoft.com/office/drawing/2014/main" xmlns="" id="{1D3F2A88-652D-43C6-9AB3-F720F83356AD}"/>
                </a:ext>
              </a:extLst>
            </p:cNvPr>
            <p:cNvSpPr/>
            <p:nvPr/>
          </p:nvSpPr>
          <p:spPr>
            <a:xfrm rot="10800000" flipH="1">
              <a:off x="5076056" y="2673754"/>
              <a:ext cx="263782" cy="1779598"/>
            </a:xfrm>
            <a:custGeom>
              <a:avLst/>
              <a:gdLst/>
              <a:ahLst/>
              <a:cxnLst/>
              <a:rect l="l" t="t" r="r" b="b"/>
              <a:pathLst>
                <a:path w="1035916" h="4153123">
                  <a:moveTo>
                    <a:pt x="277501" y="3759099"/>
                  </a:moveTo>
                  <a:lnTo>
                    <a:pt x="758408" y="3759099"/>
                  </a:lnTo>
                  <a:lnTo>
                    <a:pt x="517954" y="4153123"/>
                  </a:lnTo>
                  <a:close/>
                  <a:moveTo>
                    <a:pt x="42612" y="2944898"/>
                  </a:moveTo>
                  <a:cubicBezTo>
                    <a:pt x="153922" y="2941505"/>
                    <a:pt x="246502" y="2889483"/>
                    <a:pt x="275675" y="2819018"/>
                  </a:cubicBezTo>
                  <a:cubicBezTo>
                    <a:pt x="304648" y="2892614"/>
                    <a:pt x="403763" y="2945872"/>
                    <a:pt x="521107" y="2945872"/>
                  </a:cubicBezTo>
                  <a:cubicBezTo>
                    <a:pt x="638453" y="2945872"/>
                    <a:pt x="737567" y="2892613"/>
                    <a:pt x="766540" y="2819017"/>
                  </a:cubicBezTo>
                  <a:cubicBezTo>
                    <a:pt x="795133" y="2888142"/>
                    <a:pt x="884783" y="2939514"/>
                    <a:pt x="993299" y="2944464"/>
                  </a:cubicBezTo>
                  <a:lnTo>
                    <a:pt x="776840" y="3657264"/>
                  </a:lnTo>
                  <a:lnTo>
                    <a:pt x="258940" y="3657264"/>
                  </a:lnTo>
                  <a:close/>
                  <a:moveTo>
                    <a:pt x="809102" y="564558"/>
                  </a:moveTo>
                  <a:lnTo>
                    <a:pt x="1035914" y="564558"/>
                  </a:lnTo>
                  <a:lnTo>
                    <a:pt x="1035915" y="2838682"/>
                  </a:lnTo>
                  <a:cubicBezTo>
                    <a:pt x="1029586" y="2840409"/>
                    <a:pt x="1023074" y="2840731"/>
                    <a:pt x="1016490" y="2840731"/>
                  </a:cubicBezTo>
                  <a:cubicBezTo>
                    <a:pt x="901952" y="2840731"/>
                    <a:pt x="809102" y="2743612"/>
                    <a:pt x="809101" y="2623810"/>
                  </a:cubicBezTo>
                  <a:close/>
                  <a:moveTo>
                    <a:pt x="310569" y="564558"/>
                  </a:moveTo>
                  <a:lnTo>
                    <a:pt x="725347" y="564558"/>
                  </a:lnTo>
                  <a:lnTo>
                    <a:pt x="725347" y="2633342"/>
                  </a:lnTo>
                  <a:cubicBezTo>
                    <a:pt x="725347" y="2747880"/>
                    <a:pt x="632496" y="2840731"/>
                    <a:pt x="517958" y="2840731"/>
                  </a:cubicBezTo>
                  <a:cubicBezTo>
                    <a:pt x="403420" y="2840731"/>
                    <a:pt x="310569" y="2747880"/>
                    <a:pt x="310569" y="2633342"/>
                  </a:cubicBezTo>
                  <a:close/>
                  <a:moveTo>
                    <a:pt x="0" y="564557"/>
                  </a:moveTo>
                  <a:lnTo>
                    <a:pt x="226813" y="564557"/>
                  </a:lnTo>
                  <a:lnTo>
                    <a:pt x="226813" y="2623810"/>
                  </a:lnTo>
                  <a:cubicBezTo>
                    <a:pt x="226813" y="2743612"/>
                    <a:pt x="133962" y="2840731"/>
                    <a:pt x="19424" y="2840730"/>
                  </a:cubicBezTo>
                  <a:cubicBezTo>
                    <a:pt x="12841" y="2840730"/>
                    <a:pt x="6329" y="2840409"/>
                    <a:pt x="0" y="2838682"/>
                  </a:cubicBezTo>
                  <a:close/>
                  <a:moveTo>
                    <a:pt x="71964" y="71964"/>
                  </a:moveTo>
                  <a:cubicBezTo>
                    <a:pt x="116427" y="27501"/>
                    <a:pt x="177852" y="0"/>
                    <a:pt x="245701" y="0"/>
                  </a:cubicBezTo>
                  <a:lnTo>
                    <a:pt x="790215" y="0"/>
                  </a:lnTo>
                  <a:cubicBezTo>
                    <a:pt x="925912" y="0"/>
                    <a:pt x="1035916" y="110004"/>
                    <a:pt x="1035916" y="245701"/>
                  </a:cubicBezTo>
                  <a:cubicBezTo>
                    <a:pt x="1035916" y="327601"/>
                    <a:pt x="1035915" y="409501"/>
                    <a:pt x="1035915" y="491401"/>
                  </a:cubicBezTo>
                  <a:lnTo>
                    <a:pt x="0" y="491401"/>
                  </a:lnTo>
                  <a:lnTo>
                    <a:pt x="0" y="245701"/>
                  </a:lnTo>
                  <a:cubicBezTo>
                    <a:pt x="0" y="177853"/>
                    <a:pt x="27501" y="116427"/>
                    <a:pt x="71964" y="71964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610955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2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4179</TotalTime>
  <Words>1352</Words>
  <Application>Microsoft Office PowerPoint</Application>
  <PresentationFormat>On-screen Show (16:9)</PresentationFormat>
  <Paragraphs>178</Paragraphs>
  <Slides>32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32</vt:i4>
      </vt:variant>
    </vt:vector>
  </HeadingPairs>
  <TitlesOfParts>
    <vt:vector size="35" baseType="lpstr">
      <vt:lpstr>Cover and End Slide Master</vt:lpstr>
      <vt:lpstr>Contents Slide Master</vt:lpstr>
      <vt:lpstr>Section Break Slide Master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Gordana Popadic</cp:lastModifiedBy>
  <cp:revision>225</cp:revision>
  <dcterms:created xsi:type="dcterms:W3CDTF">2016-12-05T23:26:54Z</dcterms:created>
  <dcterms:modified xsi:type="dcterms:W3CDTF">2018-11-30T13:24:52Z</dcterms:modified>
</cp:coreProperties>
</file>