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2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5" r:id="rId14"/>
    <p:sldId id="268" r:id="rId15"/>
    <p:sldId id="269" r:id="rId16"/>
    <p:sldId id="271" r:id="rId17"/>
    <p:sldId id="272" r:id="rId18"/>
    <p:sldId id="270" r:id="rId19"/>
    <p:sldId id="273" r:id="rId20"/>
    <p:sldId id="274" r:id="rId21"/>
    <p:sldId id="276" r:id="rId22"/>
  </p:sldIdLst>
  <p:sldSz cx="9144000" cy="6858000" type="screen4x3"/>
  <p:notesSz cx="6784975" cy="99187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3366FF"/>
    <a:srgbClr val="9999FF"/>
    <a:srgbClr val="CC99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bs-Latn-BA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Број ученика</c:v>
                </c:pt>
              </c:strCache>
            </c:strRef>
          </c:tx>
          <c:dPt>
            <c:idx val="0"/>
            <c:bubble3D val="0"/>
            <c:spPr>
              <a:solidFill>
                <a:srgbClr val="0033CC"/>
              </a:solidFill>
            </c:spPr>
          </c:dPt>
          <c:dPt>
            <c:idx val="1"/>
            <c:bubble3D val="0"/>
            <c:spPr>
              <a:solidFill>
                <a:srgbClr val="3366FF"/>
              </a:solidFill>
            </c:spPr>
          </c:dPt>
          <c:dPt>
            <c:idx val="2"/>
            <c:bubble3D val="0"/>
            <c:spPr>
              <a:solidFill>
                <a:srgbClr val="9999FF"/>
              </a:solidFill>
            </c:spPr>
          </c:dPt>
          <c:dLbls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  <a:latin typeface="Cambria" pitchFamily="18" charset="0"/>
                  </a:defRPr>
                </a:pPr>
                <a:endParaRPr lang="sr-Latn-R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Ученици првог разреда</c:v>
                </c:pt>
                <c:pt idx="1">
                  <c:v>Ученици другог разреда</c:v>
                </c:pt>
                <c:pt idx="2">
                  <c:v>Ученици трећег разреда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57</c:v>
                </c:pt>
                <c:pt idx="1">
                  <c:v>50</c:v>
                </c:pt>
                <c:pt idx="2">
                  <c:v>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layout>
        <c:manualLayout>
          <c:xMode val="edge"/>
          <c:yMode val="edge"/>
          <c:x val="0.4904495764453829"/>
          <c:y val="0.27137423265534388"/>
          <c:w val="0.37543830179328697"/>
          <c:h val="0.50705317708873243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sr-Latn-R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0156" cy="4959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s-Latn-B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3249" y="0"/>
            <a:ext cx="2940156" cy="4959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4B1B86-61DC-4F6F-B82D-D86FC59C5069}" type="datetimeFigureOut">
              <a:rPr lang="sr-Latn-CS" smtClean="0"/>
              <a:pPr/>
              <a:t>20.10.2017</a:t>
            </a:fld>
            <a:endParaRPr lang="bs-Latn-B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2813" y="744538"/>
            <a:ext cx="4959350" cy="37195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s-Latn-B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8498" y="4711383"/>
            <a:ext cx="5427980" cy="44634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1044"/>
            <a:ext cx="2940156" cy="4959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s-Latn-B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3249" y="9421044"/>
            <a:ext cx="2940156" cy="4959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269D05-1455-456B-80C8-21B0334E8B90}" type="slidenum">
              <a:rPr lang="bs-Latn-BA" smtClean="0"/>
              <a:pPr/>
              <a:t>‹#›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25210423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s-Latn-B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269D05-1455-456B-80C8-21B0334E8B90}" type="slidenum">
              <a:rPr lang="bs-Latn-BA" smtClean="0"/>
              <a:pPr/>
              <a:t>13</a:t>
            </a:fld>
            <a:endParaRPr lang="bs-Latn-B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C565E-C1B1-4D45-AC73-4BA71D380A46}" type="datetimeFigureOut">
              <a:rPr lang="sr-Latn-CS" smtClean="0"/>
              <a:pPr/>
              <a:t>20.10.2017</a:t>
            </a:fld>
            <a:endParaRPr lang="bs-Latn-BA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04BD6-F15A-4B3E-BA52-710745D0F1CD}" type="slidenum">
              <a:rPr lang="bs-Latn-BA" smtClean="0"/>
              <a:pPr/>
              <a:t>‹#›</a:t>
            </a:fld>
            <a:endParaRPr lang="bs-Latn-BA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-1178216" y="-4929246"/>
            <a:ext cx="12108198" cy="16144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C565E-C1B1-4D45-AC73-4BA71D380A46}" type="datetimeFigureOut">
              <a:rPr lang="sr-Latn-CS" smtClean="0"/>
              <a:pPr/>
              <a:t>20.10.2017</a:t>
            </a:fld>
            <a:endParaRPr lang="bs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04BD6-F15A-4B3E-BA52-710745D0F1CD}" type="slidenum">
              <a:rPr lang="bs-Latn-BA" smtClean="0"/>
              <a:pPr/>
              <a:t>‹#›</a:t>
            </a:fld>
            <a:endParaRPr lang="bs-Latn-B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C565E-C1B1-4D45-AC73-4BA71D380A46}" type="datetimeFigureOut">
              <a:rPr lang="sr-Latn-CS" smtClean="0"/>
              <a:pPr/>
              <a:t>20.10.2017</a:t>
            </a:fld>
            <a:endParaRPr lang="bs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04BD6-F15A-4B3E-BA52-710745D0F1CD}" type="slidenum">
              <a:rPr lang="bs-Latn-BA" smtClean="0"/>
              <a:pPr/>
              <a:t>‹#›</a:t>
            </a:fld>
            <a:endParaRPr lang="bs-Latn-B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C565E-C1B1-4D45-AC73-4BA71D380A46}" type="datetimeFigureOut">
              <a:rPr lang="sr-Latn-CS" smtClean="0"/>
              <a:pPr/>
              <a:t>20.10.2017</a:t>
            </a:fld>
            <a:endParaRPr lang="bs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04BD6-F15A-4B3E-BA52-710745D0F1CD}" type="slidenum">
              <a:rPr lang="bs-Latn-BA" smtClean="0"/>
              <a:pPr/>
              <a:t>‹#›</a:t>
            </a:fld>
            <a:endParaRPr lang="bs-Latn-B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C565E-C1B1-4D45-AC73-4BA71D380A46}" type="datetimeFigureOut">
              <a:rPr lang="sr-Latn-CS" smtClean="0"/>
              <a:pPr/>
              <a:t>20.10.2017</a:t>
            </a:fld>
            <a:endParaRPr lang="bs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04BD6-F15A-4B3E-BA52-710745D0F1CD}" type="slidenum">
              <a:rPr lang="bs-Latn-BA" smtClean="0"/>
              <a:pPr/>
              <a:t>‹#›</a:t>
            </a:fld>
            <a:endParaRPr lang="bs-Latn-B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C565E-C1B1-4D45-AC73-4BA71D380A46}" type="datetimeFigureOut">
              <a:rPr lang="sr-Latn-CS" smtClean="0"/>
              <a:pPr/>
              <a:t>20.10.2017</a:t>
            </a:fld>
            <a:endParaRPr lang="bs-Latn-B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04BD6-F15A-4B3E-BA52-710745D0F1CD}" type="slidenum">
              <a:rPr lang="bs-Latn-BA" smtClean="0"/>
              <a:pPr/>
              <a:t>‹#›</a:t>
            </a:fld>
            <a:endParaRPr lang="bs-Latn-B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C565E-C1B1-4D45-AC73-4BA71D380A46}" type="datetimeFigureOut">
              <a:rPr lang="sr-Latn-CS" smtClean="0"/>
              <a:pPr/>
              <a:t>20.10.2017</a:t>
            </a:fld>
            <a:endParaRPr lang="bs-Latn-B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04BD6-F15A-4B3E-BA52-710745D0F1CD}" type="slidenum">
              <a:rPr lang="bs-Latn-BA" smtClean="0"/>
              <a:pPr/>
              <a:t>‹#›</a:t>
            </a:fld>
            <a:endParaRPr lang="bs-Latn-B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C565E-C1B1-4D45-AC73-4BA71D380A46}" type="datetimeFigureOut">
              <a:rPr lang="sr-Latn-CS" smtClean="0"/>
              <a:pPr/>
              <a:t>20.10.2017</a:t>
            </a:fld>
            <a:endParaRPr lang="bs-Latn-B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04BD6-F15A-4B3E-BA52-710745D0F1CD}" type="slidenum">
              <a:rPr lang="bs-Latn-BA" smtClean="0"/>
              <a:pPr/>
              <a:t>‹#›</a:t>
            </a:fld>
            <a:endParaRPr lang="bs-Latn-B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C565E-C1B1-4D45-AC73-4BA71D380A46}" type="datetimeFigureOut">
              <a:rPr lang="sr-Latn-CS" smtClean="0"/>
              <a:pPr/>
              <a:t>20.10.2017</a:t>
            </a:fld>
            <a:endParaRPr lang="bs-Latn-B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04BD6-F15A-4B3E-BA52-710745D0F1CD}" type="slidenum">
              <a:rPr lang="bs-Latn-BA" smtClean="0"/>
              <a:pPr/>
              <a:t>‹#›</a:t>
            </a:fld>
            <a:endParaRPr lang="bs-Latn-B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C565E-C1B1-4D45-AC73-4BA71D380A46}" type="datetimeFigureOut">
              <a:rPr lang="sr-Latn-CS" smtClean="0"/>
              <a:pPr/>
              <a:t>20.10.2017</a:t>
            </a:fld>
            <a:endParaRPr lang="bs-Latn-B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04BD6-F15A-4B3E-BA52-710745D0F1CD}" type="slidenum">
              <a:rPr lang="bs-Latn-BA" smtClean="0"/>
              <a:pPr/>
              <a:t>‹#›</a:t>
            </a:fld>
            <a:endParaRPr lang="bs-Latn-B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C565E-C1B1-4D45-AC73-4BA71D380A46}" type="datetimeFigureOut">
              <a:rPr lang="sr-Latn-CS" smtClean="0"/>
              <a:pPr/>
              <a:t>20.10.2017</a:t>
            </a:fld>
            <a:endParaRPr lang="bs-Latn-B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B904BD6-F15A-4B3E-BA52-710745D0F1CD}" type="slidenum">
              <a:rPr lang="bs-Latn-BA" smtClean="0"/>
              <a:pPr/>
              <a:t>‹#›</a:t>
            </a:fld>
            <a:endParaRPr lang="bs-Latn-B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DAC565E-C1B1-4D45-AC73-4BA71D380A46}" type="datetimeFigureOut">
              <a:rPr lang="sr-Latn-CS" smtClean="0"/>
              <a:pPr/>
              <a:t>20.10.2017</a:t>
            </a:fld>
            <a:endParaRPr lang="bs-Latn-BA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bs-Latn-BA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B904BD6-F15A-4B3E-BA52-710745D0F1CD}" type="slidenum">
              <a:rPr lang="bs-Latn-BA" smtClean="0"/>
              <a:pPr/>
              <a:t>‹#›</a:t>
            </a:fld>
            <a:endParaRPr lang="bs-Latn-BA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143240" y="1785926"/>
            <a:ext cx="3786214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BA" sz="1900" b="1" dirty="0" smtClean="0">
                <a:solidFill>
                  <a:schemeClr val="accent3">
                    <a:lumMod val="75000"/>
                  </a:schemeClr>
                </a:solidFill>
              </a:rPr>
              <a:t>ПРОДУЖЕНИ БОРАВАК</a:t>
            </a:r>
          </a:p>
        </p:txBody>
      </p:sp>
      <p:sp>
        <p:nvSpPr>
          <p:cNvPr id="8" name="Rectangle 7"/>
          <p:cNvSpPr/>
          <p:nvPr/>
        </p:nvSpPr>
        <p:spPr>
          <a:xfrm>
            <a:off x="3714744" y="3071810"/>
            <a:ext cx="3236271" cy="3847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r-Cyrl-BA" sz="1900" b="1" dirty="0" smtClean="0">
                <a:solidFill>
                  <a:schemeClr val="accent3">
                    <a:lumMod val="75000"/>
                  </a:schemeClr>
                </a:solidFill>
              </a:rPr>
              <a:t>ОШ “</a:t>
            </a:r>
            <a:r>
              <a:rPr lang="sr-Cyrl-BA" sz="1900" b="1" dirty="0" smtClean="0">
                <a:solidFill>
                  <a:schemeClr val="accent3">
                    <a:lumMod val="75000"/>
                  </a:schemeClr>
                </a:solidFill>
                <a:latin typeface="Cambria" pitchFamily="18" charset="0"/>
              </a:rPr>
              <a:t>19</a:t>
            </a:r>
            <a:r>
              <a:rPr lang="sr-Cyrl-BA" sz="1900" b="1" dirty="0" smtClean="0">
                <a:solidFill>
                  <a:schemeClr val="accent3">
                    <a:lumMod val="75000"/>
                  </a:schemeClr>
                </a:solidFill>
              </a:rPr>
              <a:t>. април” Дервента</a:t>
            </a:r>
            <a:endParaRPr lang="bs-Latn-BA" sz="19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Autofit/>
          </a:bodyPr>
          <a:lstStyle/>
          <a:p>
            <a:r>
              <a:rPr lang="sr-Cyrl-BA" sz="3600" dirty="0" smtClean="0">
                <a:solidFill>
                  <a:schemeClr val="accent4">
                    <a:lumMod val="50000"/>
                  </a:schemeClr>
                </a:solidFill>
              </a:rPr>
              <a:t>Планирање и припремање водитеља</a:t>
            </a:r>
            <a:endParaRPr lang="bs-Latn-BA" sz="36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85720" y="1643050"/>
            <a:ext cx="85725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Font typeface="Wingdings" pitchFamily="2" charset="2"/>
              <a:buChar char="Ø"/>
            </a:pPr>
            <a:r>
              <a:rPr lang="sr-Latn-RS" sz="2400" dirty="0" smtClean="0">
                <a:solidFill>
                  <a:schemeClr val="accent4">
                    <a:lumMod val="50000"/>
                  </a:schemeClr>
                </a:solidFill>
              </a:rPr>
              <a:t>  </a:t>
            </a:r>
            <a:r>
              <a:rPr lang="sr-Cyrl-BA" sz="2400" dirty="0" smtClean="0">
                <a:solidFill>
                  <a:schemeClr val="accent4">
                    <a:lumMod val="50000"/>
                  </a:schemeClr>
                </a:solidFill>
              </a:rPr>
              <a:t>АО </a:t>
            </a:r>
            <a:r>
              <a:rPr lang="sr-Cyrl-BA" sz="2400" dirty="0" smtClean="0">
                <a:solidFill>
                  <a:schemeClr val="accent4">
                    <a:lumMod val="50000"/>
                  </a:schemeClr>
                </a:solidFill>
              </a:rPr>
              <a:t>(активан одмор) – активности су усмјерене на друштвене и такмичарске игре, као и спортске активности;</a:t>
            </a:r>
          </a:p>
        </p:txBody>
      </p:sp>
      <p:pic>
        <p:nvPicPr>
          <p:cNvPr id="7170" name="Picture 2" descr="C:\Users\Viki\Desktop\Produzeni boravak\IMG-774872f190eb149db49f3c0329c55783-V.jpg"/>
          <p:cNvPicPr>
            <a:picLocks noChangeAspect="1" noChangeArrowheads="1"/>
          </p:cNvPicPr>
          <p:nvPr/>
        </p:nvPicPr>
        <p:blipFill>
          <a:blip r:embed="rId2"/>
          <a:srcRect b="21818"/>
          <a:stretch>
            <a:fillRect/>
          </a:stretch>
        </p:blipFill>
        <p:spPr bwMode="auto">
          <a:xfrm>
            <a:off x="5429256" y="3000372"/>
            <a:ext cx="3143272" cy="32766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/>
          <a:srcRect l="11620" r="5985" b="18310"/>
          <a:stretch>
            <a:fillRect/>
          </a:stretch>
        </p:blipFill>
        <p:spPr bwMode="auto">
          <a:xfrm>
            <a:off x="571472" y="3000372"/>
            <a:ext cx="4429156" cy="32934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Autofit/>
          </a:bodyPr>
          <a:lstStyle/>
          <a:p>
            <a:r>
              <a:rPr lang="sr-Cyrl-BA" sz="3600" dirty="0" smtClean="0">
                <a:solidFill>
                  <a:schemeClr val="accent4">
                    <a:lumMod val="50000"/>
                  </a:schemeClr>
                </a:solidFill>
              </a:rPr>
              <a:t>Планирање и припремање водитеља</a:t>
            </a:r>
            <a:endParaRPr lang="bs-Latn-BA" sz="36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1643050"/>
            <a:ext cx="40005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Font typeface="Wingdings" pitchFamily="2" charset="2"/>
              <a:buChar char="Ø"/>
            </a:pPr>
            <a:r>
              <a:rPr lang="sr-Latn-RS" sz="2400" dirty="0" smtClean="0">
                <a:solidFill>
                  <a:schemeClr val="accent4">
                    <a:lumMod val="50000"/>
                  </a:schemeClr>
                </a:solidFill>
              </a:rPr>
              <a:t>  </a:t>
            </a:r>
            <a:r>
              <a:rPr lang="sr-Cyrl-BA" sz="2400" dirty="0" smtClean="0">
                <a:solidFill>
                  <a:schemeClr val="accent4">
                    <a:lumMod val="50000"/>
                  </a:schemeClr>
                </a:solidFill>
              </a:rPr>
              <a:t>ПО </a:t>
            </a:r>
            <a:r>
              <a:rPr lang="sr-Cyrl-BA" sz="2400" dirty="0" smtClean="0">
                <a:solidFill>
                  <a:schemeClr val="accent4">
                    <a:lumMod val="50000"/>
                  </a:schemeClr>
                </a:solidFill>
              </a:rPr>
              <a:t>(пасиван одмор) </a:t>
            </a:r>
            <a:r>
              <a:rPr lang="sr-Latn-RS" sz="2400" dirty="0">
                <a:solidFill>
                  <a:schemeClr val="accent4">
                    <a:lumMod val="50000"/>
                  </a:schemeClr>
                </a:solidFill>
              </a:rPr>
              <a:t>-</a:t>
            </a:r>
            <a:r>
              <a:rPr lang="sr-Cyrl-BA" sz="2400" dirty="0" smtClean="0">
                <a:solidFill>
                  <a:schemeClr val="accent4">
                    <a:lumMod val="50000"/>
                  </a:schemeClr>
                </a:solidFill>
              </a:rPr>
              <a:t>активности </a:t>
            </a:r>
            <a:r>
              <a:rPr lang="sr-Cyrl-BA" sz="2400" dirty="0" smtClean="0">
                <a:solidFill>
                  <a:schemeClr val="accent4">
                    <a:lumMod val="50000"/>
                  </a:schemeClr>
                </a:solidFill>
              </a:rPr>
              <a:t>везане за пасивно провођење времена: сједење, гледање дјечијих емисија и цртаних филмова, слушање дјечије музике;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610" r="10689"/>
          <a:stretch>
            <a:fillRect/>
          </a:stretch>
        </p:blipFill>
        <p:spPr bwMode="auto">
          <a:xfrm>
            <a:off x="3714744" y="1928802"/>
            <a:ext cx="5214974" cy="33833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Autofit/>
          </a:bodyPr>
          <a:lstStyle/>
          <a:p>
            <a:r>
              <a:rPr lang="sr-Cyrl-BA" sz="3600" dirty="0" smtClean="0">
                <a:solidFill>
                  <a:schemeClr val="accent4">
                    <a:lumMod val="50000"/>
                  </a:schemeClr>
                </a:solidFill>
              </a:rPr>
              <a:t>Планирање и припремање водитеља</a:t>
            </a:r>
            <a:endParaRPr lang="bs-Latn-BA" sz="36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85720" y="1643050"/>
            <a:ext cx="40005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Font typeface="Wingdings" pitchFamily="2" charset="2"/>
              <a:buChar char="Ø"/>
            </a:pPr>
            <a:r>
              <a:rPr lang="sr-Latn-RS" sz="2400" smtClean="0">
                <a:solidFill>
                  <a:schemeClr val="accent4">
                    <a:lumMod val="50000"/>
                  </a:schemeClr>
                </a:solidFill>
              </a:rPr>
              <a:t>  </a:t>
            </a:r>
            <a:r>
              <a:rPr lang="sr-Cyrl-BA" sz="2400" smtClean="0">
                <a:solidFill>
                  <a:schemeClr val="accent4">
                    <a:lumMod val="50000"/>
                  </a:schemeClr>
                </a:solidFill>
              </a:rPr>
              <a:t>Оброк </a:t>
            </a:r>
            <a:r>
              <a:rPr lang="sr-Cyrl-BA" sz="2400" dirty="0" smtClean="0">
                <a:solidFill>
                  <a:schemeClr val="accent4">
                    <a:lumMod val="50000"/>
                  </a:schemeClr>
                </a:solidFill>
              </a:rPr>
              <a:t>– хигијенска припрема и оброк (доручак и ручак);</a:t>
            </a:r>
          </a:p>
        </p:txBody>
      </p:sp>
      <p:pic>
        <p:nvPicPr>
          <p:cNvPr id="8194" name="Picture 2" descr="C:\Users\Viki\Desktop\Produzeni boravak\IMG-9dabf9c1f77a7802a6a6c842eab5f59e-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1714488"/>
            <a:ext cx="3643320" cy="48577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10334"/>
          </a:xfrm>
        </p:spPr>
        <p:txBody>
          <a:bodyPr>
            <a:noAutofit/>
          </a:bodyPr>
          <a:lstStyle/>
          <a:p>
            <a:r>
              <a:rPr lang="sr-Cyrl-BA" sz="3600" dirty="0" smtClean="0">
                <a:solidFill>
                  <a:schemeClr val="accent4">
                    <a:lumMod val="50000"/>
                  </a:schemeClr>
                </a:solidFill>
              </a:rPr>
              <a:t>Дневне припреме</a:t>
            </a:r>
            <a:endParaRPr lang="bs-Latn-BA" sz="36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285860"/>
            <a:ext cx="4342465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1285860"/>
            <a:ext cx="4338632" cy="41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1" y="5353050"/>
            <a:ext cx="3929089" cy="1346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Autofit/>
          </a:bodyPr>
          <a:lstStyle/>
          <a:p>
            <a:r>
              <a:rPr lang="sr-Cyrl-BA" sz="3600" dirty="0" smtClean="0">
                <a:solidFill>
                  <a:schemeClr val="accent4">
                    <a:lumMod val="50000"/>
                  </a:schemeClr>
                </a:solidFill>
              </a:rPr>
              <a:t>Проблеми/потешкоће у раду</a:t>
            </a:r>
            <a:endParaRPr lang="bs-Latn-BA" sz="36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643050"/>
            <a:ext cx="8643998" cy="4681550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Потешкоће у раду продуженог боравка су:</a:t>
            </a:r>
          </a:p>
          <a:p>
            <a:pPr lvl="1">
              <a:buFont typeface="Wingdings" pitchFamily="2" charset="2"/>
              <a:buChar char="Ø"/>
            </a:pP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Немогућност организовања континуираног рада са хомогеним групама, због распореда смјена редовне наставе;</a:t>
            </a:r>
          </a:p>
          <a:p>
            <a:pPr lvl="1">
              <a:buFont typeface="Wingdings" pitchFamily="2" charset="2"/>
              <a:buChar char="Ø"/>
            </a:pP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Долазак дјеце у ПБ и одлазак кући у различитим терминима. </a:t>
            </a:r>
          </a:p>
          <a:p>
            <a:pPr>
              <a:buFont typeface="Arial" pitchFamily="34" charset="0"/>
              <a:buChar char="•"/>
            </a:pP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Потешкоће превазилазимо:</a:t>
            </a:r>
          </a:p>
          <a:p>
            <a:pPr lvl="1">
              <a:buFont typeface="Wingdings" pitchFamily="2" charset="2"/>
              <a:buChar char="Ø"/>
            </a:pP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Флексибилним радом водитеља и максималном организацијом рада са хомогеним групама у току смјене;</a:t>
            </a:r>
          </a:p>
          <a:p>
            <a:pPr lvl="1">
              <a:buFont typeface="Wingdings" pitchFamily="2" charset="2"/>
              <a:buChar char="Ø"/>
            </a:pP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Завршавањем важнијих активности наредног дана;</a:t>
            </a:r>
          </a:p>
          <a:p>
            <a:pPr lvl="1">
              <a:buFont typeface="Wingdings" pitchFamily="2" charset="2"/>
              <a:buChar char="Ø"/>
            </a:pP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Благовременом сарадњом и договором са родитељима.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Autofit/>
          </a:bodyPr>
          <a:lstStyle/>
          <a:p>
            <a:r>
              <a:rPr lang="sr-Cyrl-BA" sz="3600" dirty="0" smtClean="0">
                <a:solidFill>
                  <a:schemeClr val="accent4">
                    <a:lumMod val="50000"/>
                  </a:schemeClr>
                </a:solidFill>
              </a:rPr>
              <a:t>Добре стране рада </a:t>
            </a:r>
            <a:endParaRPr lang="bs-Latn-BA" sz="36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643050"/>
            <a:ext cx="8643998" cy="4929222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Добре стране рада продуженог боравка су:</a:t>
            </a:r>
          </a:p>
          <a:p>
            <a:pPr lvl="1">
              <a:buFont typeface="Wingdings" pitchFamily="2" charset="2"/>
              <a:buChar char="Ø"/>
            </a:pP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Бољи успјех ученика у настави;</a:t>
            </a:r>
          </a:p>
          <a:p>
            <a:pPr lvl="1">
              <a:buFont typeface="Wingdings" pitchFamily="2" charset="2"/>
              <a:buChar char="Ø"/>
            </a:pP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Учешће у културним манифестацијама школе;</a:t>
            </a:r>
          </a:p>
          <a:p>
            <a:pPr lvl="1">
              <a:buFont typeface="Wingdings" pitchFamily="2" charset="2"/>
              <a:buChar char="Ø"/>
            </a:pP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Објављивање дјечијих радова у дјечијим часописима;</a:t>
            </a:r>
            <a:r>
              <a:rPr lang="sr-Latn-BA" dirty="0" smtClean="0">
                <a:solidFill>
                  <a:schemeClr val="accent4">
                    <a:lumMod val="50000"/>
                  </a:schemeClr>
                </a:solidFill>
              </a:rPr>
              <a:t/>
            </a:r>
            <a:br>
              <a:rPr lang="sr-Latn-BA" dirty="0" smtClean="0">
                <a:solidFill>
                  <a:schemeClr val="accent4">
                    <a:lumMod val="50000"/>
                  </a:schemeClr>
                </a:solidFill>
              </a:rPr>
            </a:br>
            <a:endParaRPr lang="sr-Cyrl-BA" dirty="0" smtClean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32545" t="5260" r="20857" b="4009"/>
          <a:stretch>
            <a:fillRect/>
          </a:stretch>
        </p:blipFill>
        <p:spPr bwMode="auto">
          <a:xfrm>
            <a:off x="857224" y="3500438"/>
            <a:ext cx="3143272" cy="31569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t="6594" r="3890" b="5805"/>
          <a:stretch>
            <a:fillRect/>
          </a:stretch>
        </p:blipFill>
        <p:spPr bwMode="auto">
          <a:xfrm rot="16200000">
            <a:off x="4679159" y="3178967"/>
            <a:ext cx="3143271" cy="37862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Autofit/>
          </a:bodyPr>
          <a:lstStyle/>
          <a:p>
            <a:r>
              <a:rPr lang="sr-Cyrl-BA" sz="3600" dirty="0" smtClean="0">
                <a:solidFill>
                  <a:schemeClr val="accent4">
                    <a:lumMod val="50000"/>
                  </a:schemeClr>
                </a:solidFill>
              </a:rPr>
              <a:t>Добре стране рада </a:t>
            </a:r>
            <a:endParaRPr lang="bs-Latn-BA" sz="36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643050"/>
            <a:ext cx="8643998" cy="4929222"/>
          </a:xfrm>
        </p:spPr>
        <p:txBody>
          <a:bodyPr>
            <a:normAutofit/>
          </a:bodyPr>
          <a:lstStyle/>
          <a:p>
            <a:pPr lvl="1">
              <a:buFont typeface="Wingdings" pitchFamily="2" charset="2"/>
              <a:buChar char="Ø"/>
            </a:pP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Учествовање у хуманитарним активностима;</a:t>
            </a:r>
          </a:p>
          <a:p>
            <a:pPr lvl="1">
              <a:buFont typeface="Wingdings" pitchFamily="2" charset="2"/>
              <a:buChar char="Ø"/>
            </a:pP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Обиљежавање свих значајних датума кроз одговарајуће активности;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 l="6199" t="-826" r="9012"/>
          <a:stretch>
            <a:fillRect/>
          </a:stretch>
        </p:blipFill>
        <p:spPr bwMode="auto">
          <a:xfrm>
            <a:off x="357158" y="3286124"/>
            <a:ext cx="4165230" cy="27860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 l="21094" t="18750" r="11523" b="17968"/>
          <a:stretch>
            <a:fillRect/>
          </a:stretch>
        </p:blipFill>
        <p:spPr bwMode="auto">
          <a:xfrm>
            <a:off x="4857752" y="3286124"/>
            <a:ext cx="3955548" cy="27860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1000100" y="6215082"/>
            <a:ext cx="2842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BA" dirty="0" smtClean="0"/>
              <a:t>Међународни дан дјетета</a:t>
            </a:r>
            <a:endParaRPr lang="bs-Latn-BA" dirty="0"/>
          </a:p>
        </p:txBody>
      </p:sp>
      <p:sp>
        <p:nvSpPr>
          <p:cNvPr id="8" name="TextBox 7"/>
          <p:cNvSpPr txBox="1"/>
          <p:nvPr/>
        </p:nvSpPr>
        <p:spPr>
          <a:xfrm>
            <a:off x="5929322" y="6215082"/>
            <a:ext cx="18297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BA" dirty="0" smtClean="0"/>
              <a:t>Дјечија недјеља</a:t>
            </a:r>
            <a:endParaRPr lang="bs-Latn-B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Autofit/>
          </a:bodyPr>
          <a:lstStyle/>
          <a:p>
            <a:r>
              <a:rPr lang="sr-Cyrl-BA" sz="3600" dirty="0" smtClean="0">
                <a:solidFill>
                  <a:schemeClr val="accent4">
                    <a:lumMod val="50000"/>
                  </a:schemeClr>
                </a:solidFill>
              </a:rPr>
              <a:t>Добре стране рада </a:t>
            </a:r>
            <a:endParaRPr lang="bs-Latn-BA" sz="36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643050"/>
            <a:ext cx="8643998" cy="4929222"/>
          </a:xfrm>
        </p:spPr>
        <p:txBody>
          <a:bodyPr>
            <a:normAutofit/>
          </a:bodyPr>
          <a:lstStyle/>
          <a:p>
            <a:pPr lvl="1">
              <a:buFont typeface="Wingdings" pitchFamily="2" charset="2"/>
              <a:buChar char="Ø"/>
            </a:pP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Успостављање добре сарадње са родитељима.</a:t>
            </a:r>
          </a:p>
          <a:p>
            <a:pPr>
              <a:buFont typeface="Arial" pitchFamily="34" charset="0"/>
              <a:buChar char="•"/>
            </a:pP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Као индикатор добре организације и сарадње са родитељима долази до континуираног повећања броја дјеце сваке године.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Autofit/>
          </a:bodyPr>
          <a:lstStyle/>
          <a:p>
            <a:r>
              <a:rPr lang="sr-Cyrl-BA" sz="3600" dirty="0" smtClean="0">
                <a:solidFill>
                  <a:schemeClr val="accent4">
                    <a:lumMod val="50000"/>
                  </a:schemeClr>
                </a:solidFill>
              </a:rPr>
              <a:t>Слабе стране рада </a:t>
            </a:r>
            <a:endParaRPr lang="bs-Latn-BA" sz="36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643050"/>
            <a:ext cx="8643998" cy="4929222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Слабе стране рада продуженог боравка су:</a:t>
            </a:r>
          </a:p>
          <a:p>
            <a:pPr lvl="1">
              <a:buFont typeface="Wingdings" pitchFamily="2" charset="2"/>
              <a:buChar char="Ø"/>
            </a:pP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Неприлагођеност намјештаја ученицима старијих разреда;</a:t>
            </a:r>
          </a:p>
          <a:p>
            <a:pPr lvl="1">
              <a:buFont typeface="Wingdings" pitchFamily="2" charset="2"/>
              <a:buChar char="Ø"/>
            </a:pP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Неправилна исхрана појединих ученика.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Autofit/>
          </a:bodyPr>
          <a:lstStyle/>
          <a:p>
            <a:r>
              <a:rPr lang="sr-Cyrl-BA" sz="3600" dirty="0" smtClean="0">
                <a:solidFill>
                  <a:schemeClr val="accent4">
                    <a:lumMod val="50000"/>
                  </a:schemeClr>
                </a:solidFill>
              </a:rPr>
              <a:t>Креативни кутак</a:t>
            </a:r>
            <a:endParaRPr lang="bs-Latn-BA" sz="36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16774" r="5101" b="326"/>
          <a:stretch>
            <a:fillRect/>
          </a:stretch>
        </p:blipFill>
        <p:spPr bwMode="auto">
          <a:xfrm rot="621892">
            <a:off x="555804" y="1608418"/>
            <a:ext cx="3817333" cy="25544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4214818"/>
            <a:ext cx="3786214" cy="23574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1357298"/>
            <a:ext cx="4286280" cy="24913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854474">
            <a:off x="4786314" y="4214818"/>
            <a:ext cx="4048143" cy="22770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/>
          <a:srcRect l="8649" t="734" r="24010"/>
          <a:stretch>
            <a:fillRect/>
          </a:stretch>
        </p:blipFill>
        <p:spPr bwMode="auto">
          <a:xfrm rot="6155853">
            <a:off x="3575706" y="3380410"/>
            <a:ext cx="2357454" cy="233582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Autofit/>
          </a:bodyPr>
          <a:lstStyle/>
          <a:p>
            <a:r>
              <a:rPr lang="sr-Cyrl-BA" sz="3600" dirty="0" smtClean="0">
                <a:solidFill>
                  <a:schemeClr val="accent4">
                    <a:lumMod val="50000"/>
                  </a:schemeClr>
                </a:solidFill>
              </a:rPr>
              <a:t>Организација рада продуженог боравка</a:t>
            </a:r>
            <a:endParaRPr lang="bs-Latn-BA" sz="36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500174"/>
            <a:ext cx="8643998" cy="4824426"/>
          </a:xfrm>
        </p:spPr>
        <p:txBody>
          <a:bodyPr/>
          <a:lstStyle/>
          <a:p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Простор за рад:</a:t>
            </a:r>
          </a:p>
          <a:p>
            <a:pPr lvl="1">
              <a:buFont typeface="Wingdings" pitchFamily="2" charset="2"/>
              <a:buChar char="Ø"/>
            </a:pP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Двије учионице опремљене потребним материјалима;</a:t>
            </a:r>
            <a:endParaRPr lang="bs-Latn-BA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3074" name="Picture 2" descr="C:\Users\Viki\Desktop\Produzeni boravak\20171004_173444.jpg"/>
          <p:cNvPicPr>
            <a:picLocks noChangeAspect="1" noChangeArrowheads="1"/>
          </p:cNvPicPr>
          <p:nvPr/>
        </p:nvPicPr>
        <p:blipFill>
          <a:blip r:embed="rId2" cstate="print"/>
          <a:srcRect r="7438"/>
          <a:stretch>
            <a:fillRect/>
          </a:stretch>
        </p:blipFill>
        <p:spPr bwMode="auto">
          <a:xfrm>
            <a:off x="357158" y="4572008"/>
            <a:ext cx="8572560" cy="2000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5" name="Picture 3" descr="C:\Users\Viki\Desktop\Produzeni boravak\20171004_17334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428868"/>
            <a:ext cx="8572560" cy="21431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Autofit/>
          </a:bodyPr>
          <a:lstStyle/>
          <a:p>
            <a:r>
              <a:rPr lang="sr-Cyrl-BA" sz="3600" dirty="0" smtClean="0">
                <a:solidFill>
                  <a:schemeClr val="accent4">
                    <a:lumMod val="50000"/>
                  </a:schemeClr>
                </a:solidFill>
              </a:rPr>
              <a:t>Креативни кутак</a:t>
            </a:r>
            <a:endParaRPr lang="bs-Latn-BA" sz="36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 cstate="print"/>
          <a:srcRect l="11943"/>
          <a:stretch>
            <a:fillRect/>
          </a:stretch>
        </p:blipFill>
        <p:spPr bwMode="auto">
          <a:xfrm rot="5075678">
            <a:off x="-684863" y="2546084"/>
            <a:ext cx="4920636" cy="31432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 l="15851"/>
          <a:stretch>
            <a:fillRect/>
          </a:stretch>
        </p:blipFill>
        <p:spPr bwMode="auto">
          <a:xfrm rot="6105392">
            <a:off x="4983019" y="2143770"/>
            <a:ext cx="5285951" cy="353344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785322">
            <a:off x="2767431" y="4063786"/>
            <a:ext cx="3859717" cy="217109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 descr="C:\Users\Viki\Desktop\Produzeni boravak\image-0-02-05-02f9d889506929db2233f01d9d396e2682923a9873e337edcfb0835dd63f807d-V.jpg"/>
          <p:cNvPicPr>
            <a:picLocks noChangeAspect="1" noChangeArrowheads="1"/>
          </p:cNvPicPr>
          <p:nvPr/>
        </p:nvPicPr>
        <p:blipFill>
          <a:blip r:embed="rId5"/>
          <a:srcRect r="7919"/>
          <a:stretch>
            <a:fillRect/>
          </a:stretch>
        </p:blipFill>
        <p:spPr bwMode="auto">
          <a:xfrm rot="21198359">
            <a:off x="2902530" y="1372762"/>
            <a:ext cx="3617930" cy="221009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57422" y="2786058"/>
            <a:ext cx="4614866" cy="857256"/>
          </a:xfrm>
        </p:spPr>
        <p:txBody>
          <a:bodyPr>
            <a:normAutofit fontScale="90000"/>
          </a:bodyPr>
          <a:lstStyle/>
          <a:p>
            <a:r>
              <a:rPr lang="sr-Cyrl-BA" b="1" dirty="0" smtClean="0">
                <a:solidFill>
                  <a:schemeClr val="accent4">
                    <a:lumMod val="50000"/>
                  </a:schemeClr>
                </a:solidFill>
              </a:rPr>
              <a:t>Хвала на пажњи.</a:t>
            </a:r>
            <a:endParaRPr lang="bs-Latn-BA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Autofit/>
          </a:bodyPr>
          <a:lstStyle/>
          <a:p>
            <a:r>
              <a:rPr lang="sr-Cyrl-BA" sz="3600" dirty="0" smtClean="0">
                <a:solidFill>
                  <a:schemeClr val="accent4">
                    <a:lumMod val="50000"/>
                  </a:schemeClr>
                </a:solidFill>
              </a:rPr>
              <a:t>Организација рада продуженог боравка</a:t>
            </a:r>
            <a:endParaRPr lang="bs-Latn-BA" sz="36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714488"/>
            <a:ext cx="8643998" cy="4610112"/>
          </a:xfrm>
        </p:spPr>
        <p:txBody>
          <a:bodyPr/>
          <a:lstStyle/>
          <a:p>
            <a:pPr lvl="1">
              <a:buFont typeface="Wingdings" pitchFamily="2" charset="2"/>
              <a:buChar char="Ø"/>
            </a:pP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Трпезарија опремљена столовима и столицама;</a:t>
            </a:r>
          </a:p>
          <a:p>
            <a:pPr lvl="1">
              <a:buFont typeface="Wingdings" pitchFamily="2" charset="2"/>
              <a:buChar char="Ø"/>
            </a:pP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Санитарни чвор;</a:t>
            </a:r>
          </a:p>
          <a:p>
            <a:pPr lvl="1">
              <a:buFont typeface="Wingdings" pitchFamily="2" charset="2"/>
              <a:buChar char="Ø"/>
            </a:pP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Школско игралиште.</a:t>
            </a:r>
            <a:endParaRPr lang="bs-Latn-BA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4098" name="Picture 2" descr="C:\Users\Viki\Desktop\Produzeni boravak\IMG-6516d331d2fe80d39c4b55afb74d6c4c-V.jpg"/>
          <p:cNvPicPr>
            <a:picLocks noChangeAspect="1" noChangeArrowheads="1"/>
          </p:cNvPicPr>
          <p:nvPr/>
        </p:nvPicPr>
        <p:blipFill>
          <a:blip r:embed="rId2"/>
          <a:srcRect t="10502" b="23744"/>
          <a:stretch>
            <a:fillRect/>
          </a:stretch>
        </p:blipFill>
        <p:spPr bwMode="auto">
          <a:xfrm>
            <a:off x="285719" y="3500438"/>
            <a:ext cx="4606322" cy="22145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3513833"/>
            <a:ext cx="3900422" cy="21939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Autofit/>
          </a:bodyPr>
          <a:lstStyle/>
          <a:p>
            <a:r>
              <a:rPr lang="sr-Cyrl-BA" sz="3600" dirty="0" smtClean="0">
                <a:solidFill>
                  <a:schemeClr val="accent4">
                    <a:lumMod val="50000"/>
                  </a:schemeClr>
                </a:solidFill>
              </a:rPr>
              <a:t>Организација рада продуженог боравка</a:t>
            </a:r>
            <a:endParaRPr lang="bs-Latn-BA" sz="36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643050"/>
            <a:ext cx="8643998" cy="4681550"/>
          </a:xfrm>
        </p:spPr>
        <p:txBody>
          <a:bodyPr/>
          <a:lstStyle/>
          <a:p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Радно вријеме:</a:t>
            </a:r>
          </a:p>
          <a:p>
            <a:pPr lvl="1">
              <a:buFont typeface="Wingdings" pitchFamily="2" charset="2"/>
              <a:buChar char="Ø"/>
            </a:pP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Радно вријеме продуженог боравка је од </a:t>
            </a: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6:30</a:t>
            </a: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 до </a:t>
            </a: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17:30;</a:t>
            </a:r>
          </a:p>
          <a:p>
            <a:pPr lvl="1">
              <a:buFont typeface="Wingdings" pitchFamily="2" charset="2"/>
              <a:buChar char="Ø"/>
            </a:pP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Рад се одвија у двије смјене:</a:t>
            </a:r>
          </a:p>
          <a:p>
            <a:pPr lvl="2">
              <a:buFont typeface="Wingdings" pitchFamily="2" charset="2"/>
              <a:buChar char="Ø"/>
            </a:pP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1</a:t>
            </a: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. смјена од </a:t>
            </a: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6:30</a:t>
            </a: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 до </a:t>
            </a: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12:30</a:t>
            </a: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 (</a:t>
            </a: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4</a:t>
            </a: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 водитеља, од којих су </a:t>
            </a: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2</a:t>
            </a: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 по пола норме),</a:t>
            </a:r>
          </a:p>
          <a:p>
            <a:pPr lvl="2">
              <a:buFont typeface="Wingdings" pitchFamily="2" charset="2"/>
              <a:buChar char="Ø"/>
            </a:pP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2</a:t>
            </a: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. смјена од </a:t>
            </a: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11:30</a:t>
            </a: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 до </a:t>
            </a: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17:30</a:t>
            </a: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 (</a:t>
            </a: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3</a:t>
            </a: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 водитеља);</a:t>
            </a:r>
          </a:p>
          <a:p>
            <a:pPr lvl="1">
              <a:buFont typeface="Wingdings" pitchFamily="2" charset="2"/>
              <a:buChar char="Ø"/>
            </a:pP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У периоду од </a:t>
            </a: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11:30</a:t>
            </a: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 до </a:t>
            </a: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12:30</a:t>
            </a: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 у продуженом боравку су присутни сви водитељи (у одвојеним учионицама).</a:t>
            </a:r>
          </a:p>
          <a:p>
            <a:pPr lvl="1">
              <a:buFont typeface="Wingdings" pitchFamily="2" charset="2"/>
              <a:buChar char="Ø"/>
            </a:pPr>
            <a:endParaRPr lang="sr-Cyrl-BA" dirty="0" smtClean="0">
              <a:solidFill>
                <a:schemeClr val="accent4">
                  <a:lumMod val="50000"/>
                </a:schemeClr>
              </a:solidFill>
              <a:latin typeface="Cambria" pitchFamily="18" charset="0"/>
            </a:endParaRPr>
          </a:p>
          <a:p>
            <a:pPr>
              <a:buNone/>
            </a:pP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Autofit/>
          </a:bodyPr>
          <a:lstStyle/>
          <a:p>
            <a:r>
              <a:rPr lang="sr-Cyrl-BA" sz="3600" dirty="0" smtClean="0">
                <a:solidFill>
                  <a:schemeClr val="accent4">
                    <a:lumMod val="50000"/>
                  </a:schemeClr>
                </a:solidFill>
              </a:rPr>
              <a:t>Организација рада продуженог боравка</a:t>
            </a:r>
            <a:endParaRPr lang="bs-Latn-BA" sz="36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643050"/>
            <a:ext cx="8643998" cy="4681550"/>
          </a:xfrm>
        </p:spPr>
        <p:txBody>
          <a:bodyPr/>
          <a:lstStyle/>
          <a:p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Број дјеце/група:</a:t>
            </a:r>
          </a:p>
          <a:p>
            <a:pPr lvl="1">
              <a:buFont typeface="Wingdings" pitchFamily="2" charset="2"/>
              <a:buChar char="Ø"/>
            </a:pP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У продуженом </a:t>
            </a: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боравку </a:t>
            </a: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тренутно је уписано </a:t>
            </a: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140</a:t>
            </a: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 ученика прве тријаде, од којих су:</a:t>
            </a:r>
          </a:p>
          <a:p>
            <a:pPr lvl="2">
              <a:buFont typeface="Wingdings" pitchFamily="2" charset="2"/>
              <a:buChar char="Ø"/>
            </a:pP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57</a:t>
            </a: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 ученика првог разреда,</a:t>
            </a:r>
          </a:p>
          <a:p>
            <a:pPr lvl="2">
              <a:buFont typeface="Wingdings" pitchFamily="2" charset="2"/>
              <a:buChar char="Ø"/>
            </a:pP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50</a:t>
            </a: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 ученика другог разреда,</a:t>
            </a:r>
          </a:p>
          <a:p>
            <a:pPr lvl="2">
              <a:buFont typeface="Wingdings" pitchFamily="2" charset="2"/>
              <a:buChar char="Ø"/>
            </a:pP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33</a:t>
            </a: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 ученика трећег разреда.</a:t>
            </a:r>
          </a:p>
          <a:p>
            <a:pPr lvl="2">
              <a:buFont typeface="Wingdings" pitchFamily="2" charset="2"/>
              <a:buChar char="Ø"/>
            </a:pPr>
            <a:endParaRPr lang="sr-Cyrl-BA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lvl="2">
              <a:buFont typeface="Wingdings" pitchFamily="2" charset="2"/>
              <a:buChar char="Ø"/>
            </a:pPr>
            <a:endParaRPr lang="sr-Cyrl-BA" dirty="0" smtClean="0">
              <a:solidFill>
                <a:schemeClr val="accent4">
                  <a:lumMod val="50000"/>
                </a:schemeClr>
              </a:solidFill>
              <a:latin typeface="Cambria" pitchFamily="18" charset="0"/>
            </a:endParaRPr>
          </a:p>
          <a:p>
            <a:pPr>
              <a:buNone/>
            </a:pP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	</a:t>
            </a:r>
          </a:p>
        </p:txBody>
      </p:sp>
      <p:graphicFrame>
        <p:nvGraphicFramePr>
          <p:cNvPr id="4" name="Chart 3"/>
          <p:cNvGraphicFramePr/>
          <p:nvPr/>
        </p:nvGraphicFramePr>
        <p:xfrm>
          <a:off x="-357222" y="3786166"/>
          <a:ext cx="8143932" cy="3071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Autofit/>
          </a:bodyPr>
          <a:lstStyle/>
          <a:p>
            <a:r>
              <a:rPr lang="sr-Cyrl-BA" sz="3600" dirty="0" smtClean="0">
                <a:solidFill>
                  <a:schemeClr val="accent4">
                    <a:lumMod val="50000"/>
                  </a:schemeClr>
                </a:solidFill>
              </a:rPr>
              <a:t>Организација рада продуженог боравка</a:t>
            </a:r>
            <a:endParaRPr lang="bs-Latn-BA" sz="36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643050"/>
            <a:ext cx="8643998" cy="4681550"/>
          </a:xfrm>
        </p:spPr>
        <p:txBody>
          <a:bodyPr/>
          <a:lstStyle/>
          <a:p>
            <a:pPr lvl="1">
              <a:buFont typeface="Wingdings" pitchFamily="2" charset="2"/>
              <a:buChar char="Ø"/>
            </a:pP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Рад се организује по смјенама (прва и друга) са групама хетерогеног састава (</a:t>
            </a: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1</a:t>
            </a: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., </a:t>
            </a: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2</a:t>
            </a: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. и </a:t>
            </a: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3</a:t>
            </a: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. разред).</a:t>
            </a:r>
          </a:p>
          <a:p>
            <a:pPr lvl="1">
              <a:buFont typeface="Wingdings" pitchFamily="2" charset="2"/>
              <a:buChar char="Ø"/>
            </a:pP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Дјеца у продуженом боравку имају могућност да бораве двократно (прије и послије наставе). </a:t>
            </a:r>
          </a:p>
          <a:p>
            <a:pPr lvl="1">
              <a:buFont typeface="Wingdings" pitchFamily="2" charset="2"/>
              <a:buChar char="Ø"/>
            </a:pP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Од укупног броја дјеце, њих око </a:t>
            </a: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60</a:t>
            </a: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% борави двократно.</a:t>
            </a:r>
          </a:p>
          <a:p>
            <a:pPr lvl="1">
              <a:buFont typeface="Wingdings" pitchFamily="2" charset="2"/>
              <a:buChar char="Ø"/>
            </a:pP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Водитељи у смјени дио активности реализују заједнички са свим ученицима, а дио појединачно са групом коју чине ученици истог разреда.</a:t>
            </a:r>
          </a:p>
          <a:p>
            <a:pPr lvl="1">
              <a:buFont typeface="Wingdings" pitchFamily="2" charset="2"/>
              <a:buChar char="Ø"/>
            </a:pPr>
            <a:endParaRPr lang="sr-Cyrl-BA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lvl="2">
              <a:buFont typeface="Wingdings" pitchFamily="2" charset="2"/>
              <a:buChar char="Ø"/>
            </a:pPr>
            <a:endParaRPr lang="sr-Cyrl-BA" dirty="0" smtClean="0">
              <a:solidFill>
                <a:schemeClr val="accent4">
                  <a:lumMod val="50000"/>
                </a:schemeClr>
              </a:solidFill>
              <a:latin typeface="Cambria" pitchFamily="18" charset="0"/>
            </a:endParaRPr>
          </a:p>
          <a:p>
            <a:pPr>
              <a:buNone/>
            </a:pP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Autofit/>
          </a:bodyPr>
          <a:lstStyle/>
          <a:p>
            <a:r>
              <a:rPr lang="sr-Cyrl-BA" sz="3600" dirty="0" smtClean="0">
                <a:solidFill>
                  <a:schemeClr val="accent4">
                    <a:lumMod val="50000"/>
                  </a:schemeClr>
                </a:solidFill>
              </a:rPr>
              <a:t>Планирање и припремање водитеља</a:t>
            </a:r>
            <a:endParaRPr lang="bs-Latn-BA" sz="36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643050"/>
            <a:ext cx="8643998" cy="4681550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На основу Годишњег програма рада и мјесечних планова професора разредне наставе водитељи продуженог боравка заједнички израђују:</a:t>
            </a:r>
          </a:p>
          <a:p>
            <a:pPr lvl="1">
              <a:buFont typeface="Wingdings" pitchFamily="2" charset="2"/>
              <a:buChar char="Ø"/>
            </a:pP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Мјесечне планове рада за </a:t>
            </a: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1</a:t>
            </a: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., </a:t>
            </a: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2</a:t>
            </a: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. и </a:t>
            </a: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  <a:latin typeface="Cambria" pitchFamily="18" charset="0"/>
              </a:rPr>
              <a:t>3</a:t>
            </a: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. разред уз навођење образовних, спортских и креативних активности;</a:t>
            </a:r>
          </a:p>
          <a:p>
            <a:pPr lvl="1">
              <a:buFont typeface="Wingdings" pitchFamily="2" charset="2"/>
              <a:buChar char="Ø"/>
            </a:pP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Дневне писмене припреме са наведеним: облицима, методама, наставним средствима и материјалима, циљевима, задацима и исходима рада на седмичном нивоу, те редослиједом планираних активности на дневном нивоу.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Autofit/>
          </a:bodyPr>
          <a:lstStyle/>
          <a:p>
            <a:r>
              <a:rPr lang="sr-Cyrl-BA" sz="3600" dirty="0" smtClean="0">
                <a:solidFill>
                  <a:schemeClr val="accent4">
                    <a:lumMod val="50000"/>
                  </a:schemeClr>
                </a:solidFill>
              </a:rPr>
              <a:t>Планирање и припремање водитеља</a:t>
            </a:r>
            <a:endParaRPr lang="bs-Latn-BA" sz="36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643050"/>
            <a:ext cx="8643998" cy="1428760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sr-Cyrl-BA" dirty="0" smtClean="0">
                <a:solidFill>
                  <a:schemeClr val="accent4">
                    <a:lumMod val="50000"/>
                  </a:schemeClr>
                </a:solidFill>
              </a:rPr>
              <a:t>Водитељи по смјенама заједнички планирају активности (на основу мјесечних планова) које разрађују кроз обавезне садржаје (ПУУ, СА, АО, ПО):</a:t>
            </a:r>
          </a:p>
        </p:txBody>
      </p:sp>
      <p:pic>
        <p:nvPicPr>
          <p:cNvPr id="5122" name="Picture 2" descr="C:\Users\Viki\Desktop\Produzeni boravak\IMG-281b12a32d9fa0f4b35eff66cf34e1ca-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2857495"/>
            <a:ext cx="3071834" cy="39007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Rectangle 4"/>
          <p:cNvSpPr/>
          <p:nvPr/>
        </p:nvSpPr>
        <p:spPr>
          <a:xfrm>
            <a:off x="428596" y="3034255"/>
            <a:ext cx="50006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Font typeface="Wingdings" pitchFamily="2" charset="2"/>
              <a:buChar char="Ø"/>
            </a:pPr>
            <a:r>
              <a:rPr lang="sr-Latn-RS" sz="2400" dirty="0" smtClean="0">
                <a:solidFill>
                  <a:schemeClr val="accent4">
                    <a:lumMod val="50000"/>
                  </a:schemeClr>
                </a:solidFill>
              </a:rPr>
              <a:t>  </a:t>
            </a:r>
            <a:r>
              <a:rPr lang="sr-Cyrl-BA" sz="2400" dirty="0" smtClean="0">
                <a:solidFill>
                  <a:schemeClr val="accent4">
                    <a:lumMod val="50000"/>
                  </a:schemeClr>
                </a:solidFill>
              </a:rPr>
              <a:t>ПУУ </a:t>
            </a:r>
            <a:r>
              <a:rPr lang="sr-Cyrl-BA" sz="2400" dirty="0" smtClean="0">
                <a:solidFill>
                  <a:schemeClr val="accent4">
                    <a:lumMod val="50000"/>
                  </a:schemeClr>
                </a:solidFill>
              </a:rPr>
              <a:t>(помоћ у учењу) – активности везане за усвајање образовних наставних садржаја и израду домаће задаће;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Autofit/>
          </a:bodyPr>
          <a:lstStyle/>
          <a:p>
            <a:r>
              <a:rPr lang="sr-Cyrl-BA" sz="3600" dirty="0" smtClean="0">
                <a:solidFill>
                  <a:schemeClr val="accent4">
                    <a:lumMod val="50000"/>
                  </a:schemeClr>
                </a:solidFill>
              </a:rPr>
              <a:t>Планирање и припремање водитеља</a:t>
            </a:r>
            <a:endParaRPr lang="bs-Latn-BA" sz="36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85720" y="1643050"/>
            <a:ext cx="85725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Font typeface="Wingdings" pitchFamily="2" charset="2"/>
              <a:buChar char="Ø"/>
            </a:pPr>
            <a:r>
              <a:rPr lang="sr-Latn-RS" sz="2400" dirty="0" smtClean="0">
                <a:solidFill>
                  <a:schemeClr val="accent4">
                    <a:lumMod val="50000"/>
                  </a:schemeClr>
                </a:solidFill>
              </a:rPr>
              <a:t>  </a:t>
            </a:r>
            <a:r>
              <a:rPr lang="sr-Cyrl-BA" sz="2400" dirty="0" smtClean="0">
                <a:solidFill>
                  <a:schemeClr val="accent4">
                    <a:lumMod val="50000"/>
                  </a:schemeClr>
                </a:solidFill>
              </a:rPr>
              <a:t>СА </a:t>
            </a:r>
            <a:r>
              <a:rPr lang="sr-Cyrl-BA" sz="2400" dirty="0" smtClean="0">
                <a:solidFill>
                  <a:schemeClr val="accent4">
                    <a:lumMod val="50000"/>
                  </a:schemeClr>
                </a:solidFill>
              </a:rPr>
              <a:t>(слободне активности) – активности се односе на игре ријечима, асоцијације, боравак на свјежем ваздуху, креативне</a:t>
            </a:r>
            <a:r>
              <a:rPr lang="sr-Latn-BA" sz="2400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sr-Cyrl-BA" sz="2400" dirty="0" smtClean="0">
                <a:solidFill>
                  <a:schemeClr val="accent4">
                    <a:lumMod val="50000"/>
                  </a:schemeClr>
                </a:solidFill>
              </a:rPr>
              <a:t>радове, илустрације, рецитације, </a:t>
            </a:r>
            <a:br>
              <a:rPr lang="sr-Cyrl-BA" sz="2400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sr-Cyrl-BA" sz="2400" dirty="0" smtClean="0">
                <a:solidFill>
                  <a:schemeClr val="accent4">
                    <a:lumMod val="50000"/>
                  </a:schemeClr>
                </a:solidFill>
              </a:rPr>
              <a:t>разговоре на тему, причање прича;</a:t>
            </a:r>
          </a:p>
        </p:txBody>
      </p:sp>
      <p:pic>
        <p:nvPicPr>
          <p:cNvPr id="1026" name="Picture 2" descr="C:\Users\Viki\Desktop\Produzeni boravak\IMG-fb0b5fdb9140877fd776ef9f4eece45e-V.jpg"/>
          <p:cNvPicPr>
            <a:picLocks noChangeAspect="1" noChangeArrowheads="1"/>
          </p:cNvPicPr>
          <p:nvPr/>
        </p:nvPicPr>
        <p:blipFill>
          <a:blip r:embed="rId2"/>
          <a:srcRect t="26041" b="16667"/>
          <a:stretch>
            <a:fillRect/>
          </a:stretch>
        </p:blipFill>
        <p:spPr bwMode="auto">
          <a:xfrm>
            <a:off x="357158" y="3214686"/>
            <a:ext cx="4468119" cy="34131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 descr="C:\Users\Viki\Desktop\Produzeni boravak\IMG-220ed7f9bda95ffb01b15a4aa9f0ba9e-V.jpg"/>
          <p:cNvPicPr>
            <a:picLocks noChangeAspect="1" noChangeArrowheads="1"/>
          </p:cNvPicPr>
          <p:nvPr/>
        </p:nvPicPr>
        <p:blipFill>
          <a:blip r:embed="rId3"/>
          <a:srcRect t="6000" b="25000"/>
          <a:stretch>
            <a:fillRect/>
          </a:stretch>
        </p:blipFill>
        <p:spPr bwMode="auto">
          <a:xfrm>
            <a:off x="5143504" y="3214686"/>
            <a:ext cx="3727181" cy="34290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Custom 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542378"/>
      </a:accent1>
      <a:accent2>
        <a:srgbClr val="542378"/>
      </a:accent2>
      <a:accent3>
        <a:srgbClr val="3F1A5A"/>
      </a:accent3>
      <a:accent4>
        <a:srgbClr val="3F1A5A"/>
      </a:accent4>
      <a:accent5>
        <a:srgbClr val="3F1A5A"/>
      </a:accent5>
      <a:accent6>
        <a:srgbClr val="F79646"/>
      </a:accent6>
      <a:hlink>
        <a:srgbClr val="0000FF"/>
      </a:hlink>
      <a:folHlink>
        <a:srgbClr val="80008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293</TotalTime>
  <Words>628</Words>
  <Application>Microsoft Office PowerPoint</Application>
  <PresentationFormat>Projekcija na ekranu (4:3)</PresentationFormat>
  <Paragraphs>80</Paragraphs>
  <Slides>21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slajdova</vt:lpstr>
      </vt:variant>
      <vt:variant>
        <vt:i4>21</vt:i4>
      </vt:variant>
    </vt:vector>
  </HeadingPairs>
  <TitlesOfParts>
    <vt:vector size="22" baseType="lpstr">
      <vt:lpstr>Flow</vt:lpstr>
      <vt:lpstr>PowerPoint prezentacija</vt:lpstr>
      <vt:lpstr>Организација рада продуженог боравка</vt:lpstr>
      <vt:lpstr>Организација рада продуженог боравка</vt:lpstr>
      <vt:lpstr>Организација рада продуженог боравка</vt:lpstr>
      <vt:lpstr>Организација рада продуженог боравка</vt:lpstr>
      <vt:lpstr>Организација рада продуженог боравка</vt:lpstr>
      <vt:lpstr>Планирање и припремање водитеља</vt:lpstr>
      <vt:lpstr>Планирање и припремање водитеља</vt:lpstr>
      <vt:lpstr>Планирање и припремање водитеља</vt:lpstr>
      <vt:lpstr>Планирање и припремање водитеља</vt:lpstr>
      <vt:lpstr>Планирање и припремање водитеља</vt:lpstr>
      <vt:lpstr>Планирање и припремање водитеља</vt:lpstr>
      <vt:lpstr>Дневне припреме</vt:lpstr>
      <vt:lpstr>Проблеми/потешкоће у раду</vt:lpstr>
      <vt:lpstr>Добре стране рада </vt:lpstr>
      <vt:lpstr>Добре стране рада </vt:lpstr>
      <vt:lpstr>Добре стране рада </vt:lpstr>
      <vt:lpstr>Слабе стране рада </vt:lpstr>
      <vt:lpstr>Креативни кутак</vt:lpstr>
      <vt:lpstr>Креативни кутак</vt:lpstr>
      <vt:lpstr>Хвала на пажњи.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Viki</dc:creator>
  <cp:lastModifiedBy>PC-Admin</cp:lastModifiedBy>
  <cp:revision>40</cp:revision>
  <dcterms:created xsi:type="dcterms:W3CDTF">2017-10-07T19:48:17Z</dcterms:created>
  <dcterms:modified xsi:type="dcterms:W3CDTF">2017-10-20T20:08:49Z</dcterms:modified>
</cp:coreProperties>
</file>