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7" r:id="rId1"/>
  </p:sldMasterIdLst>
  <p:notesMasterIdLst>
    <p:notesMasterId r:id="rId28"/>
  </p:notesMasterIdLst>
  <p:sldIdLst>
    <p:sldId id="256" r:id="rId2"/>
    <p:sldId id="301" r:id="rId3"/>
    <p:sldId id="260" r:id="rId4"/>
    <p:sldId id="264" r:id="rId5"/>
    <p:sldId id="284" r:id="rId6"/>
    <p:sldId id="285" r:id="rId7"/>
    <p:sldId id="304" r:id="rId8"/>
    <p:sldId id="296" r:id="rId9"/>
    <p:sldId id="282" r:id="rId10"/>
    <p:sldId id="289" r:id="rId11"/>
    <p:sldId id="299" r:id="rId12"/>
    <p:sldId id="267" r:id="rId13"/>
    <p:sldId id="276" r:id="rId14"/>
    <p:sldId id="269" r:id="rId15"/>
    <p:sldId id="287" r:id="rId16"/>
    <p:sldId id="288" r:id="rId17"/>
    <p:sldId id="286" r:id="rId18"/>
    <p:sldId id="297" r:id="rId19"/>
    <p:sldId id="300" r:id="rId20"/>
    <p:sldId id="291" r:id="rId21"/>
    <p:sldId id="298" r:id="rId22"/>
    <p:sldId id="290" r:id="rId23"/>
    <p:sldId id="294" r:id="rId24"/>
    <p:sldId id="293" r:id="rId25"/>
    <p:sldId id="302" r:id="rId26"/>
    <p:sldId id="303" r:id="rId27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93" autoAdjust="0"/>
    <p:restoredTop sz="94472" autoAdjust="0"/>
  </p:normalViewPr>
  <p:slideViewPr>
    <p:cSldViewPr>
      <p:cViewPr varScale="1">
        <p:scale>
          <a:sx n="69" d="100"/>
          <a:sy n="69" d="100"/>
        </p:scale>
        <p:origin x="-118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16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A6914E-5B53-43D1-8A5D-B8F278F954E2}" type="doc">
      <dgm:prSet loTypeId="urn:microsoft.com/office/officeart/2005/8/layout/cycle6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6E3BABCE-4793-4EE9-9992-61B40A066BAC}">
      <dgm:prSet phldrT="[Text]"/>
      <dgm:spPr/>
      <dgm:t>
        <a:bodyPr/>
        <a:lstStyle/>
        <a:p>
          <a:r>
            <a:rPr lang="x-none" dirty="0" smtClean="0"/>
            <a:t>водитељи</a:t>
          </a:r>
          <a:endParaRPr lang="en-US" dirty="0"/>
        </a:p>
      </dgm:t>
    </dgm:pt>
    <dgm:pt modelId="{7BE50A13-FA86-4AFC-8B70-36D886592FBA}" type="parTrans" cxnId="{C73ED6FB-8B66-4B1D-B207-C43A253D54F0}">
      <dgm:prSet/>
      <dgm:spPr/>
      <dgm:t>
        <a:bodyPr/>
        <a:lstStyle/>
        <a:p>
          <a:endParaRPr lang="en-US"/>
        </a:p>
      </dgm:t>
    </dgm:pt>
    <dgm:pt modelId="{D0E9BD9E-FA8B-4A53-A9A0-DAF78E9785F9}" type="sibTrans" cxnId="{C73ED6FB-8B66-4B1D-B207-C43A253D54F0}">
      <dgm:prSet/>
      <dgm:spPr/>
      <dgm:t>
        <a:bodyPr/>
        <a:lstStyle/>
        <a:p>
          <a:endParaRPr lang="en-US"/>
        </a:p>
      </dgm:t>
    </dgm:pt>
    <dgm:pt modelId="{84450911-8551-4375-96AA-13307AC9BF13}">
      <dgm:prSet phldrT="[Text]"/>
      <dgm:spPr/>
      <dgm:t>
        <a:bodyPr/>
        <a:lstStyle/>
        <a:p>
          <a:r>
            <a:rPr lang="x-none" dirty="0" smtClean="0"/>
            <a:t>Ученик</a:t>
          </a:r>
          <a:endParaRPr lang="en-US" dirty="0"/>
        </a:p>
      </dgm:t>
    </dgm:pt>
    <dgm:pt modelId="{8ACFCCDE-A732-4D6F-A510-BFDED792CDE1}" type="parTrans" cxnId="{0C41B80D-5823-46B5-BCA4-F20B88D1FF32}">
      <dgm:prSet/>
      <dgm:spPr/>
      <dgm:t>
        <a:bodyPr/>
        <a:lstStyle/>
        <a:p>
          <a:endParaRPr lang="en-US"/>
        </a:p>
      </dgm:t>
    </dgm:pt>
    <dgm:pt modelId="{EB20FAC1-82CE-4D51-A828-60BE34B7E1A5}" type="sibTrans" cxnId="{0C41B80D-5823-46B5-BCA4-F20B88D1FF32}">
      <dgm:prSet/>
      <dgm:spPr/>
      <dgm:t>
        <a:bodyPr/>
        <a:lstStyle/>
        <a:p>
          <a:endParaRPr lang="en-US"/>
        </a:p>
      </dgm:t>
    </dgm:pt>
    <dgm:pt modelId="{1443CA60-ADD6-4BF8-B4EF-5DA7560C6DA9}">
      <dgm:prSet phldrT="[Text]"/>
      <dgm:spPr/>
      <dgm:t>
        <a:bodyPr/>
        <a:lstStyle/>
        <a:p>
          <a:r>
            <a:rPr lang="x-none" dirty="0" smtClean="0"/>
            <a:t>Родитељ</a:t>
          </a:r>
          <a:endParaRPr lang="en-US" dirty="0"/>
        </a:p>
      </dgm:t>
    </dgm:pt>
    <dgm:pt modelId="{D27B59C9-5140-4DD5-9F82-1AA36E570FA8}" type="parTrans" cxnId="{100DB8E7-E149-4CFD-9EAC-3F25F30E42E1}">
      <dgm:prSet/>
      <dgm:spPr/>
      <dgm:t>
        <a:bodyPr/>
        <a:lstStyle/>
        <a:p>
          <a:endParaRPr lang="en-US"/>
        </a:p>
      </dgm:t>
    </dgm:pt>
    <dgm:pt modelId="{5503ABE5-8CF7-43A2-9A98-5437C877829D}" type="sibTrans" cxnId="{100DB8E7-E149-4CFD-9EAC-3F25F30E42E1}">
      <dgm:prSet/>
      <dgm:spPr/>
      <dgm:t>
        <a:bodyPr/>
        <a:lstStyle/>
        <a:p>
          <a:endParaRPr lang="en-US"/>
        </a:p>
      </dgm:t>
    </dgm:pt>
    <dgm:pt modelId="{CA7F5CE4-7B6D-4224-AB6F-A88B959829B3}">
      <dgm:prSet phldrT="[Text]"/>
      <dgm:spPr/>
      <dgm:t>
        <a:bodyPr/>
        <a:lstStyle/>
        <a:p>
          <a:r>
            <a:rPr lang="x-none" smtClean="0"/>
            <a:t>Одјеље</a:t>
          </a:r>
          <a:r>
            <a:rPr lang="sr-Cyrl-RS" dirty="0" smtClean="0"/>
            <a:t>њ</a:t>
          </a:r>
          <a:r>
            <a:rPr lang="x-none" smtClean="0"/>
            <a:t>ски </a:t>
          </a:r>
          <a:r>
            <a:rPr lang="x-none" dirty="0" smtClean="0"/>
            <a:t>старјешина</a:t>
          </a:r>
          <a:endParaRPr lang="en-US" dirty="0"/>
        </a:p>
      </dgm:t>
    </dgm:pt>
    <dgm:pt modelId="{FA12021F-7952-4FCD-8961-2A8D995BE495}" type="parTrans" cxnId="{2F132E10-B1E1-4E92-A3BD-EAA99CB84BF8}">
      <dgm:prSet/>
      <dgm:spPr/>
      <dgm:t>
        <a:bodyPr/>
        <a:lstStyle/>
        <a:p>
          <a:endParaRPr lang="en-US"/>
        </a:p>
      </dgm:t>
    </dgm:pt>
    <dgm:pt modelId="{93F013D0-67C3-4F0D-9711-76DB053F58EF}" type="sibTrans" cxnId="{2F132E10-B1E1-4E92-A3BD-EAA99CB84BF8}">
      <dgm:prSet/>
      <dgm:spPr/>
      <dgm:t>
        <a:bodyPr/>
        <a:lstStyle/>
        <a:p>
          <a:endParaRPr lang="en-US"/>
        </a:p>
      </dgm:t>
    </dgm:pt>
    <dgm:pt modelId="{35A5CFF6-C5E3-4259-ADD4-4E126A03104A}" type="pres">
      <dgm:prSet presAssocID="{CEA6914E-5B53-43D1-8A5D-B8F278F954E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68D367A-A3BC-4566-AD82-59473347402C}" type="pres">
      <dgm:prSet presAssocID="{6E3BABCE-4793-4EE9-9992-61B40A066BA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8BC3FD-D934-46F9-9233-B76A509AC2AF}" type="pres">
      <dgm:prSet presAssocID="{6E3BABCE-4793-4EE9-9992-61B40A066BAC}" presName="spNode" presStyleCnt="0"/>
      <dgm:spPr/>
    </dgm:pt>
    <dgm:pt modelId="{FB32C965-6FF3-4502-B08E-AB85DDC80D48}" type="pres">
      <dgm:prSet presAssocID="{D0E9BD9E-FA8B-4A53-A9A0-DAF78E9785F9}" presName="sibTrans" presStyleLbl="sibTrans1D1" presStyleIdx="0" presStyleCnt="4"/>
      <dgm:spPr/>
      <dgm:t>
        <a:bodyPr/>
        <a:lstStyle/>
        <a:p>
          <a:endParaRPr lang="en-US"/>
        </a:p>
      </dgm:t>
    </dgm:pt>
    <dgm:pt modelId="{E3B27BF6-830F-454C-A807-D60879AF4F24}" type="pres">
      <dgm:prSet presAssocID="{84450911-8551-4375-96AA-13307AC9BF13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3B7B6D-473A-42F0-B34A-E502AA0141E0}" type="pres">
      <dgm:prSet presAssocID="{84450911-8551-4375-96AA-13307AC9BF13}" presName="spNode" presStyleCnt="0"/>
      <dgm:spPr/>
    </dgm:pt>
    <dgm:pt modelId="{0DBDBD8B-4329-4737-80B8-E3832DC618FA}" type="pres">
      <dgm:prSet presAssocID="{EB20FAC1-82CE-4D51-A828-60BE34B7E1A5}" presName="sibTrans" presStyleLbl="sibTrans1D1" presStyleIdx="1" presStyleCnt="4"/>
      <dgm:spPr/>
      <dgm:t>
        <a:bodyPr/>
        <a:lstStyle/>
        <a:p>
          <a:endParaRPr lang="en-US"/>
        </a:p>
      </dgm:t>
    </dgm:pt>
    <dgm:pt modelId="{9D6440C0-FD18-4B0F-B927-D76D9F0B29A1}" type="pres">
      <dgm:prSet presAssocID="{1443CA60-ADD6-4BF8-B4EF-5DA7560C6DA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AEB4C9-F074-4AD7-9210-BEC1A500B4F6}" type="pres">
      <dgm:prSet presAssocID="{1443CA60-ADD6-4BF8-B4EF-5DA7560C6DA9}" presName="spNode" presStyleCnt="0"/>
      <dgm:spPr/>
    </dgm:pt>
    <dgm:pt modelId="{7C5C8251-E264-4BE2-8C80-9D90BF7293B1}" type="pres">
      <dgm:prSet presAssocID="{5503ABE5-8CF7-43A2-9A98-5437C877829D}" presName="sibTrans" presStyleLbl="sibTrans1D1" presStyleIdx="2" presStyleCnt="4"/>
      <dgm:spPr/>
      <dgm:t>
        <a:bodyPr/>
        <a:lstStyle/>
        <a:p>
          <a:endParaRPr lang="en-US"/>
        </a:p>
      </dgm:t>
    </dgm:pt>
    <dgm:pt modelId="{699A79B8-446F-43AD-B0B3-AE1DFDDBC682}" type="pres">
      <dgm:prSet presAssocID="{CA7F5CE4-7B6D-4224-AB6F-A88B959829B3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94A4F4-05D1-4F87-9579-DFF2201D16C0}" type="pres">
      <dgm:prSet presAssocID="{CA7F5CE4-7B6D-4224-AB6F-A88B959829B3}" presName="spNode" presStyleCnt="0"/>
      <dgm:spPr/>
    </dgm:pt>
    <dgm:pt modelId="{566CD56D-EF66-45C3-8181-97F2EFED2265}" type="pres">
      <dgm:prSet presAssocID="{93F013D0-67C3-4F0D-9711-76DB053F58EF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0C41B80D-5823-46B5-BCA4-F20B88D1FF32}" srcId="{CEA6914E-5B53-43D1-8A5D-B8F278F954E2}" destId="{84450911-8551-4375-96AA-13307AC9BF13}" srcOrd="1" destOrd="0" parTransId="{8ACFCCDE-A732-4D6F-A510-BFDED792CDE1}" sibTransId="{EB20FAC1-82CE-4D51-A828-60BE34B7E1A5}"/>
    <dgm:cxn modelId="{75E9F9A5-7C0A-4BDE-8B80-BE840D1876F7}" type="presOf" srcId="{6E3BABCE-4793-4EE9-9992-61B40A066BAC}" destId="{C68D367A-A3BC-4566-AD82-59473347402C}" srcOrd="0" destOrd="0" presId="urn:microsoft.com/office/officeart/2005/8/layout/cycle6"/>
    <dgm:cxn modelId="{BBFAA468-2C47-4E7F-8FA7-065328CD83E6}" type="presOf" srcId="{CA7F5CE4-7B6D-4224-AB6F-A88B959829B3}" destId="{699A79B8-446F-43AD-B0B3-AE1DFDDBC682}" srcOrd="0" destOrd="0" presId="urn:microsoft.com/office/officeart/2005/8/layout/cycle6"/>
    <dgm:cxn modelId="{2F132E10-B1E1-4E92-A3BD-EAA99CB84BF8}" srcId="{CEA6914E-5B53-43D1-8A5D-B8F278F954E2}" destId="{CA7F5CE4-7B6D-4224-AB6F-A88B959829B3}" srcOrd="3" destOrd="0" parTransId="{FA12021F-7952-4FCD-8961-2A8D995BE495}" sibTransId="{93F013D0-67C3-4F0D-9711-76DB053F58EF}"/>
    <dgm:cxn modelId="{99713F94-D48D-442C-A07F-98C60FB9657E}" type="presOf" srcId="{D0E9BD9E-FA8B-4A53-A9A0-DAF78E9785F9}" destId="{FB32C965-6FF3-4502-B08E-AB85DDC80D48}" srcOrd="0" destOrd="0" presId="urn:microsoft.com/office/officeart/2005/8/layout/cycle6"/>
    <dgm:cxn modelId="{126977E0-BCF3-4A56-9BD3-283E37CC174D}" type="presOf" srcId="{84450911-8551-4375-96AA-13307AC9BF13}" destId="{E3B27BF6-830F-454C-A807-D60879AF4F24}" srcOrd="0" destOrd="0" presId="urn:microsoft.com/office/officeart/2005/8/layout/cycle6"/>
    <dgm:cxn modelId="{A3DCBDDD-9022-4C9C-B7B4-D782D0BDAFA9}" type="presOf" srcId="{5503ABE5-8CF7-43A2-9A98-5437C877829D}" destId="{7C5C8251-E264-4BE2-8C80-9D90BF7293B1}" srcOrd="0" destOrd="0" presId="urn:microsoft.com/office/officeart/2005/8/layout/cycle6"/>
    <dgm:cxn modelId="{44131DDE-6863-4204-A6B8-A873AB60254E}" type="presOf" srcId="{EB20FAC1-82CE-4D51-A828-60BE34B7E1A5}" destId="{0DBDBD8B-4329-4737-80B8-E3832DC618FA}" srcOrd="0" destOrd="0" presId="urn:microsoft.com/office/officeart/2005/8/layout/cycle6"/>
    <dgm:cxn modelId="{7585D762-3269-43BF-8858-635462273F23}" type="presOf" srcId="{1443CA60-ADD6-4BF8-B4EF-5DA7560C6DA9}" destId="{9D6440C0-FD18-4B0F-B927-D76D9F0B29A1}" srcOrd="0" destOrd="0" presId="urn:microsoft.com/office/officeart/2005/8/layout/cycle6"/>
    <dgm:cxn modelId="{C73ED6FB-8B66-4B1D-B207-C43A253D54F0}" srcId="{CEA6914E-5B53-43D1-8A5D-B8F278F954E2}" destId="{6E3BABCE-4793-4EE9-9992-61B40A066BAC}" srcOrd="0" destOrd="0" parTransId="{7BE50A13-FA86-4AFC-8B70-36D886592FBA}" sibTransId="{D0E9BD9E-FA8B-4A53-A9A0-DAF78E9785F9}"/>
    <dgm:cxn modelId="{E978A28F-5DE0-443B-9958-067599075528}" type="presOf" srcId="{CEA6914E-5B53-43D1-8A5D-B8F278F954E2}" destId="{35A5CFF6-C5E3-4259-ADD4-4E126A03104A}" srcOrd="0" destOrd="0" presId="urn:microsoft.com/office/officeart/2005/8/layout/cycle6"/>
    <dgm:cxn modelId="{100DB8E7-E149-4CFD-9EAC-3F25F30E42E1}" srcId="{CEA6914E-5B53-43D1-8A5D-B8F278F954E2}" destId="{1443CA60-ADD6-4BF8-B4EF-5DA7560C6DA9}" srcOrd="2" destOrd="0" parTransId="{D27B59C9-5140-4DD5-9F82-1AA36E570FA8}" sibTransId="{5503ABE5-8CF7-43A2-9A98-5437C877829D}"/>
    <dgm:cxn modelId="{02DF70C9-7FA5-437F-A0D8-3B4AC0D85319}" type="presOf" srcId="{93F013D0-67C3-4F0D-9711-76DB053F58EF}" destId="{566CD56D-EF66-45C3-8181-97F2EFED2265}" srcOrd="0" destOrd="0" presId="urn:microsoft.com/office/officeart/2005/8/layout/cycle6"/>
    <dgm:cxn modelId="{F73DCDFE-E14E-4195-B933-6F824BD00993}" type="presParOf" srcId="{35A5CFF6-C5E3-4259-ADD4-4E126A03104A}" destId="{C68D367A-A3BC-4566-AD82-59473347402C}" srcOrd="0" destOrd="0" presId="urn:microsoft.com/office/officeart/2005/8/layout/cycle6"/>
    <dgm:cxn modelId="{36B045BF-47B9-480B-83E2-9F314053DBF4}" type="presParOf" srcId="{35A5CFF6-C5E3-4259-ADD4-4E126A03104A}" destId="{908BC3FD-D934-46F9-9233-B76A509AC2AF}" srcOrd="1" destOrd="0" presId="urn:microsoft.com/office/officeart/2005/8/layout/cycle6"/>
    <dgm:cxn modelId="{BF11090C-4EAB-44C3-9213-21CE06181B71}" type="presParOf" srcId="{35A5CFF6-C5E3-4259-ADD4-4E126A03104A}" destId="{FB32C965-6FF3-4502-B08E-AB85DDC80D48}" srcOrd="2" destOrd="0" presId="urn:microsoft.com/office/officeart/2005/8/layout/cycle6"/>
    <dgm:cxn modelId="{8C1E870A-B127-46F0-A0EE-DE7ACECC054A}" type="presParOf" srcId="{35A5CFF6-C5E3-4259-ADD4-4E126A03104A}" destId="{E3B27BF6-830F-454C-A807-D60879AF4F24}" srcOrd="3" destOrd="0" presId="urn:microsoft.com/office/officeart/2005/8/layout/cycle6"/>
    <dgm:cxn modelId="{C9F90536-C78D-4C83-8C7A-35AB8569F1D1}" type="presParOf" srcId="{35A5CFF6-C5E3-4259-ADD4-4E126A03104A}" destId="{2D3B7B6D-473A-42F0-B34A-E502AA0141E0}" srcOrd="4" destOrd="0" presId="urn:microsoft.com/office/officeart/2005/8/layout/cycle6"/>
    <dgm:cxn modelId="{5631A792-1624-42CC-AF30-4AD0EE3D2F86}" type="presParOf" srcId="{35A5CFF6-C5E3-4259-ADD4-4E126A03104A}" destId="{0DBDBD8B-4329-4737-80B8-E3832DC618FA}" srcOrd="5" destOrd="0" presId="urn:microsoft.com/office/officeart/2005/8/layout/cycle6"/>
    <dgm:cxn modelId="{4CBD5B27-55A4-4FEC-8908-66B5EABADD95}" type="presParOf" srcId="{35A5CFF6-C5E3-4259-ADD4-4E126A03104A}" destId="{9D6440C0-FD18-4B0F-B927-D76D9F0B29A1}" srcOrd="6" destOrd="0" presId="urn:microsoft.com/office/officeart/2005/8/layout/cycle6"/>
    <dgm:cxn modelId="{096ABF3C-590E-4002-BFC7-7E22D704C4DD}" type="presParOf" srcId="{35A5CFF6-C5E3-4259-ADD4-4E126A03104A}" destId="{9DAEB4C9-F074-4AD7-9210-BEC1A500B4F6}" srcOrd="7" destOrd="0" presId="urn:microsoft.com/office/officeart/2005/8/layout/cycle6"/>
    <dgm:cxn modelId="{0CC8A50A-DC2C-4B8F-8BD2-330D34AA5876}" type="presParOf" srcId="{35A5CFF6-C5E3-4259-ADD4-4E126A03104A}" destId="{7C5C8251-E264-4BE2-8C80-9D90BF7293B1}" srcOrd="8" destOrd="0" presId="urn:microsoft.com/office/officeart/2005/8/layout/cycle6"/>
    <dgm:cxn modelId="{7D34529E-1016-4D8E-BD83-D40BE8BF3FCD}" type="presParOf" srcId="{35A5CFF6-C5E3-4259-ADD4-4E126A03104A}" destId="{699A79B8-446F-43AD-B0B3-AE1DFDDBC682}" srcOrd="9" destOrd="0" presId="urn:microsoft.com/office/officeart/2005/8/layout/cycle6"/>
    <dgm:cxn modelId="{56A864E9-036C-436D-B14E-F4E599B4F61E}" type="presParOf" srcId="{35A5CFF6-C5E3-4259-ADD4-4E126A03104A}" destId="{7294A4F4-05D1-4F87-9579-DFF2201D16C0}" srcOrd="10" destOrd="0" presId="urn:microsoft.com/office/officeart/2005/8/layout/cycle6"/>
    <dgm:cxn modelId="{607B0799-D38C-4580-AB25-83174F284376}" type="presParOf" srcId="{35A5CFF6-C5E3-4259-ADD4-4E126A03104A}" destId="{566CD56D-EF66-45C3-8181-97F2EFED2265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8D367A-A3BC-4566-AD82-59473347402C}">
      <dsp:nvSpPr>
        <dsp:cNvPr id="0" name=""/>
        <dsp:cNvSpPr/>
      </dsp:nvSpPr>
      <dsp:spPr>
        <a:xfrm>
          <a:off x="2697915" y="1370"/>
          <a:ext cx="1279289" cy="83153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500" kern="1200" dirty="0" smtClean="0"/>
            <a:t>водитељи</a:t>
          </a:r>
          <a:endParaRPr lang="en-US" sz="1500" kern="1200" dirty="0"/>
        </a:p>
      </dsp:txBody>
      <dsp:txXfrm>
        <a:off x="2697915" y="1370"/>
        <a:ext cx="1279289" cy="831538"/>
      </dsp:txXfrm>
    </dsp:sp>
    <dsp:sp modelId="{FB32C965-6FF3-4502-B08E-AB85DDC80D48}">
      <dsp:nvSpPr>
        <dsp:cNvPr id="0" name=""/>
        <dsp:cNvSpPr/>
      </dsp:nvSpPr>
      <dsp:spPr>
        <a:xfrm>
          <a:off x="1963999" y="417139"/>
          <a:ext cx="2747120" cy="2747120"/>
        </a:xfrm>
        <a:custGeom>
          <a:avLst/>
          <a:gdLst/>
          <a:ahLst/>
          <a:cxnLst/>
          <a:rect l="0" t="0" r="0" b="0"/>
          <a:pathLst>
            <a:path>
              <a:moveTo>
                <a:pt x="2022416" y="162918"/>
              </a:moveTo>
              <a:arcTo wR="1373560" hR="1373560" stAng="17891373" swAng="2625353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B27BF6-830F-454C-A807-D60879AF4F24}">
      <dsp:nvSpPr>
        <dsp:cNvPr id="0" name=""/>
        <dsp:cNvSpPr/>
      </dsp:nvSpPr>
      <dsp:spPr>
        <a:xfrm>
          <a:off x="4071475" y="1374930"/>
          <a:ext cx="1279289" cy="83153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500" kern="1200" dirty="0" smtClean="0"/>
            <a:t>Ученик</a:t>
          </a:r>
          <a:endParaRPr lang="en-US" sz="1500" kern="1200" dirty="0"/>
        </a:p>
      </dsp:txBody>
      <dsp:txXfrm>
        <a:off x="4071475" y="1374930"/>
        <a:ext cx="1279289" cy="831538"/>
      </dsp:txXfrm>
    </dsp:sp>
    <dsp:sp modelId="{0DBDBD8B-4329-4737-80B8-E3832DC618FA}">
      <dsp:nvSpPr>
        <dsp:cNvPr id="0" name=""/>
        <dsp:cNvSpPr/>
      </dsp:nvSpPr>
      <dsp:spPr>
        <a:xfrm>
          <a:off x="1963999" y="417139"/>
          <a:ext cx="2747120" cy="2747120"/>
        </a:xfrm>
        <a:custGeom>
          <a:avLst/>
          <a:gdLst/>
          <a:ahLst/>
          <a:cxnLst/>
          <a:rect l="0" t="0" r="0" b="0"/>
          <a:pathLst>
            <a:path>
              <a:moveTo>
                <a:pt x="2679489" y="1799258"/>
              </a:moveTo>
              <a:arcTo wR="1373560" hR="1373560" stAng="1083274" swAng="2625353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6440C0-FD18-4B0F-B927-D76D9F0B29A1}">
      <dsp:nvSpPr>
        <dsp:cNvPr id="0" name=""/>
        <dsp:cNvSpPr/>
      </dsp:nvSpPr>
      <dsp:spPr>
        <a:xfrm>
          <a:off x="2697915" y="2748491"/>
          <a:ext cx="1279289" cy="83153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500" kern="1200" dirty="0" smtClean="0"/>
            <a:t>Родитељ</a:t>
          </a:r>
          <a:endParaRPr lang="en-US" sz="1500" kern="1200" dirty="0"/>
        </a:p>
      </dsp:txBody>
      <dsp:txXfrm>
        <a:off x="2697915" y="2748491"/>
        <a:ext cx="1279289" cy="831538"/>
      </dsp:txXfrm>
    </dsp:sp>
    <dsp:sp modelId="{7C5C8251-E264-4BE2-8C80-9D90BF7293B1}">
      <dsp:nvSpPr>
        <dsp:cNvPr id="0" name=""/>
        <dsp:cNvSpPr/>
      </dsp:nvSpPr>
      <dsp:spPr>
        <a:xfrm>
          <a:off x="1963999" y="417139"/>
          <a:ext cx="2747120" cy="2747120"/>
        </a:xfrm>
        <a:custGeom>
          <a:avLst/>
          <a:gdLst/>
          <a:ahLst/>
          <a:cxnLst/>
          <a:rect l="0" t="0" r="0" b="0"/>
          <a:pathLst>
            <a:path>
              <a:moveTo>
                <a:pt x="724704" y="2584202"/>
              </a:moveTo>
              <a:arcTo wR="1373560" hR="1373560" stAng="7091373" swAng="2625353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9A79B8-446F-43AD-B0B3-AE1DFDDBC682}">
      <dsp:nvSpPr>
        <dsp:cNvPr id="0" name=""/>
        <dsp:cNvSpPr/>
      </dsp:nvSpPr>
      <dsp:spPr>
        <a:xfrm>
          <a:off x="1324354" y="1374930"/>
          <a:ext cx="1279289" cy="83153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500" kern="1200" smtClean="0"/>
            <a:t>Одјеље</a:t>
          </a:r>
          <a:r>
            <a:rPr lang="sr-Cyrl-RS" sz="1500" kern="1200" dirty="0" smtClean="0"/>
            <a:t>њ</a:t>
          </a:r>
          <a:r>
            <a:rPr lang="x-none" sz="1500" kern="1200" smtClean="0"/>
            <a:t>ски </a:t>
          </a:r>
          <a:r>
            <a:rPr lang="x-none" sz="1500" kern="1200" dirty="0" smtClean="0"/>
            <a:t>старјешина</a:t>
          </a:r>
          <a:endParaRPr lang="en-US" sz="1500" kern="1200" dirty="0"/>
        </a:p>
      </dsp:txBody>
      <dsp:txXfrm>
        <a:off x="1324354" y="1374930"/>
        <a:ext cx="1279289" cy="831538"/>
      </dsp:txXfrm>
    </dsp:sp>
    <dsp:sp modelId="{566CD56D-EF66-45C3-8181-97F2EFED2265}">
      <dsp:nvSpPr>
        <dsp:cNvPr id="0" name=""/>
        <dsp:cNvSpPr/>
      </dsp:nvSpPr>
      <dsp:spPr>
        <a:xfrm>
          <a:off x="1963999" y="417139"/>
          <a:ext cx="2747120" cy="2747120"/>
        </a:xfrm>
        <a:custGeom>
          <a:avLst/>
          <a:gdLst/>
          <a:ahLst/>
          <a:cxnLst/>
          <a:rect l="0" t="0" r="0" b="0"/>
          <a:pathLst>
            <a:path>
              <a:moveTo>
                <a:pt x="67631" y="947862"/>
              </a:moveTo>
              <a:arcTo wR="1373560" hR="1373560" stAng="11883274" swAng="2625353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67E660-2443-4D47-8181-3F80EEDD380E}" type="datetimeFigureOut">
              <a:rPr lang="en-US" smtClean="0"/>
              <a:pPr/>
              <a:t>10/20/2017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82837-4156-4522-B542-FA3564CF9C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6527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82837-4156-4522-B542-FA3564CF9CF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5417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6A1B59-E155-4872-8A55-1E4463D27CC3}" type="datetimeFigureOut">
              <a:rPr lang="sr-Latn-CS" smtClean="0"/>
              <a:pPr/>
              <a:t>20.10.2017.</a:t>
            </a:fld>
            <a:endParaRPr lang="hr-H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F2D7312-5E26-42A3-A4BA-41F3FF0BD59B}" type="slidenum">
              <a:rPr lang="hr-HR" smtClean="0"/>
              <a:pPr/>
              <a:t>‹#›</a:t>
            </a:fld>
            <a:endParaRPr lang="hr-H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file:///D:\novo%20sve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zora\Desktop\novo%20sve.mp4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media" Target="file:///D:\SSSSS.mp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zora\Desktop\SSSSS.mp4" TargetMode="Externa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990600"/>
            <a:ext cx="7851648" cy="3048000"/>
          </a:xfrm>
        </p:spPr>
        <p:txBody>
          <a:bodyPr>
            <a:normAutofit fontScale="90000"/>
          </a:bodyPr>
          <a:lstStyle/>
          <a:p>
            <a:pPr algn="ctr"/>
            <a:r>
              <a:rPr lang="sr-Cyrl-BA" dirty="0" smtClean="0"/>
              <a:t>    </a:t>
            </a:r>
            <a:r>
              <a:rPr lang="sr-Cyrl-BA" dirty="0" smtClean="0">
                <a:solidFill>
                  <a:schemeClr val="tx1"/>
                </a:solidFill>
              </a:rPr>
              <a:t>Продужени боравак</a:t>
            </a:r>
            <a:br>
              <a:rPr lang="sr-Cyrl-BA" dirty="0" smtClean="0">
                <a:solidFill>
                  <a:schemeClr val="tx1"/>
                </a:solidFill>
              </a:rPr>
            </a:br>
            <a:r>
              <a:rPr lang="sr-Cyrl-BA" sz="4000" dirty="0" smtClean="0">
                <a:solidFill>
                  <a:schemeClr val="tx1"/>
                </a:solidFill>
              </a:rPr>
              <a:t>ЈУ </a:t>
            </a:r>
            <a:r>
              <a:rPr lang="sr-Cyrl-BA" sz="4400" dirty="0" smtClean="0">
                <a:solidFill>
                  <a:schemeClr val="tx1"/>
                </a:solidFill>
              </a:rPr>
              <a:t>Основна школа</a:t>
            </a:r>
            <a:br>
              <a:rPr lang="sr-Cyrl-BA" sz="4400" dirty="0" smtClean="0">
                <a:solidFill>
                  <a:schemeClr val="tx1"/>
                </a:solidFill>
              </a:rPr>
            </a:br>
            <a:r>
              <a:rPr lang="sr-Cyrl-BA" sz="4400" dirty="0" smtClean="0">
                <a:solidFill>
                  <a:schemeClr val="tx1"/>
                </a:solidFill>
              </a:rPr>
              <a:t> „Свети Сава“, Брод</a:t>
            </a:r>
            <a:r>
              <a:rPr lang="sr-Cyrl-BA" dirty="0" smtClean="0">
                <a:solidFill>
                  <a:schemeClr val="tx1"/>
                </a:solidFill>
              </a:rPr>
              <a:t>  </a:t>
            </a:r>
            <a:r>
              <a:rPr lang="sr-Cyrl-BA" dirty="0" smtClean="0"/>
              <a:t/>
            </a:r>
            <a:br>
              <a:rPr lang="sr-Cyrl-BA" dirty="0" smtClean="0"/>
            </a:br>
            <a:r>
              <a:rPr lang="sr-Cyrl-BA" dirty="0" smtClean="0"/>
              <a:t> 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895600"/>
            <a:ext cx="7854696" cy="2514600"/>
          </a:xfrm>
        </p:spPr>
        <p:txBody>
          <a:bodyPr>
            <a:normAutofit lnSpcReduction="10000"/>
          </a:bodyPr>
          <a:lstStyle/>
          <a:p>
            <a:r>
              <a:rPr lang="sr-Cyrl-BA" dirty="0" smtClean="0"/>
              <a:t>                           </a:t>
            </a:r>
          </a:p>
          <a:p>
            <a:pPr algn="just"/>
            <a:r>
              <a:rPr lang="sr-Cyrl-BA" dirty="0" smtClean="0"/>
              <a:t>                                                          </a:t>
            </a:r>
          </a:p>
          <a:p>
            <a:pPr algn="just"/>
            <a:r>
              <a:rPr lang="sr-Cyrl-BA" dirty="0" smtClean="0"/>
              <a:t>                                                                                   </a:t>
            </a:r>
          </a:p>
          <a:p>
            <a:pPr algn="just"/>
            <a:r>
              <a:rPr lang="sr-Cyrl-BA" dirty="0" smtClean="0"/>
              <a:t>                                                            </a:t>
            </a:r>
            <a:r>
              <a:rPr lang="sr-Cyrl-BA" sz="1900" dirty="0" smtClean="0"/>
              <a:t>проф. разредне наставе:</a:t>
            </a:r>
          </a:p>
          <a:p>
            <a:pPr algn="just"/>
            <a:r>
              <a:rPr lang="sr-Cyrl-BA" sz="1900" dirty="0" smtClean="0"/>
              <a:t>Брод, 19.10.2017. године                                                Зора Чивчић</a:t>
            </a:r>
          </a:p>
          <a:p>
            <a:pPr algn="just"/>
            <a:r>
              <a:rPr lang="sr-Cyrl-BA" sz="1900" dirty="0" smtClean="0"/>
              <a:t>                                                                                         Бојана Шкрбић</a:t>
            </a:r>
            <a:endParaRPr lang="hr-HR" sz="19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</p:spPr>
        <p:txBody>
          <a:bodyPr>
            <a:noAutofit/>
          </a:bodyPr>
          <a:lstStyle/>
          <a:p>
            <a:r>
              <a:rPr lang="x-none" sz="2000" smtClean="0">
                <a:solidFill>
                  <a:schemeClr val="tx1"/>
                </a:solidFill>
              </a:rPr>
              <a:t>                                      </a:t>
            </a:r>
            <a:r>
              <a:rPr lang="x-none" sz="2000" b="1" i="1" dirty="0" smtClean="0">
                <a:solidFill>
                  <a:schemeClr val="tx1"/>
                </a:solidFill>
              </a:rPr>
              <a:t>МАЛА КУХИЊА ЗДРАВЉА</a:t>
            </a:r>
            <a:r>
              <a:rPr lang="x-none" sz="2000" dirty="0" smtClean="0">
                <a:solidFill>
                  <a:schemeClr val="tx1"/>
                </a:solidFill>
              </a:rPr>
              <a:t/>
            </a:r>
            <a:br>
              <a:rPr lang="x-none" sz="2000" dirty="0" smtClean="0">
                <a:solidFill>
                  <a:schemeClr val="tx1"/>
                </a:solidFill>
              </a:rPr>
            </a:br>
            <a:r>
              <a:rPr lang="x-none" sz="2000" dirty="0" smtClean="0">
                <a:solidFill>
                  <a:schemeClr val="tx1"/>
                </a:solidFill>
              </a:rPr>
              <a:t>Поред основних оброка који се служе </a:t>
            </a:r>
            <a:r>
              <a:rPr lang="x-none" sz="2000" smtClean="0">
                <a:solidFill>
                  <a:schemeClr val="tx1"/>
                </a:solidFill>
              </a:rPr>
              <a:t>у </a:t>
            </a:r>
            <a:r>
              <a:rPr lang="x-none" sz="2000" dirty="0" smtClean="0">
                <a:solidFill>
                  <a:schemeClr val="tx1"/>
                </a:solidFill>
              </a:rPr>
              <a:t>трпезарији.</a:t>
            </a:r>
            <a:r>
              <a:rPr lang="x-none" sz="2000" smtClean="0">
                <a:solidFill>
                  <a:schemeClr val="tx1"/>
                </a:solidFill>
              </a:rPr>
              <a:t> </a:t>
            </a:r>
            <a:r>
              <a:rPr lang="x-none" sz="2000" dirty="0" smtClean="0">
                <a:solidFill>
                  <a:schemeClr val="tx1"/>
                </a:solidFill>
              </a:rPr>
              <a:t>Н</a:t>
            </a:r>
            <a:r>
              <a:rPr lang="x-none" sz="2000" smtClean="0">
                <a:solidFill>
                  <a:schemeClr val="tx1"/>
                </a:solidFill>
              </a:rPr>
              <a:t>аши </a:t>
            </a:r>
            <a:r>
              <a:rPr lang="x-none" sz="2000" dirty="0" smtClean="0">
                <a:solidFill>
                  <a:schemeClr val="tx1"/>
                </a:solidFill>
              </a:rPr>
              <a:t>малишани са својим учитељицама свакодневно спремају </a:t>
            </a:r>
            <a:r>
              <a:rPr lang="x-none" sz="2000" b="1" dirty="0" smtClean="0">
                <a:solidFill>
                  <a:schemeClr val="tx1"/>
                </a:solidFill>
              </a:rPr>
              <a:t>воћну ужину.</a:t>
            </a:r>
            <a:endParaRPr lang="en-US" sz="2000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22053381_10210163096130491_588030689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676400"/>
            <a:ext cx="3048000" cy="4389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22118930_10210163096250494_1712524409_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981200"/>
            <a:ext cx="3139800" cy="4506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2590800"/>
          </a:xfrm>
        </p:spPr>
        <p:txBody>
          <a:bodyPr>
            <a:noAutofit/>
          </a:bodyPr>
          <a:lstStyle/>
          <a:p>
            <a:r>
              <a:rPr lang="sr-Cyrl-BA" sz="2000" b="1" dirty="0" smtClean="0">
                <a:solidFill>
                  <a:schemeClr val="tx1"/>
                </a:solidFill>
              </a:rPr>
              <a:t>Вод</a:t>
            </a:r>
            <a:r>
              <a:rPr lang="sr-Latn-CS" sz="2000" b="1" dirty="0" smtClean="0">
                <a:solidFill>
                  <a:schemeClr val="tx1"/>
                </a:solidFill>
              </a:rPr>
              <a:t>итељи </a:t>
            </a:r>
            <a:r>
              <a:rPr lang="sr-Latn-CS" sz="2000" dirty="0" smtClean="0">
                <a:solidFill>
                  <a:schemeClr val="tx1"/>
                </a:solidFill>
              </a:rPr>
              <a:t>кој</a:t>
            </a:r>
            <a:r>
              <a:rPr lang="sr-Cyrl-CS" sz="2000" dirty="0" smtClean="0">
                <a:solidFill>
                  <a:schemeClr val="tx1"/>
                </a:solidFill>
              </a:rPr>
              <a:t>и</a:t>
            </a:r>
            <a:r>
              <a:rPr lang="sr-Latn-CS" sz="2000" dirty="0" smtClean="0">
                <a:solidFill>
                  <a:schemeClr val="tx1"/>
                </a:solidFill>
              </a:rPr>
              <a:t> раде у продужено</a:t>
            </a:r>
            <a:r>
              <a:rPr lang="sr-Cyrl-CS" sz="2000" dirty="0" smtClean="0">
                <a:solidFill>
                  <a:schemeClr val="tx1"/>
                </a:solidFill>
              </a:rPr>
              <a:t>м</a:t>
            </a:r>
            <a:r>
              <a:rPr lang="sr-Latn-CS" sz="2000" dirty="0" smtClean="0">
                <a:solidFill>
                  <a:schemeClr val="tx1"/>
                </a:solidFill>
              </a:rPr>
              <a:t> боравк</a:t>
            </a:r>
            <a:r>
              <a:rPr lang="sr-Cyrl-CS" sz="2000" dirty="0" smtClean="0">
                <a:solidFill>
                  <a:schemeClr val="tx1"/>
                </a:solidFill>
              </a:rPr>
              <a:t>у</a:t>
            </a:r>
            <a:r>
              <a:rPr lang="sr-Latn-CS" sz="2000" dirty="0" smtClean="0">
                <a:solidFill>
                  <a:schemeClr val="tx1"/>
                </a:solidFill>
              </a:rPr>
              <a:t> </a:t>
            </a:r>
            <a:r>
              <a:rPr lang="sr-Latn-CS" sz="2000" dirty="0" smtClean="0">
                <a:solidFill>
                  <a:schemeClr val="tx1"/>
                </a:solidFill>
              </a:rPr>
              <a:t>д</a:t>
            </a:r>
            <a:r>
              <a:rPr lang="sr-Cyrl-RS" sz="2000" dirty="0" smtClean="0">
                <a:solidFill>
                  <a:schemeClr val="tx1"/>
                </a:solidFill>
              </a:rPr>
              <a:t>ј</a:t>
            </a:r>
            <a:r>
              <a:rPr lang="sr-Cyrl-CS" sz="2000" dirty="0" smtClean="0">
                <a:solidFill>
                  <a:schemeClr val="tx1"/>
                </a:solidFill>
              </a:rPr>
              <a:t>елују</a:t>
            </a:r>
            <a:r>
              <a:rPr lang="sr-Latn-CS" sz="2000" dirty="0" smtClean="0">
                <a:solidFill>
                  <a:schemeClr val="tx1"/>
                </a:solidFill>
              </a:rPr>
              <a:t> </a:t>
            </a:r>
            <a:r>
              <a:rPr lang="sr-Latn-CS" sz="2000" dirty="0" smtClean="0">
                <a:solidFill>
                  <a:schemeClr val="tx1"/>
                </a:solidFill>
              </a:rPr>
              <a:t>јединствено, с</a:t>
            </a:r>
            <a:r>
              <a:rPr lang="sr-Cyrl-CS" sz="2000" dirty="0" smtClean="0">
                <a:solidFill>
                  <a:schemeClr val="tx1"/>
                </a:solidFill>
              </a:rPr>
              <a:t>араднички</a:t>
            </a:r>
            <a:r>
              <a:rPr lang="sr-Latn-CS" sz="2000" dirty="0" smtClean="0">
                <a:solidFill>
                  <a:schemeClr val="tx1"/>
                </a:solidFill>
              </a:rPr>
              <a:t>, </a:t>
            </a:r>
            <a:r>
              <a:rPr lang="sr-Cyrl-CS" sz="2000" dirty="0" smtClean="0">
                <a:solidFill>
                  <a:schemeClr val="tx1"/>
                </a:solidFill>
              </a:rPr>
              <a:t>синхронизовано</a:t>
            </a:r>
            <a:r>
              <a:rPr lang="sr-Latn-CS" sz="2000" dirty="0" smtClean="0">
                <a:solidFill>
                  <a:schemeClr val="tx1"/>
                </a:solidFill>
              </a:rPr>
              <a:t>, свеобухватно и интегри</a:t>
            </a:r>
            <a:r>
              <a:rPr lang="sr-Cyrl-CS" sz="2000" dirty="0" smtClean="0">
                <a:solidFill>
                  <a:schemeClr val="tx1"/>
                </a:solidFill>
              </a:rPr>
              <a:t>сано</a:t>
            </a:r>
            <a:r>
              <a:rPr lang="sr-Latn-CS" sz="2000" dirty="0" smtClean="0">
                <a:solidFill>
                  <a:schemeClr val="tx1"/>
                </a:solidFill>
              </a:rPr>
              <a:t> с</a:t>
            </a:r>
            <a:r>
              <a:rPr lang="sr-Cyrl-CS" sz="2000" dirty="0" smtClean="0">
                <a:solidFill>
                  <a:schemeClr val="tx1"/>
                </a:solidFill>
              </a:rPr>
              <a:t>а</a:t>
            </a:r>
            <a:r>
              <a:rPr lang="sr-Latn-CS" sz="2000" dirty="0" smtClean="0">
                <a:solidFill>
                  <a:schemeClr val="tx1"/>
                </a:solidFill>
              </a:rPr>
              <a:t> читавим  </a:t>
            </a:r>
            <a:r>
              <a:rPr lang="sr-Cyrl-CS" sz="2000" dirty="0" smtClean="0">
                <a:solidFill>
                  <a:schemeClr val="tx1"/>
                </a:solidFill>
              </a:rPr>
              <a:t>процесом</a:t>
            </a:r>
            <a:r>
              <a:rPr lang="hr-HR" sz="2000" dirty="0" smtClean="0">
                <a:solidFill>
                  <a:schemeClr val="tx1"/>
                </a:solidFill>
              </a:rPr>
              <a:t> </a:t>
            </a:r>
            <a:r>
              <a:rPr lang="sr-Cyrl-BA" sz="2000" dirty="0" smtClean="0">
                <a:solidFill>
                  <a:schemeClr val="tx1"/>
                </a:solidFill>
              </a:rPr>
              <a:t>у продуженом боравку</a:t>
            </a:r>
            <a:r>
              <a:rPr lang="sr-Latn-CS" sz="2000" dirty="0" smtClean="0">
                <a:solidFill>
                  <a:schemeClr val="tx1"/>
                </a:solidFill>
              </a:rPr>
              <a:t>. Заједно с</a:t>
            </a:r>
            <a:r>
              <a:rPr lang="sr-Cyrl-CS" sz="2000" dirty="0" smtClean="0">
                <a:solidFill>
                  <a:schemeClr val="tx1"/>
                </a:solidFill>
              </a:rPr>
              <a:t>а</a:t>
            </a:r>
            <a:r>
              <a:rPr lang="sr-Latn-CS" sz="2000" dirty="0" smtClean="0">
                <a:solidFill>
                  <a:schemeClr val="tx1"/>
                </a:solidFill>
              </a:rPr>
              <a:t>рађују с родитељима</a:t>
            </a:r>
            <a:r>
              <a:rPr lang="sr-Cyrl-CS" sz="2000" dirty="0" smtClean="0">
                <a:solidFill>
                  <a:schemeClr val="tx1"/>
                </a:solidFill>
              </a:rPr>
              <a:t>,</a:t>
            </a:r>
            <a:r>
              <a:rPr lang="sr-Latn-CS" sz="2000" dirty="0" smtClean="0">
                <a:solidFill>
                  <a:schemeClr val="tx1"/>
                </a:solidFill>
              </a:rPr>
              <a:t> одржавају родитељске састанке и појединачне индивидуалне разговоре с родитељимa.</a:t>
            </a:r>
            <a:r>
              <a:rPr lang="x-none" sz="2000" dirty="0" smtClean="0">
                <a:solidFill>
                  <a:schemeClr val="tx1"/>
                </a:solidFill>
              </a:rPr>
              <a:t/>
            </a:r>
            <a:br>
              <a:rPr lang="x-none" sz="2000" dirty="0" smtClean="0">
                <a:solidFill>
                  <a:schemeClr val="tx1"/>
                </a:solidFill>
              </a:rPr>
            </a:br>
            <a:r>
              <a:rPr lang="x-none" sz="2000" dirty="0" smtClean="0">
                <a:solidFill>
                  <a:schemeClr val="tx1"/>
                </a:solidFill>
              </a:rPr>
              <a:t>Свакодневно сарађују </a:t>
            </a:r>
            <a:r>
              <a:rPr lang="x-none" sz="2000" smtClean="0">
                <a:solidFill>
                  <a:schemeClr val="tx1"/>
                </a:solidFill>
              </a:rPr>
              <a:t>са </a:t>
            </a:r>
            <a:r>
              <a:rPr lang="x-none" sz="2000" smtClean="0">
                <a:solidFill>
                  <a:schemeClr val="tx1"/>
                </a:solidFill>
              </a:rPr>
              <a:t>одјеље</a:t>
            </a:r>
            <a:r>
              <a:rPr lang="sr-Cyrl-RS" sz="2000" dirty="0" smtClean="0">
                <a:solidFill>
                  <a:schemeClr val="tx1"/>
                </a:solidFill>
              </a:rPr>
              <a:t>њ</a:t>
            </a:r>
            <a:r>
              <a:rPr lang="x-none" sz="2000" smtClean="0">
                <a:solidFill>
                  <a:schemeClr val="tx1"/>
                </a:solidFill>
              </a:rPr>
              <a:t>ским </a:t>
            </a:r>
            <a:r>
              <a:rPr lang="x-none" sz="2000" dirty="0" smtClean="0">
                <a:solidFill>
                  <a:schemeClr val="tx1"/>
                </a:solidFill>
              </a:rPr>
              <a:t>старјешинама.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endParaRPr lang="en-US" sz="2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3124200"/>
          <a:ext cx="667512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357190"/>
          </a:xfrm>
        </p:spPr>
        <p:txBody>
          <a:bodyPr>
            <a:noAutofit/>
          </a:bodyPr>
          <a:lstStyle/>
          <a:p>
            <a:pPr algn="just"/>
            <a:r>
              <a:rPr lang="x-none" sz="2400" b="1" smtClean="0">
                <a:solidFill>
                  <a:schemeClr val="tx1"/>
                </a:solidFill>
              </a:rPr>
              <a:t>               ГОДИШЊИ </a:t>
            </a:r>
            <a:r>
              <a:rPr lang="x-none" sz="2400" b="1" dirty="0" smtClean="0">
                <a:solidFill>
                  <a:schemeClr val="tx1"/>
                </a:solidFill>
              </a:rPr>
              <a:t>ПРОГРАМ РАДА  ПРОДУЖЕНОГ БОРАВКА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x-none" sz="2400" dirty="0" smtClean="0"/>
              <a:t>На почетку сваке школске године </a:t>
            </a:r>
            <a:r>
              <a:rPr lang="sr-Cyrl-BA" sz="2400" dirty="0" smtClean="0"/>
              <a:t>формира</a:t>
            </a:r>
            <a:r>
              <a:rPr lang="x-none" sz="2400" dirty="0" smtClean="0"/>
              <a:t>  се актив водитеља продуженог боравка и именује предсједник актива. </a:t>
            </a:r>
          </a:p>
          <a:p>
            <a:pPr>
              <a:buFont typeface="Wingdings" pitchFamily="2" charset="2"/>
              <a:buChar char="Ø"/>
            </a:pPr>
            <a:r>
              <a:rPr lang="x-none" sz="2400" b="1" smtClean="0"/>
              <a:t>Актив</a:t>
            </a:r>
            <a:r>
              <a:rPr lang="x-none" sz="2400" smtClean="0"/>
              <a:t> </a:t>
            </a:r>
            <a:r>
              <a:rPr lang="sr-Cyrl-RS" sz="2400" dirty="0" smtClean="0"/>
              <a:t>има</a:t>
            </a:r>
            <a:r>
              <a:rPr lang="x-none" sz="2400" smtClean="0"/>
              <a:t> </a:t>
            </a:r>
            <a:r>
              <a:rPr lang="x-none" sz="2400" dirty="0" smtClean="0"/>
              <a:t>годишњи програм рада који обухвата:</a:t>
            </a:r>
          </a:p>
          <a:p>
            <a:pPr>
              <a:buNone/>
            </a:pPr>
            <a:r>
              <a:rPr lang="x-none" sz="2400" smtClean="0"/>
              <a:t>                   </a:t>
            </a:r>
            <a:r>
              <a:rPr lang="x-none" sz="2400" dirty="0" smtClean="0"/>
              <a:t>- мјесечно планирање;</a:t>
            </a:r>
          </a:p>
          <a:p>
            <a:pPr>
              <a:buNone/>
            </a:pPr>
            <a:r>
              <a:rPr lang="x-none" sz="2400" dirty="0" smtClean="0"/>
              <a:t>                   - планирање и програмирање </a:t>
            </a:r>
            <a:r>
              <a:rPr lang="sr-Cyrl-BA" sz="2400" dirty="0" smtClean="0"/>
              <a:t>активности</a:t>
            </a:r>
            <a:endParaRPr lang="x-none" sz="2400" dirty="0" smtClean="0"/>
          </a:p>
          <a:p>
            <a:pPr>
              <a:buNone/>
            </a:pPr>
            <a:r>
              <a:rPr lang="x-none" sz="2400" dirty="0" smtClean="0"/>
              <a:t>                     у групама ПБ</a:t>
            </a:r>
            <a:r>
              <a:rPr lang="sr-Cyrl-BA" sz="2400" dirty="0" smtClean="0"/>
              <a:t>;</a:t>
            </a:r>
            <a:endParaRPr lang="x-none" sz="2400" dirty="0" smtClean="0"/>
          </a:p>
          <a:p>
            <a:pPr>
              <a:buNone/>
            </a:pPr>
            <a:r>
              <a:rPr lang="x-none" sz="2400" dirty="0" smtClean="0"/>
              <a:t>                   - стручно усавршавање водитеља ПБ;</a:t>
            </a:r>
          </a:p>
          <a:p>
            <a:pPr>
              <a:buFont typeface="Wingdings" pitchFamily="2" charset="2"/>
              <a:buChar char="Ø"/>
            </a:pPr>
            <a:r>
              <a:rPr lang="x-none" sz="2400" dirty="0" smtClean="0"/>
              <a:t>Предсједник актива на </a:t>
            </a:r>
            <a:r>
              <a:rPr lang="x-none" sz="2400" smtClean="0"/>
              <a:t>крају полугодишта </a:t>
            </a:r>
            <a:r>
              <a:rPr lang="x-none" sz="2400" dirty="0" smtClean="0"/>
              <a:t>подноси </a:t>
            </a:r>
            <a:r>
              <a:rPr lang="x-none" sz="2400" b="1" smtClean="0"/>
              <a:t>извјештај</a:t>
            </a:r>
            <a:r>
              <a:rPr lang="x-none" sz="2400" smtClean="0"/>
              <a:t> </a:t>
            </a:r>
            <a:r>
              <a:rPr lang="en-US" sz="2400" dirty="0" smtClean="0"/>
              <a:t>o</a:t>
            </a:r>
            <a:r>
              <a:rPr lang="x-none" sz="2400" smtClean="0"/>
              <a:t>дјељењским </a:t>
            </a:r>
            <a:r>
              <a:rPr lang="x-none" sz="2400" dirty="0" smtClean="0"/>
              <a:t>вијећима</a:t>
            </a:r>
            <a:r>
              <a:rPr lang="x-none" sz="2400" dirty="0"/>
              <a:t> </a:t>
            </a:r>
            <a:r>
              <a:rPr lang="x-none" sz="2400" dirty="0" smtClean="0"/>
              <a:t>о раду продуженог боравка.</a:t>
            </a:r>
          </a:p>
          <a:p>
            <a:pPr>
              <a:buFont typeface="Wingdings" pitchFamily="2" charset="2"/>
              <a:buChar char="Ø"/>
            </a:pPr>
            <a:endParaRPr lang="x-none" sz="2400" dirty="0" smtClean="0"/>
          </a:p>
          <a:p>
            <a:pPr>
              <a:buFont typeface="Wingdings" pitchFamily="2" charset="2"/>
              <a:buChar char="Ø"/>
            </a:pPr>
            <a:endParaRPr lang="x-none" sz="2400" dirty="0" smtClean="0"/>
          </a:p>
          <a:p>
            <a:pPr>
              <a:buNone/>
            </a:pPr>
            <a:r>
              <a:rPr lang="x-none" sz="2400" dirty="0" smtClean="0"/>
              <a:t>        </a:t>
            </a:r>
          </a:p>
          <a:p>
            <a:pPr>
              <a:buNone/>
            </a:pPr>
            <a:r>
              <a:rPr lang="x-none" sz="2400" dirty="0" smtClean="0"/>
              <a:t>     </a:t>
            </a:r>
          </a:p>
          <a:p>
            <a:pPr>
              <a:buNone/>
            </a:pPr>
            <a:r>
              <a:rPr lang="x-none" dirty="0" smtClean="0"/>
              <a:t>   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3417032"/>
              </p:ext>
            </p:extLst>
          </p:nvPr>
        </p:nvGraphicFramePr>
        <p:xfrm>
          <a:off x="381000" y="990600"/>
          <a:ext cx="8229600" cy="5486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857279"/>
                <a:gridCol w="2717062"/>
                <a:gridCol w="2655259"/>
              </a:tblGrid>
              <a:tr h="231040">
                <a:tc>
                  <a:txBody>
                    <a:bodyPr/>
                    <a:lstStyle/>
                    <a:p>
                      <a:r>
                        <a:rPr lang="sr-Cyrl-RS" sz="1200" dirty="0" smtClean="0"/>
                        <a:t>ПОДРУЧЈА (</a:t>
                      </a:r>
                      <a:r>
                        <a:rPr lang="sr-Cyrl-BA" sz="1200" dirty="0" smtClean="0"/>
                        <a:t>АКТИВНОСТИ) </a:t>
                      </a:r>
                      <a:endParaRPr lang="hr-HR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sr-Cyrl-BA" sz="1200" dirty="0" smtClean="0"/>
                        <a:t>                           ПЛАНИРАНИ САДРЖАЈИ       </a:t>
                      </a:r>
                      <a:endParaRPr lang="hr-HR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</a:tr>
              <a:tr h="1016562">
                <a:tc>
                  <a:txBody>
                    <a:bodyPr/>
                    <a:lstStyle/>
                    <a:p>
                      <a:pPr algn="l"/>
                      <a:r>
                        <a:rPr lang="sr-Cyrl-BA" sz="1200" dirty="0" smtClean="0"/>
                        <a:t>1. ЈЕЗИЧКО-КОМУНИКАЦИЈСКО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sr-Cyrl-BA" sz="1200" baseline="0" dirty="0" smtClean="0"/>
                        <a:t>-Исписивање ситних елемената слова   </a:t>
                      </a:r>
                    </a:p>
                    <a:p>
                      <a:pPr algn="l"/>
                      <a:r>
                        <a:rPr lang="sr-Cyrl-BA" sz="1200" baseline="0" dirty="0" smtClean="0"/>
                        <a:t> -Р</a:t>
                      </a:r>
                      <a:r>
                        <a:rPr lang="sr-Cyrl-BA" sz="1200" dirty="0" smtClean="0"/>
                        <a:t>азумјевање краћег прочитаног текста</a:t>
                      </a:r>
                    </a:p>
                    <a:p>
                      <a:pPr algn="l"/>
                      <a:r>
                        <a:rPr lang="sr-Cyrl-BA" sz="1200" dirty="0" smtClean="0"/>
                        <a:t>-Вјежбе</a:t>
                      </a:r>
                      <a:r>
                        <a:rPr lang="sr-Cyrl-BA" sz="1200" baseline="0" dirty="0" smtClean="0"/>
                        <a:t> у говорном комуницирању</a:t>
                      </a:r>
                      <a:endParaRPr lang="hr-HR" sz="1200" baseline="0" dirty="0" smtClean="0"/>
                    </a:p>
                    <a:p>
                      <a:pPr algn="l"/>
                      <a:r>
                        <a:rPr lang="hr-HR" sz="1200" baseline="0" dirty="0" smtClean="0"/>
                        <a:t>-</a:t>
                      </a:r>
                      <a:r>
                        <a:rPr lang="sr-Cyrl-BA" sz="1200" baseline="0" dirty="0" smtClean="0"/>
                        <a:t>Правилан изговор гласова</a:t>
                      </a:r>
                    </a:p>
                    <a:p>
                      <a:pPr algn="l"/>
                      <a:r>
                        <a:rPr lang="sr-Cyrl-BA" sz="1200" baseline="0" dirty="0" smtClean="0"/>
                        <a:t>-Причање по низу слика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sr-Cyrl-BA" sz="1200" dirty="0" smtClean="0"/>
                        <a:t>-Вјежбе прстију и шаке обликовањем    различитих линија</a:t>
                      </a:r>
                    </a:p>
                    <a:p>
                      <a:pPr algn="l"/>
                      <a:r>
                        <a:rPr lang="sr-Cyrl-BA" sz="1200" dirty="0" smtClean="0"/>
                        <a:t>-Вјежбе дисања</a:t>
                      </a:r>
                      <a:r>
                        <a:rPr lang="sr-Cyrl-BA" sz="1200" baseline="0" dirty="0" smtClean="0"/>
                        <a:t> при изгвору ријечи,реченица</a:t>
                      </a:r>
                    </a:p>
                    <a:p>
                      <a:pPr algn="l"/>
                      <a:r>
                        <a:rPr lang="sr-Cyrl-BA" sz="1200" baseline="0" dirty="0" smtClean="0"/>
                        <a:t>-Читање дјечије прозе и поезије</a:t>
                      </a:r>
                    </a:p>
                    <a:p>
                      <a:pPr algn="l"/>
                      <a:r>
                        <a:rPr lang="sr-Cyrl-BA" sz="1200" baseline="0" dirty="0" smtClean="0"/>
                        <a:t>-Играње улога</a:t>
                      </a:r>
                    </a:p>
                  </a:txBody>
                  <a:tcPr/>
                </a:tc>
              </a:tr>
              <a:tr h="810333"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2.МАТЕМАТИЧКО-ЛОГИЧКО И НАУЧНО-ТЕХНОЛОШКО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-Спајање</a:t>
                      </a:r>
                      <a:r>
                        <a:rPr lang="sr-Cyrl-BA" sz="1200" baseline="0" dirty="0" smtClean="0"/>
                        <a:t> тачака линијама</a:t>
                      </a:r>
                    </a:p>
                    <a:p>
                      <a:r>
                        <a:rPr lang="sr-Cyrl-BA" sz="1200" baseline="0" dirty="0" smtClean="0"/>
                        <a:t>-Праве и криве линије</a:t>
                      </a:r>
                    </a:p>
                    <a:p>
                      <a:r>
                        <a:rPr lang="sr-Cyrl-BA" sz="1200" baseline="0" dirty="0" smtClean="0"/>
                        <a:t>-Отворене и затворене линије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-Просторне релације</a:t>
                      </a:r>
                    </a:p>
                    <a:p>
                      <a:r>
                        <a:rPr lang="sr-Cyrl-BA" sz="1200" dirty="0" smtClean="0"/>
                        <a:t>-Упоређивање</a:t>
                      </a:r>
                      <a:r>
                        <a:rPr lang="sr-Cyrl-BA" sz="1200" baseline="0" dirty="0" smtClean="0"/>
                        <a:t> предмета:</a:t>
                      </a:r>
                      <a:endParaRPr lang="sr-Cyrl-BA" sz="1200" baseline="0" dirty="0"/>
                    </a:p>
                    <a:p>
                      <a:r>
                        <a:rPr lang="sr-Cyrl-BA" sz="1200" baseline="0" dirty="0" smtClean="0"/>
                        <a:t>Мало-мање-најмање</a:t>
                      </a:r>
                    </a:p>
                    <a:p>
                      <a:r>
                        <a:rPr lang="sr-Cyrl-BA" sz="1200" baseline="0" dirty="0" smtClean="0"/>
                        <a:t>Велико-веће-највеће</a:t>
                      </a:r>
                    </a:p>
                  </a:txBody>
                  <a:tcPr/>
                </a:tc>
              </a:tr>
              <a:tr h="678823"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3.СОЦИЈАЛИЗАЦИЈА</a:t>
                      </a:r>
                      <a:r>
                        <a:rPr lang="sr-Cyrl-BA" sz="1200" dirty="0" smtClean="0"/>
                        <a:t>, ОДНОС </a:t>
                      </a:r>
                      <a:r>
                        <a:rPr lang="sr-Cyrl-BA" sz="1200" dirty="0" smtClean="0"/>
                        <a:t>ПРЕМА </a:t>
                      </a:r>
                      <a:r>
                        <a:rPr lang="sr-Cyrl-BA" sz="1200" dirty="0" smtClean="0"/>
                        <a:t>СЕБИ, ЗДРАВЉУ, ОКОЛИНИ</a:t>
                      </a:r>
                      <a:r>
                        <a:rPr lang="sr-Cyrl-BA" sz="1200" baseline="0" dirty="0" smtClean="0"/>
                        <a:t> </a:t>
                      </a:r>
                      <a:r>
                        <a:rPr lang="sr-Cyrl-BA" sz="1200" baseline="0" dirty="0" smtClean="0"/>
                        <a:t>И РАДНИМ ОБАВЕЗАМА 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-Упознавање са школом,</a:t>
                      </a:r>
                    </a:p>
                    <a:p>
                      <a:r>
                        <a:rPr lang="sr-Cyrl-BA" sz="1200" dirty="0" smtClean="0"/>
                        <a:t>међусобно</a:t>
                      </a:r>
                      <a:r>
                        <a:rPr lang="sr-Cyrl-BA" sz="1200" baseline="0" dirty="0" smtClean="0"/>
                        <a:t>  упознавање</a:t>
                      </a:r>
                    </a:p>
                    <a:p>
                      <a:r>
                        <a:rPr lang="sr-Cyrl-BA" sz="1200" baseline="0" dirty="0" smtClean="0"/>
                        <a:t>-Упознавање са </a:t>
                      </a:r>
                      <a:r>
                        <a:rPr lang="sr-Cyrl-BA" sz="1200" baseline="0" dirty="0" smtClean="0"/>
                        <a:t>школским</a:t>
                      </a:r>
                      <a:endParaRPr lang="sr-Cyrl-BA" sz="1200" baseline="0" dirty="0" smtClean="0"/>
                    </a:p>
                    <a:p>
                      <a:r>
                        <a:rPr lang="sr-Cyrl-BA" sz="1200" baseline="0" dirty="0" smtClean="0"/>
                        <a:t>обавезама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-Радници у школи и шк.</a:t>
                      </a:r>
                    </a:p>
                    <a:p>
                      <a:r>
                        <a:rPr lang="sr-Cyrl-BA" sz="1200" dirty="0" smtClean="0"/>
                        <a:t>просторије</a:t>
                      </a:r>
                    </a:p>
                    <a:p>
                      <a:r>
                        <a:rPr lang="sr-Cyrl-BA" sz="1200" dirty="0" smtClean="0"/>
                        <a:t>-Хигијена</a:t>
                      </a:r>
                      <a:r>
                        <a:rPr lang="sr-Cyrl-BA" sz="1200" baseline="0" dirty="0" smtClean="0"/>
                        <a:t> у учионици</a:t>
                      </a:r>
                    </a:p>
                    <a:p>
                      <a:r>
                        <a:rPr lang="sr-Cyrl-BA" sz="1200" baseline="0" dirty="0" smtClean="0"/>
                        <a:t>-Правила понашања у ПБ</a:t>
                      </a:r>
                      <a:endParaRPr lang="sr-Cyrl-BA" sz="1200" dirty="0" smtClean="0"/>
                    </a:p>
                  </a:txBody>
                  <a:tcPr/>
                </a:tc>
              </a:tr>
              <a:tr h="6642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Cyrl-BA" sz="1200" dirty="0" smtClean="0"/>
                        <a:t>4. КУЛТУРНО-</a:t>
                      </a:r>
                      <a:r>
                        <a:rPr lang="sr-Cyrl-BA" sz="1200" baseline="0" dirty="0" smtClean="0"/>
                        <a:t>УМЈЕТНИЧКО ПОДРУЧЈЕ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-Ликовна</a:t>
                      </a:r>
                      <a:r>
                        <a:rPr lang="sr-Cyrl-BA" sz="1200" baseline="0" dirty="0" smtClean="0"/>
                        <a:t> радионица:</a:t>
                      </a:r>
                    </a:p>
                    <a:p>
                      <a:r>
                        <a:rPr lang="sr-Cyrl-BA" sz="1200" baseline="0" dirty="0" smtClean="0"/>
                        <a:t>Јесење маске</a:t>
                      </a:r>
                    </a:p>
                    <a:p>
                      <a:r>
                        <a:rPr lang="sr-Cyrl-BA" sz="1200" baseline="0" dirty="0" smtClean="0"/>
                        <a:t>-Драмски кутак: Чаробна јесен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-Плешемо</a:t>
                      </a:r>
                      <a:r>
                        <a:rPr lang="sr-Cyrl-BA" sz="1200" baseline="0" dirty="0" smtClean="0"/>
                        <a:t> и пјевамо</a:t>
                      </a:r>
                    </a:p>
                    <a:p>
                      <a:r>
                        <a:rPr lang="sr-Cyrl-BA" sz="1200" baseline="0" dirty="0" smtClean="0"/>
                        <a:t>-Цртамо и бојимо</a:t>
                      </a:r>
                    </a:p>
                    <a:p>
                      <a:r>
                        <a:rPr lang="sr-Cyrl-BA" sz="1200" baseline="0" dirty="0" smtClean="0"/>
                        <a:t>-Ликовна радионица:</a:t>
                      </a:r>
                    </a:p>
                    <a:p>
                      <a:r>
                        <a:rPr lang="sr-Cyrl-BA" sz="1200" baseline="0" dirty="0" smtClean="0"/>
                        <a:t>Шарени кишобрани</a:t>
                      </a:r>
                      <a:endParaRPr lang="hr-HR" sz="1200" dirty="0"/>
                    </a:p>
                  </a:txBody>
                  <a:tcPr/>
                </a:tc>
              </a:tr>
              <a:tr h="568134">
                <a:tc>
                  <a:txBody>
                    <a:bodyPr/>
                    <a:lstStyle/>
                    <a:p>
                      <a:pPr algn="l"/>
                      <a:r>
                        <a:rPr lang="sr-Cyrl-BA" sz="1200" dirty="0" smtClean="0"/>
                        <a:t>5.ИГРЕ</a:t>
                      </a:r>
                      <a:r>
                        <a:rPr lang="sr-Cyrl-BA" sz="1200" dirty="0" smtClean="0"/>
                        <a:t>, СПОРТ, РЕКРЕАЦИЈА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Игра:Боде,боде</a:t>
                      </a:r>
                      <a:r>
                        <a:rPr lang="sr-Cyrl-BA" sz="1200" baseline="0" dirty="0" smtClean="0"/>
                        <a:t> јеж</a:t>
                      </a:r>
                    </a:p>
                    <a:p>
                      <a:r>
                        <a:rPr lang="sr-Cyrl-BA" sz="1200" baseline="0" dirty="0" smtClean="0"/>
                        <a:t>Игра: Скочи,прескочи</a:t>
                      </a:r>
                    </a:p>
                    <a:p>
                      <a:r>
                        <a:rPr lang="sr-Cyrl-BA" sz="1200" baseline="0" dirty="0" smtClean="0"/>
                        <a:t>-Природни облици кретања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-Вјежбе загријавања</a:t>
                      </a:r>
                    </a:p>
                    <a:p>
                      <a:r>
                        <a:rPr lang="sr-Cyrl-BA" sz="1200" dirty="0" smtClean="0"/>
                        <a:t>-Музичк</a:t>
                      </a:r>
                      <a:r>
                        <a:rPr lang="sr-Cyrl-BA" sz="1200" baseline="0" dirty="0" smtClean="0"/>
                        <a:t>а столица</a:t>
                      </a:r>
                    </a:p>
                    <a:p>
                      <a:r>
                        <a:rPr lang="sr-Cyrl-BA" sz="1200" baseline="0" dirty="0" smtClean="0"/>
                        <a:t>-Скакање у врећама</a:t>
                      </a:r>
                      <a:endParaRPr lang="hr-HR" sz="1200" dirty="0"/>
                    </a:p>
                  </a:txBody>
                  <a:tcPr/>
                </a:tc>
              </a:tr>
              <a:tr h="531051"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6.АКТИВАН</a:t>
                      </a:r>
                      <a:r>
                        <a:rPr lang="sr-Cyrl-BA" sz="1200" baseline="0" dirty="0" smtClean="0"/>
                        <a:t> ОДМОР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-Друштвене</a:t>
                      </a:r>
                      <a:r>
                        <a:rPr lang="sr-Cyrl-BA" sz="1200" baseline="0" dirty="0" smtClean="0"/>
                        <a:t> игре</a:t>
                      </a:r>
                    </a:p>
                    <a:p>
                      <a:r>
                        <a:rPr lang="sr-Cyrl-BA" sz="1200" baseline="0" dirty="0" smtClean="0"/>
                        <a:t>-Игра балонима</a:t>
                      </a:r>
                    </a:p>
                    <a:p>
                      <a:r>
                        <a:rPr lang="sr-Cyrl-BA" sz="1200" baseline="0" dirty="0" smtClean="0"/>
                        <a:t>-Дан-ноћ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-Игра:Вруће-хладно</a:t>
                      </a:r>
                    </a:p>
                    <a:p>
                      <a:r>
                        <a:rPr lang="sr-Cyrl-BA" sz="1200" dirty="0" smtClean="0"/>
                        <a:t>-Иде</a:t>
                      </a:r>
                      <a:r>
                        <a:rPr lang="sr-Cyrl-BA" sz="1200" baseline="0" dirty="0" smtClean="0"/>
                        <a:t> маца око тебе</a:t>
                      </a:r>
                    </a:p>
                    <a:p>
                      <a:r>
                        <a:rPr lang="sr-Cyrl-BA" sz="1200" baseline="0" dirty="0" smtClean="0"/>
                        <a:t>-Пикадо</a:t>
                      </a:r>
                      <a:endParaRPr lang="hr-HR" sz="12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7.ПАСИВАН ОДМОР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-Гледање</a:t>
                      </a:r>
                      <a:r>
                        <a:rPr lang="sr-Cyrl-BA" sz="1200" baseline="0" dirty="0" smtClean="0"/>
                        <a:t> дјечијих емисија</a:t>
                      </a:r>
                      <a:endParaRPr lang="hr-H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sz="1200" dirty="0" smtClean="0"/>
                        <a:t>-Слушамо</a:t>
                      </a:r>
                      <a:r>
                        <a:rPr lang="sr-Cyrl-BA" sz="1200" baseline="0" dirty="0" smtClean="0"/>
                        <a:t> аудио бајке</a:t>
                      </a:r>
                      <a:endParaRPr lang="hr-HR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pPr algn="just"/>
            <a:r>
              <a:rPr lang="x-none" sz="2000" smtClean="0"/>
              <a:t> </a:t>
            </a:r>
            <a:r>
              <a:rPr lang="x-none" sz="4000" smtClean="0">
                <a:solidFill>
                  <a:schemeClr val="tx1"/>
                </a:solidFill>
              </a:rPr>
              <a:t>План рада се протеже кроз три основне активности</a:t>
            </a:r>
            <a:r>
              <a:rPr lang="x-none" sz="4000" dirty="0" smtClean="0">
                <a:solidFill>
                  <a:schemeClr val="tx1"/>
                </a:solidFill>
              </a:rPr>
              <a:t>:</a:t>
            </a:r>
            <a:endParaRPr lang="en-US" sz="4000" i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3962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x-none" sz="3600" dirty="0" smtClean="0"/>
              <a:t>   </a:t>
            </a:r>
          </a:p>
          <a:p>
            <a:pPr>
              <a:buNone/>
            </a:pPr>
            <a:r>
              <a:rPr lang="x-none" sz="3600" b="1" dirty="0" smtClean="0"/>
              <a:t>                     </a:t>
            </a:r>
            <a:r>
              <a:rPr lang="x-none" b="1" smtClean="0"/>
              <a:t>1. О</a:t>
            </a:r>
            <a:r>
              <a:rPr lang="x-none" b="1" dirty="0" smtClean="0"/>
              <a:t>бразовне активности</a:t>
            </a:r>
          </a:p>
          <a:p>
            <a:pPr>
              <a:buNone/>
            </a:pPr>
            <a:endParaRPr lang="x-none" b="1" dirty="0" smtClean="0"/>
          </a:p>
          <a:p>
            <a:pPr>
              <a:buNone/>
            </a:pPr>
            <a:r>
              <a:rPr lang="x-none" b="1" smtClean="0"/>
              <a:t>     </a:t>
            </a:r>
            <a:r>
              <a:rPr lang="x-none" b="1" dirty="0" smtClean="0"/>
              <a:t>                        </a:t>
            </a:r>
            <a:r>
              <a:rPr lang="x-none" b="1" smtClean="0"/>
              <a:t>2. </a:t>
            </a:r>
            <a:r>
              <a:rPr lang="x-none" b="1" dirty="0" smtClean="0"/>
              <a:t>Креативне активности</a:t>
            </a:r>
          </a:p>
          <a:p>
            <a:pPr>
              <a:buNone/>
            </a:pPr>
            <a:endParaRPr lang="x-none" b="1" dirty="0" smtClean="0"/>
          </a:p>
          <a:p>
            <a:pPr>
              <a:buNone/>
            </a:pPr>
            <a:r>
              <a:rPr lang="x-none" b="1" smtClean="0"/>
              <a:t>     </a:t>
            </a:r>
            <a:r>
              <a:rPr lang="x-none" b="1" dirty="0" smtClean="0"/>
              <a:t>                         </a:t>
            </a:r>
            <a:r>
              <a:rPr lang="x-none" b="1" smtClean="0"/>
              <a:t>3. С</a:t>
            </a:r>
            <a:r>
              <a:rPr lang="x-none" b="1" dirty="0" smtClean="0"/>
              <a:t>портске активности</a:t>
            </a:r>
          </a:p>
          <a:p>
            <a:pPr>
              <a:buNone/>
            </a:pPr>
            <a:endParaRPr lang="x-none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/>
          </a:bodyPr>
          <a:lstStyle/>
          <a:p>
            <a:r>
              <a:rPr lang="x-none" sz="2000" b="1" i="1" dirty="0" smtClean="0">
                <a:solidFill>
                  <a:schemeClr val="tx1"/>
                </a:solidFill>
              </a:rPr>
              <a:t>Образовне активности</a:t>
            </a:r>
            <a:r>
              <a:rPr lang="x-none" sz="2000" i="1" dirty="0" smtClean="0">
                <a:solidFill>
                  <a:schemeClr val="tx1"/>
                </a:solidFill>
              </a:rPr>
              <a:t> обухватају помоћ у учењу и израду домаће задаће</a:t>
            </a:r>
            <a:r>
              <a:rPr lang="x-none" sz="2000" i="1" smtClean="0">
                <a:solidFill>
                  <a:schemeClr val="tx1"/>
                </a:solidFill>
              </a:rPr>
              <a:t>. Понављање</a:t>
            </a:r>
            <a:r>
              <a:rPr lang="sr-Cyrl-BA" sz="2000" i="1" dirty="0" smtClean="0">
                <a:solidFill>
                  <a:schemeClr val="tx1"/>
                </a:solidFill>
              </a:rPr>
              <a:t> и </a:t>
            </a:r>
            <a:r>
              <a:rPr lang="x-none" sz="2000" i="1" smtClean="0">
                <a:solidFill>
                  <a:schemeClr val="tx1"/>
                </a:solidFill>
              </a:rPr>
              <a:t>вјежбање </a:t>
            </a:r>
            <a:r>
              <a:rPr lang="x-none" sz="2000" i="1" dirty="0" smtClean="0">
                <a:solidFill>
                  <a:schemeClr val="tx1"/>
                </a:solidFill>
              </a:rPr>
              <a:t>обрађених садржаја</a:t>
            </a:r>
            <a:r>
              <a:rPr lang="x-none" sz="2000" i="1" smtClean="0">
                <a:solidFill>
                  <a:schemeClr val="tx1"/>
                </a:solidFill>
              </a:rPr>
              <a:t>. Вјежб</a:t>
            </a:r>
            <a:r>
              <a:rPr lang="x-none" sz="2000" i="1" dirty="0" smtClean="0">
                <a:solidFill>
                  <a:schemeClr val="tx1"/>
                </a:solidFill>
              </a:rPr>
              <a:t>е </a:t>
            </a:r>
            <a:r>
              <a:rPr lang="x-none" sz="2000" i="1" smtClean="0">
                <a:solidFill>
                  <a:schemeClr val="tx1"/>
                </a:solidFill>
              </a:rPr>
              <a:t> </a:t>
            </a:r>
            <a:r>
              <a:rPr lang="x-none" sz="2000" i="1" dirty="0" smtClean="0">
                <a:solidFill>
                  <a:schemeClr val="tx1"/>
                </a:solidFill>
              </a:rPr>
              <a:t>читања и писања. </a:t>
            </a:r>
            <a:endParaRPr lang="en-US" sz="2000" i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743199"/>
            <a:ext cx="4038600" cy="3611725"/>
          </a:xfrm>
        </p:spPr>
        <p:txBody>
          <a:bodyPr>
            <a:normAutofit/>
          </a:bodyPr>
          <a:lstStyle/>
          <a:p>
            <a:r>
              <a:rPr lang="x-none" sz="2400" dirty="0" smtClean="0"/>
              <a:t>Свакодневно се реализује индивидални рад са ученицима који отежано </a:t>
            </a:r>
            <a:r>
              <a:rPr lang="x-none" sz="2400" smtClean="0"/>
              <a:t>прате </a:t>
            </a:r>
            <a:r>
              <a:rPr lang="x-none" sz="2400" smtClean="0"/>
              <a:t>НПП</a:t>
            </a:r>
            <a:r>
              <a:rPr lang="sr-Cyrl-RS" sz="2400" dirty="0" smtClean="0"/>
              <a:t>.</a:t>
            </a:r>
            <a:endParaRPr lang="x-none" sz="2400" dirty="0" smtClean="0"/>
          </a:p>
          <a:p>
            <a:r>
              <a:rPr lang="x-none" sz="2400" dirty="0" smtClean="0"/>
              <a:t>Осамостаљивање ученика при изради </a:t>
            </a:r>
            <a:r>
              <a:rPr lang="x-none" sz="2400" smtClean="0"/>
              <a:t>домаће </a:t>
            </a:r>
            <a:r>
              <a:rPr lang="x-none" sz="2400" smtClean="0"/>
              <a:t>задаће</a:t>
            </a:r>
            <a:r>
              <a:rPr lang="sr-Cyrl-RS" sz="2400" dirty="0" smtClean="0"/>
              <a:t>.</a:t>
            </a:r>
            <a:endParaRPr lang="x-none" sz="2400" dirty="0" smtClean="0"/>
          </a:p>
          <a:p>
            <a:r>
              <a:rPr lang="x-none" sz="2400" smtClean="0"/>
              <a:t>Сарадничко </a:t>
            </a:r>
            <a:r>
              <a:rPr lang="x-none" sz="2400" smtClean="0"/>
              <a:t>учење</a:t>
            </a:r>
            <a:r>
              <a:rPr lang="sr-Cyrl-RS" sz="2400" dirty="0" smtClean="0"/>
              <a:t>.</a:t>
            </a:r>
            <a:endParaRPr lang="en-US" sz="2400" dirty="0"/>
          </a:p>
        </p:txBody>
      </p:sp>
      <p:pic>
        <p:nvPicPr>
          <p:cNvPr id="5" name="Content Placeholder 4" descr="12789911_803003776511907_201865580_o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3034506"/>
            <a:ext cx="4038600" cy="3028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x-none" sz="2800" b="1" i="1" smtClean="0">
                <a:solidFill>
                  <a:schemeClr val="tx1"/>
                </a:solidFill>
              </a:rPr>
              <a:t>Креативне активности</a:t>
            </a:r>
            <a:r>
              <a:rPr lang="x-none" sz="2800" b="1" i="1" dirty="0" smtClean="0">
                <a:solidFill>
                  <a:schemeClr val="tx1"/>
                </a:solidFill>
              </a:rPr>
              <a:t> </a:t>
            </a:r>
            <a:r>
              <a:rPr lang="x-none" sz="2800" i="1" smtClean="0">
                <a:solidFill>
                  <a:schemeClr val="tx1"/>
                </a:solidFill>
              </a:rPr>
              <a:t>обухватају </a:t>
            </a:r>
            <a:r>
              <a:rPr lang="x-none" sz="2800" i="1" dirty="0" smtClean="0">
                <a:solidFill>
                  <a:schemeClr val="tx1"/>
                </a:solidFill>
              </a:rPr>
              <a:t>драмске, рецитаторске,ритмичке, макетарско-моделарске</a:t>
            </a:r>
            <a:r>
              <a:rPr lang="x-none" sz="2800" i="1" smtClean="0">
                <a:solidFill>
                  <a:schemeClr val="tx1"/>
                </a:solidFill>
              </a:rPr>
              <a:t>,  музичке</a:t>
            </a:r>
            <a:r>
              <a:rPr lang="sr-Cyrl-BA" sz="2800" i="1" dirty="0" smtClean="0">
                <a:solidFill>
                  <a:schemeClr val="tx1"/>
                </a:solidFill>
              </a:rPr>
              <a:t> и</a:t>
            </a:r>
            <a:r>
              <a:rPr lang="x-none" sz="2800" i="1" smtClean="0">
                <a:solidFill>
                  <a:schemeClr val="tx1"/>
                </a:solidFill>
              </a:rPr>
              <a:t>  ликовне радионице</a:t>
            </a:r>
            <a:r>
              <a:rPr lang="x-none" sz="2800" i="1" dirty="0" smtClean="0">
                <a:solidFill>
                  <a:schemeClr val="tx1"/>
                </a:solidFill>
              </a:rPr>
              <a:t>.</a:t>
            </a:r>
            <a:endParaRPr lang="en-US" sz="2800" i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x-none" sz="2400" dirty="0" smtClean="0"/>
              <a:t>Као резултат креативности наших ученика настају изложбе и приредбе у току школске године.</a:t>
            </a:r>
          </a:p>
          <a:p>
            <a:r>
              <a:rPr lang="x-none" sz="2400" dirty="0" smtClean="0"/>
              <a:t>Можемо истаћи да продужени боравак припрема пет изложби и режира двије приредбе</a:t>
            </a:r>
            <a:r>
              <a:rPr lang="en-US" sz="2400" dirty="0" smtClean="0">
                <a:latin typeface="+mj-lt"/>
              </a:rPr>
              <a:t>.</a:t>
            </a:r>
            <a:endParaRPr lang="en-US" sz="2400" dirty="0">
              <a:latin typeface="+mj-lt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x-none" sz="2400" dirty="0" smtClean="0"/>
              <a:t>Изложбе:</a:t>
            </a:r>
          </a:p>
          <a:p>
            <a:pPr>
              <a:buFont typeface="Wingdings" pitchFamily="2" charset="2"/>
              <a:buChar char="Ø"/>
            </a:pPr>
            <a:r>
              <a:rPr lang="x-none" sz="2400" dirty="0" smtClean="0"/>
              <a:t>У сусрет јесени</a:t>
            </a:r>
          </a:p>
          <a:p>
            <a:pPr>
              <a:buFont typeface="Wingdings" pitchFamily="2" charset="2"/>
              <a:buChar char="Ø"/>
            </a:pPr>
            <a:r>
              <a:rPr lang="x-none" sz="2400" smtClean="0"/>
              <a:t>Зим</a:t>
            </a:r>
            <a:r>
              <a:rPr lang="sr-Cyrl-RS" sz="2400" dirty="0" smtClean="0"/>
              <a:t>ске радости</a:t>
            </a:r>
            <a:endParaRPr lang="x-none" sz="2400" dirty="0" smtClean="0"/>
          </a:p>
          <a:p>
            <a:pPr>
              <a:buFont typeface="Wingdings" pitchFamily="2" charset="2"/>
              <a:buChar char="Ø"/>
            </a:pPr>
            <a:r>
              <a:rPr lang="x-none" sz="2400" dirty="0" smtClean="0"/>
              <a:t>С љубављу мајци</a:t>
            </a:r>
          </a:p>
          <a:p>
            <a:pPr>
              <a:buFont typeface="Wingdings" pitchFamily="2" charset="2"/>
              <a:buChar char="Ø"/>
            </a:pPr>
            <a:r>
              <a:rPr lang="x-none" sz="2400" dirty="0" smtClean="0"/>
              <a:t>Васкрс </a:t>
            </a:r>
          </a:p>
          <a:p>
            <a:pPr>
              <a:buFont typeface="Wingdings" pitchFamily="2" charset="2"/>
              <a:buChar char="Ø"/>
            </a:pPr>
            <a:r>
              <a:rPr lang="x-none" sz="2400" dirty="0" smtClean="0"/>
              <a:t>Дан ученичких постигнућа</a:t>
            </a:r>
          </a:p>
          <a:p>
            <a:pPr>
              <a:buNone/>
            </a:pPr>
            <a:r>
              <a:rPr lang="x-none" sz="2400" dirty="0" smtClean="0"/>
              <a:t>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438912"/>
          </a:xfrm>
        </p:spPr>
        <p:txBody>
          <a:bodyPr>
            <a:normAutofit fontScale="90000"/>
          </a:bodyPr>
          <a:lstStyle/>
          <a:p>
            <a:r>
              <a:rPr lang="sr-Cyrl-BA" sz="4000" b="1" dirty="0" smtClean="0">
                <a:solidFill>
                  <a:schemeClr val="tx1"/>
                </a:solidFill>
              </a:rPr>
              <a:t>  </a:t>
            </a:r>
            <a:r>
              <a:rPr lang="x-none" sz="4000" b="1" smtClean="0">
                <a:solidFill>
                  <a:schemeClr val="tx1"/>
                </a:solidFill>
              </a:rPr>
              <a:t>Изложбе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12373264_1701137220120288_4247119385481151054_n (1)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4572000" y="1981200"/>
            <a:ext cx="4343400" cy="4419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00B0F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Picture 7" descr="20171005_124238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228600" y="1295400"/>
            <a:ext cx="4191000" cy="4419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C000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2712"/>
          </a:xfrm>
        </p:spPr>
        <p:txBody>
          <a:bodyPr>
            <a:normAutofit fontScale="90000"/>
          </a:bodyPr>
          <a:lstStyle/>
          <a:p>
            <a:endParaRPr lang="hr-HR" dirty="0"/>
          </a:p>
        </p:txBody>
      </p:sp>
      <p:pic>
        <p:nvPicPr>
          <p:cNvPr id="9" name="Content Placeholder 8" descr="12800254_1727194417514568_5733384269700897269_n (1)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152400" y="533400"/>
            <a:ext cx="4343400" cy="47244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9" descr="image-0-02-04-f2e235b2e6dec792ac7ee7812dc3ad058186fecfd11e95cc6e6bce58614df74a-V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4876800" y="533400"/>
            <a:ext cx="4072826" cy="27091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Administrator\Desktop\korpa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5334000" y="3962400"/>
            <a:ext cx="3132000" cy="234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x-none" dirty="0" smtClean="0"/>
              <a:t>    </a:t>
            </a:r>
            <a:r>
              <a:rPr lang="x-none" dirty="0" smtClean="0">
                <a:solidFill>
                  <a:schemeClr val="tx1"/>
                </a:solidFill>
              </a:rPr>
              <a:t>Наш часопис</a:t>
            </a:r>
            <a:br>
              <a:rPr lang="x-none" dirty="0" smtClean="0">
                <a:solidFill>
                  <a:schemeClr val="tx1"/>
                </a:solidFill>
              </a:rPr>
            </a:br>
            <a:r>
              <a:rPr lang="x-none" dirty="0" smtClean="0">
                <a:solidFill>
                  <a:schemeClr val="tx1"/>
                </a:solidFill>
              </a:rPr>
              <a:t/>
            </a:r>
            <a:br>
              <a:rPr lang="x-none" dirty="0" smtClean="0">
                <a:solidFill>
                  <a:schemeClr val="tx1"/>
                </a:solidFill>
              </a:rPr>
            </a:br>
            <a:r>
              <a:rPr lang="x-none" dirty="0" smtClean="0">
                <a:solidFill>
                  <a:schemeClr val="tx1"/>
                </a:solidFill>
              </a:rPr>
              <a:t>       БОРАВКО</a:t>
            </a:r>
            <a:br>
              <a:rPr lang="x-none" dirty="0" smtClean="0">
                <a:solidFill>
                  <a:schemeClr val="tx1"/>
                </a:solidFill>
              </a:rPr>
            </a:br>
            <a:r>
              <a:rPr lang="x-none" dirty="0" smtClean="0">
                <a:solidFill>
                  <a:schemeClr val="tx1"/>
                </a:solidFill>
              </a:rPr>
              <a:t/>
            </a:r>
            <a:br>
              <a:rPr lang="x-none" dirty="0" smtClean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x-none" sz="1600" b="1" i="1" dirty="0" smtClean="0"/>
              <a:t>Окружени живописним причама, разним животним питањима, игром и смијехом, сваки нови дан нам доноси нова знања, мудрости и срећу. </a:t>
            </a:r>
            <a:endParaRPr lang="en-US" sz="1600" b="1" i="1" dirty="0"/>
          </a:p>
        </p:txBody>
      </p:sp>
      <p:pic>
        <p:nvPicPr>
          <p:cNvPr id="5" name="Picture Placeholder 4" descr="image-0-02-04-e64cc66c1bc5f241a9ecf255ef4c57df91fca8a7f27533d7bf9a3264f7d1ab9a-V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6061" b="26061"/>
          <a:stretch>
            <a:fillRect/>
          </a:stretch>
        </p:blipFill>
        <p:spPr>
          <a:xfrm rot="420000">
            <a:off x="3414436" y="1342455"/>
            <a:ext cx="4740808" cy="35483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912"/>
          </a:xfrm>
        </p:spPr>
        <p:txBody>
          <a:bodyPr>
            <a:normAutofit/>
          </a:bodyPr>
          <a:lstStyle/>
          <a:p>
            <a:r>
              <a:rPr lang="x-none" sz="2400" b="1" smtClean="0">
                <a:solidFill>
                  <a:schemeClr val="tx1"/>
                </a:solidFill>
              </a:rPr>
              <a:t>КРЕАТИВНОСТ</a:t>
            </a:r>
            <a:r>
              <a:rPr lang="x-none" sz="2400" b="1" smtClean="0">
                <a:solidFill>
                  <a:schemeClr val="tx1"/>
                </a:solidFill>
              </a:rPr>
              <a:t>,</a:t>
            </a:r>
            <a:r>
              <a:rPr lang="sr-Latn-RS" sz="2400" b="1" dirty="0" smtClean="0">
                <a:solidFill>
                  <a:schemeClr val="tx1"/>
                </a:solidFill>
              </a:rPr>
              <a:t> </a:t>
            </a:r>
            <a:r>
              <a:rPr lang="x-none" sz="2400" b="1" smtClean="0">
                <a:solidFill>
                  <a:schemeClr val="tx1"/>
                </a:solidFill>
              </a:rPr>
              <a:t>МУЗИКА </a:t>
            </a:r>
            <a:r>
              <a:rPr lang="x-none" sz="2400" b="1" dirty="0" smtClean="0">
                <a:solidFill>
                  <a:schemeClr val="tx1"/>
                </a:solidFill>
              </a:rPr>
              <a:t>И ПЛЕС-ТО СМО МИ!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4" name="novo sve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57200" y="1295400"/>
            <a:ext cx="83058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1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457200"/>
            <a:ext cx="8534400" cy="1371600"/>
          </a:xfrm>
        </p:spPr>
        <p:txBody>
          <a:bodyPr>
            <a:noAutofit/>
          </a:bodyPr>
          <a:lstStyle/>
          <a:p>
            <a:r>
              <a:rPr lang="x-none" sz="2400" b="1" dirty="0" smtClean="0">
                <a:solidFill>
                  <a:schemeClr val="tx1"/>
                </a:solidFill>
              </a:rPr>
              <a:t>Спортске активности</a:t>
            </a:r>
            <a:r>
              <a:rPr lang="x-none" sz="2400" dirty="0" smtClean="0">
                <a:solidFill>
                  <a:schemeClr val="tx1"/>
                </a:solidFill>
              </a:rPr>
              <a:t> обухватају јутарње вјежбе, игре у школском дворишту, игре у дворани.</a:t>
            </a:r>
            <a:br>
              <a:rPr lang="x-none" sz="2400" dirty="0" smtClean="0">
                <a:solidFill>
                  <a:schemeClr val="tx1"/>
                </a:solidFill>
              </a:rPr>
            </a:br>
            <a:r>
              <a:rPr lang="x-none" sz="2400" dirty="0" smtClean="0">
                <a:solidFill>
                  <a:schemeClr val="tx1"/>
                </a:solidFill>
              </a:rPr>
              <a:t>Од </a:t>
            </a:r>
            <a:r>
              <a:rPr lang="x-none" sz="2400" smtClean="0">
                <a:solidFill>
                  <a:schemeClr val="tx1"/>
                </a:solidFill>
              </a:rPr>
              <a:t>ове </a:t>
            </a:r>
            <a:r>
              <a:rPr lang="sr-Cyrl-RS" sz="2400" dirty="0" smtClean="0">
                <a:solidFill>
                  <a:schemeClr val="tx1"/>
                </a:solidFill>
              </a:rPr>
              <a:t>школске </a:t>
            </a:r>
            <a:r>
              <a:rPr lang="x-none" sz="2400" smtClean="0">
                <a:solidFill>
                  <a:schemeClr val="tx1"/>
                </a:solidFill>
              </a:rPr>
              <a:t>године</a:t>
            </a:r>
            <a:r>
              <a:rPr lang="sr-Cyrl-RS" sz="2400" dirty="0" smtClean="0">
                <a:solidFill>
                  <a:schemeClr val="tx1"/>
                </a:solidFill>
              </a:rPr>
              <a:t>,</a:t>
            </a:r>
            <a:r>
              <a:rPr lang="x-none" sz="2400" smtClean="0">
                <a:solidFill>
                  <a:schemeClr val="tx1"/>
                </a:solidFill>
              </a:rPr>
              <a:t> </a:t>
            </a:r>
            <a:r>
              <a:rPr lang="x-none" sz="2400" dirty="0" smtClean="0">
                <a:solidFill>
                  <a:schemeClr val="tx1"/>
                </a:solidFill>
              </a:rPr>
              <a:t>свакодневно поред водитеља спортске активности реализује наставник физичког васпитања . 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7" name="Picture 6" descr="image-0-02-04-db648c0436f63105ef546891e39777e272efea0a65452d410a6fd1f084e8496f-V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4343400" y="4343400"/>
            <a:ext cx="3962400" cy="22642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Content Placeholder 10" descr="image-0-02-04-d43dc603feceda6427a2863c028e42a65c98337abf5a717045369bdebc5558a0-V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2209800"/>
            <a:ext cx="3352800" cy="3935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image-0-02-04-d1c2fda4570d3e92f764e319bd9a9ca72a0d8bbafc9ab9e1ab7d9640a25d87da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1905000"/>
            <a:ext cx="393192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382000" cy="762000"/>
          </a:xfrm>
        </p:spPr>
        <p:txBody>
          <a:bodyPr>
            <a:normAutofit fontScale="90000"/>
          </a:bodyPr>
          <a:lstStyle/>
          <a:p>
            <a:r>
              <a:rPr lang="sr-Cyrl-BA" sz="3200" b="1" dirty="0" smtClean="0">
                <a:solidFill>
                  <a:schemeClr val="tx1"/>
                </a:solidFill>
              </a:rPr>
              <a:t>Саобраћајни полигон за едукацију дјеце у саобраћају</a:t>
            </a:r>
            <a:endParaRPr lang="hr-HR" b="1" dirty="0">
              <a:solidFill>
                <a:schemeClr val="tx1"/>
              </a:solidFill>
            </a:endParaRPr>
          </a:p>
        </p:txBody>
      </p:sp>
      <p:pic>
        <p:nvPicPr>
          <p:cNvPr id="6" name="Content Placeholder 5" descr="SKOLA 2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533400" y="914400"/>
            <a:ext cx="3929090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6" descr="SKOLA 3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4876800" y="990600"/>
            <a:ext cx="4060498" cy="27860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 descr="22425811_10210246480775055_1450770630_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4038600"/>
            <a:ext cx="4038600" cy="2667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 descr="22449235_10210246481735079_262843472_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00600" y="4038600"/>
            <a:ext cx="4038600" cy="26764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772401" cy="45720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hr-HR" dirty="0" smtClean="0"/>
              <a:t>  </a:t>
            </a:r>
            <a:r>
              <a:rPr lang="sr-Cyrl-BA" dirty="0" smtClean="0"/>
              <a:t>  </a:t>
            </a:r>
            <a:r>
              <a:rPr lang="hr-HR" dirty="0" smtClean="0"/>
              <a:t> </a:t>
            </a:r>
            <a:r>
              <a:rPr lang="sr-Cyrl-BA" sz="2400" dirty="0" smtClean="0"/>
              <a:t>САРАДЊА СА РОДИТЕЉИМА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1305018"/>
            <a:ext cx="6347714" cy="4736346"/>
          </a:xfrm>
        </p:spPr>
        <p:txBody>
          <a:bodyPr/>
          <a:lstStyle/>
          <a:p>
            <a:r>
              <a:rPr lang="sr-Cyrl-BA" dirty="0" smtClean="0"/>
              <a:t>Свакодневна индивидуална сарадња ;</a:t>
            </a:r>
          </a:p>
          <a:p>
            <a:r>
              <a:rPr lang="sr-Cyrl-BA" dirty="0" smtClean="0"/>
              <a:t>Родитељски састанци;</a:t>
            </a:r>
          </a:p>
          <a:p>
            <a:r>
              <a:rPr lang="sr-Cyrl-BA" dirty="0" smtClean="0"/>
              <a:t>Радионице.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IMG_6682.JPG"/>
          <p:cNvPicPr>
            <a:picLocks noChangeAspect="1"/>
          </p:cNvPicPr>
          <p:nvPr/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152400" y="3012622"/>
            <a:ext cx="4495800" cy="36929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IMG_6692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4815385" y="1828800"/>
            <a:ext cx="4328615" cy="36252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3400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sr-Cyrl-BA" sz="2400" dirty="0" smtClean="0"/>
              <a:t>                  САРАДЊА СА ЛОКАЛНОМ ЗАЈЕДНИЦОМ</a:t>
            </a:r>
            <a:endParaRPr lang="hr-HR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BA" sz="2000" dirty="0" smtClean="0"/>
              <a:t>У сарадњи са локалном заједницом у продуженом боравку је одржана радионица на тему “</a:t>
            </a:r>
            <a:r>
              <a:rPr lang="sr-Cyrl-BA" sz="2000" b="1" dirty="0" smtClean="0"/>
              <a:t>Зелена пијаца – трбух нашег града”</a:t>
            </a:r>
            <a:r>
              <a:rPr lang="sr-Cyrl-BA" sz="2000" dirty="0" smtClean="0"/>
              <a:t> .</a:t>
            </a:r>
          </a:p>
          <a:p>
            <a:endParaRPr lang="sr-Cyrl-BA" sz="2000" dirty="0" smtClean="0"/>
          </a:p>
          <a:p>
            <a:r>
              <a:rPr lang="sr-Cyrl-BA" sz="2000" dirty="0" smtClean="0"/>
              <a:t>Ученици су са материјалима за моделирање правили поврће и воће које пољопривредници производе и  продају, а ми купујемо на зеленој пијаци.</a:t>
            </a:r>
          </a:p>
          <a:p>
            <a:endParaRPr lang="sr-Cyrl-BA" sz="2000" dirty="0" smtClean="0"/>
          </a:p>
          <a:p>
            <a:r>
              <a:rPr lang="sr-Cyrl-BA" sz="2000" dirty="0" smtClean="0"/>
              <a:t>Радионица је информативно – едукативног карактера о улози и значају зелене пијаце и здраве исхране.</a:t>
            </a:r>
          </a:p>
          <a:p>
            <a:pPr>
              <a:buNone/>
            </a:pPr>
            <a:r>
              <a:rPr lang="sr-Cyrl-BA" sz="2000" dirty="0" smtClean="0"/>
              <a:t>    </a:t>
            </a:r>
            <a:endParaRPr lang="hr-HR" sz="2000" dirty="0"/>
          </a:p>
        </p:txBody>
      </p:sp>
      <p:pic>
        <p:nvPicPr>
          <p:cNvPr id="5" name="Content Placeholder 4" descr="image-85cd95083a5fab437ce4f30ab50866d9-V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lum contrast="10000"/>
          </a:blip>
          <a:stretch>
            <a:fillRect/>
          </a:stretch>
        </p:blipFill>
        <p:spPr>
          <a:xfrm>
            <a:off x="4953000" y="990600"/>
            <a:ext cx="3581400" cy="16264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image-aea4b655e9de84339697f2df818a42e0-V.jpg"/>
          <p:cNvPicPr>
            <a:picLocks noChangeAspect="1"/>
          </p:cNvPicPr>
          <p:nvPr/>
        </p:nvPicPr>
        <p:blipFill>
          <a:blip r:embed="rId3" cstate="print">
            <a:lum contrast="10000"/>
          </a:blip>
          <a:stretch>
            <a:fillRect/>
          </a:stretch>
        </p:blipFill>
        <p:spPr>
          <a:xfrm>
            <a:off x="4953000" y="2971800"/>
            <a:ext cx="3581400" cy="17026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image-97d743301ded05256e9d1d1cb9fb3519-V.jpg"/>
          <p:cNvPicPr>
            <a:picLocks noChangeAspect="1"/>
          </p:cNvPicPr>
          <p:nvPr/>
        </p:nvPicPr>
        <p:blipFill>
          <a:blip r:embed="rId4" cstate="print">
            <a:lum contrast="10000"/>
          </a:blip>
          <a:stretch>
            <a:fillRect/>
          </a:stretch>
        </p:blipFill>
        <p:spPr>
          <a:xfrm>
            <a:off x="4953000" y="4953000"/>
            <a:ext cx="3581400" cy="1752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Autofit/>
          </a:bodyPr>
          <a:lstStyle/>
          <a:p>
            <a:r>
              <a:rPr lang="x-none" sz="3200" b="1" dirty="0" smtClean="0">
                <a:solidFill>
                  <a:schemeClr val="tx1"/>
                </a:solidFill>
              </a:rPr>
              <a:t>Предности и потешкоће  рада у  продуженом</a:t>
            </a:r>
            <a:r>
              <a:rPr lang="sr-Cyrl-BA" sz="3200" b="1" dirty="0" smtClean="0">
                <a:solidFill>
                  <a:schemeClr val="tx1"/>
                </a:solidFill>
              </a:rPr>
              <a:t/>
            </a:r>
            <a:br>
              <a:rPr lang="sr-Cyrl-BA" sz="3200" b="1" dirty="0" smtClean="0">
                <a:solidFill>
                  <a:schemeClr val="tx1"/>
                </a:solidFill>
              </a:rPr>
            </a:br>
            <a:r>
              <a:rPr lang="sr-Cyrl-BA" sz="3200" b="1" dirty="0" smtClean="0">
                <a:solidFill>
                  <a:schemeClr val="tx1"/>
                </a:solidFill>
              </a:rPr>
              <a:t>                                 </a:t>
            </a:r>
            <a:r>
              <a:rPr lang="x-none" sz="3200" b="1" dirty="0" smtClean="0">
                <a:solidFill>
                  <a:schemeClr val="tx1"/>
                </a:solidFill>
              </a:rPr>
              <a:t> боравку</a:t>
            </a:r>
            <a:endParaRPr lang="en-US" sz="3200" b="1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4040188" cy="533400"/>
          </a:xfrm>
        </p:spPr>
        <p:txBody>
          <a:bodyPr/>
          <a:lstStyle/>
          <a:p>
            <a:r>
              <a:rPr lang="sr-Cyrl-BA" dirty="0" smtClean="0">
                <a:solidFill>
                  <a:schemeClr val="tx1"/>
                </a:solidFill>
              </a:rPr>
              <a:t>ПРЕДНОСТИ :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600201"/>
            <a:ext cx="4041775" cy="685799"/>
          </a:xfrm>
        </p:spPr>
        <p:txBody>
          <a:bodyPr/>
          <a:lstStyle/>
          <a:p>
            <a:r>
              <a:rPr lang="sr-Cyrl-BA" dirty="0" smtClean="0">
                <a:solidFill>
                  <a:schemeClr val="tx1"/>
                </a:solidFill>
              </a:rPr>
              <a:t>         ПОТЕШКОЋЕ :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40188" cy="4724400"/>
          </a:xfrm>
        </p:spPr>
        <p:txBody>
          <a:bodyPr>
            <a:normAutofit fontScale="92500" lnSpcReduction="20000"/>
          </a:bodyPr>
          <a:lstStyle/>
          <a:p>
            <a:r>
              <a:rPr lang="sr-Cyrl-BA" sz="2100" dirty="0" smtClean="0"/>
              <a:t>Збрињавање дјеце;</a:t>
            </a:r>
          </a:p>
          <a:p>
            <a:r>
              <a:rPr lang="sr-Cyrl-BA" sz="2100" dirty="0" smtClean="0"/>
              <a:t>Помоћ запосленим родитељима;</a:t>
            </a:r>
          </a:p>
          <a:p>
            <a:r>
              <a:rPr lang="sr-Cyrl-BA" sz="2100" dirty="0" smtClean="0"/>
              <a:t>Помоћ родитељима који нису у могућности да интензивније прате рад и напредовање своје дјеце;</a:t>
            </a:r>
          </a:p>
          <a:p>
            <a:r>
              <a:rPr lang="sr-Cyrl-BA" sz="2100" dirty="0" smtClean="0"/>
              <a:t>Значајна улога у васпитању и образовању дјетета;</a:t>
            </a:r>
          </a:p>
          <a:p>
            <a:r>
              <a:rPr lang="sr-Cyrl-BA" sz="2100" dirty="0" smtClean="0"/>
              <a:t>Разноврсне ваннаставне активности;</a:t>
            </a:r>
          </a:p>
          <a:p>
            <a:r>
              <a:rPr lang="sr-Cyrl-BA" sz="2100" dirty="0" smtClean="0"/>
              <a:t>Развој креативних способности код ученика;</a:t>
            </a:r>
          </a:p>
          <a:p>
            <a:r>
              <a:rPr lang="sr-Cyrl-BA" sz="2100" dirty="0" smtClean="0"/>
              <a:t>Социјализација ученика;</a:t>
            </a:r>
          </a:p>
          <a:p>
            <a:r>
              <a:rPr lang="sr-Cyrl-BA" sz="2100" dirty="0" smtClean="0"/>
              <a:t>Индивидуални облик рада са ученицима који отежано прате НПП.</a:t>
            </a:r>
          </a:p>
          <a:p>
            <a:endParaRPr lang="sr-Cyrl-BA" dirty="0" smtClean="0"/>
          </a:p>
          <a:p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2209800"/>
            <a:ext cx="4041775" cy="4226720"/>
          </a:xfrm>
        </p:spPr>
        <p:txBody>
          <a:bodyPr>
            <a:normAutofit/>
          </a:bodyPr>
          <a:lstStyle/>
          <a:p>
            <a:r>
              <a:rPr lang="sr-Cyrl-BA" sz="1900" dirty="0" smtClean="0"/>
              <a:t>Неадекватна опремљеност учионица;</a:t>
            </a:r>
          </a:p>
          <a:p>
            <a:r>
              <a:rPr lang="sr-Cyrl-BA" sz="1900" dirty="0" smtClean="0"/>
              <a:t>Недостатак  дидактичког материјала;</a:t>
            </a:r>
          </a:p>
          <a:p>
            <a:r>
              <a:rPr lang="sr-Cyrl-BA" sz="1900" dirty="0" smtClean="0"/>
              <a:t>Недовољно литературе и едукације за водитеље ПБ;</a:t>
            </a:r>
          </a:p>
          <a:p>
            <a:r>
              <a:rPr lang="sr-Cyrl-BA" sz="1900" dirty="0" smtClean="0"/>
              <a:t>Отежана мотивација ученика за образовне активности;</a:t>
            </a:r>
          </a:p>
          <a:p>
            <a:r>
              <a:rPr lang="sr-Cyrl-BA" sz="1900" dirty="0" smtClean="0"/>
              <a:t>Слабије интересовање родитеља за опремљеност учионица, и поред сталне анимације од стране водитеља.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5112"/>
          </a:xfrm>
        </p:spPr>
        <p:txBody>
          <a:bodyPr>
            <a:normAutofit/>
          </a:bodyPr>
          <a:lstStyle/>
          <a:p>
            <a:r>
              <a:rPr lang="x-none" sz="2400" b="1" dirty="0" smtClean="0">
                <a:solidFill>
                  <a:schemeClr val="tx1"/>
                </a:solidFill>
              </a:rPr>
              <a:t>КАД СЕ МАЛЕ РУКЕ СЛОЖЕ...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4" name="SSSSS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04800" y="1295400"/>
            <a:ext cx="85344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x-none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ХВАЛА НА ПАЖЊИ!</a:t>
            </a:r>
            <a:endParaRPr lang="en-US" b="1" dirty="0">
              <a:ln w="18000">
                <a:solidFill>
                  <a:schemeClr val="tx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81400"/>
            <a:ext cx="8229600" cy="2743200"/>
          </a:xfrm>
        </p:spPr>
        <p:txBody>
          <a:bodyPr/>
          <a:lstStyle/>
          <a:p>
            <a:r>
              <a:rPr lang="x-none" dirty="0" smtClean="0"/>
              <a:t>У прилогу: -годишњи програм рада;</a:t>
            </a:r>
          </a:p>
          <a:p>
            <a:pPr>
              <a:buNone/>
            </a:pPr>
            <a:r>
              <a:rPr lang="x-none" dirty="0" smtClean="0"/>
              <a:t>                        -циркуларно писмо за родитеље;</a:t>
            </a:r>
          </a:p>
          <a:p>
            <a:pPr>
              <a:buNone/>
            </a:pPr>
            <a:r>
              <a:rPr lang="x-none" dirty="0" smtClean="0"/>
              <a:t>                        -изјава;</a:t>
            </a:r>
          </a:p>
          <a:p>
            <a:pPr>
              <a:buNone/>
            </a:pPr>
            <a:r>
              <a:rPr lang="x-none" dirty="0" smtClean="0"/>
              <a:t>                        -часопис Боравко;</a:t>
            </a:r>
          </a:p>
          <a:p>
            <a:pPr>
              <a:buNone/>
            </a:pPr>
            <a:r>
              <a:rPr lang="x-none" dirty="0" smtClean="0"/>
              <a:t>                  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458200" cy="1828800"/>
          </a:xfrm>
        </p:spPr>
        <p:txBody>
          <a:bodyPr>
            <a:noAutofit/>
          </a:bodyPr>
          <a:lstStyle/>
          <a:p>
            <a:r>
              <a:rPr lang="hr-HR" sz="2400" dirty="0" smtClean="0"/>
              <a:t>  </a:t>
            </a:r>
            <a:r>
              <a:rPr lang="sr-Cyrl-BA" sz="2400" dirty="0" smtClean="0">
                <a:solidFill>
                  <a:schemeClr val="tx1"/>
                </a:solidFill>
              </a:rPr>
              <a:t> Потребу за продуженим боравком наша школа је препознала још </a:t>
            </a:r>
            <a:r>
              <a:rPr lang="sr-Cyrl-BA" sz="2400" b="1" dirty="0" smtClean="0">
                <a:solidFill>
                  <a:schemeClr val="tx1"/>
                </a:solidFill>
              </a:rPr>
              <a:t>2009</a:t>
            </a:r>
            <a:r>
              <a:rPr lang="sr-Cyrl-BA" sz="2400" dirty="0" smtClean="0">
                <a:solidFill>
                  <a:schemeClr val="tx1"/>
                </a:solidFill>
              </a:rPr>
              <a:t>.године  и прва је школа у регији која је организовала овакав вид рада.</a:t>
            </a:r>
            <a:r>
              <a:rPr lang="hr-HR" sz="2400" dirty="0" smtClean="0">
                <a:solidFill>
                  <a:schemeClr val="tx1"/>
                </a:solidFill>
              </a:rPr>
              <a:t/>
            </a:r>
            <a:br>
              <a:rPr lang="hr-HR" sz="2400" dirty="0" smtClean="0">
                <a:solidFill>
                  <a:schemeClr val="tx1"/>
                </a:solidFill>
              </a:rPr>
            </a:br>
            <a:r>
              <a:rPr lang="sr-Cyrl-BA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Можемо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истаћи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да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наша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школа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успјешно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реализује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овај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облик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рада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sr-Cyrl-BA" sz="2400" dirty="0" smtClean="0">
                <a:solidFill>
                  <a:schemeClr val="tx1"/>
                </a:solidFill>
              </a:rPr>
              <a:t>већ </a:t>
            </a:r>
            <a:r>
              <a:rPr lang="sr-Cyrl-BA" sz="2400" b="1" dirty="0" smtClean="0">
                <a:solidFill>
                  <a:schemeClr val="tx1"/>
                </a:solidFill>
              </a:rPr>
              <a:t>девет</a:t>
            </a:r>
            <a:r>
              <a:rPr lang="sr-Cyrl-RS" sz="2400" b="1" dirty="0" smtClean="0">
                <a:solidFill>
                  <a:schemeClr val="tx1"/>
                </a:solidFill>
              </a:rPr>
              <a:t>у</a:t>
            </a:r>
            <a:r>
              <a:rPr lang="sr-Cyrl-BA" sz="2400" b="1" dirty="0" smtClean="0">
                <a:solidFill>
                  <a:schemeClr val="tx1"/>
                </a:solidFill>
              </a:rPr>
              <a:t> годину</a:t>
            </a:r>
            <a:r>
              <a:rPr lang="sr-Cyrl-BA" sz="2400" dirty="0" smtClean="0">
                <a:solidFill>
                  <a:schemeClr val="tx1"/>
                </a:solidFill>
              </a:rPr>
              <a:t>.</a:t>
            </a:r>
            <a:endParaRPr lang="hr-HR" sz="2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14800"/>
          </a:xfrm>
        </p:spPr>
        <p:txBody>
          <a:bodyPr/>
          <a:lstStyle/>
          <a:p>
            <a:pPr marL="109728" indent="0">
              <a:buNone/>
            </a:pPr>
            <a:r>
              <a:rPr lang="x-none" smtClean="0"/>
              <a:t>                                                                                         </a:t>
            </a:r>
            <a:endParaRPr lang="x-none" dirty="0"/>
          </a:p>
        </p:txBody>
      </p:sp>
      <p:pic>
        <p:nvPicPr>
          <p:cNvPr id="9" name="Picture 8" descr="SKOLA.jpg"/>
          <p:cNvPicPr>
            <a:picLocks noChangeAspect="1"/>
          </p:cNvPicPr>
          <p:nvPr/>
        </p:nvPicPr>
        <p:blipFill>
          <a:blip r:embed="rId2" cstate="print">
            <a:lum bright="-10000" contrast="20000"/>
          </a:blip>
          <a:stretch>
            <a:fillRect/>
          </a:stretch>
        </p:blipFill>
        <p:spPr>
          <a:xfrm>
            <a:off x="152400" y="2438400"/>
            <a:ext cx="4267200" cy="36101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20171011_1743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2895600"/>
            <a:ext cx="4320000" cy="363789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x-none" sz="2400" dirty="0" smtClean="0">
                <a:solidFill>
                  <a:schemeClr val="tx1"/>
                </a:solidFill>
              </a:rPr>
              <a:t>Прве године уписано је </a:t>
            </a:r>
            <a:r>
              <a:rPr lang="x-none" sz="2400" b="1" dirty="0" smtClean="0">
                <a:solidFill>
                  <a:schemeClr val="tx1"/>
                </a:solidFill>
              </a:rPr>
              <a:t>50</a:t>
            </a:r>
            <a:r>
              <a:rPr lang="x-none" sz="2400" dirty="0" smtClean="0">
                <a:solidFill>
                  <a:schemeClr val="tx1"/>
                </a:solidFill>
              </a:rPr>
              <a:t> ученика и формиране </a:t>
            </a:r>
            <a:r>
              <a:rPr lang="sr-Cyrl-BA" sz="2400" dirty="0" smtClean="0">
                <a:solidFill>
                  <a:schemeClr val="tx1"/>
                </a:solidFill>
              </a:rPr>
              <a:t>су </a:t>
            </a:r>
            <a:r>
              <a:rPr lang="x-none" sz="2400" dirty="0" smtClean="0">
                <a:solidFill>
                  <a:schemeClr val="tx1"/>
                </a:solidFill>
              </a:rPr>
              <a:t>двије групе,а ове школске године продужени боравак користи </a:t>
            </a:r>
            <a:r>
              <a:rPr lang="x-none" sz="2400" b="1" dirty="0" smtClean="0">
                <a:solidFill>
                  <a:schemeClr val="tx1"/>
                </a:solidFill>
              </a:rPr>
              <a:t>180</a:t>
            </a:r>
            <a:r>
              <a:rPr lang="x-none" sz="2400" dirty="0" smtClean="0">
                <a:solidFill>
                  <a:schemeClr val="tx1"/>
                </a:solidFill>
              </a:rPr>
              <a:t> ученика  распоређених у седам група.</a:t>
            </a:r>
            <a:endParaRPr lang="hr-HR" sz="2400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44324652"/>
              </p:ext>
            </p:extLst>
          </p:nvPr>
        </p:nvGraphicFramePr>
        <p:xfrm>
          <a:off x="457200" y="1935163"/>
          <a:ext cx="8229603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1"/>
                <a:gridCol w="2743201"/>
                <a:gridCol w="2743201"/>
              </a:tblGrid>
              <a:tr h="370840">
                <a:tc>
                  <a:txBody>
                    <a:bodyPr/>
                    <a:lstStyle/>
                    <a:p>
                      <a:r>
                        <a:rPr lang="sr-Cyrl-BA" dirty="0" smtClean="0"/>
                        <a:t>Школска година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Број група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Број ученика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BA" dirty="0" smtClean="0"/>
                        <a:t>2009</a:t>
                      </a:r>
                      <a:r>
                        <a:rPr lang="sr-Cyrl-BA" baseline="0" dirty="0" smtClean="0"/>
                        <a:t>/10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2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50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BA" dirty="0" smtClean="0"/>
                        <a:t>2010/11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</a:t>
                      </a:r>
                      <a:r>
                        <a:rPr lang="sr-Cyrl-BA" dirty="0" smtClean="0"/>
                        <a:t>0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BA" dirty="0" smtClean="0"/>
                        <a:t>2011/12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9</a:t>
                      </a:r>
                      <a:r>
                        <a:rPr lang="sr-Cyrl-BA" dirty="0" smtClean="0"/>
                        <a:t>0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BA" dirty="0" smtClean="0"/>
                        <a:t>2012/13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120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BA" dirty="0" smtClean="0"/>
                        <a:t>2013/14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156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BA" dirty="0" smtClean="0"/>
                        <a:t>2014/15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6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198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BA" dirty="0" smtClean="0"/>
                        <a:t>2015/16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7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231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BA" dirty="0" smtClean="0"/>
                        <a:t>2016/17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8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245</a:t>
                      </a:r>
                      <a:endParaRPr lang="hr-H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Cyrl-BA" dirty="0" smtClean="0"/>
                        <a:t>2017/18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7</a:t>
                      </a:r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-Cyrl-BA" dirty="0" smtClean="0"/>
                        <a:t>1</a:t>
                      </a:r>
                      <a:r>
                        <a:rPr lang="x-none" dirty="0" smtClean="0"/>
                        <a:t>8</a:t>
                      </a:r>
                      <a:r>
                        <a:rPr lang="sr-Cyrl-BA" dirty="0" smtClean="0"/>
                        <a:t>0</a:t>
                      </a:r>
                      <a:endParaRPr lang="hr-H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153400" cy="12192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x-none" sz="2400" smtClean="0">
                <a:solidFill>
                  <a:schemeClr val="tx1"/>
                </a:solidFill>
              </a:rPr>
              <a:t>Продужени боравак обухвата ученике прве тријаде.</a:t>
            </a:r>
            <a:r>
              <a:rPr lang="x-none" sz="2400" dirty="0" smtClean="0">
                <a:solidFill>
                  <a:schemeClr val="tx1"/>
                </a:solidFill>
              </a:rPr>
              <a:t/>
            </a:r>
            <a:br>
              <a:rPr lang="x-none" sz="2400" dirty="0" smtClean="0">
                <a:solidFill>
                  <a:schemeClr val="tx1"/>
                </a:solidFill>
              </a:rPr>
            </a:br>
            <a:r>
              <a:rPr lang="x-none" sz="2400" smtClean="0">
                <a:solidFill>
                  <a:schemeClr val="tx1"/>
                </a:solidFill>
              </a:rPr>
              <a:t/>
            </a:r>
            <a:br>
              <a:rPr lang="x-none" sz="2400" smtClean="0">
                <a:solidFill>
                  <a:schemeClr val="tx1"/>
                </a:solidFill>
              </a:rPr>
            </a:b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x-none" sz="2400" dirty="0" smtClean="0"/>
              <a:t>Раније су формиране </a:t>
            </a:r>
            <a:r>
              <a:rPr lang="x-none" sz="2400" b="1" dirty="0" smtClean="0"/>
              <a:t>хомогене групе</a:t>
            </a:r>
            <a:r>
              <a:rPr lang="x-none" sz="2400" dirty="0" smtClean="0"/>
              <a:t>, али увођењем</a:t>
            </a:r>
            <a:r>
              <a:rPr lang="sr-Cyrl-BA" sz="2400" dirty="0" smtClean="0"/>
              <a:t> мјесечне промјене</a:t>
            </a:r>
            <a:r>
              <a:rPr lang="x-none" sz="2400" dirty="0" smtClean="0"/>
              <a:t> смјена почели смо са радом и </a:t>
            </a:r>
            <a:r>
              <a:rPr lang="x-none" sz="2400" b="1" dirty="0" smtClean="0"/>
              <a:t>хетерогених група </a:t>
            </a:r>
            <a:r>
              <a:rPr lang="x-none" sz="2400" dirty="0" smtClean="0"/>
              <a:t>због неуједначености броја ученика у смјенама.</a:t>
            </a:r>
            <a:endParaRPr lang="sr-Cyrl-BA" sz="2400" dirty="0" smtClean="0"/>
          </a:p>
          <a:p>
            <a:pPr>
              <a:buFont typeface="Wingdings" pitchFamily="2" charset="2"/>
              <a:buChar char="v"/>
            </a:pPr>
            <a:r>
              <a:rPr lang="sr-Cyrl-BA" sz="2400" dirty="0" smtClean="0"/>
              <a:t>Ове школске године ради </a:t>
            </a:r>
            <a:r>
              <a:rPr lang="sr-Cyrl-BA" sz="2400" b="1" dirty="0" smtClean="0"/>
              <a:t>шест</a:t>
            </a:r>
            <a:r>
              <a:rPr lang="sr-Cyrl-BA" sz="2400" dirty="0" smtClean="0"/>
              <a:t> водитеља пуну наставну норму и </a:t>
            </a:r>
            <a:r>
              <a:rPr lang="sr-Cyrl-BA" sz="2400" b="1" dirty="0" smtClean="0"/>
              <a:t>два</a:t>
            </a:r>
            <a:r>
              <a:rPr lang="sr-Cyrl-BA" sz="2400" dirty="0" smtClean="0"/>
              <a:t> водитеља пола наставне норме. Пола наставне норме допуњава наставник физичког васпитања.  Он свакодневно организује спортске активности за полазнике продуженог боравка у дворани наше школе.</a:t>
            </a:r>
          </a:p>
          <a:p>
            <a:pPr>
              <a:buFont typeface="Wingdings" pitchFamily="2" charset="2"/>
              <a:buChar char="v"/>
            </a:pPr>
            <a:r>
              <a:rPr lang="x-none" sz="2400" b="1" dirty="0" smtClean="0"/>
              <a:t>  </a:t>
            </a:r>
            <a:r>
              <a:rPr lang="en-US" sz="2400" b="1" dirty="0" err="1" smtClean="0"/>
              <a:t>Радно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вријеме</a:t>
            </a:r>
            <a:r>
              <a:rPr lang="en-US" sz="2400" dirty="0" smtClean="0"/>
              <a:t> </a:t>
            </a:r>
            <a:r>
              <a:rPr lang="en-US" sz="2400" dirty="0" err="1" smtClean="0"/>
              <a:t>продуженог</a:t>
            </a:r>
            <a:r>
              <a:rPr lang="en-US" sz="2400" dirty="0" smtClean="0"/>
              <a:t> </a:t>
            </a:r>
            <a:r>
              <a:rPr lang="en-US" sz="2400" dirty="0" err="1" smtClean="0"/>
              <a:t>боравка</a:t>
            </a:r>
            <a:r>
              <a:rPr lang="en-US" sz="2400" dirty="0" smtClean="0"/>
              <a:t> </a:t>
            </a:r>
            <a:r>
              <a:rPr lang="en-US" sz="2400" dirty="0" err="1" smtClean="0"/>
              <a:t>је</a:t>
            </a:r>
            <a:r>
              <a:rPr lang="en-US" sz="2400" dirty="0" smtClean="0"/>
              <a:t> </a:t>
            </a:r>
            <a:r>
              <a:rPr lang="en-US" sz="2400" dirty="0" err="1" smtClean="0"/>
              <a:t>од</a:t>
            </a:r>
            <a:r>
              <a:rPr lang="en-US" sz="2400" dirty="0" smtClean="0"/>
              <a:t> 6:30 </a:t>
            </a:r>
            <a:r>
              <a:rPr lang="en-US" sz="2400" dirty="0" err="1" smtClean="0"/>
              <a:t>до</a:t>
            </a:r>
            <a:r>
              <a:rPr lang="en-US" sz="2400" dirty="0" smtClean="0"/>
              <a:t> 18:00</a:t>
            </a:r>
            <a:r>
              <a:rPr lang="x-none" sz="2400" dirty="0" smtClean="0"/>
              <a:t> часова </a:t>
            </a:r>
            <a:r>
              <a:rPr lang="en-US" sz="2400" dirty="0" smtClean="0"/>
              <a:t>и </a:t>
            </a:r>
            <a:r>
              <a:rPr lang="en-US" sz="2400" dirty="0" err="1" smtClean="0"/>
              <a:t>ради</a:t>
            </a:r>
            <a:r>
              <a:rPr lang="en-US" sz="2400" dirty="0" smtClean="0"/>
              <a:t> </a:t>
            </a:r>
            <a:r>
              <a:rPr lang="en-US" sz="2400" dirty="0" err="1" smtClean="0"/>
              <a:t>се</a:t>
            </a:r>
            <a:r>
              <a:rPr lang="en-US" sz="2400" dirty="0" smtClean="0"/>
              <a:t> у </a:t>
            </a:r>
            <a:r>
              <a:rPr lang="en-US" sz="2400" dirty="0" err="1" smtClean="0"/>
              <a:t>двије</a:t>
            </a:r>
            <a:r>
              <a:rPr lang="en-US" sz="2400" dirty="0" smtClean="0"/>
              <a:t> </a:t>
            </a:r>
            <a:r>
              <a:rPr lang="en-US" sz="2400" dirty="0" err="1" smtClean="0"/>
              <a:t>смјене</a:t>
            </a:r>
            <a:r>
              <a:rPr lang="en-US" sz="2400" dirty="0" smtClean="0"/>
              <a:t>. </a:t>
            </a:r>
            <a:endParaRPr lang="sr-Cyrl-BA" sz="2400" dirty="0" smtClean="0"/>
          </a:p>
          <a:p>
            <a:pPr>
              <a:buFont typeface="Wingdings" pitchFamily="2" charset="2"/>
              <a:buChar char="v"/>
            </a:pPr>
            <a:endParaRPr lang="sr-Cyrl-BA" sz="2000" dirty="0" smtClean="0"/>
          </a:p>
          <a:p>
            <a:pPr>
              <a:buNone/>
            </a:pPr>
            <a:r>
              <a:rPr lang="hr-HR" sz="2000" dirty="0" smtClean="0"/>
              <a:t/>
            </a:r>
            <a:br>
              <a:rPr lang="hr-HR" sz="2000" dirty="0" smtClean="0"/>
            </a:br>
            <a:endParaRPr lang="en-US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066800"/>
            <a:ext cx="8229600" cy="1600200"/>
          </a:xfrm>
        </p:spPr>
        <p:txBody>
          <a:bodyPr>
            <a:normAutofit fontScale="90000"/>
          </a:bodyPr>
          <a:lstStyle/>
          <a:p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sr-Cyrl-BA" sz="2200" dirty="0" smtClean="0">
                <a:solidFill>
                  <a:schemeClr val="tx1"/>
                </a:solidFill>
              </a:rPr>
              <a:t>П</a:t>
            </a:r>
            <a:r>
              <a:rPr lang="sr-Cyrl-CS" sz="2200" dirty="0" smtClean="0">
                <a:solidFill>
                  <a:schemeClr val="tx1"/>
                </a:solidFill>
              </a:rPr>
              <a:t>рограм рада у продуженом боравку реализује се у </a:t>
            </a:r>
            <a:r>
              <a:rPr lang="sr-Cyrl-CS" sz="2200" b="1" dirty="0" smtClean="0">
                <a:solidFill>
                  <a:schemeClr val="tx1"/>
                </a:solidFill>
              </a:rPr>
              <a:t>пет</a:t>
            </a:r>
            <a:r>
              <a:rPr lang="sr-Cyrl-CS" sz="2200" dirty="0" smtClean="0">
                <a:solidFill>
                  <a:schemeClr val="tx1"/>
                </a:solidFill>
              </a:rPr>
              <a:t> </a:t>
            </a:r>
            <a:r>
              <a:rPr lang="sr-Cyrl-CS" sz="2200" b="1" dirty="0" smtClean="0">
                <a:solidFill>
                  <a:schemeClr val="tx1"/>
                </a:solidFill>
              </a:rPr>
              <a:t>учионица, </a:t>
            </a:r>
            <a:r>
              <a:rPr lang="sr-Cyrl-CS" sz="2200" dirty="0" smtClean="0">
                <a:solidFill>
                  <a:schemeClr val="tx1"/>
                </a:solidFill>
              </a:rPr>
              <a:t>као и другим расположивим  просторијама у школи, укључујући: </a:t>
            </a:r>
            <a:r>
              <a:rPr lang="sr-Cyrl-CS" sz="2200" b="1" dirty="0" smtClean="0">
                <a:solidFill>
                  <a:schemeClr val="tx1"/>
                </a:solidFill>
              </a:rPr>
              <a:t>спортску дворану, школско двориште, библиотеку</a:t>
            </a:r>
            <a:r>
              <a:rPr lang="x-none" sz="2200" b="1" dirty="0" smtClean="0">
                <a:solidFill>
                  <a:schemeClr val="tx1"/>
                </a:solidFill>
              </a:rPr>
              <a:t>, амфитеатар, </a:t>
            </a:r>
            <a:r>
              <a:rPr lang="sr-Cyrl-CS" sz="2200" b="1" dirty="0" smtClean="0">
                <a:solidFill>
                  <a:schemeClr val="tx1"/>
                </a:solidFill>
              </a:rPr>
              <a:t>школску кухињу и трпезарију.</a:t>
            </a:r>
            <a:r>
              <a:rPr lang="sr-Cyrl-CS" dirty="0" smtClean="0">
                <a:solidFill>
                  <a:schemeClr val="tx1"/>
                </a:solidFill>
              </a:rPr>
              <a:t/>
            </a:r>
            <a:br>
              <a:rPr lang="sr-Cyrl-CS" dirty="0" smtClean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Administrator\Desktop\UČ ANI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2133600"/>
            <a:ext cx="4572000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Content Placeholder 5" descr="image-0-02-05-46594b50c7dd34cfb62fb2ee431fde47f3b7b5780dc88129e9a457fc76795b42-V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" y="2209800"/>
            <a:ext cx="4130322" cy="3417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1026" name="Picture 2" descr="C:\Users\Administrator\Desktop\učipnica BILJ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4724400" cy="32726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Content Placeholder 3" descr="20171013_1245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381000"/>
            <a:ext cx="3771600" cy="3108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image-0-02-04-838fffde027745ce690509772bfe8b07e2a8e97994cfdd380d0eb79237b16096-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3733800"/>
            <a:ext cx="5105400" cy="293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image-0-02-04-22f1d67b3f65f0276d17a63233e12f64cdf2ad7bda08231f8b514be06f4213b1-V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0" y="3810000"/>
            <a:ext cx="3657600" cy="2612250"/>
          </a:xfrm>
          <a:prstGeom prst="rect">
            <a:avLst/>
          </a:prstGeom>
          <a:effectLst>
            <a:softEdge rad="12700"/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10312"/>
          </a:xfrm>
        </p:spPr>
        <p:txBody>
          <a:bodyPr>
            <a:noAutofit/>
          </a:bodyPr>
          <a:lstStyle/>
          <a:p>
            <a:r>
              <a:rPr lang="sr-Cyrl-BA" sz="2400" dirty="0" smtClean="0"/>
              <a:t>          </a:t>
            </a:r>
            <a:r>
              <a:rPr lang="sr-Cyrl-BA" sz="2400" b="1" dirty="0" smtClean="0">
                <a:solidFill>
                  <a:schemeClr val="tx1"/>
                </a:solidFill>
              </a:rPr>
              <a:t>Библиотека </a:t>
            </a:r>
            <a:r>
              <a:rPr lang="sr-Cyrl-BA" sz="2400" dirty="0" smtClean="0"/>
              <a:t>                                         </a:t>
            </a:r>
            <a:r>
              <a:rPr lang="sr-Cyrl-BA" sz="2400" b="1" dirty="0" smtClean="0">
                <a:solidFill>
                  <a:schemeClr val="tx1"/>
                </a:solidFill>
              </a:rPr>
              <a:t>Амфитеатар</a:t>
            </a:r>
            <a:endParaRPr lang="hr-HR" sz="2400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20171011_16103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295400"/>
            <a:ext cx="3733799" cy="502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Administrator\Desktop\amfiteat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28598" y="1447800"/>
            <a:ext cx="4963002" cy="4933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24000"/>
          </a:xfrm>
        </p:spPr>
        <p:txBody>
          <a:bodyPr>
            <a:normAutofit fontScale="90000"/>
          </a:bodyPr>
          <a:lstStyle/>
          <a:p>
            <a:pPr>
              <a:buFont typeface="Wingdings" pitchFamily="2" charset="2"/>
              <a:buChar char="v"/>
            </a:pPr>
            <a:r>
              <a:rPr lang="sr-Cyrl-CS" sz="2200" dirty="0" smtClean="0">
                <a:solidFill>
                  <a:schemeClr val="tx1"/>
                </a:solidFill>
              </a:rPr>
              <a:t>Током боравка у школи ученицима је  осигурана исхрана која </a:t>
            </a:r>
            <a:r>
              <a:rPr lang="sr-Cyrl-BA" sz="2200" dirty="0" smtClean="0">
                <a:solidFill>
                  <a:schemeClr val="tx1"/>
                </a:solidFill>
              </a:rPr>
              <a:t>се послужује у </a:t>
            </a:r>
            <a:r>
              <a:rPr lang="sr-Cyrl-CS" sz="2200" dirty="0" smtClean="0">
                <a:solidFill>
                  <a:schemeClr val="tx1"/>
                </a:solidFill>
              </a:rPr>
              <a:t>  естетски уређеној и прикладно опремљеној </a:t>
            </a:r>
            <a:r>
              <a:rPr lang="sr-Cyrl-BA" sz="2200" b="1" dirty="0" smtClean="0">
                <a:solidFill>
                  <a:schemeClr val="tx1"/>
                </a:solidFill>
              </a:rPr>
              <a:t>трпезарији</a:t>
            </a:r>
            <a:r>
              <a:rPr lang="sr-Cyrl-CS" sz="2200" b="1" dirty="0" smtClean="0">
                <a:solidFill>
                  <a:schemeClr val="tx1"/>
                </a:solidFill>
              </a:rPr>
              <a:t>.</a:t>
            </a:r>
            <a:br>
              <a:rPr lang="sr-Cyrl-CS" sz="2200" b="1" dirty="0" smtClean="0">
                <a:solidFill>
                  <a:schemeClr val="tx1"/>
                </a:solidFill>
              </a:rPr>
            </a:br>
            <a:r>
              <a:rPr lang="sr-Cyrl-CS" sz="2200" b="1" dirty="0" smtClean="0">
                <a:solidFill>
                  <a:schemeClr val="tx1"/>
                </a:solidFill>
              </a:rPr>
              <a:t> </a:t>
            </a:r>
            <a:r>
              <a:rPr lang="hr-HR" dirty="0" smtClean="0"/>
              <a:t/>
            </a:r>
            <a:br>
              <a:rPr lang="hr-HR" dirty="0" smtClean="0"/>
            </a:br>
            <a:endParaRPr lang="en-US" dirty="0"/>
          </a:p>
        </p:txBody>
      </p:sp>
      <p:pic>
        <p:nvPicPr>
          <p:cNvPr id="4" name="Content Placeholder 3" descr="22473649_10210255575202410_907326205_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676400"/>
            <a:ext cx="27432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20171012_1134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1676400"/>
            <a:ext cx="5376000" cy="403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1565</TotalTime>
  <Words>962</Words>
  <Application>Microsoft Office PowerPoint</Application>
  <PresentationFormat>On-screen Show (4:3)</PresentationFormat>
  <Paragraphs>184</Paragraphs>
  <Slides>26</Slides>
  <Notes>1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Flow</vt:lpstr>
      <vt:lpstr>    Продужени боравак ЈУ Основна школа  „Свети Сава“, Брод    </vt:lpstr>
      <vt:lpstr>КРЕАТИВНОСТ, МУЗИКА И ПЛЕС-ТО СМО МИ!</vt:lpstr>
      <vt:lpstr>   Потребу за продуженим боравком наша школа је препознала још 2009.године  и прва је школа у регији која је организовала овакав вид рада.  Можемо истаћи да наша школа успјешно реализује овај облик рада већ девету годину.</vt:lpstr>
      <vt:lpstr>Прве године уписано је 50 ученика и формиране су двије групе,а ове школске године продужени боравак користи 180 ученика  распоређених у седам група.</vt:lpstr>
      <vt:lpstr>Продужени боравак обухвата ученике прве тријаде.  </vt:lpstr>
      <vt:lpstr>        Програм рада у продуженом боравку реализује се у пет учионица, као и другим расположивим  просторијама у школи, укључујући: спортску дворану, школско двориште, библиотеку, амфитеатар, школску кухињу и трпезарију. </vt:lpstr>
      <vt:lpstr>Slide 7</vt:lpstr>
      <vt:lpstr>          Библиотека                                          Амфитеатар</vt:lpstr>
      <vt:lpstr>Током боравка у школи ученицима је  осигурана исхрана која се послужује у   естетски уређеној и прикладно опремљеној трпезарији.   </vt:lpstr>
      <vt:lpstr>                                      МАЛА КУХИЊА ЗДРАВЉА Поред основних оброка који се служе у трпезарији. Наши малишани са својим учитељицама свакодневно спремају воћну ужину.</vt:lpstr>
      <vt:lpstr>Водитељи који раде у продуженом боравку дјелују јединствено, сараднички, синхронизовано, свеобухватно и интегрисано са читавим  процесом у продуженом боравку. Заједно сарађују с родитељима, одржавају родитељске састанке и појединачне индивидуалне разговоре с родитељимa. Свакодневно сарађују са одјељењским старјешинама. </vt:lpstr>
      <vt:lpstr>               ГОДИШЊИ ПРОГРАМ РАДА  ПРОДУЖЕНОГ БОРАВКА</vt:lpstr>
      <vt:lpstr>Slide 13</vt:lpstr>
      <vt:lpstr> План рада се протеже кроз три основне активности:</vt:lpstr>
      <vt:lpstr>Образовне активности обухватају помоћ у учењу и израду домаће задаће. Понављање и вјежбање обрађених садржаја. Вјежбе  читања и писања. </vt:lpstr>
      <vt:lpstr>Креативне активности обухватају драмске, рецитаторске,ритмичке, макетарско-моделарске,  музичке и  ликовне радионице.</vt:lpstr>
      <vt:lpstr>  Изложбе</vt:lpstr>
      <vt:lpstr>Slide 18</vt:lpstr>
      <vt:lpstr>    Наш часопис         БОРАВКО  </vt:lpstr>
      <vt:lpstr>Спортске активности обухватају јутарње вјежбе, игре у школском дворишту, игре у дворани. Од ове школске године, свакодневно поред водитеља спортске активности реализује наставник физичког васпитања . </vt:lpstr>
      <vt:lpstr>Саобраћајни полигон за едукацију дјеце у саобраћају</vt:lpstr>
      <vt:lpstr>     САРАДЊА СА РОДИТЕЉИМА</vt:lpstr>
      <vt:lpstr>                  САРАДЊА СА ЛОКАЛНОМ ЗАЈЕДНИЦОМ</vt:lpstr>
      <vt:lpstr>Предности и потешкоће  рада у  продуженом                                   боравку</vt:lpstr>
      <vt:lpstr>КАД СЕ МАЛЕ РУКЕ СЛОЖЕ...</vt:lpstr>
      <vt:lpstr>   ХВАЛА НА ПАЖЊИ!</vt:lpstr>
    </vt:vector>
  </TitlesOfParts>
  <Company>Organisation_Name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Gordana Popadic</cp:lastModifiedBy>
  <cp:revision>192</cp:revision>
  <dcterms:created xsi:type="dcterms:W3CDTF">2017-10-06T19:29:04Z</dcterms:created>
  <dcterms:modified xsi:type="dcterms:W3CDTF">2017-10-20T08:53:04Z</dcterms:modified>
</cp:coreProperties>
</file>