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notesMasterIdLst>
    <p:notesMasterId r:id="rId23"/>
  </p:notesMasterIdLst>
  <p:sldIdLst>
    <p:sldId id="256" r:id="rId2"/>
    <p:sldId id="274" r:id="rId3"/>
    <p:sldId id="277" r:id="rId4"/>
    <p:sldId id="268" r:id="rId5"/>
    <p:sldId id="257" r:id="rId6"/>
    <p:sldId id="269" r:id="rId7"/>
    <p:sldId id="278" r:id="rId8"/>
    <p:sldId id="258" r:id="rId9"/>
    <p:sldId id="259" r:id="rId10"/>
    <p:sldId id="260" r:id="rId11"/>
    <p:sldId id="261" r:id="rId12"/>
    <p:sldId id="264" r:id="rId13"/>
    <p:sldId id="262" r:id="rId14"/>
    <p:sldId id="263" r:id="rId15"/>
    <p:sldId id="270" r:id="rId16"/>
    <p:sldId id="266" r:id="rId17"/>
    <p:sldId id="275" r:id="rId18"/>
    <p:sldId id="276" r:id="rId19"/>
    <p:sldId id="272" r:id="rId20"/>
    <p:sldId id="273" r:id="rId21"/>
    <p:sldId id="271" r:id="rId22"/>
  </p:sldIdLst>
  <p:sldSz cx="12192000" cy="6858000"/>
  <p:notesSz cx="6745288" cy="98821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2380" cy="496084"/>
          </a:xfrm>
          <a:prstGeom prst="rect">
            <a:avLst/>
          </a:prstGeom>
        </p:spPr>
        <p:txBody>
          <a:bodyPr vert="horz" lIns="90928" tIns="45464" rIns="90928" bIns="4546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1332" y="1"/>
            <a:ext cx="2922379" cy="496084"/>
          </a:xfrm>
          <a:prstGeom prst="rect">
            <a:avLst/>
          </a:prstGeom>
        </p:spPr>
        <p:txBody>
          <a:bodyPr vert="horz" lIns="90928" tIns="45464" rIns="90928" bIns="45464" rtlCol="0"/>
          <a:lstStyle>
            <a:lvl1pPr algn="r">
              <a:defRPr sz="1200"/>
            </a:lvl1pPr>
          </a:lstStyle>
          <a:p>
            <a:fld id="{4E363A58-DE28-406B-B287-11AD6532C7A5}" type="datetimeFigureOut">
              <a:rPr lang="en-GB" smtClean="0"/>
              <a:t>07/03/2022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5075"/>
            <a:ext cx="5929312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28" tIns="45464" rIns="90928" bIns="4546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5002" y="4755458"/>
            <a:ext cx="5395284" cy="3891260"/>
          </a:xfrm>
          <a:prstGeom prst="rect">
            <a:avLst/>
          </a:prstGeom>
        </p:spPr>
        <p:txBody>
          <a:bodyPr vert="horz" lIns="90928" tIns="45464" rIns="90928" bIns="4546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86104"/>
            <a:ext cx="2922380" cy="496084"/>
          </a:xfrm>
          <a:prstGeom prst="rect">
            <a:avLst/>
          </a:prstGeom>
        </p:spPr>
        <p:txBody>
          <a:bodyPr vert="horz" lIns="90928" tIns="45464" rIns="90928" bIns="4546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1332" y="9386104"/>
            <a:ext cx="2922379" cy="496084"/>
          </a:xfrm>
          <a:prstGeom prst="rect">
            <a:avLst/>
          </a:prstGeom>
        </p:spPr>
        <p:txBody>
          <a:bodyPr vert="horz" lIns="90928" tIns="45464" rIns="90928" bIns="45464" rtlCol="0" anchor="b"/>
          <a:lstStyle>
            <a:lvl1pPr algn="r">
              <a:defRPr sz="1200"/>
            </a:lvl1pPr>
          </a:lstStyle>
          <a:p>
            <a:fld id="{60696B18-373F-4680-9DEA-9EC0524369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218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96B18-373F-4680-9DEA-9EC05243693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098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96B18-373F-4680-9DEA-9EC05243693D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481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96B18-373F-4680-9DEA-9EC05243693D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187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0A3AAD0-7B93-432E-8AE1-0AA256D1767E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A3AAD0-7B93-432E-8AE1-0AA256D1767E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A3AAD0-7B93-432E-8AE1-0AA256D1767E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A3AAD0-7B93-432E-8AE1-0AA256D1767E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A3AAD0-7B93-432E-8AE1-0AA256D1767E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A3AAD0-7B93-432E-8AE1-0AA256D1767E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A3AAD0-7B93-432E-8AE1-0AA256D1767E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A3AAD0-7B93-432E-8AE1-0AA256D1767E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0A3AAD0-7B93-432E-8AE1-0AA256D1767E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60A3AAD0-7B93-432E-8AE1-0AA256D1767E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0A3AAD0-7B93-432E-8AE1-0AA256D1767E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0A3AAD0-7B93-432E-8AE1-0AA256D1767E}" type="datetimeFigureOut">
              <a:rPr lang="en-US" smtClean="0"/>
              <a:pPr/>
              <a:t>3/7/2022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86AABC6-E312-4FBF-979F-E82F21FC31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wmf"/><Relationship Id="rId4" Type="http://schemas.openxmlformats.org/officeDocument/2006/relationships/package" Target="../embeddings/Microsoft_Word_Document1.docx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0366" y="2964347"/>
            <a:ext cx="9984717" cy="925266"/>
          </a:xfr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sr-Cyrl-BA" sz="3200" b="1" cap="all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САМОВРЕДНОВАЊЕ КВАЛИТЕТА РАДА ШКОЛЕ</a:t>
            </a:r>
            <a:endParaRPr lang="en-US" sz="3200" b="1" cap="all" dirty="0">
              <a:ln w="0"/>
              <a:solidFill>
                <a:schemeClr val="accent2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325393" y="4495676"/>
            <a:ext cx="6219690" cy="655823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62500" lnSpcReduction="2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BA" sz="4400" b="1" cap="all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Б</a:t>
            </a:r>
            <a:r>
              <a:rPr lang="sr-Cyrl-RS" sz="4400" b="1" cap="all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ања лука, март 2022. године</a:t>
            </a:r>
            <a:endParaRPr kumimoji="0" lang="en-US" sz="4400" b="1" i="0" u="none" strike="noStrike" kern="1200" cap="all" spc="0" normalizeH="0" baseline="0" noProof="0" dirty="0">
              <a:ln w="0"/>
              <a:solidFill>
                <a:schemeClr val="tx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932" y="324355"/>
            <a:ext cx="2942126" cy="2200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477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728" y="191068"/>
            <a:ext cx="11627893" cy="651453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Cyrl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Провођење </a:t>
            </a:r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</a:t>
            </a:r>
            <a:r>
              <a:rPr lang="sr-Cyrl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ораци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реализацију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формирање тима за самовредновање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роучав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ање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стандард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индикатор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дентификовање </a:t>
            </a:r>
            <a:r>
              <a:rPr lang="sr-Cyrl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релевантних 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материјала и документације који показују резултате рада </a:t>
            </a:r>
            <a:r>
              <a:rPr lang="sr-Cyrl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школе ради процјене нивоа квалитета и израде извјештаја;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дентификов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ање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снаг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слабости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писа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ње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извјештај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проведеном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самовредновању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редл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агање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начин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прикупљања додатн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 документације и материјала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 осми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шљавање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додатн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рјешења и активности које треба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предузети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дентификов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ање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ресурс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дјеловање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 препозн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авање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прилик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ограничења;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зрад</a:t>
            </a:r>
            <a:r>
              <a:rPr lang="sr-Cyrl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плана 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побољшања – договар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ање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циљевима, улогама, одговорностима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временском 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оквиру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реализације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10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7265" y="547620"/>
            <a:ext cx="11145794" cy="5828467"/>
          </a:xfrm>
        </p:spPr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именује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Cyrl-B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Број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чланова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прописан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ефикасности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рада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предлаже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најмање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5, а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највише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чланова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Cyrl-B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sr-Cyrl-R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требал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бити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хетерогена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требал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sr-Cyrl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 да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сачињава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ју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стручних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стручне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представници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савјета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родитељ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и савјета ученика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Cyrl-B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Није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обавезно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чини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неко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изван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наставног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стручног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особља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Cyrl-B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25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741" y="1223319"/>
            <a:ext cx="10972800" cy="4782065"/>
          </a:xfrm>
        </p:spPr>
        <p:txBody>
          <a:bodyPr>
            <a:normAutofit/>
          </a:bodyPr>
          <a:lstStyle/>
          <a:p>
            <a:pPr marL="111125" indent="0" algn="just">
              <a:buNone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Први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састанак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тима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би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треба</a:t>
            </a:r>
            <a:r>
              <a:rPr lang="sr-Cyrl-BA" sz="2800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sr-Cyrl-BA" sz="2800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води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директор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школе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111125" indent="0" algn="just">
              <a:buNone/>
            </a:pPr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Координатор тима се бира из реда чланова тима за </a:t>
            </a:r>
            <a:r>
              <a:rPr lang="sr-Cyrl-RS" sz="2800" dirty="0" err="1" smtClean="0">
                <a:latin typeface="Times New Roman" pitchFamily="18" charset="0"/>
                <a:cs typeface="Times New Roman" pitchFamily="18" charset="0"/>
              </a:rPr>
              <a:t>самовредновање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Cyrl-R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111125" indent="0" algn="just">
              <a:buNone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Координатор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тима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треба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бити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особа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која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BA" sz="2800" dirty="0" smtClean="0">
                <a:latin typeface="Times New Roman" pitchFamily="18" charset="0"/>
                <a:cs typeface="Times New Roman" pitchFamily="18" charset="0"/>
              </a:rPr>
              <a:t>има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добре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организационе</a:t>
            </a:r>
            <a:r>
              <a:rPr lang="sr-Cyrl-R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способности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која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добро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познаје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рад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школе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Cyrl-R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111125" indent="0" algn="just">
              <a:buNone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Није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нужно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да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координатор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тима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буде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директор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школе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нити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неко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кога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директор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предложи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иако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ни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могућност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није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искључена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Улога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директора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школе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тиму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није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водећа</a:t>
            </a:r>
            <a:r>
              <a:rPr lang="sr-Cyrl-BA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већ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кооперативна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смислу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управљања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процесима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или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закључцима</a:t>
            </a:r>
            <a:r>
              <a:rPr lang="sr-Cyrl-BA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те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обезбјеђивања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ефикасности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рада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доступности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инфо</a:t>
            </a:r>
            <a:r>
              <a:rPr lang="sr-Cyrl-BA" sz="28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мација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материјала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школи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910" y="145143"/>
            <a:ext cx="11136574" cy="641531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је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сви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чланови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задужењу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нпр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неко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задужен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процјењивање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односно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 3. и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реду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а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затим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креира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заједничку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процјену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Свака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процјена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треба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заснивати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релевантној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документацији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материјалима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доказима</a:t>
            </a:r>
            <a:r>
              <a:rPr lang="sr-Cyrl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испуњавање индикатора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r-Cyrl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истих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sr-Cyrl-BA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sr-Cyrl-BA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треба</a:t>
            </a:r>
            <a:r>
              <a:rPr lang="sr-Cyrl-BA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заједнички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тиче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позитивних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</a:t>
            </a:r>
            <a:r>
              <a:rPr lang="sr-Cyrl-BA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пеката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снага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јаких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тачки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свак</a:t>
            </a:r>
            <a:r>
              <a:rPr lang="sr-Cyrl-R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</a:t>
            </a:r>
            <a:r>
              <a:rPr lang="sr-Cyrl-R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заједно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треба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идентификовати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дијелове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којима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потребан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напредак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тачке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Такође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усаглашава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заједно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доноси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одлуку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sr-Cyrl-R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оцјени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нивоа квалитета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сваког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појединачног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рада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цјелини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buNone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извјештају</a:t>
            </a:r>
            <a:r>
              <a:rPr lang="sr-Cyrl-R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адекватно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описује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процедуре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резултате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нагласком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закључке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планиране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мјере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побољшања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94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546" y="218365"/>
            <a:ext cx="11532358" cy="615319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sr-Cyrl-BA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</a:t>
            </a:r>
            <a:r>
              <a:rPr lang="en-GB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Извјештај</a:t>
            </a:r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en-GB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</a:t>
            </a:r>
            <a:r>
              <a:rPr lang="hr-H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вредновању</a:t>
            </a:r>
            <a:endParaRPr lang="sr-Cyrl-BA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Садржаји 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извјештаја о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самовредновању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варира</a:t>
            </a:r>
            <a:r>
              <a:rPr lang="sr-Cyrl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ју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висно о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карактеристика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њено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географско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подручј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историјат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других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карактеристика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коле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укључ</a:t>
            </a:r>
            <a:r>
              <a:rPr lang="sr-Cyrl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ују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 и процјену свих активности осигурања квалитета, покривајући сваки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индикатор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сваки стандард појединачно. За сваки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индикатор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треба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навести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објашњење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испуњености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укључујући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довољно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релевантне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материјала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испуњености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истог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sr-Cyrl-B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Извјештај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садржи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дио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усклађ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ености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сваким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што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подразумијева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дефинисање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јаких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слабих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тачака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одређеном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sr-Cyrl-R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оцјене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нивоа квалитета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</a:t>
            </a:r>
            <a:r>
              <a:rPr lang="sr-Cyrl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дарда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побољшање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15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1481329"/>
            <a:ext cx="11304896" cy="3431865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Извјештај треба да буде аналитичан, самосталан и разумљив. У извјештају се не наводи само оно што се постигло, већ он усмјерава на праксе које би могле допринијети унапређивању рада школе у будућности. </a:t>
            </a: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Извјештај треба да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“гледа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и уназад и унапријед, као и да обезбиједи тачну слику о тренутном стању у школи.</a:t>
            </a:r>
          </a:p>
          <a:p>
            <a:pPr algn="just"/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29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hlinkClick r:id="" action="ppaction://ole?verb=1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0390894"/>
              </p:ext>
            </p:extLst>
          </p:nvPr>
        </p:nvGraphicFramePr>
        <p:xfrm>
          <a:off x="2622644" y="1518641"/>
          <a:ext cx="3334210" cy="2813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" name="Document" showAsIcon="1" r:id="rId4" imgW="914400" imgH="771480" progId="Word.Document.12">
                  <p:embed/>
                </p:oleObj>
              </mc:Choice>
              <mc:Fallback>
                <p:oleObj name="Document" showAsIcon="1" r:id="rId4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22644" y="1518641"/>
                        <a:ext cx="3334210" cy="28132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hlinkClick r:id="" action="ppaction://ole?verb=1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2391131"/>
              </p:ext>
            </p:extLst>
          </p:nvPr>
        </p:nvGraphicFramePr>
        <p:xfrm>
          <a:off x="7058166" y="1518641"/>
          <a:ext cx="3334211" cy="2813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" name="Document" showAsIcon="1" r:id="rId7" imgW="914400" imgH="771480" progId="Word.Document.12">
                  <p:embed/>
                </p:oleObj>
              </mc:Choice>
              <mc:Fallback>
                <p:oleObj name="Document" showAsIcon="1" r:id="rId7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058166" y="1518641"/>
                        <a:ext cx="3334211" cy="28132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11996382" cy="6714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4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7547" y="1323833"/>
            <a:ext cx="114504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R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да обухвати релевантну документацију и материјале у периоду </a:t>
            </a:r>
            <a:r>
              <a:rPr lang="sr-Cyrl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3-5 година уназад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sr-Cyrl-R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Cyrl-R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Извјештај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 </a:t>
            </a:r>
            <a:r>
              <a:rPr lang="sr-Cyrl-R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самовредновању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треба доставити координатору тима за спољашње вредновање </a:t>
            </a:r>
            <a:r>
              <a:rPr lang="sr-Cyrl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31. август 2022. године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sr-Cyrl-R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Списак координатора тимова за спољашње вредновање ће бити достављен школама накнадно.</a:t>
            </a:r>
          </a:p>
          <a:p>
            <a:pPr algn="just"/>
            <a:endParaRPr lang="sr-Cyrl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30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955344"/>
            <a:ext cx="11304896" cy="5324904"/>
          </a:xfrm>
        </p:spPr>
        <p:txBody>
          <a:bodyPr>
            <a:normAutofit lnSpcReduction="10000"/>
          </a:bodyPr>
          <a:lstStyle/>
          <a:p>
            <a:pPr marL="109728" indent="0" algn="just">
              <a:buNone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Спољашње вредновање врши </a:t>
            </a:r>
            <a:r>
              <a:rPr lang="sr-Cyrl-R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 спољашњих 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евалуатора који именује директор Републичког педагошког завода.</a:t>
            </a:r>
          </a:p>
          <a:p>
            <a:pPr marL="109728" indent="0" algn="just">
              <a:buNone/>
            </a:pPr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Тим чине представници Завода и школа чији су директори и педагози прошли обуку. Број чланова тима одређује директора Завода.</a:t>
            </a:r>
          </a:p>
          <a:p>
            <a:pPr marL="109728" indent="0" algn="just">
              <a:buNone/>
            </a:pPr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Спољашње вредновање квалитета васпитно-образовног рада траје 2, 3 или више дана што зависи од величине школе као и других специфичности.</a:t>
            </a:r>
          </a:p>
          <a:p>
            <a:pPr marL="109728" indent="0" algn="just">
              <a:buNone/>
            </a:pPr>
            <a:endParaRPr lang="sr-Cyrl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 тима за спољашње вредновање комуницира са директором школе и контакт особом са којима договара детаље везане за реализацију спољашњег вредновања.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07750"/>
          </a:xfrm>
        </p:spPr>
        <p:txBody>
          <a:bodyPr>
            <a:normAutofit fontScale="90000"/>
          </a:bodyPr>
          <a:lstStyle/>
          <a:p>
            <a:r>
              <a:rPr lang="sr-Cyrl-RS" sz="2800" u="sng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Спољашње вредновање</a:t>
            </a:r>
            <a:endParaRPr lang="en-GB" sz="2800" u="sng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96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0448" y="1119117"/>
            <a:ext cx="10031104" cy="5459104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8406" y="163772"/>
            <a:ext cx="10972800" cy="762545"/>
          </a:xfrm>
        </p:spPr>
        <p:txBody>
          <a:bodyPr>
            <a:normAutofit/>
          </a:bodyPr>
          <a:lstStyle/>
          <a:p>
            <a:r>
              <a:rPr lang="sr-Cyrl-RS" sz="3200" u="sng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 основном васпитању и образовању</a:t>
            </a:r>
            <a:endParaRPr lang="en-GB" sz="3200" u="sng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17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41194" y="600502"/>
            <a:ext cx="11682484" cy="5788928"/>
          </a:xfrm>
        </p:spPr>
        <p:txBody>
          <a:bodyPr/>
          <a:lstStyle/>
          <a:p>
            <a:pPr marL="109728" indent="0" algn="just">
              <a:buNone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Између осталог, координатор договара да:</a:t>
            </a:r>
          </a:p>
          <a:p>
            <a:pPr algn="just">
              <a:buFontTx/>
              <a:buChar char="-"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релевантна документација и материјали, који се користе као докази о испуњености индикатора и стандарда, буду сортирани по стандардима у једној просторији;</a:t>
            </a:r>
          </a:p>
          <a:p>
            <a:pPr algn="just">
              <a:buFontTx/>
              <a:buChar char="-"/>
            </a:pP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кола, поред просторије за рад, предвиди просторију(е) за одржавање састанака са фокус групама;</a:t>
            </a:r>
          </a:p>
          <a:p>
            <a:pPr algn="just">
              <a:buFontTx/>
              <a:buChar char="-"/>
            </a:pP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просторији за рад тима буде постављен рачунар за преглед електронске документације;</a:t>
            </a:r>
          </a:p>
          <a:p>
            <a:pPr algn="just">
              <a:buFontTx/>
              <a:buChar char="-"/>
            </a:pPr>
            <a:r>
              <a:rPr lang="sr-Cyrl-R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други детаљи потребни за ефикасно провођење спољашњег вредновања.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99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2387" y="2667084"/>
            <a:ext cx="1012663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r-Cyrl-RS" sz="7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Хвала на пажњи</a:t>
            </a:r>
            <a:endParaRPr lang="en-US" sz="72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250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4065" y="532263"/>
            <a:ext cx="11250304" cy="5500047"/>
          </a:xfrm>
        </p:spPr>
        <p:txBody>
          <a:bodyPr>
            <a:normAutofit lnSpcReduction="10000"/>
          </a:bodyPr>
          <a:lstStyle/>
          <a:p>
            <a:pPr marL="109728" indent="0" algn="just">
              <a:buNone/>
            </a:pP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рема норми 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ISO 9000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sr-Latn-R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„Квалитет је степен до којег скуп својствених карактеристика испуњава </a:t>
            </a:r>
            <a:r>
              <a:rPr lang="sr-Cyrl-R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захтјеве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“. </a:t>
            </a: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 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је појам који нема заједничку дефиницију, која би се могла </a:t>
            </a:r>
            <a:r>
              <a:rPr lang="sr-Cyrl-R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примијенити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свим подручјима, за сваку појаву или ентитет. </a:t>
            </a: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Мјерење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 је тешко за 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сложене и апстрактне 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појмове, те је због тога теже доћи до дефиниције квалитета. </a:t>
            </a: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sr-Cyrl-R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бразовање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je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један од 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сложених 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апстрактних појмова, 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 у 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литератури није могуће пронаћи једну дефиницију за квалитет образовања. </a:t>
            </a:r>
            <a:endParaRPr lang="nn-NO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84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0125" y="1064526"/>
            <a:ext cx="11818962" cy="5459104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Осигурање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 представља систем и процедуре које се примјењују 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 би се постигао, одржао или побољшао квалитет појединих области а које се ослањају на процес вредновања.</a:t>
            </a:r>
          </a:p>
          <a:p>
            <a:pPr marL="109728" indent="0" algn="just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Вредновање је процес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систематске и критичке анализе дефинисаног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сегмента вредновања, који укључује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прикупљање релевантних података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материјала 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доводи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препорука за побољшање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Вредновање може да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 фокусира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образовне установе,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директоре школа, наставнике, стручну службу школе, програме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итд.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3899" y="274638"/>
            <a:ext cx="11268501" cy="598819"/>
          </a:xfrm>
        </p:spPr>
        <p:txBody>
          <a:bodyPr>
            <a:normAutofit/>
          </a:bodyPr>
          <a:lstStyle/>
          <a:p>
            <a:r>
              <a:rPr lang="sr-Cyrl-RS" sz="2800" u="sng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Осигурање квалитета</a:t>
            </a:r>
            <a:endParaRPr lang="en-GB" sz="2800" u="sng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08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2841" y="290476"/>
            <a:ext cx="10550315" cy="5810073"/>
          </a:xfrm>
          <a:ln w="57150"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Вредновање квалитета рада школе се проводи кроз </a:t>
            </a:r>
            <a:r>
              <a:rPr lang="sr-Cyrl-R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спољашње вредновање</a:t>
            </a:r>
          </a:p>
          <a:p>
            <a:pPr marL="0" indent="0" algn="just">
              <a:buNone/>
            </a:pPr>
            <a:endParaRPr lang="sr-Cyrl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је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дио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унутрашњег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осигурања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</a:t>
            </a:r>
            <a:endParaRPr lang="sr-Cyrl-R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sr-Cyrl-R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коле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сопственом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контролом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одговорношћу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sr-Cyrl-R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ефини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ше се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као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систематски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којем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прикупљају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анализирају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релевантну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документацију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материјале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како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процијениле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свој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односу на дефинисане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њима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припадајуће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индикатор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9725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1486" y="491320"/>
            <a:ext cx="10972800" cy="5909480"/>
          </a:xfrm>
        </p:spPr>
        <p:txBody>
          <a:bodyPr>
            <a:normAutofit lnSpcReduction="10000"/>
          </a:bodyPr>
          <a:lstStyle/>
          <a:p>
            <a:pPr marL="109728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Вредновање квалитета васпитно-образовног рада школе врши се процјеном квалитета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кључним подручјима рада школе, дефинисаним као стандарди квалитета и то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109728" indent="0" algn="just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Управљање и руковођење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школом 		(24 индикатора)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Поучавање 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учење 					(19 индикатора)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Ученичка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постигнућа 				(13 индикатора)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Подршка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ученицима 				(21 индикатор)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Сарадња школе са породицом и установама у локалној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заједници 								(7 индикатора)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Људски, физички и специјалистички ресурси унутар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школе 									(16 индикатора)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Системи и процедуре осигурања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 	(11 индикатора)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023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5660" y="245658"/>
            <a:ext cx="11791665" cy="6332562"/>
          </a:xfrm>
        </p:spPr>
        <p:txBody>
          <a:bodyPr>
            <a:normAutofit lnSpcReduction="10000"/>
          </a:bodyPr>
          <a:lstStyle/>
          <a:p>
            <a:pPr marL="109728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Сваки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 дефинисаних стандарда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 појединачно процјењује и даје се укупна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процјена нивоа квалитета рада школе.</a:t>
            </a:r>
          </a:p>
          <a:p>
            <a:pPr marL="109728" indent="0" algn="just">
              <a:buNone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Дефинисани нивои су: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Одличан 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Добар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Задовољава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Недовољан</a:t>
            </a:r>
            <a:endParaRPr lang="en-GB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НПР - </a:t>
            </a:r>
            <a:r>
              <a:rPr lang="sr-Cyrl-R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Дескриптори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ниво:</a:t>
            </a:r>
          </a:p>
          <a:p>
            <a:pPr marL="109728" indent="0" algn="just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Одличан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 да су сви индикатори задовољени и има врло мало слабости. Примјери активности, пракси и политика тражених индикаторима постоје као устаљена пракса у школи, редовно се планирају, о њима се извјештава и на бази анализа и извјештаја проводи се ново планирање;</a:t>
            </a:r>
            <a:endParaRPr lang="en-GB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59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672" y="1316073"/>
            <a:ext cx="10769755" cy="376089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амовредновањ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треба</a:t>
            </a:r>
            <a:r>
              <a:rPr lang="sr-Cyrl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помо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гне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унутрашњем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унапређ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њу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рада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како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би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школе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тврдиле области у којима су постигле 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добр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резултате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дефинисал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сегменте које треба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унаприједити,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дефинисал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приоритете 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унапређ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ње,</a:t>
            </a:r>
            <a:endParaRPr lang="sr-Cyrl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размијенил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добре праксе,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sr-Cyrl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рипремил</a:t>
            </a:r>
            <a:r>
              <a:rPr lang="sr-Cyrl-R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  <a:r>
              <a:rPr lang="sr-Cyrl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 </a:t>
            </a:r>
            <a:r>
              <a:rPr lang="hr-B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спољашње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hr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8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728" y="592928"/>
            <a:ext cx="11532359" cy="50911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Током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планирања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школе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треба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идентифик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ују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због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чега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 проводи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 ће бити проведен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системи за прикупљање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података</a:t>
            </a: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анализ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извјештавање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 ће проводити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када ће се проводити поједин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 фазе</a:t>
            </a: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процесу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 ће се извјештавати о резултатима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</a:t>
            </a: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који начин ће </a:t>
            </a:r>
            <a:r>
              <a:rPr lang="sr-Cyrl-B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извјештаји </a:t>
            </a:r>
            <a:r>
              <a:rPr lang="hr-H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бити доступни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70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661</TotalTime>
  <Words>1256</Words>
  <Application>Microsoft Office PowerPoint</Application>
  <PresentationFormat>Widescreen</PresentationFormat>
  <Paragraphs>111</Paragraphs>
  <Slides>21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Calibri</vt:lpstr>
      <vt:lpstr>Lucida Sans Unicode</vt:lpstr>
      <vt:lpstr>Times New Roman</vt:lpstr>
      <vt:lpstr>Verdana</vt:lpstr>
      <vt:lpstr>Wingdings 2</vt:lpstr>
      <vt:lpstr>Wingdings 3</vt:lpstr>
      <vt:lpstr>Concourse</vt:lpstr>
      <vt:lpstr>Document</vt:lpstr>
      <vt:lpstr>САМОВРЕДНОВАЊЕ КВАЛИТЕТА РАДА ШКОЛЕ</vt:lpstr>
      <vt:lpstr>Закон о основном васпитању и образовању</vt:lpstr>
      <vt:lpstr>PowerPoint Presentation</vt:lpstr>
      <vt:lpstr>Осигурање квалитета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Спољашње вредновање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САМОВРЕДНОВАЊЕ КВАЛИТЕТА РАДА ШКОЛЕ</dc:title>
  <dc:creator>Asus K50IJ</dc:creator>
  <cp:lastModifiedBy>43. Zoran Bogdanovic</cp:lastModifiedBy>
  <cp:revision>94</cp:revision>
  <cp:lastPrinted>2021-02-18T10:03:42Z</cp:lastPrinted>
  <dcterms:created xsi:type="dcterms:W3CDTF">2018-11-27T17:53:54Z</dcterms:created>
  <dcterms:modified xsi:type="dcterms:W3CDTF">2022-03-07T06:53:17Z</dcterms:modified>
</cp:coreProperties>
</file>