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8" r:id="rId1"/>
  </p:sldMasterIdLst>
  <p:notesMasterIdLst>
    <p:notesMasterId r:id="rId17"/>
  </p:notesMasterIdLst>
  <p:sldIdLst>
    <p:sldId id="256" r:id="rId2"/>
    <p:sldId id="265" r:id="rId3"/>
    <p:sldId id="259" r:id="rId4"/>
    <p:sldId id="257" r:id="rId5"/>
    <p:sldId id="258" r:id="rId6"/>
    <p:sldId id="267" r:id="rId7"/>
    <p:sldId id="261" r:id="rId8"/>
    <p:sldId id="262" r:id="rId9"/>
    <p:sldId id="264" r:id="rId10"/>
    <p:sldId id="270" r:id="rId11"/>
    <p:sldId id="271" r:id="rId12"/>
    <p:sldId id="272" r:id="rId13"/>
    <p:sldId id="273" r:id="rId14"/>
    <p:sldId id="269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B4CDD-2855-42C6-8637-615F680AA59C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88EFB-AE2E-4005-B925-2937A42B5D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896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88EFB-AE2E-4005-B925-2937A42B5DA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435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88EFB-AE2E-4005-B925-2937A42B5DA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822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88EFB-AE2E-4005-B925-2937A42B5DA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25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987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7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775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225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5664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765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8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72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14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607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89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770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83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5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699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840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4A06-BAB4-47D0-9802-37BB3F549B28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17B468-B0E1-4469-ADB5-1FEEDF860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95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  <p:sldLayoutId id="2147483970" r:id="rId12"/>
    <p:sldLayoutId id="2147483971" r:id="rId13"/>
    <p:sldLayoutId id="2147483972" r:id="rId14"/>
    <p:sldLayoutId id="2147483973" r:id="rId15"/>
    <p:sldLayoutId id="214748397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4818" y="3193576"/>
            <a:ext cx="9144000" cy="1408208"/>
          </a:xfrm>
        </p:spPr>
        <p:txBody>
          <a:bodyPr>
            <a:normAutofit fontScale="90000"/>
          </a:bodyPr>
          <a:lstStyle/>
          <a:p>
            <a:r>
              <a:rPr lang="sr-Cyrl-RS" sz="4800" b="1" dirty="0" smtClean="0">
                <a:solidFill>
                  <a:schemeClr val="accent1">
                    <a:lumMod val="75000"/>
                  </a:schemeClr>
                </a:solidFill>
              </a:rPr>
              <a:t>САМОВРЕДНОВАЊЕ РАДА ШКОЛЕ </a:t>
            </a:r>
            <a:r>
              <a:rPr lang="sr-Cyrl-RS" sz="4800" b="1" dirty="0" smtClean="0">
                <a:solidFill>
                  <a:schemeClr val="tx1"/>
                </a:solidFill>
              </a:rPr>
              <a:t/>
            </a:r>
            <a:br>
              <a:rPr lang="sr-Cyrl-RS" sz="4800" b="1" dirty="0" smtClean="0">
                <a:solidFill>
                  <a:schemeClr val="tx1"/>
                </a:solidFill>
              </a:rPr>
            </a:br>
            <a:r>
              <a:rPr lang="sr-Cyrl-RS" sz="4800" dirty="0" smtClean="0">
                <a:solidFill>
                  <a:schemeClr val="accent1">
                    <a:lumMod val="75000"/>
                  </a:schemeClr>
                </a:solidFill>
              </a:rPr>
              <a:t>- радионица - </a:t>
            </a:r>
            <a:endParaRPr lang="en-GB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591" y="4722125"/>
            <a:ext cx="9144000" cy="641444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                                       </a:t>
            </a:r>
            <a:r>
              <a:rPr lang="sr-Cyrl-RS" dirty="0" smtClean="0">
                <a:solidFill>
                  <a:schemeClr val="accent1">
                    <a:lumMod val="75000"/>
                  </a:schemeClr>
                </a:solidFill>
              </a:rPr>
              <a:t>(март 202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sr-Cyrl-RS" dirty="0" smtClean="0">
                <a:solidFill>
                  <a:schemeClr val="accent1">
                    <a:lumMod val="75000"/>
                  </a:schemeClr>
                </a:solidFill>
              </a:rPr>
              <a:t>.године)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RPZ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214" y="641445"/>
            <a:ext cx="2483893" cy="19379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567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041" y="609600"/>
            <a:ext cx="8596668" cy="1320800"/>
          </a:xfrm>
        </p:spPr>
        <p:txBody>
          <a:bodyPr/>
          <a:lstStyle/>
          <a:p>
            <a:r>
              <a:rPr lang="sr-Cyrl-RS" b="1" dirty="0">
                <a:solidFill>
                  <a:schemeClr val="accent1">
                    <a:lumMod val="75000"/>
                  </a:schemeClr>
                </a:solidFill>
              </a:rPr>
              <a:t>ЗАДАТАК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77333" y="1282891"/>
            <a:ext cx="10718547" cy="47584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r-Cyrl-RS" dirty="0" smtClean="0"/>
          </a:p>
          <a:p>
            <a:pPr marL="0" indent="0">
              <a:buNone/>
            </a:pPr>
            <a:r>
              <a:rPr lang="sr-Cyrl-RS" sz="3200" dirty="0" smtClean="0">
                <a:solidFill>
                  <a:schemeClr val="tx1"/>
                </a:solidFill>
              </a:rPr>
              <a:t>У ОКВИРУ ГРУПЕ ПРОДИСКУТУЈТЕ И НАПИШИТЕ КОЈИ СУ ТО, ПО ВАШЕМ МИШЉЕЊУ, РЕЛЕВАНТНИ ДОКУМЕНТИ И МАТЕРИЈАЛИ ТЈ. ДОКАЗИ ШКОЛЕ О ИСПУЊЕНОСТИ ИНДИКАТОРА:</a:t>
            </a:r>
          </a:p>
          <a:p>
            <a:pPr marL="0" indent="0">
              <a:buNone/>
            </a:pPr>
            <a:endParaRPr lang="sr-Cyrl-RS" sz="3200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sr-Cyrl-RS" sz="3200" dirty="0" smtClean="0">
                <a:solidFill>
                  <a:schemeClr val="tx1"/>
                </a:solidFill>
              </a:rPr>
              <a:t>Стандард </a:t>
            </a:r>
            <a:r>
              <a:rPr lang="en-US" sz="3200" dirty="0">
                <a:solidFill>
                  <a:schemeClr val="tx1"/>
                </a:solidFill>
              </a:rPr>
              <a:t>3</a:t>
            </a:r>
            <a:r>
              <a:rPr lang="sr-Cyrl-RS" sz="3200" dirty="0" smtClean="0">
                <a:solidFill>
                  <a:schemeClr val="tx1"/>
                </a:solidFill>
              </a:rPr>
              <a:t>, индикатор</a:t>
            </a:r>
            <a:r>
              <a:rPr lang="en-US" sz="3200" dirty="0" smtClean="0">
                <a:solidFill>
                  <a:schemeClr val="tx1"/>
                </a:solidFill>
              </a:rPr>
              <a:t> 3.7.</a:t>
            </a:r>
            <a:endParaRPr lang="sr-Cyrl-RS" sz="3200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endParaRPr lang="sr-Cyrl-RS" sz="3200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sr-Cyrl-RS" sz="3200" dirty="0" smtClean="0">
                <a:solidFill>
                  <a:schemeClr val="tx1"/>
                </a:solidFill>
              </a:rPr>
              <a:t>Стандард</a:t>
            </a:r>
            <a:r>
              <a:rPr lang="en-US" sz="3200" dirty="0" smtClean="0">
                <a:solidFill>
                  <a:schemeClr val="tx1"/>
                </a:solidFill>
              </a:rPr>
              <a:t> 5</a:t>
            </a:r>
            <a:r>
              <a:rPr lang="sr-Cyrl-RS" sz="3200" dirty="0" smtClean="0">
                <a:solidFill>
                  <a:schemeClr val="tx1"/>
                </a:solidFill>
              </a:rPr>
              <a:t>, индикатор</a:t>
            </a:r>
            <a:r>
              <a:rPr lang="en-US" sz="3200" dirty="0" smtClean="0">
                <a:solidFill>
                  <a:schemeClr val="tx1"/>
                </a:solidFill>
              </a:rPr>
              <a:t> 5.</a:t>
            </a:r>
            <a:r>
              <a:rPr lang="sr-Cyrl-RS" sz="3200" dirty="0" smtClean="0">
                <a:solidFill>
                  <a:schemeClr val="tx1"/>
                </a:solidFill>
              </a:rPr>
              <a:t>3</a:t>
            </a:r>
            <a:r>
              <a:rPr lang="en-US" sz="3200" dirty="0" smtClean="0">
                <a:solidFill>
                  <a:schemeClr val="tx1"/>
                </a:solidFill>
              </a:rPr>
              <a:t>.</a:t>
            </a:r>
            <a:endParaRPr lang="en-GB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95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559558"/>
            <a:ext cx="10350057" cy="54818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Cyrl-R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</a:t>
            </a:r>
            <a:r>
              <a:rPr lang="sr-Cyrl-R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 индикатор </a:t>
            </a:r>
            <a:r>
              <a:rPr lang="sr-Cyrl-R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3.7</a:t>
            </a:r>
          </a:p>
          <a:p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Постигнућа ученика се у школи препознају, подстичу и награђују</a:t>
            </a:r>
          </a:p>
          <a:p>
            <a:endParaRPr lang="sr-Cyrl-R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r-Cyrl-R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sr-Cyrl-R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sr-Cyrl-R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врши усклађивање до 30% наставних садржаја и исхода учења стручних предмета у складу са потребама привреде у локалној заједници</a:t>
            </a:r>
            <a:endParaRPr lang="sr-Cyrl-R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28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254758"/>
            <a:ext cx="8596668" cy="741528"/>
          </a:xfrm>
        </p:spPr>
        <p:txBody>
          <a:bodyPr>
            <a:normAutofit fontScale="90000"/>
          </a:bodyPr>
          <a:lstStyle/>
          <a:p>
            <a:r>
              <a:rPr lang="sr-Cyrl-R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3, индикатор 3.7</a:t>
            </a:r>
            <a:br>
              <a:rPr lang="sr-Cyrl-R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859809"/>
            <a:ext cx="10909615" cy="581394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sr-Cyrl-RS" sz="2400" dirty="0" smtClean="0">
                <a:solidFill>
                  <a:schemeClr val="tx1"/>
                </a:solidFill>
              </a:rPr>
              <a:t>Дипломе ученика о постигнутим резултатима на такмичењима, смотрама, фестивалима</a:t>
            </a:r>
          </a:p>
          <a:p>
            <a:pPr>
              <a:spcBef>
                <a:spcPts val="0"/>
              </a:spcBef>
            </a:pPr>
            <a:r>
              <a:rPr lang="sr-Cyrl-RS" sz="2400" dirty="0" err="1" smtClean="0">
                <a:solidFill>
                  <a:schemeClr val="tx1"/>
                </a:solidFill>
              </a:rPr>
              <a:t>Љетопис</a:t>
            </a:r>
            <a:r>
              <a:rPr lang="sr-Cyrl-RS" sz="2400" dirty="0" smtClean="0">
                <a:solidFill>
                  <a:schemeClr val="tx1"/>
                </a:solidFill>
              </a:rPr>
              <a:t> школе</a:t>
            </a:r>
          </a:p>
          <a:p>
            <a:pPr>
              <a:spcBef>
                <a:spcPts val="0"/>
              </a:spcBef>
            </a:pPr>
            <a:r>
              <a:rPr lang="sr-Cyrl-RS" sz="2400" dirty="0" smtClean="0">
                <a:solidFill>
                  <a:schemeClr val="tx1"/>
                </a:solidFill>
              </a:rPr>
              <a:t>Записник НВ/одлука директора о награђивању ученика за постигнути </a:t>
            </a:r>
            <a:r>
              <a:rPr lang="sr-Cyrl-RS" sz="2400" dirty="0" err="1" smtClean="0">
                <a:solidFill>
                  <a:schemeClr val="tx1"/>
                </a:solidFill>
              </a:rPr>
              <a:t>успјех</a:t>
            </a:r>
            <a:r>
              <a:rPr lang="sr-Cyrl-RS" sz="2400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sr-Cyrl-RS" sz="2400" dirty="0" smtClean="0">
                <a:solidFill>
                  <a:schemeClr val="tx1"/>
                </a:solidFill>
              </a:rPr>
              <a:t>Фотографије – </a:t>
            </a:r>
            <a:r>
              <a:rPr lang="sr-Cyrl-RS" sz="2400" dirty="0" err="1" smtClean="0">
                <a:solidFill>
                  <a:schemeClr val="tx1"/>
                </a:solidFill>
              </a:rPr>
              <a:t>обиљежавање</a:t>
            </a:r>
            <a:r>
              <a:rPr lang="sr-Cyrl-RS" sz="2400" dirty="0" smtClean="0">
                <a:solidFill>
                  <a:schemeClr val="tx1"/>
                </a:solidFill>
              </a:rPr>
              <a:t> школске славе, </a:t>
            </a:r>
            <a:r>
              <a:rPr lang="sr-Cyrl-RS" sz="2400" dirty="0" err="1" smtClean="0">
                <a:solidFill>
                  <a:schemeClr val="tx1"/>
                </a:solidFill>
              </a:rPr>
              <a:t>исл</a:t>
            </a:r>
            <a:r>
              <a:rPr lang="sr-Cyrl-RS" sz="2400" dirty="0" smtClean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sr-Cyrl-RS" sz="2400" dirty="0" smtClean="0">
                <a:solidFill>
                  <a:schemeClr val="tx1"/>
                </a:solidFill>
              </a:rPr>
              <a:t>Интернет и/или </a:t>
            </a:r>
            <a:r>
              <a:rPr lang="sr-Cyrl-RS" sz="2400" dirty="0" err="1" smtClean="0">
                <a:solidFill>
                  <a:schemeClr val="tx1"/>
                </a:solidFill>
              </a:rPr>
              <a:t>фејзбук</a:t>
            </a:r>
            <a:r>
              <a:rPr lang="sr-Cyrl-RS" sz="2400" dirty="0" smtClean="0">
                <a:solidFill>
                  <a:schemeClr val="tx1"/>
                </a:solidFill>
              </a:rPr>
              <a:t> страница школе</a:t>
            </a:r>
          </a:p>
          <a:p>
            <a:pPr>
              <a:spcBef>
                <a:spcPts val="0"/>
              </a:spcBef>
            </a:pPr>
            <a:r>
              <a:rPr lang="sr-Cyrl-RS" sz="2400" dirty="0" smtClean="0">
                <a:solidFill>
                  <a:schemeClr val="tx1"/>
                </a:solidFill>
              </a:rPr>
              <a:t>Школски часопис</a:t>
            </a:r>
          </a:p>
          <a:p>
            <a:pPr>
              <a:spcBef>
                <a:spcPts val="0"/>
              </a:spcBef>
            </a:pPr>
            <a:r>
              <a:rPr lang="sr-Cyrl-RS" sz="2400" dirty="0">
                <a:solidFill>
                  <a:schemeClr val="tx1"/>
                </a:solidFill>
              </a:rPr>
              <a:t>И</a:t>
            </a:r>
            <a:r>
              <a:rPr lang="sr-Cyrl-RS" sz="2400" dirty="0" smtClean="0">
                <a:solidFill>
                  <a:schemeClr val="tx1"/>
                </a:solidFill>
              </a:rPr>
              <a:t>зложбене витрине/полице/панои са сликама и подацима о </a:t>
            </a:r>
            <a:r>
              <a:rPr lang="sr-Cyrl-RS" sz="2400" dirty="0" err="1" smtClean="0">
                <a:solidFill>
                  <a:schemeClr val="tx1"/>
                </a:solidFill>
              </a:rPr>
              <a:t>успјешним</a:t>
            </a:r>
            <a:r>
              <a:rPr lang="sr-Cyrl-RS" sz="2400" dirty="0" smtClean="0">
                <a:solidFill>
                  <a:schemeClr val="tx1"/>
                </a:solidFill>
              </a:rPr>
              <a:t> </a:t>
            </a:r>
            <a:r>
              <a:rPr lang="sr-Cyrl-RS" sz="2400" dirty="0" smtClean="0">
                <a:solidFill>
                  <a:schemeClr val="tx1"/>
                </a:solidFill>
              </a:rPr>
              <a:t>ученицима,</a:t>
            </a:r>
            <a:endParaRPr lang="sr-Cyrl-RS" sz="2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sr-Cyrl-RS" sz="2400" dirty="0" smtClean="0">
                <a:solidFill>
                  <a:schemeClr val="tx1"/>
                </a:solidFill>
              </a:rPr>
              <a:t>Наградни излет</a:t>
            </a:r>
          </a:p>
          <a:p>
            <a:pPr>
              <a:spcBef>
                <a:spcPts val="0"/>
              </a:spcBef>
            </a:pPr>
            <a:r>
              <a:rPr lang="sr-Cyrl-RS" sz="2400" dirty="0" err="1" smtClean="0">
                <a:solidFill>
                  <a:schemeClr val="tx1"/>
                </a:solidFill>
              </a:rPr>
              <a:t>Извјештаји</a:t>
            </a:r>
            <a:r>
              <a:rPr lang="sr-Cyrl-RS" sz="2400" dirty="0" smtClean="0">
                <a:solidFill>
                  <a:schemeClr val="tx1"/>
                </a:solidFill>
              </a:rPr>
              <a:t> о раду школе/стручних актива...</a:t>
            </a:r>
          </a:p>
          <a:p>
            <a:pPr>
              <a:spcBef>
                <a:spcPts val="0"/>
              </a:spcBef>
            </a:pPr>
            <a:r>
              <a:rPr lang="sr-Cyrl-RS" sz="2400" dirty="0" err="1" smtClean="0">
                <a:solidFill>
                  <a:schemeClr val="tx1"/>
                </a:solidFill>
              </a:rPr>
              <a:t>Обавјештења</a:t>
            </a:r>
            <a:r>
              <a:rPr lang="sr-Cyrl-RS" sz="2400" dirty="0" smtClean="0">
                <a:solidFill>
                  <a:schemeClr val="tx1"/>
                </a:solidFill>
              </a:rPr>
              <a:t>/чланци/прилози за медије (ТВ станице, интернет портали </a:t>
            </a:r>
            <a:r>
              <a:rPr lang="sr-Cyrl-RS" sz="2400" dirty="0" err="1" smtClean="0">
                <a:solidFill>
                  <a:schemeClr val="tx1"/>
                </a:solidFill>
              </a:rPr>
              <a:t>итд</a:t>
            </a:r>
            <a:r>
              <a:rPr lang="sr-Cyrl-RS" sz="2400" dirty="0" smtClean="0">
                <a:solidFill>
                  <a:schemeClr val="tx1"/>
                </a:solidFill>
              </a:rPr>
              <a:t>,</a:t>
            </a:r>
            <a:endParaRPr lang="sr-Cyrl-RS" sz="2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sr-Cyrl-RS" sz="2400" dirty="0" smtClean="0">
                <a:solidFill>
                  <a:schemeClr val="tx1"/>
                </a:solidFill>
              </a:rPr>
              <a:t>...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7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140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sr-Cyrl-R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индикатор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1003"/>
            <a:ext cx="11182570" cy="5322627"/>
          </a:xfrm>
        </p:spPr>
        <p:txBody>
          <a:bodyPr>
            <a:normAutofit/>
          </a:bodyPr>
          <a:lstStyle/>
          <a:p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Записник са одржаног састанка са привредницима и послодавцима</a:t>
            </a:r>
          </a:p>
          <a:p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Иницијатива предузетника да се, због потребе производње у предузећу, </a:t>
            </a:r>
            <a:r>
              <a:rPr lang="sr-Cyrl-R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измијене</a:t>
            </a:r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неки садржаји у оквиру модула</a:t>
            </a:r>
          </a:p>
          <a:p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Записник у свесци Стручног актива наставника одређене струке, са </a:t>
            </a:r>
            <a:r>
              <a:rPr lang="sr-Cyrl-R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приједлогом</a:t>
            </a:r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се направи дорада модула у оквиру неког стручног предмета, због потребе предузетника/привредника</a:t>
            </a:r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Сагласност Министарства,</a:t>
            </a:r>
            <a:endParaRPr lang="sr-Cyrl-R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Записник у свесци НВ којом се констатује да се у струци.... Врши </a:t>
            </a:r>
            <a:r>
              <a:rPr lang="sr-Cyrl-R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измјена</a:t>
            </a:r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садржаја до 30% на </a:t>
            </a:r>
            <a:r>
              <a:rPr lang="sr-Cyrl-R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захтјев</a:t>
            </a:r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....; </a:t>
            </a:r>
          </a:p>
          <a:p>
            <a:r>
              <a:rPr lang="sr-Cyrl-R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49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3866"/>
          </a:xfrm>
        </p:spPr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chemeClr val="tx1"/>
                </a:solidFill>
              </a:rPr>
              <a:t>Додатна питања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8" y="968992"/>
            <a:ext cx="11477768" cy="555463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sr-Cyrl-RS" sz="2800" dirty="0" smtClean="0">
                <a:solidFill>
                  <a:schemeClr val="tx1"/>
                </a:solidFill>
              </a:rPr>
              <a:t>Стандард 7, индикатор 7.8 („систем осигурања квалитета укључује прикупљање информација , мишљења и ставова, ученика, родитеља, наставника, запослених у школи, представника локалне заједнице“) наведите доказ/документ/материјал за испуњеност индикатора.</a:t>
            </a:r>
          </a:p>
          <a:p>
            <a:pPr marL="514350" indent="-514350">
              <a:buAutoNum type="arabicPeriod"/>
            </a:pPr>
            <a:r>
              <a:rPr lang="sr-Cyrl-RS" sz="2800" dirty="0" smtClean="0">
                <a:solidFill>
                  <a:schemeClr val="tx1"/>
                </a:solidFill>
              </a:rPr>
              <a:t>Како ћете „доказати“ тј. документовати да је број изречених дисциплинских </a:t>
            </a:r>
            <a:r>
              <a:rPr lang="sr-Cyrl-RS" sz="2800" dirty="0" err="1" smtClean="0">
                <a:solidFill>
                  <a:schemeClr val="tx1"/>
                </a:solidFill>
              </a:rPr>
              <a:t>мјера</a:t>
            </a:r>
            <a:r>
              <a:rPr lang="sr-Cyrl-RS" sz="2800" dirty="0" smtClean="0">
                <a:solidFill>
                  <a:schemeClr val="tx1"/>
                </a:solidFill>
              </a:rPr>
              <a:t> мањи него претходне школске године?</a:t>
            </a:r>
          </a:p>
          <a:p>
            <a:pPr marL="514350" indent="-514350">
              <a:buFont typeface="Wingdings 3" charset="2"/>
              <a:buAutoNum type="arabicPeriod"/>
            </a:pPr>
            <a:r>
              <a:rPr lang="sr-Cyrl-RS" sz="2800" dirty="0">
                <a:solidFill>
                  <a:schemeClr val="tx1"/>
                </a:solidFill>
              </a:rPr>
              <a:t>Како ћете „доказати“ тј. документовати да су </a:t>
            </a:r>
            <a:r>
              <a:rPr lang="sr-Cyrl-RS" sz="2800" dirty="0" err="1">
                <a:solidFill>
                  <a:schemeClr val="tx1"/>
                </a:solidFill>
              </a:rPr>
              <a:t>просјечни</a:t>
            </a:r>
            <a:r>
              <a:rPr lang="sr-Cyrl-RS" sz="2800" dirty="0">
                <a:solidFill>
                  <a:schemeClr val="tx1"/>
                </a:solidFill>
              </a:rPr>
              <a:t> резултати ученика </a:t>
            </a:r>
            <a:r>
              <a:rPr lang="sr-Cyrl-RS" sz="2800" dirty="0" smtClean="0">
                <a:solidFill>
                  <a:schemeClr val="tx1"/>
                </a:solidFill>
              </a:rPr>
              <a:t>након проведене спољашње </a:t>
            </a:r>
            <a:r>
              <a:rPr lang="sr-Cyrl-RS" sz="2800" dirty="0" err="1" smtClean="0">
                <a:solidFill>
                  <a:schemeClr val="tx1"/>
                </a:solidFill>
              </a:rPr>
              <a:t>провјере</a:t>
            </a:r>
            <a:r>
              <a:rPr lang="sr-Cyrl-RS" sz="2800" dirty="0" smtClean="0">
                <a:solidFill>
                  <a:schemeClr val="tx1"/>
                </a:solidFill>
              </a:rPr>
              <a:t> бољи </a:t>
            </a:r>
            <a:r>
              <a:rPr lang="sr-Cyrl-RS" sz="2800" dirty="0">
                <a:solidFill>
                  <a:schemeClr val="tx1"/>
                </a:solidFill>
              </a:rPr>
              <a:t>него претходне школске године?</a:t>
            </a:r>
          </a:p>
          <a:p>
            <a:pPr marL="514350" indent="-514350">
              <a:buAutoNum type="arabicPeriod"/>
            </a:pPr>
            <a:r>
              <a:rPr lang="sr-Cyrl-RS" sz="2800" dirty="0" smtClean="0">
                <a:solidFill>
                  <a:schemeClr val="tx1"/>
                </a:solidFill>
              </a:rPr>
              <a:t>Наведите, за које стандарде се „Дневник рада допунске наставе“ може </a:t>
            </a:r>
            <a:r>
              <a:rPr lang="sr-Cyrl-RS" sz="2800" dirty="0" err="1" smtClean="0">
                <a:solidFill>
                  <a:schemeClr val="tx1"/>
                </a:solidFill>
              </a:rPr>
              <a:t>употријебити</a:t>
            </a:r>
            <a:r>
              <a:rPr lang="sr-Cyrl-RS" sz="2800" dirty="0" smtClean="0">
                <a:solidFill>
                  <a:schemeClr val="tx1"/>
                </a:solidFill>
              </a:rPr>
              <a:t> као доказ о испуњености индикатора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AutoNum type="arabicPeriod"/>
            </a:pPr>
            <a:endParaRPr lang="sr-Cyrl-RS" sz="2800" dirty="0" smtClean="0"/>
          </a:p>
          <a:p>
            <a:pPr marL="514350" indent="-514350">
              <a:buAutoNum type="arabicPeriod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4851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7230"/>
            <a:ext cx="10515600" cy="5139733"/>
          </a:xfrm>
        </p:spPr>
        <p:txBody>
          <a:bodyPr/>
          <a:lstStyle/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pPr marL="0" indent="0">
              <a:buNone/>
            </a:pPr>
            <a:r>
              <a:rPr lang="sr-Cyrl-RS" sz="4800" dirty="0" smtClean="0"/>
              <a:t>                   </a:t>
            </a:r>
            <a:r>
              <a:rPr lang="sr-Cyrl-RS" sz="5400" dirty="0" smtClean="0">
                <a:solidFill>
                  <a:schemeClr val="accent1">
                    <a:lumMod val="75000"/>
                  </a:schemeClr>
                </a:solidFill>
              </a:rPr>
              <a:t>ХВАЛА!!!</a:t>
            </a:r>
            <a:endParaRPr lang="en-GB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44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8708"/>
          </a:xfrm>
        </p:spPr>
        <p:txBody>
          <a:bodyPr/>
          <a:lstStyle/>
          <a:p>
            <a:r>
              <a:rPr lang="sr-Cyrl-RS" b="1" dirty="0" smtClean="0">
                <a:solidFill>
                  <a:schemeClr val="accent1">
                    <a:lumMod val="75000"/>
                  </a:schemeClr>
                </a:solidFill>
              </a:rPr>
              <a:t>ЗАДАТАК 1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0877"/>
            <a:ext cx="10515600" cy="49759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Cyrl-RS" dirty="0" smtClean="0"/>
          </a:p>
          <a:p>
            <a:pPr marL="0" indent="0">
              <a:buNone/>
            </a:pPr>
            <a:r>
              <a:rPr lang="sr-Cyrl-RS" sz="3200" dirty="0" smtClean="0">
                <a:solidFill>
                  <a:schemeClr val="tx1"/>
                </a:solidFill>
              </a:rPr>
              <a:t>У ОКВИРУ ГРУПЕ ПРОДИСКУТУЈТЕ И НАПИШИТЕ КОЈИ СУ ТО, ПО ВАШЕМ МИШЉЕЊУ, РЕЛЕВАНТНИ ДОКУМЕНТИ И МАТЕРИЈАЛИ ТЈ. ДОКАЗИ ШКОЛЕ О ИСПУЊЕНОСТИ ИНДИКАТОРА:</a:t>
            </a:r>
          </a:p>
          <a:p>
            <a:pPr marL="0" indent="0">
              <a:buNone/>
            </a:pPr>
            <a:endParaRPr lang="sr-Cyrl-RS" sz="3200" dirty="0" smtClean="0"/>
          </a:p>
          <a:p>
            <a:pPr marL="514350" indent="-514350">
              <a:buAutoNum type="arabicPeriod"/>
            </a:pPr>
            <a:r>
              <a:rPr lang="sr-Cyrl-RS" sz="3200" dirty="0" smtClean="0">
                <a:solidFill>
                  <a:schemeClr val="tx1"/>
                </a:solidFill>
              </a:rPr>
              <a:t>Стандард </a:t>
            </a:r>
            <a:r>
              <a:rPr lang="sr-Cyrl-RS" sz="3200" dirty="0">
                <a:solidFill>
                  <a:schemeClr val="tx1"/>
                </a:solidFill>
              </a:rPr>
              <a:t>1, индикатор </a:t>
            </a:r>
            <a:r>
              <a:rPr lang="sr-Cyrl-RS" sz="3200" dirty="0" smtClean="0">
                <a:solidFill>
                  <a:schemeClr val="tx1"/>
                </a:solidFill>
              </a:rPr>
              <a:t>1.15</a:t>
            </a:r>
          </a:p>
          <a:p>
            <a:pPr marL="514350" indent="-514350">
              <a:buAutoNum type="arabicPeriod"/>
            </a:pPr>
            <a:endParaRPr lang="sr-Cyrl-RS" sz="3200" dirty="0" smtClean="0"/>
          </a:p>
          <a:p>
            <a:pPr marL="514350" indent="-514350">
              <a:buAutoNum type="arabicPeriod"/>
            </a:pPr>
            <a:r>
              <a:rPr lang="sr-Cyrl-RS" sz="3200" dirty="0">
                <a:solidFill>
                  <a:schemeClr val="tx1"/>
                </a:solidFill>
              </a:rPr>
              <a:t>Стандард 4, индикатор 4.1</a:t>
            </a:r>
            <a:endParaRPr lang="en-GB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6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33" y="504967"/>
            <a:ext cx="11313994" cy="56719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 </a:t>
            </a:r>
            <a:r>
              <a:rPr lang="sr-Cyrl-RS" sz="3600" b="1" dirty="0">
                <a:solidFill>
                  <a:schemeClr val="tx1"/>
                </a:solidFill>
              </a:rPr>
              <a:t>Стандард 1, индикатор </a:t>
            </a:r>
            <a:r>
              <a:rPr lang="sr-Cyrl-RS" sz="3600" b="1" dirty="0" smtClean="0">
                <a:solidFill>
                  <a:schemeClr val="tx1"/>
                </a:solidFill>
              </a:rPr>
              <a:t>1.15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Родитељи/старатељи, послодавци и представници институција у локалној </a:t>
            </a:r>
          </a:p>
          <a:p>
            <a:pPr marL="0" indent="0">
              <a:buNone/>
            </a:pP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smtClean="0">
                <a:solidFill>
                  <a:schemeClr val="tx1"/>
                </a:solidFill>
              </a:rPr>
              <a:t>заједници су укључени у процесе планирања и </a:t>
            </a:r>
          </a:p>
          <a:p>
            <a:pPr marL="0" indent="0">
              <a:buNone/>
            </a:pP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smtClean="0">
                <a:solidFill>
                  <a:schemeClr val="tx1"/>
                </a:solidFill>
              </a:rPr>
              <a:t>реализације активности у школи.</a:t>
            </a:r>
          </a:p>
          <a:p>
            <a:pPr marL="0" indent="0">
              <a:buNone/>
            </a:pPr>
            <a:endParaRPr lang="ru-RU" sz="3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r-Cyrl-RS" sz="3600" b="1" dirty="0">
                <a:solidFill>
                  <a:schemeClr val="tx1"/>
                </a:solidFill>
              </a:rPr>
              <a:t>Стандард 4, индикатор 4.1</a:t>
            </a:r>
            <a:endParaRPr lang="ru-RU" sz="3600" b="1" dirty="0">
              <a:solidFill>
                <a:schemeClr val="tx1"/>
              </a:solidFill>
            </a:endParaRPr>
          </a:p>
          <a:p>
            <a:r>
              <a:rPr lang="ru-RU" sz="3600" dirty="0">
                <a:solidFill>
                  <a:schemeClr val="tx1"/>
                </a:solidFill>
              </a:rPr>
              <a:t>Школа примјењује поступке и активности којима прати </a:t>
            </a:r>
            <a:r>
              <a:rPr lang="ru-RU" sz="3600" dirty="0" smtClean="0">
                <a:solidFill>
                  <a:schemeClr val="tx1"/>
                </a:solidFill>
              </a:rPr>
              <a:t>и </a:t>
            </a:r>
            <a:r>
              <a:rPr lang="ru-RU" sz="3600" dirty="0">
                <a:solidFill>
                  <a:schemeClr val="tx1"/>
                </a:solidFill>
              </a:rPr>
              <a:t>подстиче успјешност ученика.</a:t>
            </a:r>
            <a:endParaRPr lang="en-GB" sz="3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6227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7638"/>
          </a:xfrm>
        </p:spPr>
        <p:txBody>
          <a:bodyPr/>
          <a:lstStyle/>
          <a:p>
            <a:r>
              <a:rPr lang="sr-Cyrl-RS" b="1" dirty="0" smtClean="0">
                <a:solidFill>
                  <a:schemeClr val="tx1"/>
                </a:solidFill>
              </a:rPr>
              <a:t>Стандард 1, индикатор 1.15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193" y="1023582"/>
            <a:ext cx="11477767" cy="5527343"/>
          </a:xfrm>
        </p:spPr>
        <p:txBody>
          <a:bodyPr>
            <a:normAutofit fontScale="92500" lnSpcReduction="20000"/>
          </a:bodyPr>
          <a:lstStyle/>
          <a:p>
            <a:r>
              <a:rPr lang="sr-Cyrl-RS" sz="3000" dirty="0" smtClean="0">
                <a:solidFill>
                  <a:schemeClr val="tx1"/>
                </a:solidFill>
              </a:rPr>
              <a:t>записници са </a:t>
            </a:r>
            <a:r>
              <a:rPr lang="sr-Cyrl-RS" sz="3000" dirty="0" err="1" smtClean="0">
                <a:solidFill>
                  <a:schemeClr val="tx1"/>
                </a:solidFill>
              </a:rPr>
              <a:t>сједница</a:t>
            </a:r>
            <a:r>
              <a:rPr lang="sr-Cyrl-RS" sz="3000" dirty="0" smtClean="0">
                <a:solidFill>
                  <a:schemeClr val="tx1"/>
                </a:solidFill>
              </a:rPr>
              <a:t> ШО </a:t>
            </a:r>
          </a:p>
          <a:p>
            <a:r>
              <a:rPr lang="sr-Cyrl-RS" sz="3000" dirty="0" smtClean="0">
                <a:solidFill>
                  <a:schemeClr val="tx1"/>
                </a:solidFill>
              </a:rPr>
              <a:t>Записници са </a:t>
            </a:r>
            <a:r>
              <a:rPr lang="sr-Cyrl-RS" sz="3000" dirty="0" err="1" smtClean="0">
                <a:solidFill>
                  <a:schemeClr val="tx1"/>
                </a:solidFill>
              </a:rPr>
              <a:t>сједница</a:t>
            </a:r>
            <a:r>
              <a:rPr lang="sr-Cyrl-RS" sz="3000" dirty="0" smtClean="0">
                <a:solidFill>
                  <a:schemeClr val="tx1"/>
                </a:solidFill>
              </a:rPr>
              <a:t> </a:t>
            </a:r>
            <a:r>
              <a:rPr lang="sr-Cyrl-RS" sz="3000" dirty="0" err="1" smtClean="0">
                <a:solidFill>
                  <a:schemeClr val="tx1"/>
                </a:solidFill>
              </a:rPr>
              <a:t>Савјета</a:t>
            </a:r>
            <a:r>
              <a:rPr lang="sr-Cyrl-RS" sz="3000" dirty="0" smtClean="0">
                <a:solidFill>
                  <a:schemeClr val="tx1"/>
                </a:solidFill>
              </a:rPr>
              <a:t> родитеља</a:t>
            </a:r>
          </a:p>
          <a:p>
            <a:r>
              <a:rPr lang="sr-Cyrl-RS" sz="3000" dirty="0" err="1" smtClean="0">
                <a:solidFill>
                  <a:schemeClr val="tx1"/>
                </a:solidFill>
              </a:rPr>
              <a:t>Одјељењске</a:t>
            </a:r>
            <a:r>
              <a:rPr lang="sr-Cyrl-RS" sz="3000" dirty="0" smtClean="0">
                <a:solidFill>
                  <a:schemeClr val="tx1"/>
                </a:solidFill>
              </a:rPr>
              <a:t> књиге (записници родитељских састанака, сарадња са родитељима, сарадња са локалном заједницом)</a:t>
            </a:r>
          </a:p>
          <a:p>
            <a:r>
              <a:rPr lang="sr-Cyrl-RS" sz="3000" dirty="0" smtClean="0">
                <a:solidFill>
                  <a:schemeClr val="tx1"/>
                </a:solidFill>
              </a:rPr>
              <a:t>Интернет страница школе</a:t>
            </a:r>
          </a:p>
          <a:p>
            <a:r>
              <a:rPr lang="sr-Cyrl-RS" sz="3000" dirty="0" err="1" smtClean="0">
                <a:solidFill>
                  <a:schemeClr val="tx1"/>
                </a:solidFill>
              </a:rPr>
              <a:t>Фејзбук</a:t>
            </a:r>
            <a:r>
              <a:rPr lang="sr-Cyrl-RS" sz="3000" dirty="0" smtClean="0">
                <a:solidFill>
                  <a:schemeClr val="tx1"/>
                </a:solidFill>
              </a:rPr>
              <a:t> страница школе</a:t>
            </a:r>
          </a:p>
          <a:p>
            <a:r>
              <a:rPr lang="sr-Cyrl-RS" sz="3000" dirty="0" err="1" smtClean="0">
                <a:solidFill>
                  <a:schemeClr val="tx1"/>
                </a:solidFill>
              </a:rPr>
              <a:t>Фотоалбум</a:t>
            </a:r>
            <a:r>
              <a:rPr lang="sr-Cyrl-RS" sz="3000" dirty="0" smtClean="0">
                <a:solidFill>
                  <a:schemeClr val="tx1"/>
                </a:solidFill>
              </a:rPr>
              <a:t> школе</a:t>
            </a:r>
          </a:p>
          <a:p>
            <a:r>
              <a:rPr lang="sr-Cyrl-RS" sz="3000" dirty="0" err="1" smtClean="0">
                <a:solidFill>
                  <a:schemeClr val="tx1"/>
                </a:solidFill>
              </a:rPr>
              <a:t>Љетопис</a:t>
            </a:r>
            <a:r>
              <a:rPr lang="sr-Cyrl-RS" sz="3000" dirty="0" smtClean="0">
                <a:solidFill>
                  <a:schemeClr val="tx1"/>
                </a:solidFill>
              </a:rPr>
              <a:t> школе</a:t>
            </a:r>
          </a:p>
          <a:p>
            <a:r>
              <a:rPr lang="sr-Cyrl-RS" sz="3000" dirty="0" smtClean="0">
                <a:solidFill>
                  <a:schemeClr val="tx1"/>
                </a:solidFill>
              </a:rPr>
              <a:t>Електронска архива школе</a:t>
            </a:r>
          </a:p>
          <a:p>
            <a:r>
              <a:rPr lang="sr-Cyrl-RS" sz="3000" dirty="0" err="1" smtClean="0">
                <a:solidFill>
                  <a:schemeClr val="tx1"/>
                </a:solidFill>
              </a:rPr>
              <a:t>Извјештај</a:t>
            </a:r>
            <a:r>
              <a:rPr lang="sr-Cyrl-RS" sz="3000" dirty="0" smtClean="0">
                <a:solidFill>
                  <a:schemeClr val="tx1"/>
                </a:solidFill>
              </a:rPr>
              <a:t> о раду школе</a:t>
            </a:r>
          </a:p>
          <a:p>
            <a:r>
              <a:rPr lang="sr-Cyrl-RS" sz="3000" dirty="0" smtClean="0">
                <a:solidFill>
                  <a:schemeClr val="tx1"/>
                </a:solidFill>
              </a:rPr>
              <a:t>Лична евиденција директора/педагога</a:t>
            </a:r>
          </a:p>
          <a:p>
            <a:r>
              <a:rPr lang="sr-Cyrl-RS" sz="3000" dirty="0" smtClean="0">
                <a:solidFill>
                  <a:schemeClr val="tx1"/>
                </a:solidFill>
              </a:rPr>
              <a:t>...</a:t>
            </a:r>
          </a:p>
          <a:p>
            <a:pPr marL="0" indent="0">
              <a:buNone/>
            </a:pPr>
            <a:endParaRPr lang="sr-Cyrl-R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99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075" y="160409"/>
            <a:ext cx="10515600" cy="753991"/>
          </a:xfrm>
        </p:spPr>
        <p:txBody>
          <a:bodyPr>
            <a:normAutofit/>
          </a:bodyPr>
          <a:lstStyle/>
          <a:p>
            <a:r>
              <a:rPr lang="sr-Cyrl-RS" b="1" dirty="0" smtClean="0">
                <a:solidFill>
                  <a:schemeClr val="tx1"/>
                </a:solidFill>
              </a:rPr>
              <a:t>Стандард</a:t>
            </a:r>
            <a:r>
              <a:rPr lang="sr-Cyrl-RS" b="1" dirty="0" smtClean="0"/>
              <a:t> </a:t>
            </a:r>
            <a:r>
              <a:rPr lang="sr-Cyrl-RS" b="1" dirty="0" smtClean="0">
                <a:solidFill>
                  <a:schemeClr val="tx1"/>
                </a:solidFill>
              </a:rPr>
              <a:t>4, индикатор 4.1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6" y="750628"/>
            <a:ext cx="11409528" cy="6107372"/>
          </a:xfrm>
        </p:spPr>
        <p:txBody>
          <a:bodyPr>
            <a:normAutofit fontScale="92500" lnSpcReduction="10000"/>
          </a:bodyPr>
          <a:lstStyle/>
          <a:p>
            <a:r>
              <a:rPr lang="sr-Cyrl-RS" sz="2600" dirty="0" err="1" smtClean="0">
                <a:solidFill>
                  <a:schemeClr val="tx1"/>
                </a:solidFill>
              </a:rPr>
              <a:t>Извјештаји</a:t>
            </a:r>
            <a:r>
              <a:rPr lang="sr-Cyrl-RS" sz="2600" dirty="0" smtClean="0">
                <a:solidFill>
                  <a:schemeClr val="tx1"/>
                </a:solidFill>
              </a:rPr>
              <a:t> о </a:t>
            </a:r>
            <a:r>
              <a:rPr lang="sr-Cyrl-RS" sz="2600" dirty="0" err="1" smtClean="0">
                <a:solidFill>
                  <a:schemeClr val="tx1"/>
                </a:solidFill>
              </a:rPr>
              <a:t>успјеху</a:t>
            </a:r>
            <a:r>
              <a:rPr lang="sr-Cyrl-RS" sz="2600" dirty="0" smtClean="0">
                <a:solidFill>
                  <a:schemeClr val="tx1"/>
                </a:solidFill>
              </a:rPr>
              <a:t> ученика на крају полугодишта и крају </a:t>
            </a:r>
            <a:r>
              <a:rPr lang="sr-Cyrl-RS" sz="2600" dirty="0" err="1" smtClean="0">
                <a:solidFill>
                  <a:schemeClr val="tx1"/>
                </a:solidFill>
              </a:rPr>
              <a:t>шк.год</a:t>
            </a:r>
            <a:r>
              <a:rPr lang="sr-Cyrl-RS" sz="2600" dirty="0" smtClean="0">
                <a:solidFill>
                  <a:schemeClr val="tx1"/>
                </a:solidFill>
              </a:rPr>
              <a:t>.</a:t>
            </a:r>
          </a:p>
          <a:p>
            <a:r>
              <a:rPr lang="sr-Cyrl-RS" sz="2600" dirty="0" smtClean="0">
                <a:solidFill>
                  <a:schemeClr val="tx1"/>
                </a:solidFill>
              </a:rPr>
              <a:t>Записници са </a:t>
            </a:r>
            <a:r>
              <a:rPr lang="sr-Cyrl-RS" sz="2600" dirty="0" err="1" smtClean="0">
                <a:solidFill>
                  <a:schemeClr val="tx1"/>
                </a:solidFill>
              </a:rPr>
              <a:t>сједница</a:t>
            </a:r>
            <a:r>
              <a:rPr lang="sr-Cyrl-RS" sz="2600" dirty="0" smtClean="0">
                <a:solidFill>
                  <a:schemeClr val="tx1"/>
                </a:solidFill>
              </a:rPr>
              <a:t> Наставничког </a:t>
            </a:r>
            <a:r>
              <a:rPr lang="sr-Cyrl-RS" sz="2600" dirty="0" err="1" smtClean="0">
                <a:solidFill>
                  <a:schemeClr val="tx1"/>
                </a:solidFill>
              </a:rPr>
              <a:t>вијећа</a:t>
            </a:r>
            <a:r>
              <a:rPr lang="sr-Cyrl-RS" sz="2600" dirty="0" smtClean="0">
                <a:solidFill>
                  <a:schemeClr val="tx1"/>
                </a:solidFill>
              </a:rPr>
              <a:t> (одлуке о награђивању ученика, Правилник о награђивању )</a:t>
            </a:r>
          </a:p>
          <a:p>
            <a:r>
              <a:rPr lang="sr-Cyrl-RS" sz="2600" dirty="0" err="1" smtClean="0">
                <a:solidFill>
                  <a:schemeClr val="tx1"/>
                </a:solidFill>
              </a:rPr>
              <a:t>Извјештаји</a:t>
            </a:r>
            <a:r>
              <a:rPr lang="sr-Cyrl-RS" sz="2600" dirty="0" smtClean="0">
                <a:solidFill>
                  <a:schemeClr val="tx1"/>
                </a:solidFill>
              </a:rPr>
              <a:t> са одржаних такмичења</a:t>
            </a:r>
          </a:p>
          <a:p>
            <a:r>
              <a:rPr lang="sr-Cyrl-RS" sz="2600" dirty="0" smtClean="0">
                <a:solidFill>
                  <a:schemeClr val="tx1"/>
                </a:solidFill>
              </a:rPr>
              <a:t>Дипломе ученика за освојена </a:t>
            </a:r>
            <a:r>
              <a:rPr lang="sr-Cyrl-RS" sz="2600" dirty="0" err="1" smtClean="0">
                <a:solidFill>
                  <a:schemeClr val="tx1"/>
                </a:solidFill>
              </a:rPr>
              <a:t>мјеста</a:t>
            </a:r>
            <a:endParaRPr lang="sr-Cyrl-RS" sz="2600" dirty="0" smtClean="0">
              <a:solidFill>
                <a:schemeClr val="tx1"/>
              </a:solidFill>
            </a:endParaRPr>
          </a:p>
          <a:p>
            <a:r>
              <a:rPr lang="sr-Cyrl-RS" sz="2600" dirty="0" smtClean="0">
                <a:solidFill>
                  <a:schemeClr val="tx1"/>
                </a:solidFill>
              </a:rPr>
              <a:t>Евиденције о ученицима са посебним потребама, талентованим и надареним ученицима, итд.</a:t>
            </a:r>
          </a:p>
          <a:p>
            <a:r>
              <a:rPr lang="sr-Cyrl-RS" sz="2600" dirty="0" err="1" smtClean="0">
                <a:solidFill>
                  <a:schemeClr val="tx1"/>
                </a:solidFill>
              </a:rPr>
              <a:t>Извјештаји</a:t>
            </a:r>
            <a:r>
              <a:rPr lang="sr-Cyrl-RS" sz="2600" dirty="0" smtClean="0">
                <a:solidFill>
                  <a:schemeClr val="tx1"/>
                </a:solidFill>
              </a:rPr>
              <a:t> и анализе о реализованим </a:t>
            </a:r>
            <a:r>
              <a:rPr lang="sr-Cyrl-RS" sz="2600" dirty="0" err="1" smtClean="0">
                <a:solidFill>
                  <a:schemeClr val="tx1"/>
                </a:solidFill>
              </a:rPr>
              <a:t>провјерама</a:t>
            </a:r>
            <a:r>
              <a:rPr lang="sr-Cyrl-RS" sz="2600" dirty="0" smtClean="0">
                <a:solidFill>
                  <a:schemeClr val="tx1"/>
                </a:solidFill>
              </a:rPr>
              <a:t> (компаративне анализе) </a:t>
            </a:r>
          </a:p>
          <a:p>
            <a:r>
              <a:rPr lang="sr-Cyrl-RS" sz="2600" dirty="0" smtClean="0">
                <a:solidFill>
                  <a:schemeClr val="tx1"/>
                </a:solidFill>
              </a:rPr>
              <a:t>Годишњи </a:t>
            </a:r>
            <a:r>
              <a:rPr lang="sr-Cyrl-RS" sz="2600" dirty="0" err="1" smtClean="0">
                <a:solidFill>
                  <a:schemeClr val="tx1"/>
                </a:solidFill>
              </a:rPr>
              <a:t>извјештаји</a:t>
            </a:r>
            <a:r>
              <a:rPr lang="sr-Cyrl-RS" sz="2600" dirty="0" smtClean="0">
                <a:solidFill>
                  <a:schemeClr val="tx1"/>
                </a:solidFill>
              </a:rPr>
              <a:t> о раду школе</a:t>
            </a:r>
          </a:p>
          <a:p>
            <a:r>
              <a:rPr lang="sr-Cyrl-RS" sz="2600" dirty="0" err="1" smtClean="0">
                <a:solidFill>
                  <a:schemeClr val="tx1"/>
                </a:solidFill>
              </a:rPr>
              <a:t>Извјештаји</a:t>
            </a:r>
            <a:r>
              <a:rPr lang="sr-Cyrl-RS" sz="2600" dirty="0" smtClean="0">
                <a:solidFill>
                  <a:schemeClr val="tx1"/>
                </a:solidFill>
              </a:rPr>
              <a:t> о учешћу и </a:t>
            </a:r>
            <a:r>
              <a:rPr lang="sr-Cyrl-RS" sz="2600" dirty="0" err="1" smtClean="0">
                <a:solidFill>
                  <a:schemeClr val="tx1"/>
                </a:solidFill>
              </a:rPr>
              <a:t>успјесима</a:t>
            </a:r>
            <a:r>
              <a:rPr lang="sr-Cyrl-RS" sz="2600" dirty="0" smtClean="0">
                <a:solidFill>
                  <a:schemeClr val="tx1"/>
                </a:solidFill>
              </a:rPr>
              <a:t> на смотрама и фестивалима</a:t>
            </a:r>
            <a:endParaRPr lang="en-US" sz="2600" dirty="0" smtClean="0">
              <a:solidFill>
                <a:schemeClr val="tx1"/>
              </a:solidFill>
            </a:endParaRPr>
          </a:p>
          <a:p>
            <a:r>
              <a:rPr lang="sr-Cyrl-RS" sz="2600" dirty="0" smtClean="0">
                <a:solidFill>
                  <a:schemeClr val="tx1"/>
                </a:solidFill>
              </a:rPr>
              <a:t>Интернет и </a:t>
            </a:r>
            <a:r>
              <a:rPr lang="sr-Cyrl-RS" sz="2600" dirty="0" err="1" smtClean="0">
                <a:solidFill>
                  <a:schemeClr val="tx1"/>
                </a:solidFill>
              </a:rPr>
              <a:t>фејзбук</a:t>
            </a:r>
            <a:r>
              <a:rPr lang="sr-Cyrl-RS" sz="2600" dirty="0" smtClean="0">
                <a:solidFill>
                  <a:schemeClr val="tx1"/>
                </a:solidFill>
              </a:rPr>
              <a:t> страница школе,</a:t>
            </a:r>
          </a:p>
          <a:p>
            <a:r>
              <a:rPr lang="sr-Cyrl-RS" sz="2600" dirty="0" smtClean="0">
                <a:solidFill>
                  <a:schemeClr val="tx1"/>
                </a:solidFill>
              </a:rPr>
              <a:t>Медији (чланак  и фотографије о </a:t>
            </a:r>
            <a:r>
              <a:rPr lang="sr-Cyrl-RS" sz="2600" dirty="0" err="1" smtClean="0">
                <a:solidFill>
                  <a:schemeClr val="tx1"/>
                </a:solidFill>
              </a:rPr>
              <a:t>успјесима</a:t>
            </a:r>
            <a:r>
              <a:rPr lang="sr-Cyrl-RS" sz="2600" dirty="0" smtClean="0">
                <a:solidFill>
                  <a:schemeClr val="tx1"/>
                </a:solidFill>
              </a:rPr>
              <a:t> ученика), </a:t>
            </a:r>
          </a:p>
          <a:p>
            <a:r>
              <a:rPr lang="sr-Cyrl-RS" sz="2600" dirty="0" smtClean="0">
                <a:solidFill>
                  <a:schemeClr val="tx1"/>
                </a:solidFill>
              </a:rPr>
              <a:t>Школски (електронски) часопис</a:t>
            </a:r>
          </a:p>
          <a:p>
            <a:r>
              <a:rPr lang="sr-Cyrl-RS" sz="2600" dirty="0" smtClean="0">
                <a:solidFill>
                  <a:schemeClr val="tx1"/>
                </a:solidFill>
              </a:rPr>
              <a:t>...</a:t>
            </a:r>
          </a:p>
          <a:p>
            <a:endParaRPr lang="sr-Cyrl-R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606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8708"/>
          </a:xfrm>
        </p:spPr>
        <p:txBody>
          <a:bodyPr/>
          <a:lstStyle/>
          <a:p>
            <a:r>
              <a:rPr lang="sr-Cyrl-RS" b="1" dirty="0" smtClean="0">
                <a:solidFill>
                  <a:schemeClr val="accent1">
                    <a:lumMod val="75000"/>
                  </a:schemeClr>
                </a:solidFill>
              </a:rPr>
              <a:t>ЗАДАТАК 2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1003"/>
            <a:ext cx="10515600" cy="49759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Cyrl-RS" dirty="0" smtClean="0"/>
          </a:p>
          <a:p>
            <a:pPr marL="0" indent="0">
              <a:buNone/>
            </a:pPr>
            <a:r>
              <a:rPr lang="sr-Cyrl-RS" sz="3200" dirty="0" smtClean="0">
                <a:solidFill>
                  <a:schemeClr val="tx1"/>
                </a:solidFill>
              </a:rPr>
              <a:t>У ОКВИРУ ГРУПЕ ПРОДИСКУТУЈТЕ И НАПИШИТЕ КОЈИ СУ ТО, ПО ВАШЕМ МИШЉЕЊУ, РЕЛЕВАНТНИ ДОКУМЕНТИ И МАТЕРИЈАЛИ ТЈ. ДОКАЗИ ШКОЛЕ О ИСПУЊЕНОСТИ ИНДИКАТОРА:</a:t>
            </a:r>
          </a:p>
          <a:p>
            <a:pPr marL="0" indent="0">
              <a:buNone/>
            </a:pPr>
            <a:endParaRPr lang="sr-Cyrl-RS" sz="3200" dirty="0" smtClean="0"/>
          </a:p>
          <a:p>
            <a:pPr marL="514350" indent="-514350">
              <a:buAutoNum type="arabicPeriod"/>
            </a:pPr>
            <a:r>
              <a:rPr lang="sr-Cyrl-RS" sz="3200" dirty="0" smtClean="0">
                <a:solidFill>
                  <a:schemeClr val="tx1"/>
                </a:solidFill>
              </a:rPr>
              <a:t>Стандард 2, </a:t>
            </a:r>
            <a:r>
              <a:rPr lang="sr-Cyrl-RS" sz="3200" dirty="0">
                <a:solidFill>
                  <a:schemeClr val="tx1"/>
                </a:solidFill>
              </a:rPr>
              <a:t>индикатор </a:t>
            </a:r>
            <a:r>
              <a:rPr lang="sr-Cyrl-RS" sz="3200" dirty="0" smtClean="0">
                <a:solidFill>
                  <a:schemeClr val="tx1"/>
                </a:solidFill>
              </a:rPr>
              <a:t>2.18</a:t>
            </a:r>
          </a:p>
          <a:p>
            <a:pPr marL="514350" indent="-514350">
              <a:buAutoNum type="arabicPeriod"/>
            </a:pPr>
            <a:endParaRPr lang="sr-Cyrl-RS" sz="3200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sr-Cyrl-RS" sz="3200" dirty="0">
                <a:solidFill>
                  <a:schemeClr val="tx1"/>
                </a:solidFill>
              </a:rPr>
              <a:t>Стандард </a:t>
            </a:r>
            <a:r>
              <a:rPr lang="sr-Cyrl-RS" sz="3200" dirty="0" smtClean="0">
                <a:solidFill>
                  <a:schemeClr val="tx1"/>
                </a:solidFill>
              </a:rPr>
              <a:t>6, </a:t>
            </a:r>
            <a:r>
              <a:rPr lang="sr-Cyrl-RS" sz="3200" dirty="0">
                <a:solidFill>
                  <a:schemeClr val="tx1"/>
                </a:solidFill>
              </a:rPr>
              <a:t>индикатор </a:t>
            </a:r>
            <a:r>
              <a:rPr lang="sr-Cyrl-RS" sz="3200" dirty="0" smtClean="0">
                <a:solidFill>
                  <a:schemeClr val="tx1"/>
                </a:solidFill>
              </a:rPr>
              <a:t>6.2</a:t>
            </a:r>
            <a:endParaRPr lang="en-GB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20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263" y="504968"/>
            <a:ext cx="11313994" cy="59640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RS" sz="3200" b="1" dirty="0">
                <a:solidFill>
                  <a:schemeClr val="tx1"/>
                </a:solidFill>
              </a:rPr>
              <a:t>Стандард 2, индикатор 2.18</a:t>
            </a:r>
            <a:endParaRPr lang="en-US" sz="3200" dirty="0" smtClean="0">
              <a:solidFill>
                <a:schemeClr val="tx1"/>
              </a:solidFill>
            </a:endParaRPr>
          </a:p>
          <a:p>
            <a:r>
              <a:rPr lang="sr-Cyrl-RS" sz="3200" dirty="0" smtClean="0">
                <a:solidFill>
                  <a:schemeClr val="tx1"/>
                </a:solidFill>
              </a:rPr>
              <a:t>Наставници се љубазно и са уважавањем односе према сваком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sr-Cyrl-RS" sz="3200" dirty="0" smtClean="0">
                <a:solidFill>
                  <a:schemeClr val="tx1"/>
                </a:solidFill>
              </a:rPr>
              <a:t>ученику, поштујући личност </a:t>
            </a:r>
            <a:r>
              <a:rPr lang="sr-Cyrl-RS" sz="3200" dirty="0" err="1" smtClean="0">
                <a:solidFill>
                  <a:schemeClr val="tx1"/>
                </a:solidFill>
              </a:rPr>
              <a:t>дјетета</a:t>
            </a:r>
            <a:r>
              <a:rPr lang="sr-Cyrl-RS" sz="3200" dirty="0" smtClean="0">
                <a:solidFill>
                  <a:schemeClr val="tx1"/>
                </a:solidFill>
              </a:rPr>
              <a:t> и подржавајући развој самопоуздања и самопоштовања (наставници дају ученицима могућност да постављају питања, дискутују и коментаришу; адекватно реагују на међусобно неуважавање ученика)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b="1" dirty="0" smtClean="0"/>
          </a:p>
          <a:p>
            <a:pPr marL="0" indent="0">
              <a:buNone/>
            </a:pPr>
            <a:r>
              <a:rPr lang="sr-Cyrl-RS" sz="3200" b="1" dirty="0" smtClean="0">
                <a:solidFill>
                  <a:schemeClr val="tx1"/>
                </a:solidFill>
              </a:rPr>
              <a:t>Стандард </a:t>
            </a:r>
            <a:r>
              <a:rPr lang="sr-Cyrl-RS" sz="3200" b="1" dirty="0">
                <a:solidFill>
                  <a:schemeClr val="tx1"/>
                </a:solidFill>
              </a:rPr>
              <a:t>6, индикатор 6.2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ru-RU" sz="3200" dirty="0">
                <a:solidFill>
                  <a:schemeClr val="tx1"/>
                </a:solidFill>
              </a:rPr>
              <a:t>Запослени поступају у складу са дефинисаним пословима и одговорностима, а који се ревидирају на годишњем нивоу. </a:t>
            </a:r>
            <a:endParaRPr lang="en-GB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118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101" y="174058"/>
            <a:ext cx="10515600" cy="726695"/>
          </a:xfrm>
        </p:spPr>
        <p:txBody>
          <a:bodyPr>
            <a:normAutofit/>
          </a:bodyPr>
          <a:lstStyle/>
          <a:p>
            <a:r>
              <a:rPr lang="sr-Cyrl-RS" b="1" dirty="0" smtClean="0">
                <a:solidFill>
                  <a:schemeClr val="tx1"/>
                </a:solidFill>
              </a:rPr>
              <a:t>Стандард 2, индикатор 2.18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4" y="805218"/>
            <a:ext cx="11627893" cy="5827594"/>
          </a:xfrm>
        </p:spPr>
        <p:txBody>
          <a:bodyPr>
            <a:normAutofit/>
          </a:bodyPr>
          <a:lstStyle/>
          <a:p>
            <a:r>
              <a:rPr lang="sr-Cyrl-RS" sz="2800" dirty="0" err="1" smtClean="0">
                <a:solidFill>
                  <a:schemeClr val="tx1"/>
                </a:solidFill>
              </a:rPr>
              <a:t>Скалери</a:t>
            </a:r>
            <a:r>
              <a:rPr lang="sr-Cyrl-RS" sz="2800" dirty="0" smtClean="0">
                <a:solidFill>
                  <a:schemeClr val="tx1"/>
                </a:solidFill>
              </a:rPr>
              <a:t> са посматраних часова директора/педагога</a:t>
            </a:r>
          </a:p>
          <a:p>
            <a:r>
              <a:rPr lang="sr-Cyrl-RS" sz="2800" dirty="0" smtClean="0">
                <a:solidFill>
                  <a:schemeClr val="tx1"/>
                </a:solidFill>
              </a:rPr>
              <a:t>Записници инспектора-</a:t>
            </a:r>
            <a:r>
              <a:rPr lang="sr-Cyrl-RS" sz="2800" dirty="0" err="1" smtClean="0">
                <a:solidFill>
                  <a:schemeClr val="tx1"/>
                </a:solidFill>
              </a:rPr>
              <a:t>просвјетних</a:t>
            </a:r>
            <a:r>
              <a:rPr lang="sr-Cyrl-RS" sz="2800" dirty="0" smtClean="0">
                <a:solidFill>
                  <a:schemeClr val="tx1"/>
                </a:solidFill>
              </a:rPr>
              <a:t> </a:t>
            </a:r>
            <a:r>
              <a:rPr lang="sr-Cyrl-RS" sz="2800" dirty="0" err="1" smtClean="0">
                <a:solidFill>
                  <a:schemeClr val="tx1"/>
                </a:solidFill>
              </a:rPr>
              <a:t>савјетника</a:t>
            </a:r>
            <a:endParaRPr lang="sr-Cyrl-RS" sz="2800" dirty="0" smtClean="0">
              <a:solidFill>
                <a:schemeClr val="tx1"/>
              </a:solidFill>
            </a:endParaRPr>
          </a:p>
          <a:p>
            <a:r>
              <a:rPr lang="sr-Cyrl-RS" sz="2800" dirty="0" err="1" smtClean="0">
                <a:solidFill>
                  <a:schemeClr val="tx1"/>
                </a:solidFill>
              </a:rPr>
              <a:t>Одјељењске</a:t>
            </a:r>
            <a:r>
              <a:rPr lang="sr-Cyrl-RS" sz="2800" dirty="0" smtClean="0">
                <a:solidFill>
                  <a:schemeClr val="tx1"/>
                </a:solidFill>
              </a:rPr>
              <a:t> </a:t>
            </a:r>
            <a:r>
              <a:rPr lang="sr-Cyrl-RS" sz="2800" dirty="0" smtClean="0">
                <a:solidFill>
                  <a:schemeClr val="tx1"/>
                </a:solidFill>
              </a:rPr>
              <a:t>књиге; </a:t>
            </a:r>
            <a:r>
              <a:rPr lang="sr-Cyrl-RS" sz="2800" dirty="0" err="1" smtClean="0">
                <a:solidFill>
                  <a:schemeClr val="tx1"/>
                </a:solidFill>
              </a:rPr>
              <a:t>забиљешке</a:t>
            </a:r>
            <a:r>
              <a:rPr lang="sr-Cyrl-RS" sz="2800" dirty="0" smtClean="0">
                <a:solidFill>
                  <a:schemeClr val="tx1"/>
                </a:solidFill>
              </a:rPr>
              <a:t> </a:t>
            </a:r>
            <a:r>
              <a:rPr lang="sr-Cyrl-RS" sz="2800" dirty="0" err="1" smtClean="0">
                <a:solidFill>
                  <a:schemeClr val="tx1"/>
                </a:solidFill>
              </a:rPr>
              <a:t>одјељ.старј</a:t>
            </a:r>
            <a:r>
              <a:rPr lang="sr-Cyrl-RS" sz="2800" dirty="0" smtClean="0">
                <a:solidFill>
                  <a:schemeClr val="tx1"/>
                </a:solidFill>
              </a:rPr>
              <a:t>./педагога/директора о обављеном разговору, предузете </a:t>
            </a:r>
            <a:r>
              <a:rPr lang="sr-Cyrl-RS" sz="2800" dirty="0" err="1" smtClean="0">
                <a:solidFill>
                  <a:schemeClr val="tx1"/>
                </a:solidFill>
              </a:rPr>
              <a:t>мјере</a:t>
            </a:r>
            <a:r>
              <a:rPr lang="sr-Cyrl-RS" sz="2800" dirty="0" smtClean="0">
                <a:solidFill>
                  <a:schemeClr val="tx1"/>
                </a:solidFill>
              </a:rPr>
              <a:t>; 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sr-Cyrl-RS" sz="2800" dirty="0" smtClean="0">
                <a:solidFill>
                  <a:schemeClr val="tx1"/>
                </a:solidFill>
              </a:rPr>
              <a:t>Радионице </a:t>
            </a:r>
            <a:r>
              <a:rPr lang="sr-Cyrl-RS" sz="2800" dirty="0" smtClean="0">
                <a:solidFill>
                  <a:schemeClr val="tx1"/>
                </a:solidFill>
              </a:rPr>
              <a:t>на тему изградње међуљудских односа </a:t>
            </a:r>
            <a:r>
              <a:rPr lang="sr-Cyrl-RS" sz="2800" dirty="0" smtClean="0">
                <a:solidFill>
                  <a:schemeClr val="tx1"/>
                </a:solidFill>
              </a:rPr>
              <a:t>(наставници)</a:t>
            </a:r>
            <a:endParaRPr lang="sr-Cyrl-RS" sz="2800" dirty="0" smtClean="0">
              <a:solidFill>
                <a:schemeClr val="tx1"/>
              </a:solidFill>
            </a:endParaRPr>
          </a:p>
          <a:p>
            <a:r>
              <a:rPr lang="sr-Cyrl-RS" sz="2800" dirty="0" smtClean="0">
                <a:solidFill>
                  <a:schemeClr val="tx1"/>
                </a:solidFill>
              </a:rPr>
              <a:t>Записници </a:t>
            </a:r>
            <a:r>
              <a:rPr lang="sr-Cyrl-RS" sz="2800" dirty="0" err="1" smtClean="0">
                <a:solidFill>
                  <a:schemeClr val="tx1"/>
                </a:solidFill>
              </a:rPr>
              <a:t>Савјета</a:t>
            </a:r>
            <a:r>
              <a:rPr lang="sr-Cyrl-RS" sz="2800" dirty="0" smtClean="0">
                <a:solidFill>
                  <a:schemeClr val="tx1"/>
                </a:solidFill>
              </a:rPr>
              <a:t> родитеља и </a:t>
            </a:r>
            <a:r>
              <a:rPr lang="sr-Cyrl-RS" sz="2800" dirty="0" err="1" smtClean="0">
                <a:solidFill>
                  <a:schemeClr val="tx1"/>
                </a:solidFill>
              </a:rPr>
              <a:t>Савјета</a:t>
            </a:r>
            <a:r>
              <a:rPr lang="sr-Cyrl-RS" sz="2800" dirty="0" smtClean="0">
                <a:solidFill>
                  <a:schemeClr val="tx1"/>
                </a:solidFill>
              </a:rPr>
              <a:t> ученика</a:t>
            </a:r>
          </a:p>
          <a:p>
            <a:r>
              <a:rPr lang="sr-Cyrl-RS" sz="2800" dirty="0" smtClean="0">
                <a:solidFill>
                  <a:schemeClr val="tx1"/>
                </a:solidFill>
              </a:rPr>
              <a:t>Анкете (и анализе) о задовољству школом/наставницима за ученике и родитеље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sr-Cyrl-RS" sz="2800" dirty="0" smtClean="0">
                <a:solidFill>
                  <a:schemeClr val="tx1"/>
                </a:solidFill>
              </a:rPr>
              <a:t>...</a:t>
            </a:r>
          </a:p>
          <a:p>
            <a:endParaRPr lang="sr-Cyrl-R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808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3048"/>
          </a:xfrm>
        </p:spPr>
        <p:txBody>
          <a:bodyPr>
            <a:normAutofit/>
          </a:bodyPr>
          <a:lstStyle/>
          <a:p>
            <a:r>
              <a:rPr lang="sr-Cyrl-RS" b="1" dirty="0" smtClean="0">
                <a:solidFill>
                  <a:schemeClr val="tx1"/>
                </a:solidFill>
              </a:rPr>
              <a:t>Стандард 6, индикатор 6.2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914400"/>
            <a:ext cx="11423176" cy="5513696"/>
          </a:xfrm>
        </p:spPr>
        <p:txBody>
          <a:bodyPr>
            <a:normAutofit fontScale="92500" lnSpcReduction="10000"/>
          </a:bodyPr>
          <a:lstStyle/>
          <a:p>
            <a:r>
              <a:rPr lang="sr-Cyrl-RS" sz="2800" dirty="0" smtClean="0">
                <a:solidFill>
                  <a:schemeClr val="tx1"/>
                </a:solidFill>
              </a:rPr>
              <a:t>Наставници (планови и припреме; Дневник рада у ОК; Дневници рада допунске/додатне наставе и секција; сертификати и потврде, теме, </a:t>
            </a:r>
            <a:r>
              <a:rPr lang="sr-Cyrl-BA" sz="2800" dirty="0" err="1" smtClean="0">
                <a:solidFill>
                  <a:schemeClr val="tx1"/>
                </a:solidFill>
              </a:rPr>
              <a:t>скалери</a:t>
            </a:r>
            <a:r>
              <a:rPr lang="sr-Cyrl-BA" sz="2800" dirty="0" smtClean="0">
                <a:solidFill>
                  <a:schemeClr val="tx1"/>
                </a:solidFill>
              </a:rPr>
              <a:t> </a:t>
            </a:r>
            <a:r>
              <a:rPr lang="sr-Cyrl-BA" sz="2800" dirty="0">
                <a:solidFill>
                  <a:schemeClr val="tx1"/>
                </a:solidFill>
              </a:rPr>
              <a:t>са посматраних часова </a:t>
            </a:r>
            <a:r>
              <a:rPr lang="sr-Cyrl-BA" sz="2800" dirty="0" smtClean="0">
                <a:solidFill>
                  <a:schemeClr val="tx1"/>
                </a:solidFill>
              </a:rPr>
              <a:t>Записници РПЗ-а, </a:t>
            </a:r>
            <a:r>
              <a:rPr lang="sr-Cyrl-BA" sz="2800" dirty="0" err="1" smtClean="0">
                <a:solidFill>
                  <a:schemeClr val="tx1"/>
                </a:solidFill>
              </a:rPr>
              <a:t>одјељењска</a:t>
            </a:r>
            <a:r>
              <a:rPr lang="sr-Cyrl-BA" sz="2800" dirty="0" smtClean="0">
                <a:solidFill>
                  <a:schemeClr val="tx1"/>
                </a:solidFill>
              </a:rPr>
              <a:t> </a:t>
            </a:r>
            <a:r>
              <a:rPr lang="sr-Cyrl-BA" sz="2800" dirty="0">
                <a:solidFill>
                  <a:schemeClr val="tx1"/>
                </a:solidFill>
              </a:rPr>
              <a:t>старјешинства</a:t>
            </a:r>
            <a:r>
              <a:rPr lang="sr-Cyrl-BA" sz="2800" dirty="0" smtClean="0">
                <a:solidFill>
                  <a:schemeClr val="tx1"/>
                </a:solidFill>
              </a:rPr>
              <a:t>), евиденције </a:t>
            </a:r>
            <a:r>
              <a:rPr lang="sr-Cyrl-BA" sz="2800" dirty="0">
                <a:solidFill>
                  <a:schemeClr val="tx1"/>
                </a:solidFill>
              </a:rPr>
              <a:t>присуства на сједницама Наставничког вијећа, </a:t>
            </a:r>
            <a:r>
              <a:rPr lang="sr-Cyrl-BA" sz="2800" dirty="0" err="1">
                <a:solidFill>
                  <a:schemeClr val="tx1"/>
                </a:solidFill>
              </a:rPr>
              <a:t>Одјељењског</a:t>
            </a:r>
            <a:r>
              <a:rPr lang="sr-Cyrl-BA" sz="2800" dirty="0">
                <a:solidFill>
                  <a:schemeClr val="tx1"/>
                </a:solidFill>
              </a:rPr>
              <a:t> вијећа, Стручних </a:t>
            </a:r>
            <a:r>
              <a:rPr lang="sr-Cyrl-BA" sz="2800" dirty="0" smtClean="0">
                <a:solidFill>
                  <a:schemeClr val="tx1"/>
                </a:solidFill>
              </a:rPr>
              <a:t>актива, </a:t>
            </a:r>
            <a:r>
              <a:rPr lang="sr-Cyrl-BA" sz="2800" dirty="0">
                <a:solidFill>
                  <a:schemeClr val="tx1"/>
                </a:solidFill>
              </a:rPr>
              <a:t>евиденција о обрађеним темама и потврде о присуству савјетовањима, семинарима и </a:t>
            </a:r>
            <a:r>
              <a:rPr lang="sr-Cyrl-BA" sz="2800" dirty="0" smtClean="0">
                <a:solidFill>
                  <a:schemeClr val="tx1"/>
                </a:solidFill>
              </a:rPr>
              <a:t>обукама; књигу дежурства </a:t>
            </a:r>
            <a:r>
              <a:rPr lang="sr-Cyrl-BA" sz="2800" dirty="0">
                <a:solidFill>
                  <a:schemeClr val="tx1"/>
                </a:solidFill>
              </a:rPr>
              <a:t>и сл. </a:t>
            </a:r>
            <a:endParaRPr lang="sr-Cyrl-BA" sz="2800" dirty="0" smtClean="0">
              <a:solidFill>
                <a:schemeClr val="tx1"/>
              </a:solidFill>
            </a:endParaRPr>
          </a:p>
          <a:p>
            <a:r>
              <a:rPr lang="sr-Cyrl-BA" sz="2800" dirty="0" smtClean="0">
                <a:solidFill>
                  <a:schemeClr val="tx1"/>
                </a:solidFill>
              </a:rPr>
              <a:t>Руководство </a:t>
            </a:r>
            <a:r>
              <a:rPr lang="sr-Cyrl-BA" sz="2800" dirty="0">
                <a:solidFill>
                  <a:schemeClr val="tx1"/>
                </a:solidFill>
              </a:rPr>
              <a:t>и стручна служба школе </a:t>
            </a:r>
            <a:r>
              <a:rPr lang="sr-Cyrl-BA" sz="2800" dirty="0" smtClean="0">
                <a:solidFill>
                  <a:schemeClr val="tx1"/>
                </a:solidFill>
              </a:rPr>
              <a:t>(планови </a:t>
            </a:r>
            <a:r>
              <a:rPr lang="sr-Cyrl-BA" sz="2800" dirty="0">
                <a:solidFill>
                  <a:schemeClr val="tx1"/>
                </a:solidFill>
              </a:rPr>
              <a:t>и </a:t>
            </a:r>
            <a:r>
              <a:rPr lang="sr-Cyrl-BA" sz="2800" dirty="0" smtClean="0">
                <a:solidFill>
                  <a:schemeClr val="tx1"/>
                </a:solidFill>
              </a:rPr>
              <a:t>програми </a:t>
            </a:r>
            <a:r>
              <a:rPr lang="sr-Cyrl-BA" sz="2800" dirty="0">
                <a:solidFill>
                  <a:schemeClr val="tx1"/>
                </a:solidFill>
              </a:rPr>
              <a:t>рада и </a:t>
            </a:r>
            <a:r>
              <a:rPr lang="sr-Cyrl-BA" sz="2800" dirty="0" smtClean="0">
                <a:solidFill>
                  <a:schemeClr val="tx1"/>
                </a:solidFill>
              </a:rPr>
              <a:t>извјештаји о раду, евиденције </a:t>
            </a:r>
            <a:r>
              <a:rPr lang="sr-Cyrl-BA" sz="2800" dirty="0">
                <a:solidFill>
                  <a:schemeClr val="tx1"/>
                </a:solidFill>
              </a:rPr>
              <a:t>реализације послова и </a:t>
            </a:r>
            <a:r>
              <a:rPr lang="sr-Cyrl-BA" sz="2800" dirty="0" smtClean="0">
                <a:solidFill>
                  <a:schemeClr val="tx1"/>
                </a:solidFill>
              </a:rPr>
              <a:t>дневници рада</a:t>
            </a:r>
            <a:r>
              <a:rPr lang="sr-Cyrl-BA" sz="2800" dirty="0">
                <a:solidFill>
                  <a:schemeClr val="tx1"/>
                </a:solidFill>
              </a:rPr>
              <a:t>, </a:t>
            </a:r>
            <a:r>
              <a:rPr lang="sr-Cyrl-BA" sz="2800" dirty="0" err="1" smtClean="0">
                <a:solidFill>
                  <a:schemeClr val="tx1"/>
                </a:solidFill>
              </a:rPr>
              <a:t>скалери</a:t>
            </a:r>
            <a:r>
              <a:rPr lang="sr-Cyrl-BA" sz="2800" dirty="0" smtClean="0">
                <a:solidFill>
                  <a:schemeClr val="tx1"/>
                </a:solidFill>
              </a:rPr>
              <a:t> </a:t>
            </a:r>
            <a:r>
              <a:rPr lang="sr-Cyrl-BA" sz="2800" dirty="0">
                <a:solidFill>
                  <a:schemeClr val="tx1"/>
                </a:solidFill>
              </a:rPr>
              <a:t>са посматраних часова, интернет </a:t>
            </a:r>
            <a:r>
              <a:rPr lang="sr-Cyrl-BA" sz="2800" dirty="0" smtClean="0">
                <a:solidFill>
                  <a:schemeClr val="tx1"/>
                </a:solidFill>
              </a:rPr>
              <a:t>страница </a:t>
            </a:r>
            <a:r>
              <a:rPr lang="sr-Cyrl-BA" sz="2800" dirty="0">
                <a:solidFill>
                  <a:schemeClr val="tx1"/>
                </a:solidFill>
              </a:rPr>
              <a:t>школе, и сл. </a:t>
            </a:r>
            <a:endParaRPr lang="sr-Cyrl-BA" sz="2800" dirty="0" smtClean="0">
              <a:solidFill>
                <a:schemeClr val="tx1"/>
              </a:solidFill>
            </a:endParaRPr>
          </a:p>
          <a:p>
            <a:r>
              <a:rPr lang="sr-Cyrl-BA" sz="2800" dirty="0" smtClean="0">
                <a:solidFill>
                  <a:schemeClr val="tx1"/>
                </a:solidFill>
              </a:rPr>
              <a:t>Ваннаставно </a:t>
            </a:r>
            <a:r>
              <a:rPr lang="sr-Cyrl-BA" sz="2800" dirty="0">
                <a:solidFill>
                  <a:schemeClr val="tx1"/>
                </a:solidFill>
              </a:rPr>
              <a:t>особље начин, квалитет и динамику својих послова доказују листама евиденције о обављању послова</a:t>
            </a:r>
            <a:r>
              <a:rPr lang="sr-Cyrl-BA" sz="2800" dirty="0" smtClean="0">
                <a:solidFill>
                  <a:schemeClr val="tx1"/>
                </a:solidFill>
              </a:rPr>
              <a:t>.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..</a:t>
            </a:r>
            <a:r>
              <a:rPr lang="sr-Cyrl-BA" sz="2800" dirty="0" smtClean="0">
                <a:solidFill>
                  <a:schemeClr val="tx1"/>
                </a:solidFill>
              </a:rPr>
              <a:t>.</a:t>
            </a:r>
            <a:endParaRPr lang="en-GB" sz="28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1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493</TotalTime>
  <Words>875</Words>
  <Application>Microsoft Office PowerPoint</Application>
  <PresentationFormat>Widescreen</PresentationFormat>
  <Paragraphs>110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 3</vt:lpstr>
      <vt:lpstr>Facet</vt:lpstr>
      <vt:lpstr>САМОВРЕДНОВАЊЕ РАДА ШКОЛЕ  - радионица - </vt:lpstr>
      <vt:lpstr>ЗАДАТАК 1</vt:lpstr>
      <vt:lpstr>PowerPoint Presentation</vt:lpstr>
      <vt:lpstr>Стандард 1, индикатор 1.15</vt:lpstr>
      <vt:lpstr>Стандард 4, индикатор 4.1</vt:lpstr>
      <vt:lpstr>ЗАДАТАК 2</vt:lpstr>
      <vt:lpstr>PowerPoint Presentation</vt:lpstr>
      <vt:lpstr>Стандард 2, индикатор 2.18</vt:lpstr>
      <vt:lpstr>Стандард 6, индикатор 6.2</vt:lpstr>
      <vt:lpstr>ЗАДАТАК 3</vt:lpstr>
      <vt:lpstr>PowerPoint Presentation</vt:lpstr>
      <vt:lpstr>Стандард 3, индикатор 3.7 </vt:lpstr>
      <vt:lpstr> Стандард 5, индикатор 5.3</vt:lpstr>
      <vt:lpstr>Додатна питања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САМОВРЕДНОВАЊЕ РАДА ШКОЛЕ</dc:title>
  <dc:creator>42. Tatjana Bogdanovic</dc:creator>
  <cp:lastModifiedBy>42. Tatjana Bogdanovic</cp:lastModifiedBy>
  <cp:revision>75</cp:revision>
  <dcterms:created xsi:type="dcterms:W3CDTF">2021-02-11T11:53:34Z</dcterms:created>
  <dcterms:modified xsi:type="dcterms:W3CDTF">2022-03-04T10:46:40Z</dcterms:modified>
</cp:coreProperties>
</file>