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388" r:id="rId2"/>
    <p:sldId id="258" r:id="rId3"/>
    <p:sldId id="568" r:id="rId4"/>
    <p:sldId id="570" r:id="rId5"/>
    <p:sldId id="261" r:id="rId6"/>
    <p:sldId id="574" r:id="rId7"/>
    <p:sldId id="576" r:id="rId8"/>
    <p:sldId id="264" r:id="rId9"/>
    <p:sldId id="577" r:id="rId10"/>
    <p:sldId id="411" r:id="rId11"/>
    <p:sldId id="280" r:id="rId12"/>
    <p:sldId id="578" r:id="rId13"/>
    <p:sldId id="582" r:id="rId14"/>
    <p:sldId id="584" r:id="rId15"/>
    <p:sldId id="586" r:id="rId16"/>
    <p:sldId id="572" r:id="rId17"/>
    <p:sldId id="573" r:id="rId18"/>
    <p:sldId id="567" r:id="rId19"/>
    <p:sldId id="571" r:id="rId20"/>
    <p:sldId id="408" r:id="rId21"/>
    <p:sldId id="410" r:id="rId22"/>
    <p:sldId id="592" r:id="rId23"/>
    <p:sldId id="569" r:id="rId24"/>
    <p:sldId id="588" r:id="rId25"/>
    <p:sldId id="407" r:id="rId26"/>
    <p:sldId id="288" r:id="rId27"/>
    <p:sldId id="336" r:id="rId28"/>
    <p:sldId id="317" r:id="rId29"/>
    <p:sldId id="421" r:id="rId30"/>
    <p:sldId id="581" r:id="rId31"/>
    <p:sldId id="589" r:id="rId32"/>
    <p:sldId id="580" r:id="rId33"/>
    <p:sldId id="587" r:id="rId34"/>
    <p:sldId id="590" r:id="rId35"/>
    <p:sldId id="591" r:id="rId36"/>
    <p:sldId id="579" r:id="rId37"/>
  </p:sldIdLst>
  <p:sldSz cx="9144000" cy="6858000" type="screen4x3"/>
  <p:notesSz cx="9929813" cy="67992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ordana Popadic" initials="G.P." lastIdx="1" clrIdx="0"/>
  <p:cmAuthor id="1" name="Gordana Popadić" initials="GP" lastIdx="1" clrIdx="1">
    <p:extLst>
      <p:ext uri="{19B8F6BF-5375-455C-9EA6-DF929625EA0E}">
        <p15:presenceInfo xmlns:p15="http://schemas.microsoft.com/office/powerpoint/2012/main" userId="S::gordana.popadic1@skolers.org::319ee882-99b8-4bd9-a9a8-7405b4a26e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94660"/>
  </p:normalViewPr>
  <p:slideViewPr>
    <p:cSldViewPr>
      <p:cViewPr varScale="1">
        <p:scale>
          <a:sx n="82" d="100"/>
          <a:sy n="82" d="100"/>
        </p:scale>
        <p:origin x="148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4302919" cy="339963"/>
          </a:xfrm>
          <a:prstGeom prst="rect">
            <a:avLst/>
          </a:prstGeom>
        </p:spPr>
        <p:txBody>
          <a:bodyPr vert="horz" lIns="91431" tIns="45717" rIns="91431" bIns="45717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4601" y="2"/>
            <a:ext cx="4302919" cy="339963"/>
          </a:xfrm>
          <a:prstGeom prst="rect">
            <a:avLst/>
          </a:prstGeom>
        </p:spPr>
        <p:txBody>
          <a:bodyPr vert="horz" lIns="91431" tIns="45717" rIns="91431" bIns="45717" rtlCol="0"/>
          <a:lstStyle>
            <a:lvl1pPr algn="r">
              <a:defRPr sz="1200"/>
            </a:lvl1pPr>
          </a:lstStyle>
          <a:p>
            <a:fld id="{1C5B19F6-3529-4AC0-B83F-173619BA0E5E}" type="datetimeFigureOut">
              <a:rPr lang="en-GB" smtClean="0"/>
              <a:pPr/>
              <a:t>26/09/2022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6458120"/>
            <a:ext cx="4302919" cy="339963"/>
          </a:xfrm>
          <a:prstGeom prst="rect">
            <a:avLst/>
          </a:prstGeom>
        </p:spPr>
        <p:txBody>
          <a:bodyPr vert="horz" lIns="91431" tIns="45717" rIns="91431" bIns="45717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4601" y="6458120"/>
            <a:ext cx="4302919" cy="339963"/>
          </a:xfrm>
          <a:prstGeom prst="rect">
            <a:avLst/>
          </a:prstGeom>
        </p:spPr>
        <p:txBody>
          <a:bodyPr vert="horz" lIns="91431" tIns="45717" rIns="91431" bIns="45717" rtlCol="0" anchor="b"/>
          <a:lstStyle>
            <a:lvl1pPr algn="r">
              <a:defRPr sz="1200"/>
            </a:lvl1pPr>
          </a:lstStyle>
          <a:p>
            <a:fld id="{A9F5D282-EB5D-4BBC-B1A4-F724D3884E2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4302919" cy="341144"/>
          </a:xfrm>
          <a:prstGeom prst="rect">
            <a:avLst/>
          </a:prstGeom>
        </p:spPr>
        <p:txBody>
          <a:bodyPr vert="horz" lIns="91431" tIns="45717" rIns="91431" bIns="4571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4601" y="2"/>
            <a:ext cx="4302919" cy="341144"/>
          </a:xfrm>
          <a:prstGeom prst="rect">
            <a:avLst/>
          </a:prstGeom>
        </p:spPr>
        <p:txBody>
          <a:bodyPr vert="horz" lIns="91431" tIns="45717" rIns="91431" bIns="45717" rtlCol="0"/>
          <a:lstStyle>
            <a:lvl1pPr algn="r">
              <a:defRPr sz="1200"/>
            </a:lvl1pPr>
          </a:lstStyle>
          <a:p>
            <a:fld id="{444C17E0-97B3-4765-93E5-BE5953679DA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35350" y="849313"/>
            <a:ext cx="3059113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7" rIns="91431" bIns="4571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982" y="3272145"/>
            <a:ext cx="7943850" cy="2677211"/>
          </a:xfrm>
          <a:prstGeom prst="rect">
            <a:avLst/>
          </a:prstGeom>
        </p:spPr>
        <p:txBody>
          <a:bodyPr vert="horz" lIns="91431" tIns="45717" rIns="91431" bIns="457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6458120"/>
            <a:ext cx="4302919" cy="341143"/>
          </a:xfrm>
          <a:prstGeom prst="rect">
            <a:avLst/>
          </a:prstGeom>
        </p:spPr>
        <p:txBody>
          <a:bodyPr vert="horz" lIns="91431" tIns="45717" rIns="91431" bIns="4571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4601" y="6458120"/>
            <a:ext cx="4302919" cy="341143"/>
          </a:xfrm>
          <a:prstGeom prst="rect">
            <a:avLst/>
          </a:prstGeom>
        </p:spPr>
        <p:txBody>
          <a:bodyPr vert="horz" lIns="91431" tIns="45717" rIns="91431" bIns="45717" rtlCol="0" anchor="b"/>
          <a:lstStyle>
            <a:lvl1pPr algn="r">
              <a:defRPr sz="1200"/>
            </a:lvl1pPr>
          </a:lstStyle>
          <a:p>
            <a:fld id="{61DCB5BF-1029-42B6-9E14-6C09226D0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842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4F49-C81F-44FC-BDB4-A68716729314}" type="datetimeFigureOut">
              <a:rPr lang="en-GB" smtClean="0"/>
              <a:pPr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4F49-C81F-44FC-BDB4-A68716729314}" type="datetimeFigureOut">
              <a:rPr lang="en-GB" smtClean="0"/>
              <a:pPr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4F49-C81F-44FC-BDB4-A68716729314}" type="datetimeFigureOut">
              <a:rPr lang="en-GB" smtClean="0"/>
              <a:pPr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4F49-C81F-44FC-BDB4-A68716729314}" type="datetimeFigureOut">
              <a:rPr lang="en-GB" smtClean="0"/>
              <a:pPr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4F49-C81F-44FC-BDB4-A68716729314}" type="datetimeFigureOut">
              <a:rPr lang="en-GB" smtClean="0"/>
              <a:pPr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4F49-C81F-44FC-BDB4-A68716729314}" type="datetimeFigureOut">
              <a:rPr lang="en-GB" smtClean="0"/>
              <a:pPr/>
              <a:t>26/09/2022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4F49-C81F-44FC-BDB4-A68716729314}" type="datetimeFigureOut">
              <a:rPr lang="en-GB" smtClean="0"/>
              <a:pPr/>
              <a:t>26/09/2022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4F49-C81F-44FC-BDB4-A68716729314}" type="datetimeFigureOut">
              <a:rPr lang="en-GB" smtClean="0"/>
              <a:pPr/>
              <a:t>26/09/2022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4F49-C81F-44FC-BDB4-A68716729314}" type="datetimeFigureOut">
              <a:rPr lang="en-GB" smtClean="0"/>
              <a:pPr/>
              <a:t>26/09/2022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4F49-C81F-44FC-BDB4-A68716729314}" type="datetimeFigureOut">
              <a:rPr lang="en-GB" smtClean="0"/>
              <a:pPr/>
              <a:t>26/09/2022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14F49-C81F-44FC-BDB4-A68716729314}" type="datetimeFigureOut">
              <a:rPr lang="en-GB" smtClean="0"/>
              <a:pPr/>
              <a:t>26/09/2022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14F49-C81F-44FC-BDB4-A68716729314}" type="datetimeFigureOut">
              <a:rPr lang="en-GB" smtClean="0"/>
              <a:pPr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48E87-0257-4412-8544-D85980926AD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unsrs.com/e-udzbenici/razredihtml/" TargetMode="External"/><Relationship Id="rId2" Type="http://schemas.openxmlformats.org/officeDocument/2006/relationships/hyperlink" Target="https://www.zunsrs.com/materijali-za-nastavu/audio-materijal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373216"/>
            <a:ext cx="9144000" cy="16002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3829050" y="3327400"/>
            <a:ext cx="1485900" cy="0"/>
          </a:xfrm>
          <a:prstGeom prst="line">
            <a:avLst/>
          </a:prstGeom>
          <a:ln w="28575">
            <a:solidFill>
              <a:srgbClr val="54AB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67192" cy="4464496"/>
          </a:xfrm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>
              <a:defRPr/>
            </a:pPr>
            <a:br>
              <a:rPr lang="sr-Cyrl-R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sr-Cyrl-R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sr-Cyrl-R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sr-Cyrl-RS" sz="3100" b="1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3200" b="1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sr-Cyrl-R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2700" dirty="0" err="1">
                <a:latin typeface="Times New Roman" pitchFamily="18" charset="0"/>
                <a:cs typeface="Times New Roman" pitchFamily="18" charset="0"/>
              </a:rPr>
              <a:t>Савјетовање</a:t>
            </a:r>
            <a:r>
              <a:rPr lang="sr-Cyrl-RS" sz="2700" dirty="0">
                <a:latin typeface="Times New Roman" pitchFamily="18" charset="0"/>
                <a:cs typeface="Times New Roman" pitchFamily="18" charset="0"/>
              </a:rPr>
              <a:t> за педагоге основних школа</a:t>
            </a:r>
            <a:br>
              <a:rPr lang="sr-Cyrl-RS" sz="3100" dirty="0">
                <a:latin typeface="Times New Roman" pitchFamily="18" charset="0"/>
                <a:cs typeface="Times New Roman" pitchFamily="18" charset="0"/>
              </a:rPr>
            </a:br>
            <a:br>
              <a:rPr lang="sr-Cyrl-RS" sz="3100" b="1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3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- </a:t>
            </a:r>
            <a:r>
              <a:rPr lang="bs-Cyrl-BA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иновирани наставни програми и </a:t>
            </a:r>
            <a:r>
              <a:rPr lang="sr-Cyrl-RS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васпитни рад у </a:t>
            </a:r>
            <a:r>
              <a:rPr lang="sr-Cyrl-RS" sz="31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одјељењској</a:t>
            </a:r>
            <a:r>
              <a:rPr lang="sr-Cyrl-RS" sz="31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заједници</a:t>
            </a:r>
            <a:br>
              <a:rPr lang="sr-Cyrl-CS" sz="31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sr-Cyrl-CS" sz="3100" b="1" dirty="0">
                <a:latin typeface="Times New Roman" pitchFamily="18" charset="0"/>
                <a:cs typeface="Times New Roman" pitchFamily="18" charset="0"/>
              </a:rPr>
            </a:br>
            <a:br>
              <a:rPr lang="sr-Cyrl-R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3200" b="1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sr-Cyrl-R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sr-Cyrl-R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sr-Cyrl-R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805265"/>
            <a:ext cx="9144000" cy="70788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Септембар, 2022. године                             Инспектор-</a:t>
            </a:r>
            <a:r>
              <a:rPr lang="sr-Cyrl-R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просвјетни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савјетник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sr-Cyrl-RS" sz="2000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Гордана Попадић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1" descr="Potpis_mejl_RP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188640"/>
            <a:ext cx="1944216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AutoShape 5" descr="Kaligrafij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1" name="AutoShape 7" descr="Kaligrafij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33" name="AutoShape 9" descr="Kaligrafij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35496" y="332656"/>
            <a:ext cx="9001000" cy="6525344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Latn-R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GB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128875"/>
            <a:ext cx="8856984" cy="622618"/>
          </a:xfrm>
          <a:prstGeom prst="flowChartAlternateProcess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– </a:t>
            </a:r>
            <a:r>
              <a:rPr lang="sr-Cyrl-R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примјена</a:t>
            </a: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ФАКУЛТАТИВНИХ програма </a:t>
            </a:r>
            <a:r>
              <a:rPr lang="sr-Latn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резултати истраживања):</a:t>
            </a:r>
            <a:endParaRPr lang="sr-Cyrl-R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6127328"/>
            <a:ext cx="381000" cy="508000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FC429B76-1B8A-6445-4E9C-460CB6FB11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022705"/>
              </p:ext>
            </p:extLst>
          </p:nvPr>
        </p:nvGraphicFramePr>
        <p:xfrm>
          <a:off x="395536" y="1137496"/>
          <a:ext cx="8424936" cy="512064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4035474">
                  <a:extLst>
                    <a:ext uri="{9D8B030D-6E8A-4147-A177-3AD203B41FA5}">
                      <a16:colId xmlns:a16="http://schemas.microsoft.com/office/drawing/2014/main" val="3157663169"/>
                    </a:ext>
                  </a:extLst>
                </a:gridCol>
                <a:gridCol w="4389462">
                  <a:extLst>
                    <a:ext uri="{9D8B030D-6E8A-4147-A177-3AD203B41FA5}">
                      <a16:colId xmlns:a16="http://schemas.microsoft.com/office/drawing/2014/main" val="3151234540"/>
                    </a:ext>
                  </a:extLst>
                </a:gridCol>
              </a:tblGrid>
              <a:tr h="338351"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2020/21. година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2021/22. година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058377006"/>
                  </a:ext>
                </a:extLst>
              </a:tr>
              <a:tr h="3982129"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r>
                        <a:rPr lang="en-GB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групе</a:t>
                      </a:r>
                      <a:r>
                        <a:rPr lang="en-GB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r-Cyrl-R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Домаћинство</a:t>
                      </a: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1, </a:t>
                      </a:r>
                      <a:endParaRPr lang="sr-Cyrl-R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sr-Cyrl-R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GB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</a:t>
                      </a:r>
                      <a:r>
                        <a:rPr lang="en-GB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r-Cyrl-R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Домаћинство</a:t>
                      </a: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r>
                        <a:rPr lang="sr-Cyrl-R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en-GB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</a:t>
                      </a:r>
                      <a:r>
                        <a:rPr lang="en-GB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r-Cyrl-R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Мали</a:t>
                      </a: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програмери</a:t>
                      </a:r>
                      <a:r>
                        <a:rPr lang="sr-Cyrl-R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GB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 </a:t>
                      </a:r>
                      <a:endParaRPr lang="sr-Cyrl-R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</a:t>
                      </a:r>
                      <a:r>
                        <a:rPr lang="en-GB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</a:t>
                      </a:r>
                      <a:r>
                        <a:rPr lang="en-GB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r-Cyrl-R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Калиграфиј</a:t>
                      </a:r>
                      <a:r>
                        <a:rPr lang="sr-Cyrl-R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а,</a:t>
                      </a: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sr-Cyrl-R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</a:t>
                      </a:r>
                      <a:r>
                        <a:rPr lang="sr-Cyrl-RS" sz="2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- </a:t>
                      </a:r>
                      <a:r>
                        <a:rPr lang="en-GB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Истраживачи</a:t>
                      </a: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завичаја</a:t>
                      </a:r>
                      <a:r>
                        <a:rPr lang="en-GB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lang="sr-Cyrl-R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sr-Cyrl-R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en-GB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групе</a:t>
                      </a:r>
                      <a:r>
                        <a:rPr lang="en-GB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r-Cyrl-R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Мали</a:t>
                      </a: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програмери</a:t>
                      </a:r>
                      <a:r>
                        <a:rPr lang="en-GB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r>
                        <a:rPr lang="sr-Cyrl-R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GB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endParaRPr lang="sr-Cyrl-R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sr-Cyrl-R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sr-Cyrl-R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sr-Cyrl-R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-25 или 13,37 % школа организовало факултативну наставу у Републици Српској (од 187 основних школа).</a:t>
                      </a:r>
                    </a:p>
                    <a:p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sr-Cyrl-RS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r>
                        <a:rPr lang="sr-Cyrl-R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групе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r-Cyrl-R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Домаћинство</a:t>
                      </a:r>
                      <a:r>
                        <a:rPr lang="en-GB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1, 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sr-Cyrl-R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sr-Cyrl-RS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sr-Cyrl-R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група -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Домаћинство</a:t>
                      </a:r>
                      <a:r>
                        <a:rPr lang="en-GB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r>
                        <a:rPr lang="sr-Cyrl-R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sr-Cyrl-RS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r>
                        <a:rPr lang="sr-Cyrl-R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r-Cyrl-R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Мали</a:t>
                      </a:r>
                      <a:r>
                        <a:rPr lang="en-GB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програмери</a:t>
                      </a:r>
                      <a:r>
                        <a:rPr lang="en-GB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lang="sr-Cyrl-RS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sr-Cyrl-RS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sr-Cyrl-R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r-Cyrl-R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Калиграфију</a:t>
                      </a:r>
                      <a:r>
                        <a:rPr lang="sr-Cyrl-RS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2000" b="1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sr-Cyrl-RS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sr-Cyrl-R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група - </a:t>
                      </a:r>
                      <a:r>
                        <a:rPr lang="en-GB" sz="20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Истраживачи</a:t>
                      </a:r>
                      <a:r>
                        <a:rPr lang="en-GB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завичаја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sr-Cyrl-RS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GB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sr-Cyrl-R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групе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r-Cyrl-R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Мали</a:t>
                      </a:r>
                      <a:r>
                        <a:rPr lang="en-GB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0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програмери</a:t>
                      </a:r>
                      <a:r>
                        <a:rPr lang="en-GB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r>
                        <a:rPr lang="sr-Cyrl-R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sr-Cyrl-RS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sr-Cyrl-R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група - </a:t>
                      </a:r>
                      <a:r>
                        <a:rPr lang="sr-Cyrl-RS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Италијански језик</a:t>
                      </a:r>
                      <a:r>
                        <a:rPr lang="sr-Cyrl-R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sr-Cyrl-RS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sr-Cyrl-R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група - </a:t>
                      </a:r>
                      <a:r>
                        <a:rPr lang="sr-Cyrl-RS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Значај биљака у насељу</a:t>
                      </a:r>
                      <a:r>
                        <a:rPr lang="sr-Cyrl-R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§"/>
                      </a:pPr>
                      <a:r>
                        <a:rPr lang="sr-Cyrl-RS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sr-Cyrl-R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група - </a:t>
                      </a:r>
                      <a:r>
                        <a:rPr lang="sr-Cyrl-RS" sz="20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Гајење украсних биљака</a:t>
                      </a:r>
                      <a:r>
                        <a:rPr lang="sr-Cyrl-RS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sr-Cyrl-R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sr-Cyrl-R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-39 или 20,74 % школа организовало факултативну наставу у Републици Српској (од 188 основних школа).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43891002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51C82F8-FC4A-B2DA-982F-072DD5522A02}"/>
              </a:ext>
            </a:extLst>
          </p:cNvPr>
          <p:cNvSpPr txBox="1"/>
          <p:nvPr/>
        </p:nvSpPr>
        <p:spPr>
          <a:xfrm>
            <a:off x="560512" y="6343355"/>
            <a:ext cx="376267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37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80696" y="152746"/>
            <a:ext cx="8682168" cy="6807278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endParaRPr lang="sr-Cyrl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83568" y="6741368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467543" y="800598"/>
            <a:ext cx="8395759" cy="3276474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endParaRPr lang="sr-Cyrl-RS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   Нови наставни предмет Дигитални </a:t>
            </a:r>
            <a:r>
              <a:rPr lang="sr-Cyrl-R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свијет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2. и 3. разреду </a:t>
            </a:r>
          </a:p>
          <a:p>
            <a:pPr marL="457200" indent="-457200">
              <a:buAutoNum type="arabicPeriod" startAt="2"/>
            </a:pP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Преименовање назива наставног предмета (Моја околина у 2. и</a:t>
            </a:r>
            <a:r>
              <a:rPr lang="sr-Latn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разреду)</a:t>
            </a:r>
          </a:p>
          <a:p>
            <a:pPr marL="457200" indent="-457200">
              <a:buAutoNum type="arabicPeriod" startAt="3"/>
            </a:pP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Седмични број часова</a:t>
            </a:r>
            <a:r>
              <a:rPr lang="sr-Latn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Природа и друштво, Физичко и</a:t>
            </a:r>
          </a:p>
          <a:p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здравствено васпитање – 5. разред)</a:t>
            </a:r>
          </a:p>
          <a:p>
            <a:pPr marL="457200" indent="-457200">
              <a:buAutoNum type="arabicPeriod" startAt="4"/>
            </a:pP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Општи и посебни циљеви</a:t>
            </a:r>
          </a:p>
          <a:p>
            <a:pPr marL="457200" indent="-457200">
              <a:buAutoNum type="arabicPeriod" startAt="4"/>
            </a:pP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Концепција и назив наставних тема/области</a:t>
            </a:r>
          </a:p>
          <a:p>
            <a:pPr marL="457200" indent="-457200">
              <a:buAutoNum type="arabicPeriod" startAt="4"/>
            </a:pP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Исходи учења</a:t>
            </a:r>
          </a:p>
          <a:p>
            <a:pPr marL="457200" indent="-457200">
              <a:buAutoNum type="arabicPeriod" startAt="4"/>
            </a:pP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Садржај наставног програма</a:t>
            </a:r>
          </a:p>
          <a:p>
            <a:pPr marL="457200" indent="-457200">
              <a:buAutoNum type="arabicPeriod" startAt="4"/>
            </a:pP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Дидактичко-методичко упутство</a:t>
            </a:r>
          </a:p>
          <a:p>
            <a:pPr marL="514350" indent="-514350">
              <a:buAutoNum type="arabicPeriod"/>
            </a:pPr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627784" y="4149080"/>
            <a:ext cx="6096136" cy="2133060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/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Васпитни рад у </a:t>
            </a:r>
            <a:r>
              <a:rPr lang="sr-Cyrl-RS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одјељењској</a:t>
            </a: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заједници</a:t>
            </a:r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Општи и посебни циљеви</a:t>
            </a:r>
          </a:p>
          <a:p>
            <a:pPr marL="514350" indent="-514350">
              <a:buAutoNum type="arabicPeriod"/>
            </a:pP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Концепција и назив наставних области/тема</a:t>
            </a:r>
          </a:p>
          <a:p>
            <a:pPr marL="514350" indent="-514350">
              <a:buAutoNum type="arabicPeriod"/>
            </a:pP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Исходи учења</a:t>
            </a:r>
          </a:p>
          <a:p>
            <a:pPr marL="514350" indent="-514350">
              <a:buAutoNum type="arabicPeriod"/>
            </a:pP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Садржај наставног програма</a:t>
            </a:r>
          </a:p>
          <a:p>
            <a:pPr marL="514350" indent="-514350">
              <a:buAutoNum type="arabicPeriod"/>
            </a:pP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Дидактичко-методичко упутство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B6431DE6-877E-A536-7260-080E8FC278B7}"/>
              </a:ext>
            </a:extLst>
          </p:cNvPr>
          <p:cNvSpPr txBox="1">
            <a:spLocks/>
          </p:cNvSpPr>
          <p:nvPr/>
        </p:nvSpPr>
        <p:spPr>
          <a:xfrm>
            <a:off x="119066" y="89249"/>
            <a:ext cx="8744237" cy="57606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- Иновирани наставни планови и програми</a:t>
            </a:r>
            <a:endParaRPr lang="en-GB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507D5C-9763-6ED1-0BAE-7286C8593503}"/>
              </a:ext>
            </a:extLst>
          </p:cNvPr>
          <p:cNvSpPr txBox="1"/>
          <p:nvPr/>
        </p:nvSpPr>
        <p:spPr>
          <a:xfrm>
            <a:off x="820687" y="6443644"/>
            <a:ext cx="374441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260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07504" y="138418"/>
            <a:ext cx="8928992" cy="6814338"/>
          </a:xfrm>
          <a:prstGeom prst="horizontalScroll">
            <a:avLst>
              <a:gd name="adj" fmla="val 8532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endParaRPr lang="sr-Cyrl-RS" sz="2400" dirty="0">
              <a:ln w="28575">
                <a:solidFill>
                  <a:schemeClr val="accent3">
                    <a:lumMod val="75000"/>
                  </a:schemeClr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9760" y="6211582"/>
            <a:ext cx="381000" cy="508000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83568" y="6741368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8C7426D7-FAE8-F393-C534-45D79213082A}"/>
              </a:ext>
            </a:extLst>
          </p:cNvPr>
          <p:cNvSpPr txBox="1"/>
          <p:nvPr/>
        </p:nvSpPr>
        <p:spPr>
          <a:xfrm>
            <a:off x="729731" y="6417195"/>
            <a:ext cx="376267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13">
            <a:extLst>
              <a:ext uri="{FF2B5EF4-FFF2-40B4-BE49-F238E27FC236}">
                <a16:creationId xmlns:a16="http://schemas.microsoft.com/office/drawing/2014/main" id="{E0F2A104-3E10-8734-05F0-0A42732C9472}"/>
              </a:ext>
            </a:extLst>
          </p:cNvPr>
          <p:cNvSpPr/>
          <p:nvPr/>
        </p:nvSpPr>
        <p:spPr>
          <a:xfrm>
            <a:off x="1043607" y="897621"/>
            <a:ext cx="7498079" cy="1812001"/>
          </a:xfrm>
          <a:prstGeom prst="roundRect">
            <a:avLst/>
          </a:prstGeom>
          <a:ln w="38100">
            <a:solidFill>
              <a:schemeClr val="accent3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Циљ учења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 намјера, а исход учења је мјерљив резултат остварења те намјере.</a:t>
            </a:r>
            <a:endParaRPr lang="sr-Cyrl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Исходи учења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представљају описе онога што ученици требају знати, разумјети и моћи урадити по завршетку учења. </a:t>
            </a:r>
          </a:p>
        </p:txBody>
      </p:sp>
      <p:sp>
        <p:nvSpPr>
          <p:cNvPr id="12" name="Curved Left Arrow 15">
            <a:extLst>
              <a:ext uri="{FF2B5EF4-FFF2-40B4-BE49-F238E27FC236}">
                <a16:creationId xmlns:a16="http://schemas.microsoft.com/office/drawing/2014/main" id="{9DD7034F-5757-532E-B75D-4DC60EB05F59}"/>
              </a:ext>
            </a:extLst>
          </p:cNvPr>
          <p:cNvSpPr/>
          <p:nvPr/>
        </p:nvSpPr>
        <p:spPr>
          <a:xfrm>
            <a:off x="7677453" y="4704581"/>
            <a:ext cx="731520" cy="1410628"/>
          </a:xfrm>
          <a:prstGeom prst="curvedLeftArrow">
            <a:avLst>
              <a:gd name="adj1" fmla="val 25000"/>
              <a:gd name="adj2" fmla="val 50000"/>
              <a:gd name="adj3" fmla="val 4190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" name="Title 5">
            <a:extLst>
              <a:ext uri="{FF2B5EF4-FFF2-40B4-BE49-F238E27FC236}">
                <a16:creationId xmlns:a16="http://schemas.microsoft.com/office/drawing/2014/main" id="{B6D43152-0A11-ADFF-5015-8AF2ED52D114}"/>
              </a:ext>
            </a:extLst>
          </p:cNvPr>
          <p:cNvSpPr txBox="1">
            <a:spLocks/>
          </p:cNvSpPr>
          <p:nvPr/>
        </p:nvSpPr>
        <p:spPr>
          <a:xfrm>
            <a:off x="107504" y="31215"/>
            <a:ext cx="8579296" cy="578385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Иновирани наставни план и програм - однос циљева и исхода учења </a:t>
            </a:r>
          </a:p>
        </p:txBody>
      </p:sp>
      <p:sp>
        <p:nvSpPr>
          <p:cNvPr id="16" name="Rounded Rectangle 17">
            <a:extLst>
              <a:ext uri="{FF2B5EF4-FFF2-40B4-BE49-F238E27FC236}">
                <a16:creationId xmlns:a16="http://schemas.microsoft.com/office/drawing/2014/main" id="{3608C5CE-9E52-E30B-EA87-FAFF1CDEF1DA}"/>
              </a:ext>
            </a:extLst>
          </p:cNvPr>
          <p:cNvSpPr/>
          <p:nvPr/>
        </p:nvSpPr>
        <p:spPr>
          <a:xfrm>
            <a:off x="230948" y="2936733"/>
            <a:ext cx="8579296" cy="3372573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 algn="just">
              <a:buFont typeface="Wingdings" panose="05000000000000000000" pitchFamily="2" charset="2"/>
              <a:buChar char="q"/>
            </a:pP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sz="24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Исходи учења у актуелном НПП-у су дефинисани тако да су: ј</a:t>
            </a:r>
            <a:r>
              <a:rPr lang="sr-Cyrl-R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асни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реалистични, објективни, </a:t>
            </a:r>
            <a:r>
              <a:rPr lang="sr-Cyrl-R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мјерљиви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релевантни, с тим да их наставник даље треба операционализовати за конкретан наставни час, а да задрже све те карактеристике.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циљу остваривања циљева и исхода учења на што вишем нивоу потребно је одабрати сврсисходна наставна средства, методе и облике рада, активности (наставника и ученика), као и задатке. 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Font typeface="Wingdings" panose="05000000000000000000" pitchFamily="2" charset="2"/>
              <a:buChar char="q"/>
            </a:pPr>
            <a:endParaRPr lang="sr-Cyrl-R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4939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10311" y="211666"/>
            <a:ext cx="8723377" cy="6724128"/>
          </a:xfrm>
          <a:prstGeom prst="horizontalScroll">
            <a:avLst>
              <a:gd name="adj" fmla="val 8121"/>
            </a:avLst>
          </a:prstGeom>
          <a:ln/>
          <a:scene3d>
            <a:camera prst="obliqueTopRight"/>
            <a:lightRig rig="threePt" dir="t"/>
          </a:scene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Школске 2021/22. године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ученике у одјељењима разредне наставе у примјени су иновирани наставни програми за редовну наставу: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 план и програм за 1. разред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- наставни програми за три предметна подручја: 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Моја околина, 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Говор, изражавање и стварање, </a:t>
            </a:r>
          </a:p>
          <a:p>
            <a:pPr algn="just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Ритмика, спорт и музика.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Специфичности планирања и програмирања, организације рада, праћења напредовања ученика - описно оцјењивање ...)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Школске 2021/22. године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ученике у одјељењима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 2. до 9. разреда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примјени су иновирани наставни програми за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васпитни рад у одјељењској заједници (ВРОЗ).</a:t>
            </a:r>
          </a:p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116632"/>
            <a:ext cx="8424936" cy="492968"/>
          </a:xfrm>
          <a:prstGeom prst="flowChartAlternateProcess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- Иновирани наставни план и програм</a:t>
            </a:r>
            <a:endParaRPr lang="sr-Cyrl-R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EE1F7463-C5EA-FEF1-436A-4D3D98B7933E}"/>
              </a:ext>
            </a:extLst>
          </p:cNvPr>
          <p:cNvSpPr txBox="1"/>
          <p:nvPr/>
        </p:nvSpPr>
        <p:spPr>
          <a:xfrm>
            <a:off x="602569" y="6356873"/>
            <a:ext cx="374441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976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96944" cy="57606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- Иновирани наставни план и програм</a:t>
            </a:r>
            <a:endParaRPr lang="en-GB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764704"/>
            <a:ext cx="8496944" cy="5688632"/>
          </a:xfr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 план и програм за </a:t>
            </a:r>
            <a:r>
              <a:rPr lang="sr-Latn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разред</a:t>
            </a:r>
          </a:p>
          <a:p>
            <a:pPr algn="just">
              <a:buNone/>
            </a:pPr>
            <a:endParaRPr lang="sr-Cyrl-R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504" y="6199336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39552" y="6741368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352259"/>
              </p:ext>
            </p:extLst>
          </p:nvPr>
        </p:nvGraphicFramePr>
        <p:xfrm>
          <a:off x="488504" y="1484785"/>
          <a:ext cx="8208913" cy="479260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871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188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1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02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04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Редни број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Наставни предмет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Седмични и годишњи фонд часова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1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Српски језик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3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Ликовна култура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3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Музичка култура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3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Моја околина</a:t>
                      </a:r>
                      <a:endParaRPr lang="en-GB" sz="2400" b="1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3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3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Дигитални свијет</a:t>
                      </a:r>
                      <a:endParaRPr lang="en-GB" sz="2400" b="1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2400" b="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GB" sz="2400" b="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3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Физичко и здравствено васпитање</a:t>
                      </a:r>
                      <a:endParaRPr lang="en-GB" sz="2400" b="1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24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Васпитни рад у одјељењској заједници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356346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6371F5D-3158-B042-F320-D82047EE70F1}"/>
              </a:ext>
            </a:extLst>
          </p:cNvPr>
          <p:cNvSpPr txBox="1"/>
          <p:nvPr/>
        </p:nvSpPr>
        <p:spPr>
          <a:xfrm>
            <a:off x="539552" y="6470376"/>
            <a:ext cx="374441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990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96944" cy="57606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- Иновирани наставни план и програм</a:t>
            </a:r>
            <a:endParaRPr lang="en-GB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764704"/>
            <a:ext cx="8496944" cy="5688632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 план и програм за 4. и 5. разред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sr-Cyrl-R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504" y="6237312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11560" y="6741353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568287"/>
              </p:ext>
            </p:extLst>
          </p:nvPr>
        </p:nvGraphicFramePr>
        <p:xfrm>
          <a:off x="611560" y="1484784"/>
          <a:ext cx="7992888" cy="4361052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8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Редни број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Наставни предмет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bs-Cyrl-BA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Седмични и годишњи фонд часова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2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r-Cyrl-R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Природа и друштво</a:t>
                      </a:r>
                      <a:endParaRPr lang="en-GB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lang="en-GB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87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en-GB" sz="2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Физичко и здравствено васпитање</a:t>
                      </a:r>
                      <a:endParaRPr lang="en-GB" sz="2400" b="1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2400" b="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lang="en-GB" sz="2400" b="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221063"/>
                  </a:ext>
                </a:extLst>
              </a:tr>
              <a:tr h="7640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Васпитни рад у одјељењској заједници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Cyrl-BA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8495006"/>
                  </a:ext>
                </a:extLst>
              </a:tr>
              <a:tr h="5347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Српски језик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3340859"/>
                  </a:ext>
                </a:extLst>
              </a:tr>
              <a:tr h="5347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Ликовна култура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7405987"/>
                  </a:ext>
                </a:extLst>
              </a:tr>
              <a:tr h="5347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  <a:endParaRPr lang="en-GB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537384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02098F0-D544-9C62-362C-8BCD5A0CE1FA}"/>
              </a:ext>
            </a:extLst>
          </p:cNvPr>
          <p:cNvSpPr txBox="1"/>
          <p:nvPr/>
        </p:nvSpPr>
        <p:spPr>
          <a:xfrm>
            <a:off x="492357" y="6453336"/>
            <a:ext cx="376267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1100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51520" y="143054"/>
            <a:ext cx="8682168" cy="6841722"/>
          </a:xfrm>
          <a:prstGeom prst="horizontalScroll">
            <a:avLst>
              <a:gd name="adj" fmla="val 8121"/>
            </a:avLst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endParaRPr lang="sr-Cyrl-RS" sz="2400" dirty="0">
              <a:ln w="28575">
                <a:solidFill>
                  <a:schemeClr val="accent3">
                    <a:lumMod val="75000"/>
                  </a:schemeClr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-1" y="0"/>
            <a:ext cx="8748463" cy="631776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– приручници за наставнике  </a:t>
            </a:r>
            <a:b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sr-Cyrl-R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Сајт Републичког педагошког завода,  </a:t>
            </a:r>
            <a:r>
              <a:rPr kumimoji="0" lang="sr-Cyrl-R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Корисни материјали)</a:t>
            </a:r>
            <a:br>
              <a:rPr kumimoji="0" lang="sr-Cyrl-R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83568" y="6741368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395536" y="774830"/>
            <a:ext cx="8424936" cy="567850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Просторно окружење и дјечији развој и учење</a:t>
            </a:r>
            <a:endParaRPr lang="sr-Cyrl-R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Једна од активности у Акционом плану односи се на </a:t>
            </a:r>
            <a:r>
              <a:rPr lang="sr-Latn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стимулативно окружење за учење прилагођено развојним карактеристика </a:t>
            </a:r>
            <a:r>
              <a:rPr lang="sr-Cyrl-R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дјеце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 и/или </a:t>
            </a:r>
            <a:r>
              <a:rPr lang="sr-Latn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креативније учионице као стимулативно  окружење</a:t>
            </a:r>
            <a:r>
              <a:rPr lang="sr-Latn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GB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Приручник - </a:t>
            </a:r>
            <a:r>
              <a:rPr kumimoji="0" lang="sr-Cyrl-R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обухвата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смјернице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 уређење простора предшколских</a:t>
            </a:r>
            <a:r>
              <a:rPr kumimoji="0" lang="sr-Cyrl-R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установа и основних школа са </a:t>
            </a:r>
            <a:r>
              <a:rPr kumimoji="0" lang="en-GB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практичн</a:t>
            </a:r>
            <a:r>
              <a:rPr kumimoji="0" lang="sr-Cyrl-R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савјет</a:t>
            </a:r>
            <a:r>
              <a:rPr kumimoji="0" lang="sr-Cyrl-R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има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приликом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прилагођавања</a:t>
            </a:r>
            <a:r>
              <a:rPr kumimoji="0" lang="en-GB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простора</a:t>
            </a:r>
            <a:r>
              <a:rPr kumimoji="0" lang="en-GB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GB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учење</a:t>
            </a:r>
            <a:r>
              <a:rPr kumimoji="0" lang="en-GB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</a:t>
            </a:r>
            <a:r>
              <a:rPr kumimoji="0" lang="sr-Cyrl-RS" sz="2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sz="2400" b="1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примјену</a:t>
            </a:r>
            <a:r>
              <a:rPr kumimoji="0" lang="sr-Cyrl-RS" sz="24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нових модела васпитно - образовног рада</a:t>
            </a:r>
            <a:r>
              <a:rPr kumimoji="0" lang="sr-Cyrl-R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GB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имајући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GB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виду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простор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има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важан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утицај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GB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</a:t>
            </a:r>
            <a:r>
              <a:rPr kumimoji="0" lang="sr-Cyrl-R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</a:t>
            </a:r>
            <a:r>
              <a:rPr kumimoji="0" lang="en-GB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вој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GB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учење</a:t>
            </a:r>
            <a:r>
              <a:rPr kumimoji="0" lang="en-GB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 </a:t>
            </a:r>
            <a:endParaRPr kumimoji="0" lang="sr-Cyrl-R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C7426D7-FAE8-F393-C534-45D79213082A}"/>
              </a:ext>
            </a:extLst>
          </p:cNvPr>
          <p:cNvSpPr txBox="1"/>
          <p:nvPr/>
        </p:nvSpPr>
        <p:spPr>
          <a:xfrm>
            <a:off x="809330" y="6479743"/>
            <a:ext cx="376267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6529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51520" y="143054"/>
            <a:ext cx="8682168" cy="6841722"/>
          </a:xfrm>
          <a:prstGeom prst="horizontalScroll">
            <a:avLst>
              <a:gd name="adj" fmla="val 8121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endParaRPr lang="sr-Cyrl-RS" sz="2400" dirty="0">
              <a:ln w="28575">
                <a:solidFill>
                  <a:schemeClr val="accent3">
                    <a:lumMod val="75000"/>
                  </a:schemeClr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-1" y="0"/>
            <a:ext cx="8748463" cy="631776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– приручници за наставнике  </a:t>
            </a:r>
            <a:b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sr-Cyrl-R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Сајт Републичког педагошког завода,  </a:t>
            </a:r>
            <a:r>
              <a:rPr kumimoji="0" lang="sr-Cyrl-R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Корисни материјали)</a:t>
            </a:r>
            <a:br>
              <a:rPr kumimoji="0" lang="sr-Cyrl-R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83568" y="6741368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467544" y="729690"/>
            <a:ext cx="8424936" cy="567850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ru-RU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Петнаестоминутно вјежбање/физичке активности на почетку наставног дана у 1. тријади - Модели вјежби за први, други и трећи разред основне школе</a:t>
            </a:r>
          </a:p>
          <a:p>
            <a:pPr algn="just"/>
            <a:endParaRPr lang="ru-RU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Активност/мјера - </a:t>
            </a:r>
            <a:r>
              <a:rPr lang="en-GB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Промјене у организацији наставе с циљем веће подршке развоју и учењу</a:t>
            </a: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обавезно петнаестоминутно вјежбање.  </a:t>
            </a:r>
          </a:p>
          <a:p>
            <a:pPr marL="342900" indent="-342900" algn="just">
              <a:buFontTx/>
              <a:buChar char="-"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Приручник за наставнике - подстицање позитивних промјена у организацији наставе у првој тријади, пружање помоћи и подршке наставницима при креирању и осмишљавању реализације физичких активности  и петнаестоминутног вјежбања.</a:t>
            </a:r>
          </a:p>
          <a:p>
            <a:pPr marL="342900" indent="-342900" algn="just">
              <a:buFontTx/>
              <a:buChar char="-"/>
            </a:pPr>
            <a:r>
              <a:rPr lang="sr-Cyrl-R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Петнаестоминутно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вјежбање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треба да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представља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осмишљену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физичку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активност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која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има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елементе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игре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што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значи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дјеца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њој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треба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уживају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endParaRPr lang="sr-Cyrl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C7426D7-FAE8-F393-C534-45D79213082A}"/>
              </a:ext>
            </a:extLst>
          </p:cNvPr>
          <p:cNvSpPr txBox="1"/>
          <p:nvPr/>
        </p:nvSpPr>
        <p:spPr>
          <a:xfrm>
            <a:off x="809330" y="6465395"/>
            <a:ext cx="376267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1745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51520" y="143054"/>
            <a:ext cx="8682168" cy="6841722"/>
          </a:xfrm>
          <a:prstGeom prst="horizontalScroll">
            <a:avLst>
              <a:gd name="adj" fmla="val 8121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endParaRPr lang="sr-Cyrl-RS" sz="2400" dirty="0">
              <a:ln w="28575">
                <a:solidFill>
                  <a:schemeClr val="accent3">
                    <a:lumMod val="75000"/>
                  </a:schemeClr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-1" y="0"/>
            <a:ext cx="8748463" cy="631776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– приручници за наставнике  </a:t>
            </a:r>
            <a:b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sr-Cyrl-R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Сајт Републичког педагошког завода,  </a:t>
            </a:r>
            <a:r>
              <a:rPr kumimoji="0" lang="sr-Cyrl-R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Корисни материјали)</a:t>
            </a:r>
            <a:br>
              <a:rPr kumimoji="0" lang="sr-Cyrl-R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83568" y="6741368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395536" y="774830"/>
            <a:ext cx="8424936" cy="567850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sr-Cyrl-R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Очување националног идентитета и </a:t>
            </a:r>
            <a:r>
              <a:rPr lang="sr-Cyrl-RS" sz="24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вриједности</a:t>
            </a:r>
            <a:r>
              <a:rPr lang="sr-Cyrl-R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 контексту основног васпитања и образовања 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(Додатак приручнику),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sr-Cyrl-RS" sz="24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Његовање</a:t>
            </a:r>
            <a:r>
              <a:rPr lang="sr-Cyrl-R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културе српског народа и развијање националног идентитета 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(Издање Републике Србије),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Приручник за наставнике - Модели задатака за  реализацију садржаја наставног програма Дигитални свијет за други и трећи разред,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sr-Cyrl-R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Одјељењски</a:t>
            </a:r>
            <a:r>
              <a:rPr lang="sr-Cyrl-R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старјешина</a:t>
            </a:r>
            <a:r>
              <a:rPr lang="sr-Cyrl-R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васпитни рад у </a:t>
            </a:r>
            <a:r>
              <a:rPr lang="sr-Cyrl-R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одјељењској</a:t>
            </a:r>
            <a:r>
              <a:rPr lang="sr-Cyrl-R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заједници </a:t>
            </a: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(Васпитни рад у </a:t>
            </a:r>
            <a:r>
              <a:rPr lang="sr-Cyrl-R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одјељењима</a:t>
            </a: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прве, друге и треће тријаде).</a:t>
            </a:r>
          </a:p>
          <a:p>
            <a:endParaRPr lang="sr-Cyrl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C7426D7-FAE8-F393-C534-45D79213082A}"/>
              </a:ext>
            </a:extLst>
          </p:cNvPr>
          <p:cNvSpPr txBox="1"/>
          <p:nvPr/>
        </p:nvSpPr>
        <p:spPr>
          <a:xfrm>
            <a:off x="809330" y="6479743"/>
            <a:ext cx="376267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688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39" y="96682"/>
            <a:ext cx="8928992" cy="759391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– приручници за наставнике  </a:t>
            </a: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sr-Cyrl-RS" sz="20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Сајт Републичког педагошког завода,  Корисни материјали</a:t>
            </a:r>
            <a:r>
              <a:rPr kumimoji="0" lang="sr-Cyrl-RS" sz="24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908720"/>
            <a:ext cx="8928992" cy="5564565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sr-Cyrl-R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Приручници са дидактичко-методичким препорукама за остваривање програма 1, 2. и 3. разреда 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(одвојени по разредима),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sr-Cyrl-R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Дидактичко-методичка упутства и препоруке за реализацију наставних програма у 4. и 5. разреду основне школе 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 одвојена по разредима),</a:t>
            </a:r>
            <a:r>
              <a:rPr lang="sr-Cyrl-R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sr-Cyrl-R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Приручници са дидактичко-методичким препорукама за остваривање програма: 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српског језика, енглеског језика, њемачког језика, италијанског језика, француског језика, руског језика, историје за 6. разред, географије за 6. и 7. разред, основа информатике за 6. и 7. разред, физичког и здравственог васпитања. 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sr-Cyrl-R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 материјал за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српски језик, музичку културу, физичко и здравствено васпитање у 1, 2. и 3. разреду. 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sr-Cyrl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sr-Cyrl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sr-Cyrl-R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504" y="6237312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9552" y="6427112"/>
            <a:ext cx="374441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39552" y="6741368"/>
            <a:ext cx="1200150" cy="0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1311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sr-Cyrl-RS" sz="2700" dirty="0">
                <a:latin typeface="Times New Roman" pitchFamily="18" charset="0"/>
                <a:cs typeface="Times New Roman" pitchFamily="18" charset="0"/>
              </a:rPr>
            </a:br>
            <a:br>
              <a:rPr lang="sr-Cyrl-RS" sz="27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 </a:t>
            </a:r>
            <a:r>
              <a:rPr lang="sr-Cyrl-RS" sz="27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савјетовања</a:t>
            </a:r>
            <a:r>
              <a:rPr lang="sr-Cyrl-RS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наставнике разредне наставе</a:t>
            </a:r>
            <a:br>
              <a:rPr lang="sr-Cyrl-RS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7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sr-Cyrl-RS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GB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5708582"/>
          </a:xfr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Представљање програма </a:t>
            </a:r>
            <a:r>
              <a:rPr lang="sr-Cyrl-R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савјетовања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упознавање и представљање  учесника                                                   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(30 минута) 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sr-Cyrl-C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Презентација: „</a:t>
            </a:r>
            <a:r>
              <a:rPr lang="sr-Cyrl-CS" sz="2400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Реформски процеси у основном васпитању и образовању (иновирани наставни програми, </a:t>
            </a:r>
            <a:r>
              <a:rPr lang="sr-Cyrl-CS" sz="2400" kern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петнаестоминутно</a:t>
            </a:r>
            <a:r>
              <a:rPr lang="sr-Cyrl-CS" sz="2400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2400" kern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вјежбање</a:t>
            </a:r>
            <a:r>
              <a:rPr lang="sr-Cyrl-CS" sz="2400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првој тријади, факултативна настава </a:t>
            </a:r>
            <a:r>
              <a:rPr lang="sr-Cyrl-CS" sz="2400" i="1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r>
              <a:rPr lang="sr-Cyrl-C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    </a:t>
            </a:r>
            <a:r>
              <a:rPr lang="sr-Cyrl-C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sr-Cyrl-R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75 </a:t>
            </a:r>
            <a:r>
              <a:rPr lang="sr-Cyrl-CS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минута)</a:t>
            </a:r>
            <a:endParaRPr lang="sr-Cyrl-C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sr-Cyrl-CS" sz="2400" dirty="0">
                <a:solidFill>
                  <a:schemeClr val="tx1"/>
                </a:solidFill>
                <a:latin typeface="Times New Roman" panose="02020603050405020304" pitchFamily="18" charset="0"/>
              </a:rPr>
              <a:t>                                             </a:t>
            </a:r>
            <a:r>
              <a:rPr lang="sr-Cyrl-C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 а у з а                                     </a:t>
            </a:r>
            <a:r>
              <a:rPr lang="sr-Cyrl-C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(15 минута)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sr-Cyrl-CS" sz="2400" kern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Презентација/радионица: „</a:t>
            </a:r>
            <a:r>
              <a:rPr lang="sr-Cyrl-CS" sz="2400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Васпитни рад у </a:t>
            </a:r>
            <a:r>
              <a:rPr lang="sr-Cyrl-CS" sz="2400" kern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одјељењској</a:t>
            </a:r>
            <a:r>
              <a:rPr lang="sr-Cyrl-CS" sz="2400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заједници и улога педагога (</a:t>
            </a:r>
            <a:r>
              <a:rPr lang="sr-Cyrl-C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sr-Cyrl-CS" sz="2400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рограм ВРОЗ-а и Приручник за </a:t>
            </a:r>
            <a:r>
              <a:rPr lang="sr-Cyrl-CS" sz="2400" kern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одјељењске</a:t>
            </a:r>
            <a:r>
              <a:rPr lang="sr-Cyrl-CS" sz="2400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2400" kern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старјешине</a:t>
            </a:r>
            <a:r>
              <a:rPr lang="sr-Cyrl-CS" sz="2400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)“  - Модел радионице за час ВРОЗ-а    </a:t>
            </a:r>
          </a:p>
          <a:p>
            <a:pPr marL="0" lvl="0" indent="0">
              <a:buNone/>
            </a:pPr>
            <a:r>
              <a:rPr lang="sr-Cyrl-C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   </a:t>
            </a:r>
            <a:r>
              <a:rPr lang="sr-Cyrl-CS" sz="2400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</a:t>
            </a:r>
            <a:r>
              <a:rPr lang="sr-Cyrl-CS" sz="2000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(60 минута)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sr-Cyrl-CS" sz="2400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Радионица: Стручно усавршавање наставника (План стручног усавршавања за </a:t>
            </a:r>
            <a:r>
              <a:rPr lang="sr-Cyrl-CS" sz="2400" kern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одјељењске</a:t>
            </a:r>
            <a:r>
              <a:rPr lang="sr-Cyrl-CS" sz="2400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2400" kern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старјешине</a:t>
            </a:r>
            <a:r>
              <a:rPr lang="sr-Cyrl-CS" sz="2400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                      </a:t>
            </a:r>
            <a:r>
              <a:rPr lang="sr-Cyrl-CS" sz="2000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(90 минута)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sr-Cyrl-C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Евалуација семинара и подјела сертификата                 </a:t>
            </a:r>
            <a:r>
              <a:rPr lang="sr-Cyrl-C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(1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sr-Cyrl-C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минута)</a:t>
            </a:r>
            <a:endParaRPr lang="sr-Cyrl-R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endParaRPr lang="sr-Cyrl-CS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buNone/>
            </a:pPr>
            <a:r>
              <a:rPr lang="sr-Cyrl-C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endParaRPr lang="sr-Cyrl-RS" sz="2000" u="sng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sr-Cyrl-RS" sz="2000" u="sng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en-GB" sz="2000" dirty="0"/>
          </a:p>
        </p:txBody>
      </p:sp>
      <p:sp>
        <p:nvSpPr>
          <p:cNvPr id="4" name="Rectangle 3"/>
          <p:cNvSpPr/>
          <p:nvPr/>
        </p:nvSpPr>
        <p:spPr>
          <a:xfrm>
            <a:off x="107504" y="6237312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9552" y="6427112"/>
            <a:ext cx="374441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39552" y="6741368"/>
            <a:ext cx="1200150" cy="0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94167" y="180492"/>
            <a:ext cx="8682168" cy="6724128"/>
          </a:xfrm>
          <a:prstGeom prst="horizontalScroll">
            <a:avLst>
              <a:gd name="adj" fmla="val 8121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endParaRPr lang="sr-Cyrl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0312" y="0"/>
            <a:ext cx="8538150" cy="684124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– Нови уџбеници за основну школу</a:t>
            </a: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sr-Cyrl-RS" sz="24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2022/23. година)</a:t>
            </a:r>
            <a:br>
              <a:rPr kumimoji="0" lang="sr-Cyrl-R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83568" y="6741368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380136" y="847800"/>
            <a:ext cx="8424936" cy="5553188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+mj-lt"/>
              <a:buAutoNum type="arabicPeriod"/>
            </a:pPr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*Адаптирани уџбеници (</a:t>
            </a:r>
            <a:r>
              <a:rPr lang="sr-Cyrl-R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измјене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допуне у складу са иновираним програмима):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Математика за други и трећи разред,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Читанка и Ликовна култура за четврти разред.</a:t>
            </a: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C9D783F0-75D3-3DED-C484-9ABB21928D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7005079"/>
              </p:ext>
            </p:extLst>
          </p:nvPr>
        </p:nvGraphicFramePr>
        <p:xfrm>
          <a:off x="560512" y="1124744"/>
          <a:ext cx="8043936" cy="3390052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3219400">
                  <a:extLst>
                    <a:ext uri="{9D8B030D-6E8A-4147-A177-3AD203B41FA5}">
                      <a16:colId xmlns:a16="http://schemas.microsoft.com/office/drawing/2014/main" val="3006242831"/>
                    </a:ext>
                  </a:extLst>
                </a:gridCol>
                <a:gridCol w="4824536">
                  <a:extLst>
                    <a:ext uri="{9D8B030D-6E8A-4147-A177-3AD203B41FA5}">
                      <a16:colId xmlns:a16="http://schemas.microsoft.com/office/drawing/2014/main" val="247857602"/>
                    </a:ext>
                  </a:extLst>
                </a:gridCol>
              </a:tblGrid>
              <a:tr h="506306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разред 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Трећи разред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681028801"/>
                  </a:ext>
                </a:extLst>
              </a:tr>
              <a:tr h="1451411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Читанка,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Дигитални </a:t>
                      </a:r>
                      <a:r>
                        <a:rPr lang="sr-Cyrl-R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свијет</a:t>
                      </a: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Моја околина.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Читанка,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Радна свеска са садржајима српског језика и језичке културе,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 Учим латиницу.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320409307"/>
                  </a:ext>
                </a:extLst>
              </a:tr>
              <a:tr h="506306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Четврти разред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Пети разред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19797628"/>
                  </a:ext>
                </a:extLst>
              </a:tr>
              <a:tr h="776336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Математика,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Природа и друштво.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Природа и друштво.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48412668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1ACA7C3-A8E3-A706-730D-002F3E15680A}"/>
              </a:ext>
            </a:extLst>
          </p:cNvPr>
          <p:cNvSpPr txBox="1"/>
          <p:nvPr/>
        </p:nvSpPr>
        <p:spPr>
          <a:xfrm>
            <a:off x="820687" y="6443644"/>
            <a:ext cx="374441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8347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0312" y="58774"/>
            <a:ext cx="8723376" cy="602531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sr-Latn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– Дигитални садржај уз уџбенике </a:t>
            </a:r>
            <a:br>
              <a:rPr lang="sr-Latn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основну школу</a:t>
            </a: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kumimoji="0" lang="sr-Cyrl-R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6320449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83568" y="6741368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10312" y="745216"/>
            <a:ext cx="8754176" cy="5713597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+mj-lt"/>
              <a:buAutoNum type="arabicPeriod"/>
            </a:pPr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Аудио снимци –Музичка култура за 2, 3, 4. и 5. разред </a:t>
            </a:r>
            <a:endParaRPr lang="sr-Latn-R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(Линк </a:t>
            </a:r>
            <a:r>
              <a:rPr lang="sr-Cyrl-RS" sz="2000" u="sng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https://www.zunsrs.com/</a:t>
            </a:r>
            <a:r>
              <a:rPr lang="en-US" sz="2000" u="sng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materijali</a:t>
            </a:r>
            <a:r>
              <a:rPr lang="sr-Cyrl-RS" sz="2000" u="sng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</a:t>
            </a:r>
            <a:r>
              <a:rPr lang="sr-Latn-RS" sz="2000" u="sng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za-nastavu/audio-materijal/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*Линк Завода за уџбенике и наставна средства, Источно Ново Сарајево  </a:t>
            </a:r>
            <a:r>
              <a:rPr lang="sr-Cyrl-RS" sz="20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https://www.zunsrs.com/e-udzbenici/razredihtml/</a:t>
            </a:r>
            <a:r>
              <a:rPr lang="sr-Cyrl-RS" sz="20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C9D783F0-75D3-3DED-C484-9ABB21928D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182219"/>
              </p:ext>
            </p:extLst>
          </p:nvPr>
        </p:nvGraphicFramePr>
        <p:xfrm>
          <a:off x="323528" y="961052"/>
          <a:ext cx="8496944" cy="3704767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3898720">
                  <a:extLst>
                    <a:ext uri="{9D8B030D-6E8A-4147-A177-3AD203B41FA5}">
                      <a16:colId xmlns:a16="http://schemas.microsoft.com/office/drawing/2014/main" val="3006242831"/>
                    </a:ext>
                  </a:extLst>
                </a:gridCol>
                <a:gridCol w="4598224">
                  <a:extLst>
                    <a:ext uri="{9D8B030D-6E8A-4147-A177-3AD203B41FA5}">
                      <a16:colId xmlns:a16="http://schemas.microsoft.com/office/drawing/2014/main" val="247857602"/>
                    </a:ext>
                  </a:extLst>
                </a:gridCol>
              </a:tblGrid>
              <a:tr h="414855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Први разред 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Четврти и пети разред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681028801"/>
                  </a:ext>
                </a:extLst>
              </a:tr>
              <a:tr h="414855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sr-Cyrl-R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Прва књига</a:t>
                      </a:r>
                    </a:p>
                  </a:txBody>
                  <a:tcPr>
                    <a:lnR w="381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sr-Cyrl-R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у припреми …</a:t>
                      </a:r>
                    </a:p>
                  </a:txBody>
                  <a:tcPr>
                    <a:lnL w="381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320409307"/>
                  </a:ext>
                </a:extLst>
              </a:tr>
              <a:tr h="414855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разред 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Трећи разред</a:t>
                      </a:r>
                    </a:p>
                  </a:txBody>
                  <a:tcPr>
                    <a:lnL w="381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19797628"/>
                  </a:ext>
                </a:extLst>
              </a:tr>
              <a:tr h="2375512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sr-Cyrl-R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Читанка са језичком културом и граматиком српског језика,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sr-Cyrl-R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Математика,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sr-Cyrl-R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Природа и друштво,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sr-Cyrl-R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Музичка култура,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sr-Cyrl-R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Ликовна култура.</a:t>
                      </a:r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sr-Cyrl-R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Српски језик и језичка култура,</a:t>
                      </a:r>
                      <a:endParaRPr lang="sr-Latn-RS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sr-Cyrl-R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Приручник за учитеље НТЦ Додатак (уз Српски језик и језичку културу),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sr-Cyrl-R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Читанка,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sr-Cyrl-R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Природа и друштво,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sr-Cyrl-R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Музичка култура,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sr-Cyrl-R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Ликовна култура.</a:t>
                      </a:r>
                    </a:p>
                  </a:txBody>
                  <a:tcPr>
                    <a:lnL w="381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484126682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24696801-6661-F257-1EC0-597CDDE6B20D}"/>
              </a:ext>
            </a:extLst>
          </p:cNvPr>
          <p:cNvSpPr txBox="1"/>
          <p:nvPr/>
        </p:nvSpPr>
        <p:spPr>
          <a:xfrm>
            <a:off x="683568" y="6491000"/>
            <a:ext cx="374441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7507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94167" y="180492"/>
            <a:ext cx="8682168" cy="6724128"/>
          </a:xfrm>
          <a:prstGeom prst="horizontalScroll">
            <a:avLst>
              <a:gd name="adj" fmla="val 8121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endParaRPr lang="sr-Cyrl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0312" y="0"/>
            <a:ext cx="8538150" cy="684124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– Нови уџбеници за основну школу</a:t>
            </a: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sr-Cyrl-RS" sz="24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2022/23. година)</a:t>
            </a:r>
            <a:br>
              <a:rPr kumimoji="0" lang="sr-Cyrl-R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83568" y="6741368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323526" y="666067"/>
            <a:ext cx="8424936" cy="5553188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+mj-lt"/>
              <a:buAutoNum type="arabicPeriod"/>
            </a:pPr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Дигитализовани садржаји уз уџбенике за Географију од 6. до 9. разреда.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Дигитализовани садржаји уз уџбенике за Историју  у 6. и 9. разреду. </a:t>
            </a:r>
          </a:p>
          <a:p>
            <a:endParaRPr lang="sr-Cyrl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C9D783F0-75D3-3DED-C484-9ABB21928D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864139"/>
              </p:ext>
            </p:extLst>
          </p:nvPr>
        </p:nvGraphicFramePr>
        <p:xfrm>
          <a:off x="560512" y="1124745"/>
          <a:ext cx="8043936" cy="2724189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3795464">
                  <a:extLst>
                    <a:ext uri="{9D8B030D-6E8A-4147-A177-3AD203B41FA5}">
                      <a16:colId xmlns:a16="http://schemas.microsoft.com/office/drawing/2014/main" val="3006242831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47857602"/>
                    </a:ext>
                  </a:extLst>
                </a:gridCol>
              </a:tblGrid>
              <a:tr h="405045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Шести разред 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Седми разред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681028801"/>
                  </a:ext>
                </a:extLst>
              </a:tr>
              <a:tr h="1161129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Математика,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Основи информатике,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Ликовна култура.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Српски језик,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Ликовна култура.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320409307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Осми разред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Девети разред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19797628"/>
                  </a:ext>
                </a:extLst>
              </a:tr>
              <a:tr h="621069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sr-Cyrl-R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Читанка.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48412668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1ACA7C3-A8E3-A706-730D-002F3E15680A}"/>
              </a:ext>
            </a:extLst>
          </p:cNvPr>
          <p:cNvSpPr txBox="1"/>
          <p:nvPr/>
        </p:nvSpPr>
        <p:spPr>
          <a:xfrm>
            <a:off x="820687" y="6443644"/>
            <a:ext cx="374441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2684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377" y="112688"/>
            <a:ext cx="8928992" cy="57606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 - период од 2022. до 2030.</a:t>
            </a:r>
            <a:endParaRPr lang="en-GB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5708582"/>
          </a:xfrm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Font typeface="Wingdings" pitchFamily="2" charset="2"/>
              <a:buChar char="q"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Промјене приступа у планирању и програмирању наставе и учења...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помјерање пажње са поучавања на учење учења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Већа флексибилност у примјени иновираних метода и облика рада како би подржали различите стратегије учења код дјеце, креирање стимулативног окружења и активно учење. 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Осавремењавање наставе и организовање обука за наставнике и стручне сараднике с циљем ефикасније примјене наставних програма.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Примјена активних облика учења/наставе и примјена дидактичко-методичких образаца савремене наставе.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Стварање материјално-техничких услова у школама за коришћење дигитализованих садржаја (2030. дигитализовани садржаји свих уџбеника...).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7504" y="6237312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9552" y="6427112"/>
            <a:ext cx="374441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39552" y="6741368"/>
            <a:ext cx="1200150" cy="0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07872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377" y="112688"/>
            <a:ext cx="8928992" cy="57606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 - период од 2022. до 2030.</a:t>
            </a:r>
            <a:endParaRPr lang="en-GB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5708582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Font typeface="Wingdings" pitchFamily="2" charset="2"/>
              <a:buChar char="q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Развијање е-компетенција васпитно-образовних радника за коришћење дигитализованих садржаја у сврху осавремењавања наставе и подстицања учења.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Оспособљавање ученика за адекватно коришћење дигитализованих садржаја уџбеника и других извора сазнања.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Унапређење процеса праћења развоја, учења и напредовања ученика. 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Увођење (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враћање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ученичког портфолија као обавезног начина праћења и документовања учења и напредовања ученика у првој тријади.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Развијање програма професионалног оријентисања ученика с циљем помоћи и усмјеравња за даље школовање и избор адекватног занимања.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7504" y="6237312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9552" y="6427112"/>
            <a:ext cx="374441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39552" y="6741368"/>
            <a:ext cx="1200150" cy="0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57178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07504" y="-243408"/>
            <a:ext cx="8856984" cy="7560840"/>
          </a:xfrm>
          <a:prstGeom prst="horizontalScroll">
            <a:avLst>
              <a:gd name="adj" fmla="val 10731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itchFamily="2" charset="2"/>
              <a:buChar char="§"/>
            </a:pPr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0"/>
            <a:ext cx="8280920" cy="497880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Питања и </a:t>
            </a:r>
            <a:r>
              <a:rPr lang="sr-Cyrl-RS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дилеме</a:t>
            </a:r>
            <a:endParaRPr lang="sr-Cyrl-RS" sz="27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0303" y="6283985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683568" y="6741368"/>
            <a:ext cx="1054174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323528" y="692696"/>
            <a:ext cx="3312368" cy="86409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Cyrl-R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Могу ли се користити </a:t>
            </a:r>
            <a:r>
              <a:rPr lang="sr-Latn-R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sr-Cyrl-R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стари</a:t>
            </a:r>
            <a:r>
              <a:rPr lang="sr-Latn-R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sr-Cyrl-R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планови и писане припреме?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23528" y="1772816"/>
            <a:ext cx="3312368" cy="100811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Cyrl-R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 ли морају бити </a:t>
            </a:r>
            <a:r>
              <a:rPr lang="sr-Cyrl-R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исти</a:t>
            </a:r>
            <a:r>
              <a:rPr lang="sr-Cyrl-R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планови</a:t>
            </a:r>
            <a:r>
              <a:rPr lang="sr-Cyrl-R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код свих наставника у стручном активу?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067944" y="620688"/>
            <a:ext cx="4752528" cy="107715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Концепт планирања је исти, али планирање се врши за одређену годину, конкретно одјељење и ученика.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923928" y="1961456"/>
            <a:ext cx="5009760" cy="219018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Не. 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Планирање је пожељно вршити на нивоу актива (нарочито због наставника-приправника), али сваки наставник прилагођава план </a:t>
            </a:r>
            <a:r>
              <a:rPr lang="sr-Cyrl-R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одјељењу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којем реализује наставне садржаје. Оперативно планирање се врши за конкретно ОДЈЕЉЕЊЕ, а не за разред или школу. 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3500430" y="1142984"/>
            <a:ext cx="712100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ight Arrow 18"/>
          <p:cNvSpPr/>
          <p:nvPr/>
        </p:nvSpPr>
        <p:spPr>
          <a:xfrm rot="1430164">
            <a:off x="3115246" y="1943189"/>
            <a:ext cx="1008112" cy="432048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323528" y="2924943"/>
            <a:ext cx="3176902" cy="1274099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Cyrl-R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Јесмо ли обавезни да се стриктно придржавамо датог броја часова за поједине наставне теме?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23528" y="4274447"/>
            <a:ext cx="8610160" cy="2105453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Не. 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Број часова за одређену наставну тему је дат оријентационо, а он се може кориговати у зависности од: </a:t>
            </a:r>
          </a:p>
          <a:p>
            <a:pPr algn="just">
              <a:buFontTx/>
              <a:buChar char="-"/>
            </a:pP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ученика (интересовања, потреба...резултата иницијалних испитивања…),</a:t>
            </a:r>
          </a:p>
          <a:p>
            <a:pPr algn="just">
              <a:buFontTx/>
              <a:buChar char="-"/>
            </a:pP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услова (просторни и материјално-технички),</a:t>
            </a:r>
          </a:p>
          <a:p>
            <a:pPr algn="just">
              <a:buFontTx/>
              <a:buChar char="-"/>
            </a:pP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локалне заједнице (ресурса локалне заједнице),</a:t>
            </a:r>
          </a:p>
          <a:p>
            <a:pPr algn="just">
              <a:buFontTx/>
              <a:buChar char="-"/>
            </a:pP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наставника (афинитета и обучености).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ight Arrow 16"/>
          <p:cNvSpPr/>
          <p:nvPr/>
        </p:nvSpPr>
        <p:spPr>
          <a:xfrm rot="2136282">
            <a:off x="3131840" y="3906879"/>
            <a:ext cx="1008112" cy="432048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A34B73-9F30-6879-E2D7-6D215A8C2587}"/>
              </a:ext>
            </a:extLst>
          </p:cNvPr>
          <p:cNvSpPr txBox="1"/>
          <p:nvPr/>
        </p:nvSpPr>
        <p:spPr>
          <a:xfrm>
            <a:off x="654270" y="6464424"/>
            <a:ext cx="374441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1644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07504" y="142852"/>
            <a:ext cx="8928992" cy="6912768"/>
          </a:xfrm>
          <a:prstGeom prst="horizontalScroll">
            <a:avLst>
              <a:gd name="adj" fmla="val 8121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604684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Иновирани наставни програми - планирање и припремање процеса учења и поучавања</a:t>
            </a:r>
            <a:endParaRPr lang="sr-Cyrl-R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40025" y="6752610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85720" y="1214422"/>
            <a:ext cx="3240360" cy="108012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Концепт планирања остаје исти: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85720" y="3000372"/>
            <a:ext cx="8358246" cy="3380956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Глобални/годишњи план 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распоред наставних области/тема по мјесецима са оквирним бројем часова (основа), при чему су испоштовани принципи: научности (тј. да ли и како подијелити тему или је реализовати у континуитету), актуелизације (по приоритетима: нпр. које су теме погодне за конкретно годишње доба, тј. водећи рачуна о временским условима), дедуктивности (од општег ка појединачном), систематичности и поступности, диференцијације и интеграције (унутар самог наставног предмета</a:t>
            </a:r>
            <a:r>
              <a:rPr lang="sr-Latn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али и са другим наставним предметима) и др.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000496" y="714356"/>
            <a:ext cx="4680520" cy="2088232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Годишњи оријентациони 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распоред програмских садржаја</a:t>
            </a:r>
          </a:p>
          <a:p>
            <a:pPr algn="ctr"/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(наставна област/тема) и оријентациони број часова за реализацију истих.</a:t>
            </a:r>
            <a:endParaRPr lang="en-GB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3286116" y="1571612"/>
            <a:ext cx="1008112" cy="432048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ight Arrow 18"/>
          <p:cNvSpPr/>
          <p:nvPr/>
        </p:nvSpPr>
        <p:spPr>
          <a:xfrm rot="5400000">
            <a:off x="7636615" y="2533175"/>
            <a:ext cx="783538" cy="432048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8E6788-8D18-121D-05C9-0089245FF3A7}"/>
              </a:ext>
            </a:extLst>
          </p:cNvPr>
          <p:cNvSpPr txBox="1"/>
          <p:nvPr/>
        </p:nvSpPr>
        <p:spPr>
          <a:xfrm>
            <a:off x="683568" y="6491000"/>
            <a:ext cx="374441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2603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79512" y="116632"/>
            <a:ext cx="8784976" cy="6796136"/>
          </a:xfrm>
          <a:prstGeom prst="horizontalScroll">
            <a:avLst>
              <a:gd name="adj" fmla="val 8121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0"/>
            <a:ext cx="8280920" cy="620688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Иновирани наставни програми - планирање и припремање </a:t>
            </a:r>
            <a:br>
              <a:rPr lang="sr-Latn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процеса учења и поучавања</a:t>
            </a:r>
            <a:endParaRPr lang="sr-Cyrl-RS" sz="20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51520" y="683162"/>
            <a:ext cx="4608512" cy="2509192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Планирање:    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оперативно,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тематско,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дневно,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(временски период; дефинисање исхода учења; метода и облика рада; наставних средстава и извора учења;  садржаја и активности; остварености исхода учења).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51520" y="3374429"/>
            <a:ext cx="4351280" cy="2873971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Припремање </a:t>
            </a: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процеса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учења и поучавања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конкретизација, тј. осмишљавање сценарија часа (или више часова); избор начина рада; попис активности ученика и активности наставника за одређени час; начин провјере остварености исхода учења; временска динамика ...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364088" y="681608"/>
            <a:ext cx="3240360" cy="2603376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Оперативни план 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шта намјеравам да остварим за конкретну тему </a:t>
            </a: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(исходи учења),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који су ми садржаји погодни, шта ми је потребно, како ћу то остварити.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860032" y="3429000"/>
            <a:ext cx="3816424" cy="2808312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Праћење</a:t>
            </a:r>
            <a:r>
              <a:rPr lang="sr-Cyrl-RS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нивоа: нпр. мотивације, интересовања, рада и напредовања ученика; остварености исхода учења који доприносе развоју животних </a:t>
            </a:r>
            <a:r>
              <a:rPr lang="sr-Cyrl-RS" sz="19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вјештина</a:t>
            </a:r>
            <a:r>
              <a:rPr lang="sr-Cyrl-RS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способности и компетенција ученика  и др.</a:t>
            </a:r>
          </a:p>
          <a:p>
            <a:pPr algn="ctr"/>
            <a:r>
              <a:rPr lang="sr-Cyrl-RS" sz="1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 НАРЕДНОГ ПЛАНИРАЊА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4572000" y="1124744"/>
            <a:ext cx="1008112" cy="432048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ight Arrow 18"/>
          <p:cNvSpPr/>
          <p:nvPr/>
        </p:nvSpPr>
        <p:spPr>
          <a:xfrm rot="5400000">
            <a:off x="3577623" y="3222515"/>
            <a:ext cx="648072" cy="36004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ight Arrow 20"/>
          <p:cNvSpPr/>
          <p:nvPr/>
        </p:nvSpPr>
        <p:spPr>
          <a:xfrm rot="13505619">
            <a:off x="4538997" y="3010784"/>
            <a:ext cx="1008112" cy="432048"/>
          </a:xfrm>
          <a:prstGeom prst="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ight Arrow 14"/>
          <p:cNvSpPr/>
          <p:nvPr/>
        </p:nvSpPr>
        <p:spPr>
          <a:xfrm rot="16200000">
            <a:off x="3952945" y="3194409"/>
            <a:ext cx="648072" cy="36004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5D8FAD-18B3-A942-2F90-92B7AF962632}"/>
              </a:ext>
            </a:extLst>
          </p:cNvPr>
          <p:cNvSpPr txBox="1"/>
          <p:nvPr/>
        </p:nvSpPr>
        <p:spPr>
          <a:xfrm>
            <a:off x="690465" y="6363342"/>
            <a:ext cx="3815553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2603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79512" y="404664"/>
            <a:ext cx="8496944" cy="6652120"/>
          </a:xfrm>
          <a:prstGeom prst="horizontalScroll">
            <a:avLst>
              <a:gd name="adj" fmla="val 8121"/>
            </a:avLst>
          </a:prstGeom>
          <a:ln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endParaRPr lang="en-US" sz="24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93652" cy="720080"/>
          </a:xfrm>
          <a:prstGeom prst="flowChartAlternateProcess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Радионица</a:t>
            </a:r>
            <a:endParaRPr lang="sr-Cyrl-RS" sz="20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6237312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55576" y="6453336"/>
            <a:ext cx="33843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     Стручно усавршавање наставника</a:t>
            </a:r>
            <a:endParaRPr lang="en-US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55576" y="6745312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467544" y="1052736"/>
            <a:ext cx="7992888" cy="2664296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 algn="ctr"/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„</a:t>
            </a:r>
            <a:r>
              <a:rPr lang="sr-Cyrl-CS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Стручно усавршавање наставника-План и програм стручног усавршавања на нивоу васпитно-образовне установе“ </a:t>
            </a:r>
            <a:endParaRPr lang="sr-Cyrl-R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917926" y="3904321"/>
            <a:ext cx="7272808" cy="1584176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 algn="ctr"/>
            <a:endParaRPr lang="sr-Cyrl-R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Latn-RS" dirty="0">
                <a:solidFill>
                  <a:schemeClr val="tx1"/>
                </a:solidFill>
                <a:latin typeface="Times New Roman"/>
                <a:cs typeface="Times New Roman"/>
              </a:rPr>
              <a:t>Вр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иј</a:t>
            </a:r>
            <a:r>
              <a:rPr lang="sr-Latn-RS" dirty="0">
                <a:solidFill>
                  <a:schemeClr val="tx1"/>
                </a:solidFill>
                <a:latin typeface="Times New Roman"/>
                <a:cs typeface="Times New Roman"/>
              </a:rPr>
              <a:t>еме предвиђено за рад </a:t>
            </a:r>
            <a:r>
              <a:rPr lang="sr-Latn-RS" dirty="0" err="1">
                <a:solidFill>
                  <a:schemeClr val="tx1"/>
                </a:solidFill>
                <a:latin typeface="Times New Roman"/>
                <a:cs typeface="Times New Roman"/>
              </a:rPr>
              <a:t>је</a:t>
            </a:r>
            <a:r>
              <a:rPr lang="sr-Latn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90</a:t>
            </a:r>
            <a:r>
              <a:rPr lang="sr-Latn-RS" dirty="0">
                <a:solidFill>
                  <a:schemeClr val="tx1"/>
                </a:solidFill>
                <a:latin typeface="Times New Roman"/>
                <a:cs typeface="Times New Roman"/>
              </a:rPr>
              <a:t> минута</a:t>
            </a:r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</a:p>
          <a:p>
            <a:pPr marL="514350" indent="-514350" algn="ctr"/>
            <a:r>
              <a:rPr lang="sr-Cyrl-RS" dirty="0">
                <a:solidFill>
                  <a:schemeClr val="tx1"/>
                </a:solidFill>
                <a:latin typeface="Times New Roman"/>
                <a:cs typeface="Times New Roman"/>
              </a:rPr>
              <a:t>(рад у групи, извјештавање и сумирање резултата рада групе).</a:t>
            </a:r>
            <a:endParaRPr lang="sr-Latn-RS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514350" indent="-514350"/>
            <a:endParaRPr lang="sr-Cyrl-R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/>
            <a:endParaRPr lang="sr-Cyrl-R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sr-Cyrl-R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r"/>
            <a:endParaRPr lang="sr-Cyrl-R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r"/>
            <a:endParaRPr lang="sr-Cyrl-R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2603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20859" y="479945"/>
            <a:ext cx="8712829" cy="6166388"/>
          </a:xfrm>
          <a:prstGeom prst="horizontalScroll">
            <a:avLst>
              <a:gd name="adj" fmla="val 6719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just">
              <a:lnSpc>
                <a:spcPct val="80000"/>
              </a:lnSpc>
              <a:spcBef>
                <a:spcPts val="1200"/>
              </a:spcBef>
              <a:buNone/>
            </a:pPr>
            <a:r>
              <a:rPr lang="sr-Cyrl-BA" altLang="de-DE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</a:t>
            </a:r>
            <a:r>
              <a:rPr lang="bs-Latn-BA" altLang="de-DE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altLang="de-DE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подразумијева повезан скуп знања, вјештина и ставова који омогућавају особи да ефикасно обавља послове одређене професије или функционише на такав начин који испуњава или премашује стандарде који се очекују у одређеној професији или радном окружењу.</a:t>
            </a:r>
            <a:r>
              <a:rPr lang="en-GB" altLang="de-DE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Cyrl-RS" altLang="de-D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spcBef>
                <a:spcPts val="1200"/>
              </a:spcBef>
              <a:buNone/>
            </a:pPr>
            <a:endParaRPr lang="sr-Latn-BA" altLang="de-D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spcBef>
                <a:spcPts val="1200"/>
              </a:spcBef>
              <a:buNone/>
            </a:pPr>
            <a:r>
              <a:rPr lang="sr-Cyrl-RS" altLang="de-DE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Наставничке компетенције се односе на компетенције за:</a:t>
            </a:r>
          </a:p>
          <a:p>
            <a:pPr marL="285750" indent="-285750" algn="just">
              <a:lnSpc>
                <a:spcPct val="80000"/>
              </a:lnSpc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sr-Cyrl-RS" altLang="de-DE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Наставну област, предмет и методику наставе,</a:t>
            </a:r>
          </a:p>
          <a:p>
            <a:pPr marL="285750" indent="-285750" algn="just">
              <a:lnSpc>
                <a:spcPct val="80000"/>
              </a:lnSpc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sr-Cyrl-RS" altLang="de-DE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Поучавање и учење,</a:t>
            </a:r>
          </a:p>
          <a:p>
            <a:pPr marL="285750" indent="-285750" algn="just">
              <a:lnSpc>
                <a:spcPct val="80000"/>
              </a:lnSpc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sr-Cyrl-RS" altLang="de-DE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Подршку развоју личности ученика,</a:t>
            </a:r>
          </a:p>
          <a:p>
            <a:pPr marL="285750" indent="-285750" algn="just">
              <a:lnSpc>
                <a:spcPct val="80000"/>
              </a:lnSpc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sr-Cyrl-RS" altLang="de-DE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Комуникацију и сарадњу.</a:t>
            </a:r>
            <a:endParaRPr lang="sr-Cyrl-BA" altLang="de-DE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spcBef>
                <a:spcPts val="1200"/>
              </a:spcBef>
            </a:pPr>
            <a:r>
              <a:rPr lang="sr-Latn-RS" altLang="de-D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sr-Cyrl-RS" altLang="de-D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знања, планирање, реализација, вредновање/евалуација, усавршавање …</a:t>
            </a:r>
            <a:endParaRPr lang="sr-Cyrl-BA" altLang="de-D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7648" y="44625"/>
            <a:ext cx="8876040" cy="564974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Стручно усавршавање наставника и компетенције наставника</a:t>
            </a: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74A99CF-0493-4BE2-EEF3-6245CE855CCF}"/>
              </a:ext>
            </a:extLst>
          </p:cNvPr>
          <p:cNvSpPr txBox="1"/>
          <p:nvPr/>
        </p:nvSpPr>
        <p:spPr>
          <a:xfrm>
            <a:off x="533400" y="6248400"/>
            <a:ext cx="33843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     Стручно усавршавање наставника</a:t>
            </a:r>
            <a:endParaRPr lang="en-US" sz="1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069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377" y="112688"/>
            <a:ext cx="8928992" cy="57606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Законска регулатива – реформски процеси</a:t>
            </a:r>
            <a:endParaRPr lang="en-GB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5708582"/>
          </a:xfr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Стратегије развоја образовања Републике Српске за период 2016-2021. и 2022-2030. године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(сајт МПиКРС),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Акциони план Стратегије развоја образовања Републике Српске за период 2016-2021. године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Акциони план спровођењa реформских процеса у области образовања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Републици Српској (сајт МПиКРС),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 о основном васпитању и образовању 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(„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Службени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гласник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Републике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Српске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број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81/22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 план и програм о измјени наставног плана и програма за основно образовање и васпитање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(сајт МПиКРС),</a:t>
            </a:r>
          </a:p>
          <a:p>
            <a:pPr algn="just">
              <a:buFont typeface="Wingdings" pitchFamily="2" charset="2"/>
              <a:buChar char="q"/>
            </a:pPr>
            <a:r>
              <a:rPr lang="sr-Cyrl-R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 Министарства </a:t>
            </a:r>
            <a:r>
              <a:rPr lang="sr-Cyrl-RS" sz="24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просвјете</a:t>
            </a:r>
            <a:r>
              <a:rPr lang="sr-Cyrl-R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културе основним школама 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Републици Српској 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sr-Cyrl-R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Обавјештење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о процедури доношења новог Наставног плана и програма (Број: 07.041/610-225/21 од 17. 06. 2021.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године),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504" y="6237312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9552" y="6427112"/>
            <a:ext cx="374441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39552" y="6741368"/>
            <a:ext cx="1200150" cy="0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51522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94084" y="410634"/>
            <a:ext cx="8797516" cy="6330005"/>
          </a:xfrm>
          <a:prstGeom prst="horizontalScroll">
            <a:avLst>
              <a:gd name="adj" fmla="val 6719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Остваривање сталног стручног усавршавања на нивоу васпитно/ образовне установе могуће је:</a:t>
            </a:r>
          </a:p>
          <a:p>
            <a:pPr algn="just"/>
            <a:endParaRPr lang="sr-Cyrl-RS" sz="24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sr-Cyrl-R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Организовањем/извођењем угледних часова (демонстрирање поступака, метода и техника учења и других наставних активности …начина организације наставних активности).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sr-Cyrl-RS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Излагање на </a:t>
            </a:r>
            <a:r>
              <a:rPr lang="sr-Cyrl-RS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сједницама</a:t>
            </a:r>
            <a:r>
              <a:rPr lang="sr-Cyrl-RS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стручних органа о реализацији стручних тема са анализом и дискусијом (обавезно).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sr-Cyrl-R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стручних књига, приручника, дидактичког материјала, истраживања (на нивоу в/о установе или изван ње), стручних </a:t>
            </a:r>
            <a:r>
              <a:rPr lang="sr-Cyrl-RS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посјета</a:t>
            </a:r>
            <a:r>
              <a:rPr lang="sr-Cyrl-R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студијских путовања са анализом.</a:t>
            </a:r>
          </a:p>
          <a:p>
            <a:endParaRPr lang="en-US" sz="1400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74A99CF-0493-4BE2-EEF3-6245CE855CCF}"/>
              </a:ext>
            </a:extLst>
          </p:cNvPr>
          <p:cNvSpPr txBox="1"/>
          <p:nvPr/>
        </p:nvSpPr>
        <p:spPr>
          <a:xfrm>
            <a:off x="533400" y="6288716"/>
            <a:ext cx="33843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Стручно усавршавање наставника</a:t>
            </a:r>
            <a:endParaRPr lang="en-US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5">
            <a:extLst>
              <a:ext uri="{FF2B5EF4-FFF2-40B4-BE49-F238E27FC236}">
                <a16:creationId xmlns:a16="http://schemas.microsoft.com/office/drawing/2014/main" id="{1829B29C-C952-52B8-59CD-62A3A9B63F1E}"/>
              </a:ext>
            </a:extLst>
          </p:cNvPr>
          <p:cNvSpPr txBox="1">
            <a:spLocks/>
          </p:cNvSpPr>
          <p:nvPr/>
        </p:nvSpPr>
        <p:spPr>
          <a:xfrm>
            <a:off x="152400" y="117361"/>
            <a:ext cx="8876040" cy="505167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Стручно усавршавање наставника и компетенције наставника</a:t>
            </a: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9352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10312" y="575784"/>
            <a:ext cx="8818128" cy="6036731"/>
          </a:xfrm>
          <a:prstGeom prst="horizontalScroll">
            <a:avLst>
              <a:gd name="adj" fmla="val 6719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Остваривање сталног стручног усавршавања на нивоу васпитно/ образовне установе могуће је:</a:t>
            </a:r>
          </a:p>
          <a:p>
            <a:pPr algn="just"/>
            <a:endParaRPr lang="sr-Cyrl-RS" sz="24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sr-Cyrl-R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Учешћем у истраживањима и/или пројектима на нивоу в/о установе, програмима националног значаја, програмима огледа …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sr-Cyrl-R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Активностима у оквиру приправничког програма...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sr-Cyrl-R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Активностима које се односе на развијање партнерских односа са родитељима, другим установама из локалне заједнице…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sr-Cyrl-R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Анализе реализованих модела стручног усавршавања.</a:t>
            </a:r>
          </a:p>
          <a:p>
            <a:endParaRPr lang="en-US" sz="1400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74A99CF-0493-4BE2-EEF3-6245CE855CCF}"/>
              </a:ext>
            </a:extLst>
          </p:cNvPr>
          <p:cNvSpPr txBox="1"/>
          <p:nvPr/>
        </p:nvSpPr>
        <p:spPr>
          <a:xfrm>
            <a:off x="533400" y="6276569"/>
            <a:ext cx="33843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     Стручно усавршавање наставника</a:t>
            </a:r>
            <a:endParaRPr lang="en-US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5">
            <a:extLst>
              <a:ext uri="{FF2B5EF4-FFF2-40B4-BE49-F238E27FC236}">
                <a16:creationId xmlns:a16="http://schemas.microsoft.com/office/drawing/2014/main" id="{1829B29C-C952-52B8-59CD-62A3A9B63F1E}"/>
              </a:ext>
            </a:extLst>
          </p:cNvPr>
          <p:cNvSpPr txBox="1">
            <a:spLocks/>
          </p:cNvSpPr>
          <p:nvPr/>
        </p:nvSpPr>
        <p:spPr>
          <a:xfrm>
            <a:off x="152400" y="117361"/>
            <a:ext cx="8876040" cy="505167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Стручно усавршавање наставника и компетенције наставника</a:t>
            </a: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8827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92728" y="609599"/>
            <a:ext cx="8640960" cy="6004279"/>
          </a:xfrm>
          <a:prstGeom prst="horizontalScroll">
            <a:avLst>
              <a:gd name="adj" fmla="val 6719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sr-Cyrl-RS" sz="240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sr-Cyrl-RS" sz="240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Облици стручног усавршавања ван васпитно/образовне установе:</a:t>
            </a:r>
          </a:p>
          <a:p>
            <a:pPr algn="ctr"/>
            <a:endParaRPr lang="sr-Cyrl-RS" sz="240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sr-Cyrl-RS" sz="240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Организовањем/извођењем обука/семинара/</a:t>
            </a:r>
            <a:r>
              <a:rPr lang="sr-Cyrl-RS" sz="240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савјетовања</a:t>
            </a:r>
            <a:r>
              <a:rPr lang="sr-Cyrl-RS" sz="240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sr-Cyrl-RS" sz="240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sr-Cyrl-R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Организовањем стручних скупова васпитно-образовних  радника у виду </a:t>
            </a:r>
            <a:r>
              <a:rPr lang="sr-Cyrl-RS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савјетовања</a:t>
            </a:r>
            <a:r>
              <a:rPr lang="sr-Cyrl-R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/семинара, округли сто, трибине, конгреса, сабора, конференција, тематских школа (зимске и </a:t>
            </a:r>
            <a:r>
              <a:rPr lang="sr-Cyrl-RS" sz="24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љетње</a:t>
            </a:r>
            <a:r>
              <a:rPr lang="sr-Cyrl-R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школе) …</a:t>
            </a:r>
          </a:p>
          <a:p>
            <a:br>
              <a:rPr lang="en-US" sz="1400" dirty="0"/>
            </a:br>
            <a:endParaRPr lang="sr-Cyrl-BA" altLang="de-DE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44624"/>
            <a:ext cx="8640960" cy="642839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Стручно усавршавање наставника и компетенције наставника</a:t>
            </a: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74A99CF-0493-4BE2-EEF3-6245CE855CCF}"/>
              </a:ext>
            </a:extLst>
          </p:cNvPr>
          <p:cNvSpPr txBox="1"/>
          <p:nvPr/>
        </p:nvSpPr>
        <p:spPr>
          <a:xfrm>
            <a:off x="533400" y="6277250"/>
            <a:ext cx="33843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Стручно усавршавање наставника</a:t>
            </a:r>
            <a:endParaRPr lang="en-US" sz="1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8380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51520" y="332656"/>
            <a:ext cx="8784976" cy="6439431"/>
          </a:xfrm>
          <a:prstGeom prst="horizontalScroll">
            <a:avLst>
              <a:gd name="adj" fmla="val 6719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tx1"/>
              </a:buClr>
            </a:pPr>
            <a:r>
              <a:rPr lang="sr-Cyrl-R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и програм стручног усавршавања наставника </a:t>
            </a:r>
          </a:p>
          <a:p>
            <a:pPr algn="ctr">
              <a:buClr>
                <a:schemeClr val="tx1"/>
              </a:buClr>
            </a:pPr>
            <a:r>
              <a:rPr lang="sr-Cyrl-R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и/или </a:t>
            </a:r>
            <a:r>
              <a:rPr lang="sr-Cyrl-R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одјељењских</a:t>
            </a:r>
            <a:r>
              <a:rPr lang="sr-Cyrl-R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старјешина</a:t>
            </a:r>
            <a:endParaRPr lang="sr-Cyrl-R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chemeClr val="tx1"/>
              </a:buClr>
            </a:pPr>
            <a:endParaRPr lang="sr-Cyrl-R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sr-Cyrl-R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Садржај стручног усавршавања/тема (Како изабрати садржај? Ко учествује у избору садржаја? Колико је усклађено са потребама васпитно-образовних радника и самог в/о процеса?)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sr-Cyrl-RS" altLang="de-DE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Начин реализације/облик/вид стручног усавршавања (Анализа постојећих и креирање </a:t>
            </a:r>
            <a:r>
              <a:rPr lang="sr-Cyrl-RS" altLang="de-DE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sr-Cyrl-RS" altLang="de-DE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облика стручног усавршавања стварним потребама.) 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sr-Cyrl-RS" altLang="de-DE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Неки начини/методе стручног усавршавања: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предавање (усмено излагање), предавање са мултимедијалном презентацијом, дијалошка метода, илустрација и демонстрација, писани радови, рад на текстовима, апликацијама и документима и  практични радови.</a:t>
            </a:r>
            <a:endParaRPr lang="sr-Cyrl-RS" altLang="de-DE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44624"/>
            <a:ext cx="8640960" cy="428655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Стручно усавршавање наставника и компетенције наставника</a:t>
            </a: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264087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11560" y="6756363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74A99CF-0493-4BE2-EEF3-6245CE855CCF}"/>
              </a:ext>
            </a:extLst>
          </p:cNvPr>
          <p:cNvSpPr txBox="1"/>
          <p:nvPr/>
        </p:nvSpPr>
        <p:spPr>
          <a:xfrm>
            <a:off x="504799" y="6428778"/>
            <a:ext cx="33843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     Стручно усавршавање наставника</a:t>
            </a:r>
            <a:endParaRPr lang="en-US" sz="1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2560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10312" y="93928"/>
            <a:ext cx="8640960" cy="6694904"/>
          </a:xfrm>
          <a:prstGeom prst="horizontalScroll">
            <a:avLst>
              <a:gd name="adj" fmla="val 6719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tx1"/>
              </a:buClr>
            </a:pPr>
            <a:r>
              <a:rPr lang="sr-Cyrl-R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и програм стручног усавршавања наставника </a:t>
            </a:r>
          </a:p>
          <a:p>
            <a:pPr algn="ctr">
              <a:buClr>
                <a:schemeClr val="tx1"/>
              </a:buClr>
            </a:pPr>
            <a:r>
              <a:rPr lang="sr-Cyrl-R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и/или </a:t>
            </a:r>
            <a:r>
              <a:rPr lang="sr-Cyrl-R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одјељењских</a:t>
            </a:r>
            <a:r>
              <a:rPr lang="sr-Cyrl-R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старјешина</a:t>
            </a:r>
            <a:endParaRPr lang="sr-Cyrl-R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chemeClr val="tx1"/>
              </a:buClr>
            </a:pPr>
            <a:endParaRPr lang="sr-Cyrl-R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sr-Cyrl-R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Облици стручног усавршавања …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фронтални, индивидуални, тандемски, групни…</a:t>
            </a:r>
            <a:endParaRPr lang="sr-Cyrl-RS" altLang="de-DE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sr-Cyrl-RS" altLang="de-DE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Вријеме</a:t>
            </a:r>
            <a:r>
              <a:rPr lang="sr-Cyrl-RS" altLang="de-DE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реализације/трајање (Континуитет и дужина трајања одређених облика стручног усавршавања… периодично… привремено…)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sr-Cyrl-RS" altLang="de-DE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Носиоци реализације/кадровске могућности (Стручни сарадници, васпитно-образовни радници, али и други актери у васпитно-образовном раду… родитељи, стручњаци из различитих области и институција локалне заједнице…</a:t>
            </a:r>
            <a:endParaRPr lang="sr-Cyrl-BA" altLang="de-D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44624"/>
            <a:ext cx="8640960" cy="428655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Стручно усавршавање наставника и компетенције наставника</a:t>
            </a: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264087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11560" y="6756363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74A99CF-0493-4BE2-EEF3-6245CE855CCF}"/>
              </a:ext>
            </a:extLst>
          </p:cNvPr>
          <p:cNvSpPr txBox="1"/>
          <p:nvPr/>
        </p:nvSpPr>
        <p:spPr>
          <a:xfrm>
            <a:off x="533400" y="6473314"/>
            <a:ext cx="33843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     Стручно усавршавање наставника</a:t>
            </a:r>
            <a:endParaRPr lang="en-US" sz="1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5550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152400" y="123076"/>
            <a:ext cx="8781288" cy="6734923"/>
          </a:xfrm>
          <a:prstGeom prst="horizontalScroll">
            <a:avLst>
              <a:gd name="adj" fmla="val 6719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tx1"/>
              </a:buClr>
            </a:pPr>
            <a:r>
              <a:rPr lang="sr-Cyrl-R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и програм стручног усавршавања наставника </a:t>
            </a:r>
          </a:p>
          <a:p>
            <a:pPr algn="ctr">
              <a:buClr>
                <a:schemeClr val="tx1"/>
              </a:buClr>
            </a:pPr>
            <a:r>
              <a:rPr lang="sr-Cyrl-R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и/или </a:t>
            </a:r>
            <a:r>
              <a:rPr lang="sr-Cyrl-R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одјељењских</a:t>
            </a:r>
            <a:r>
              <a:rPr lang="sr-Cyrl-R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старјешина</a:t>
            </a:r>
            <a:endParaRPr lang="sr-Cyrl-R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chemeClr val="tx1"/>
              </a:buClr>
            </a:pPr>
            <a:endParaRPr lang="sr-Cyrl-R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chemeClr val="tx1"/>
              </a:buClr>
            </a:pPr>
            <a:endParaRPr lang="sr-Cyrl-R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chemeClr val="tx1"/>
              </a:buClr>
            </a:pPr>
            <a:r>
              <a:rPr lang="sr-Cyrl-R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Експериментално </a:t>
            </a:r>
            <a:r>
              <a:rPr lang="sr-Cyrl-R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провјерени</a:t>
            </a:r>
            <a:r>
              <a:rPr lang="sr-Cyrl-R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модели стручног усавршавања наставника: 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Слагалица, 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Вртешка, 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Симулација - игра улога, 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Стручно усавршавање </a:t>
            </a:r>
            <a:r>
              <a:rPr lang="sr-Cyrl-R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рјешавањем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 и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Егземпларно стручно усавршавање.</a:t>
            </a:r>
            <a:endParaRPr lang="sr-Cyrl-RS" altLang="de-D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chemeClr val="tx1"/>
              </a:buClr>
              <a:buFont typeface="Wingdings" panose="05000000000000000000" pitchFamily="2" charset="2"/>
              <a:buChar char="q"/>
            </a:pPr>
            <a:endParaRPr lang="sr-Cyrl-RS" altLang="de-DE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</a:pPr>
            <a:r>
              <a:rPr lang="sr-Cyrl-RS" altLang="de-DE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r-Cyrl-RS" altLang="de-DE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Јоргић</a:t>
            </a:r>
            <a:r>
              <a:rPr lang="sr-Cyrl-RS" altLang="de-DE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altLang="de-DE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Драженко</a:t>
            </a:r>
            <a:r>
              <a:rPr lang="sr-Cyrl-RS" altLang="de-DE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2014, Модели стручног усавршавања наставника)</a:t>
            </a:r>
            <a:endParaRPr lang="sr-Cyrl-BA" altLang="de-DE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44624"/>
            <a:ext cx="8640960" cy="428655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Стручно усавршавање наставника и компетенције наставника</a:t>
            </a: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264087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11560" y="6756363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74A99CF-0493-4BE2-EEF3-6245CE855CCF}"/>
              </a:ext>
            </a:extLst>
          </p:cNvPr>
          <p:cNvSpPr txBox="1"/>
          <p:nvPr/>
        </p:nvSpPr>
        <p:spPr>
          <a:xfrm>
            <a:off x="376977" y="6455527"/>
            <a:ext cx="33843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     Стручно усавршавање наставника</a:t>
            </a:r>
            <a:endParaRPr lang="en-US" sz="1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0108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415787" y="534977"/>
            <a:ext cx="8754176" cy="6036731"/>
          </a:xfrm>
          <a:prstGeom prst="horizontalScroll">
            <a:avLst>
              <a:gd name="adj" fmla="val 6719"/>
            </a:avLst>
          </a:prstGeom>
          <a:ln/>
          <a:scene3d>
            <a:camera prst="perspectiveRight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just">
              <a:lnSpc>
                <a:spcPct val="80000"/>
              </a:lnSpc>
              <a:spcBef>
                <a:spcPts val="1200"/>
              </a:spcBef>
              <a:buNone/>
            </a:pPr>
            <a:endParaRPr lang="sr-Cyrl-BA" altLang="de-D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24035" y="106322"/>
            <a:ext cx="8640960" cy="642839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74A99CF-0493-4BE2-EEF3-6245CE855CCF}"/>
              </a:ext>
            </a:extLst>
          </p:cNvPr>
          <p:cNvSpPr txBox="1"/>
          <p:nvPr/>
        </p:nvSpPr>
        <p:spPr>
          <a:xfrm>
            <a:off x="533400" y="6397649"/>
            <a:ext cx="338437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     Стручно усавршавање наставника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ounded Rectangle 17">
            <a:extLst>
              <a:ext uri="{FF2B5EF4-FFF2-40B4-BE49-F238E27FC236}">
                <a16:creationId xmlns:a16="http://schemas.microsoft.com/office/drawing/2014/main" id="{41BA755A-2B6E-6CB2-1736-7C36BFA9E397}"/>
              </a:ext>
            </a:extLst>
          </p:cNvPr>
          <p:cNvSpPr/>
          <p:nvPr/>
        </p:nvSpPr>
        <p:spPr>
          <a:xfrm>
            <a:off x="1115616" y="1484784"/>
            <a:ext cx="6696744" cy="3096344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C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Осврт, питања учесника и евалуација </a:t>
            </a:r>
            <a:r>
              <a:rPr lang="sr-Cyrl-C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савјетовања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985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377" y="112688"/>
            <a:ext cx="8928992" cy="57606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Законска регулатива – реформски процеси</a:t>
            </a:r>
            <a:endParaRPr lang="en-GB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5708582"/>
          </a:xfr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ru-RU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 план и програм за наставне предмете у првој другој и трећој тријади основне школе 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(развијени и предложени од стране Републичког педагошког завода, уз сагласност за </a:t>
            </a:r>
            <a:r>
              <a:rPr lang="sr-Cyrl-R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примјену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од стране </a:t>
            </a:r>
            <a:r>
              <a:rPr lang="sr-Cyrl-R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МПиК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РС– јули/август 2021. и 2022. године, 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Службени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гласник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Републике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Српске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број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79/21 и __/22 и сајт РПЗ-а и </a:t>
            </a:r>
            <a:r>
              <a:rPr lang="sr-Cyrl-R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МПиК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РС),</a:t>
            </a:r>
          </a:p>
          <a:p>
            <a:pPr algn="just">
              <a:buFont typeface="Wingdings" pitchFamily="2" charset="2"/>
              <a:buChar char="q"/>
            </a:pPr>
            <a:r>
              <a:rPr lang="sr-Cyrl-R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Правилник о Наставном плану и програму за основно васпитање и образовање 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(сајт </a:t>
            </a:r>
            <a:r>
              <a:rPr lang="sr-Cyrl-R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МПиК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РС – август/септембар 2022. године)</a:t>
            </a:r>
            <a:r>
              <a:rPr lang="sr-Latn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процедури </a:t>
            </a:r>
          </a:p>
          <a:p>
            <a:pPr algn="just">
              <a:buFont typeface="Wingdings" pitchFamily="2" charset="2"/>
              <a:buChar char="q"/>
            </a:pP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504" y="6237312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9552" y="6427112"/>
            <a:ext cx="374441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39552" y="6741368"/>
            <a:ext cx="1200150" cy="0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1091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62848" y="287070"/>
            <a:ext cx="8557623" cy="6364088"/>
          </a:xfrm>
          <a:prstGeom prst="horizontalScroll">
            <a:avLst>
              <a:gd name="adj" fmla="val 8121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r-Cyrl-RS" sz="24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Latn-B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7504" y="116632"/>
            <a:ext cx="8136904" cy="504056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ctr"/>
            <a:br>
              <a:rPr lang="sr-Cyrl-R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br>
              <a:rPr lang="sr-Cyrl-R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sr-Cyrl-RS" sz="27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br>
              <a:rPr lang="sr-Cyrl-R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sr-Cyrl-R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sr-Cyrl-R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381980" y="964408"/>
            <a:ext cx="8294476" cy="4336800"/>
          </a:xfrm>
          <a:prstGeom prst="roundRect">
            <a:avLst/>
          </a:prstGeom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Планиране и дефинисане </a:t>
            </a:r>
            <a:r>
              <a:rPr lang="sr-Cyrl-R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мјере</a:t>
            </a:r>
            <a:endParaRPr lang="sr-Cyrl-R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Развијање и иновирање наставних планова и програма - исходи учења и </a:t>
            </a:r>
            <a:r>
              <a:rPr lang="sr-Cyrl-R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цјеловит</a:t>
            </a: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развој ученика.</a:t>
            </a:r>
          </a:p>
          <a:p>
            <a:pPr>
              <a:buFont typeface="Wingdings" pitchFamily="2" charset="2"/>
              <a:buChar char="q"/>
            </a:pP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Промјене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организацији наставе с циљем веће подршке развоју и учењу ученика.</a:t>
            </a:r>
          </a:p>
          <a:p>
            <a:pPr>
              <a:buFont typeface="Wingdings" pitchFamily="2" charset="2"/>
              <a:buChar char="q"/>
            </a:pP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Развијање компетенција ученика за живот у 21. </a:t>
            </a:r>
            <a:r>
              <a:rPr lang="sr-Cyrl-R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вијеку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q"/>
            </a:pP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Наставни планови и програми за ученике са сметњама у развоју.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Оспособити наставнике за (тематско) интегративни приступ настави и учењу.   </a:t>
            </a:r>
          </a:p>
          <a:p>
            <a:pPr>
              <a:buFont typeface="Wingdings" pitchFamily="2" charset="2"/>
              <a:buChar char="q"/>
            </a:pPr>
            <a:endParaRPr lang="en-GB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endParaRPr lang="sr-Cyrl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q"/>
            </a:pPr>
            <a:endParaRPr lang="en-GB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D6BEF3-9F63-DCD2-C581-D4667A23B68D}"/>
              </a:ext>
            </a:extLst>
          </p:cNvPr>
          <p:cNvSpPr txBox="1"/>
          <p:nvPr/>
        </p:nvSpPr>
        <p:spPr>
          <a:xfrm>
            <a:off x="568656" y="6295831"/>
            <a:ext cx="374441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13">
            <a:extLst>
              <a:ext uri="{FF2B5EF4-FFF2-40B4-BE49-F238E27FC236}">
                <a16:creationId xmlns:a16="http://schemas.microsoft.com/office/drawing/2014/main" id="{0336C559-BD9A-B058-B451-7E5D4E1A427A}"/>
              </a:ext>
            </a:extLst>
          </p:cNvPr>
          <p:cNvSpPr/>
          <p:nvPr/>
        </p:nvSpPr>
        <p:spPr>
          <a:xfrm>
            <a:off x="791580" y="4742171"/>
            <a:ext cx="7560840" cy="1108679"/>
          </a:xfrm>
          <a:prstGeom prst="roundRect">
            <a:avLst/>
          </a:prstGeom>
          <a:ln w="38100">
            <a:solidFill>
              <a:schemeClr val="accent3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Направити измјену у задужењу наставника разредне наставе у другој тријади у 40-часовној радној недјељи (одјељење као норма) ...</a:t>
            </a:r>
            <a:endParaRPr lang="en-GB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260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51520" y="0"/>
            <a:ext cx="8682168" cy="6984776"/>
          </a:xfrm>
          <a:prstGeom prst="horizontalScroll">
            <a:avLst>
              <a:gd name="adj" fmla="val 8121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endParaRPr lang="sr-Cyrl-RS" sz="2400" dirty="0">
              <a:ln w="28575">
                <a:solidFill>
                  <a:schemeClr val="accent3">
                    <a:lumMod val="75000"/>
                  </a:schemeClr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0"/>
            <a:ext cx="8568950" cy="449804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br>
              <a:rPr kumimoji="0" lang="sr-Cyrl-R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83568" y="6741368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467544" y="609600"/>
            <a:ext cx="8424936" cy="5793568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sr-Cyrl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sr-Cyrl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sr-Cyrl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sr-Cyrl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sr-Cyrl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sr-Cyrl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sr-Cyrl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ru-RU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C7426D7-FAE8-F393-C534-45D79213082A}"/>
              </a:ext>
            </a:extLst>
          </p:cNvPr>
          <p:cNvSpPr txBox="1"/>
          <p:nvPr/>
        </p:nvSpPr>
        <p:spPr>
          <a:xfrm>
            <a:off x="809330" y="6479743"/>
            <a:ext cx="376267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13">
            <a:extLst>
              <a:ext uri="{FF2B5EF4-FFF2-40B4-BE49-F238E27FC236}">
                <a16:creationId xmlns:a16="http://schemas.microsoft.com/office/drawing/2014/main" id="{E0F2A104-3E10-8734-05F0-0A42732C9472}"/>
              </a:ext>
            </a:extLst>
          </p:cNvPr>
          <p:cNvSpPr/>
          <p:nvPr/>
        </p:nvSpPr>
        <p:spPr>
          <a:xfrm>
            <a:off x="683568" y="3623139"/>
            <a:ext cx="7272808" cy="2531379"/>
          </a:xfrm>
          <a:prstGeom prst="roundRect">
            <a:avLst/>
          </a:prstGeom>
          <a:ln w="38100">
            <a:solidFill>
              <a:schemeClr val="accent3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sr-Cyrl-B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BA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...</a:t>
            </a:r>
            <a:r>
              <a:rPr lang="sr-Cyrl-BA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примјена савремених наставних модела који се темеље на подстицању: </a:t>
            </a:r>
            <a:r>
              <a:rPr lang="sr-Cyrl-BA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истраживачког, интерактивног, искуственог учења</a:t>
            </a:r>
            <a:r>
              <a:rPr lang="sr-Cyrl-BA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... усмјеравање на развијање</a:t>
            </a:r>
            <a:r>
              <a:rPr lang="sr-Cyrl-BA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кључних животних вјештина </a:t>
            </a:r>
            <a:r>
              <a:rPr lang="sr-Cyrl-BA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критичко мишљење, комуникацијске вјештине, управљање емоцијама, друштвену одговорност, изградњу односа ... развијање </a:t>
            </a:r>
            <a:r>
              <a:rPr lang="sr-Cyrl-BA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функционалних знања</a:t>
            </a:r>
            <a:r>
              <a:rPr lang="sr-Cyrl-BA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... </a:t>
            </a:r>
            <a:r>
              <a:rPr lang="sr-Cyrl-BA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интегрисана настава </a:t>
            </a:r>
            <a:r>
              <a:rPr lang="sr-Cyrl-BA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тематски приступ изучавању...</a:t>
            </a:r>
          </a:p>
          <a:p>
            <a:pPr algn="just"/>
            <a:endParaRPr lang="en-GB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14">
            <a:extLst>
              <a:ext uri="{FF2B5EF4-FFF2-40B4-BE49-F238E27FC236}">
                <a16:creationId xmlns:a16="http://schemas.microsoft.com/office/drawing/2014/main" id="{FCBCF9F0-926A-0EF8-7DCC-5C3E710BAFA4}"/>
              </a:ext>
            </a:extLst>
          </p:cNvPr>
          <p:cNvSpPr/>
          <p:nvPr/>
        </p:nvSpPr>
        <p:spPr>
          <a:xfrm>
            <a:off x="809330" y="676916"/>
            <a:ext cx="7939132" cy="2608023"/>
          </a:xfrm>
          <a:prstGeom prst="roundRect">
            <a:avLst/>
          </a:prstGeom>
          <a:ln w="38100"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r-Cyrl-RS" sz="1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R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Развијање </a:t>
            </a: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наставних програма 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заснованих на </a:t>
            </a: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исходима учења.</a:t>
            </a:r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првој тријади - 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обавезно </a:t>
            </a:r>
            <a:r>
              <a:rPr lang="sr-Cyrl-RS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петнаестоминутно</a:t>
            </a: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sr-Cyrl-R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вјежбање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Стимулативно 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окружење.</a:t>
            </a:r>
          </a:p>
          <a:p>
            <a:pPr algn="ctr"/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 КАО ОРГАНИЗАЦИОНА ЈЕДИНИЦА у првој тријади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Развијање </a:t>
            </a: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факултативних програма 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циљем развијања и подржавања  интересовања ученика. Организација </a:t>
            </a: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факултативне наставе 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ученике прве, друге и треће тријаде.</a:t>
            </a:r>
          </a:p>
          <a:p>
            <a:pPr algn="ctr"/>
            <a:endParaRPr lang="en-GB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997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51520" y="143054"/>
            <a:ext cx="8682168" cy="6841722"/>
          </a:xfrm>
          <a:prstGeom prst="horizontalScroll">
            <a:avLst>
              <a:gd name="adj" fmla="val 8121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endParaRPr lang="sr-Cyrl-RS" sz="2400" dirty="0">
              <a:ln w="28575">
                <a:solidFill>
                  <a:schemeClr val="accent3">
                    <a:lumMod val="75000"/>
                  </a:schemeClr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0"/>
            <a:ext cx="8568950" cy="449804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br>
              <a:rPr kumimoji="0" lang="sr-Cyrl-R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83568" y="6741368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467544" y="724662"/>
            <a:ext cx="8424936" cy="5678506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sr-Cyrl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sr-Cyrl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sr-Cyrl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sr-Cyrl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sr-Cyrl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sr-Cyrl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sr-Cyrl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ru-RU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C7426D7-FAE8-F393-C534-45D79213082A}"/>
              </a:ext>
            </a:extLst>
          </p:cNvPr>
          <p:cNvSpPr txBox="1"/>
          <p:nvPr/>
        </p:nvSpPr>
        <p:spPr>
          <a:xfrm>
            <a:off x="809330" y="6479743"/>
            <a:ext cx="376267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13">
            <a:extLst>
              <a:ext uri="{FF2B5EF4-FFF2-40B4-BE49-F238E27FC236}">
                <a16:creationId xmlns:a16="http://schemas.microsoft.com/office/drawing/2014/main" id="{E0F2A104-3E10-8734-05F0-0A42732C9472}"/>
              </a:ext>
            </a:extLst>
          </p:cNvPr>
          <p:cNvSpPr/>
          <p:nvPr/>
        </p:nvSpPr>
        <p:spPr>
          <a:xfrm>
            <a:off x="395536" y="724647"/>
            <a:ext cx="8424936" cy="1477643"/>
          </a:xfrm>
          <a:prstGeom prst="roundRect">
            <a:avLst/>
          </a:prstGeom>
          <a:ln w="38100">
            <a:solidFill>
              <a:schemeClr val="accent3">
                <a:lumMod val="40000"/>
                <a:lumOff val="6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Наставни план и програм за основну школу- развијени</a:t>
            </a:r>
          </a:p>
          <a:p>
            <a:pPr algn="ctr"/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сви наставни програми за прву и другу тријаду (осим за </a:t>
            </a:r>
            <a:r>
              <a:rPr lang="sr-Cyrl-R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дигитални </a:t>
            </a:r>
            <a:r>
              <a:rPr lang="sr-Cyrl-RS" sz="24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свијет</a:t>
            </a:r>
            <a:r>
              <a:rPr lang="sr-Cyrl-R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и 5. разреду), седми и осми  разред, </a:t>
            </a:r>
          </a:p>
          <a:p>
            <a:pPr algn="ctr"/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 математика за девети разред.</a:t>
            </a:r>
          </a:p>
        </p:txBody>
      </p:sp>
      <p:sp>
        <p:nvSpPr>
          <p:cNvPr id="7" name="Rounded Rectangle 14">
            <a:extLst>
              <a:ext uri="{FF2B5EF4-FFF2-40B4-BE49-F238E27FC236}">
                <a16:creationId xmlns:a16="http://schemas.microsoft.com/office/drawing/2014/main" id="{FCBCF9F0-926A-0EF8-7DCC-5C3E710BAFA4}"/>
              </a:ext>
            </a:extLst>
          </p:cNvPr>
          <p:cNvSpPr/>
          <p:nvPr/>
        </p:nvSpPr>
        <p:spPr>
          <a:xfrm>
            <a:off x="638436" y="4765779"/>
            <a:ext cx="8254043" cy="1410628"/>
          </a:xfrm>
          <a:prstGeom prst="roundRect">
            <a:avLst/>
          </a:prstGeom>
          <a:ln w="38100"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r-Cyrl-RS" sz="1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sr-Cyrl-R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Додатна настава: </a:t>
            </a:r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српски језик, математика, историја, географија, хемија , физика, италијански језик, њемачки језик, енглески језик, француски језик, основи информатике 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12">
            <a:extLst>
              <a:ext uri="{FF2B5EF4-FFF2-40B4-BE49-F238E27FC236}">
                <a16:creationId xmlns:a16="http://schemas.microsoft.com/office/drawing/2014/main" id="{5FC57922-8537-E2F8-732F-A689BBD6D825}"/>
              </a:ext>
            </a:extLst>
          </p:cNvPr>
          <p:cNvSpPr/>
          <p:nvPr/>
        </p:nvSpPr>
        <p:spPr>
          <a:xfrm>
            <a:off x="961836" y="2445713"/>
            <a:ext cx="7344815" cy="2227496"/>
          </a:xfrm>
          <a:prstGeom prst="roundRect">
            <a:avLst/>
          </a:prstGeom>
          <a:ln w="28575"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Планом реформе образовања, између осталог, за ученике основних школа у Републици Српској, развијени су програми за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редовну и додатну наставу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те по први пут, ученицима је омогућено да бирају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факултативне програме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складу са својим склоностима и интересовањима. </a:t>
            </a:r>
          </a:p>
        </p:txBody>
      </p:sp>
      <p:sp>
        <p:nvSpPr>
          <p:cNvPr id="12" name="Curved Left Arrow 15">
            <a:extLst>
              <a:ext uri="{FF2B5EF4-FFF2-40B4-BE49-F238E27FC236}">
                <a16:creationId xmlns:a16="http://schemas.microsoft.com/office/drawing/2014/main" id="{9DD7034F-5757-532E-B75D-4DC60EB05F59}"/>
              </a:ext>
            </a:extLst>
          </p:cNvPr>
          <p:cNvSpPr/>
          <p:nvPr/>
        </p:nvSpPr>
        <p:spPr>
          <a:xfrm>
            <a:off x="8376984" y="2039907"/>
            <a:ext cx="731520" cy="1410628"/>
          </a:xfrm>
          <a:prstGeom prst="curvedLeftArrow">
            <a:avLst>
              <a:gd name="adj1" fmla="val 25000"/>
              <a:gd name="adj2" fmla="val 50000"/>
              <a:gd name="adj3" fmla="val 4190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641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70722" y="211666"/>
            <a:ext cx="8928992" cy="6646334"/>
          </a:xfrm>
          <a:prstGeom prst="horizontalScroll">
            <a:avLst>
              <a:gd name="adj" fmla="val 8121"/>
            </a:avLst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Latn-R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Latn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Факултативн</a:t>
            </a: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en-GB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</a:t>
            </a: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en-GB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en-GB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складу</a:t>
            </a:r>
            <a:r>
              <a:rPr lang="en-GB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en-GB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значењем</a:t>
            </a:r>
            <a:r>
              <a:rPr lang="en-GB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самог</a:t>
            </a:r>
            <a:r>
              <a:rPr lang="en-GB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термина</a:t>
            </a:r>
            <a:r>
              <a:rPr lang="en-GB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en-GB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facultativus</a:t>
            </a:r>
            <a:r>
              <a:rPr lang="en-GB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(по вољи, без обавезе)</a:t>
            </a:r>
            <a:r>
              <a:rPr lang="en-GB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можемо дефинисати као </a:t>
            </a:r>
            <a:r>
              <a:rPr lang="en-GB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необавезан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облик наставе</a:t>
            </a:r>
            <a:r>
              <a:rPr lang="en-GB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остављен</a:t>
            </a:r>
            <a:r>
              <a:rPr lang="en-GB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слободном</a:t>
            </a:r>
            <a:r>
              <a:rPr lang="en-GB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избору</a:t>
            </a:r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онога кога се тиче, који се може бирати по вољи</a:t>
            </a:r>
            <a:r>
              <a:rPr lang="en-GB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GB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изборни</a:t>
            </a:r>
            <a:r>
              <a:rPr lang="en-GB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облик</a:t>
            </a:r>
            <a:r>
              <a:rPr lang="en-GB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наставе</a:t>
            </a:r>
            <a:r>
              <a:rPr lang="en-GB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Школске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2020/21. године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примјени су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факултативни програми: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Домаћинство 1 и 2,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ученике друге тријаде,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Мали програмери 1,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ученике друге тријаде,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Калиграфија,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ученике друге тријаде,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Истраживачи завичаја,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ученике 4. и 5. разреда,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Мали програмери 2,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ученике 5. и 6. разреда.</a:t>
            </a:r>
          </a:p>
          <a:p>
            <a:pPr algn="just">
              <a:buFont typeface="Wingdings" pitchFamily="2" charset="2"/>
              <a:buChar char="ü"/>
            </a:pP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endParaRPr lang="sr-Latn-R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Cyrl-R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GB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103147"/>
            <a:ext cx="8754176" cy="554853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Реформски процеси – развијени факултативни програми за ФАКУЛТАТИВНУ НАСТАВУ</a:t>
            </a:r>
            <a:endParaRPr lang="sr-Cyrl-RS" sz="20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6138333"/>
            <a:ext cx="381000" cy="508000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6646333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3271D6E4-2B0F-30CC-B8D0-8B73A170F339}"/>
              </a:ext>
            </a:extLst>
          </p:cNvPr>
          <p:cNvSpPr txBox="1"/>
          <p:nvPr/>
        </p:nvSpPr>
        <p:spPr>
          <a:xfrm>
            <a:off x="609600" y="6359752"/>
            <a:ext cx="374441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12">
            <a:extLst>
              <a:ext uri="{FF2B5EF4-FFF2-40B4-BE49-F238E27FC236}">
                <a16:creationId xmlns:a16="http://schemas.microsoft.com/office/drawing/2014/main" id="{4FD5481E-E569-A07D-1668-0D973D0D0B17}"/>
              </a:ext>
            </a:extLst>
          </p:cNvPr>
          <p:cNvSpPr/>
          <p:nvPr/>
        </p:nvSpPr>
        <p:spPr>
          <a:xfrm>
            <a:off x="1043608" y="5373042"/>
            <a:ext cx="7776864" cy="911093"/>
          </a:xfrm>
          <a:prstGeom prst="roundRect">
            <a:avLst/>
          </a:prstGeom>
          <a:ln w="28575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Опште </a:t>
            </a:r>
            <a:r>
              <a:rPr lang="sr-Cyrl-RS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смјернице</a:t>
            </a:r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инструкције и препоруке за организацију</a:t>
            </a:r>
          </a:p>
          <a:p>
            <a:pPr algn="ctr"/>
            <a:r>
              <a:rPr lang="sr-Cyrl-R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и реализацију факултативне наставе</a:t>
            </a:r>
          </a:p>
          <a:p>
            <a:pPr algn="ctr"/>
            <a:r>
              <a:rPr lang="sr-Cyrl-R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(Републички педагошки завод, септембар 2020. године)</a:t>
            </a:r>
          </a:p>
        </p:txBody>
      </p:sp>
    </p:spTree>
    <p:extLst>
      <p:ext uri="{BB962C8B-B14F-4D97-AF65-F5344CB8AC3E}">
        <p14:creationId xmlns:p14="http://schemas.microsoft.com/office/powerpoint/2010/main" val="1408260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>
              <a:buNone/>
            </a:pPr>
            <a:endParaRPr lang="en-GB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dirty="0"/>
          </a:p>
        </p:txBody>
      </p:sp>
      <p:sp>
        <p:nvSpPr>
          <p:cNvPr id="4" name="Horizontal Scroll 3"/>
          <p:cNvSpPr/>
          <p:nvPr/>
        </p:nvSpPr>
        <p:spPr>
          <a:xfrm>
            <a:off x="282320" y="16278"/>
            <a:ext cx="8682168" cy="6841722"/>
          </a:xfrm>
          <a:prstGeom prst="horizontalScroll">
            <a:avLst>
              <a:gd name="adj" fmla="val 8121"/>
            </a:avLst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endParaRPr lang="sr-Cyrl-RS" sz="2400" dirty="0">
              <a:ln w="28575">
                <a:solidFill>
                  <a:schemeClr val="accent3">
                    <a:lumMod val="75000"/>
                  </a:schemeClr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512" y="0"/>
            <a:ext cx="8568950" cy="449804"/>
          </a:xfrm>
          <a:prstGeom prst="flowChartAlternateProces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Cyrl-R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br>
              <a:rPr kumimoji="0" lang="sr-Cyrl-R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br>
              <a:rPr lang="sr-Cyrl-R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sr-Cyrl-R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6237312"/>
            <a:ext cx="381000" cy="508000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83568" y="6741368"/>
            <a:ext cx="1200150" cy="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8C7426D7-FAE8-F393-C534-45D79213082A}"/>
              </a:ext>
            </a:extLst>
          </p:cNvPr>
          <p:cNvSpPr txBox="1"/>
          <p:nvPr/>
        </p:nvSpPr>
        <p:spPr>
          <a:xfrm>
            <a:off x="809330" y="6479743"/>
            <a:ext cx="376267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Реформски процеси у основном васпитању и образовању</a:t>
            </a:r>
            <a:endParaRPr lang="en-US" sz="11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14">
            <a:extLst>
              <a:ext uri="{FF2B5EF4-FFF2-40B4-BE49-F238E27FC236}">
                <a16:creationId xmlns:a16="http://schemas.microsoft.com/office/drawing/2014/main" id="{FCBCF9F0-926A-0EF8-7DCC-5C3E710BAFA4}"/>
              </a:ext>
            </a:extLst>
          </p:cNvPr>
          <p:cNvSpPr/>
          <p:nvPr/>
        </p:nvSpPr>
        <p:spPr>
          <a:xfrm>
            <a:off x="530424" y="702996"/>
            <a:ext cx="8218037" cy="4058726"/>
          </a:xfrm>
          <a:prstGeom prst="roundRect">
            <a:avLst/>
          </a:prstGeom>
          <a:ln w="38100"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sr-Cyrl-R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Школске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2021/22.  и 2022/23. године </a:t>
            </a:r>
            <a:r>
              <a:rPr lang="sr-Cyrl-R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у </a:t>
            </a:r>
            <a:r>
              <a:rPr lang="sr-Cyrl-R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примјени</a:t>
            </a:r>
            <a:r>
              <a:rPr lang="sr-Cyrl-R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 су и факултативни програми:</a:t>
            </a: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sr-Cyrl-B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Италијански језик</a:t>
            </a:r>
            <a:r>
              <a:rPr lang="sr-Cyrl-B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за четврти, пети и шести разред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sr-Cyrl-B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Гајење украсних биљака</a:t>
            </a:r>
            <a:r>
              <a:rPr lang="sr-Cyrl-B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за шести разред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sr-Cyrl-B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Значај биљака у насељу</a:t>
            </a:r>
            <a:r>
              <a:rPr lang="sr-Cyrl-B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за шести разред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"/>
            </a:pPr>
            <a:r>
              <a:rPr lang="sr-Cyrl-B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Корисни и штетни инсекти</a:t>
            </a:r>
            <a:r>
              <a:rPr lang="sr-Cyrl-B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за седми разред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sr-Cyrl-B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Кућни љубимци</a:t>
            </a:r>
            <a:r>
              <a:rPr lang="sr-Cyrl-B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за седми разред </a:t>
            </a: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sr-Cyrl-B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Њемачки језик</a:t>
            </a:r>
            <a:r>
              <a:rPr lang="sr-Cyrl-B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за четврти, пети и шести разред</a:t>
            </a:r>
            <a:endParaRPr lang="sr-Cyrl-BA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sr-Cyrl-B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2022/23.</a:t>
            </a:r>
            <a:r>
              <a:rPr lang="sr-Cyrl-BA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године у припреми </a:t>
            </a:r>
            <a:r>
              <a:rPr lang="sr-Cyrl-BA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Истраживачи завичаја 3</a:t>
            </a:r>
          </a:p>
        </p:txBody>
      </p:sp>
      <p:sp>
        <p:nvSpPr>
          <p:cNvPr id="10" name="Rounded Rectangle 12">
            <a:extLst>
              <a:ext uri="{FF2B5EF4-FFF2-40B4-BE49-F238E27FC236}">
                <a16:creationId xmlns:a16="http://schemas.microsoft.com/office/drawing/2014/main" id="{5FC57922-8537-E2F8-732F-A689BBD6D825}"/>
              </a:ext>
            </a:extLst>
          </p:cNvPr>
          <p:cNvSpPr/>
          <p:nvPr/>
        </p:nvSpPr>
        <p:spPr>
          <a:xfrm>
            <a:off x="1283643" y="4610314"/>
            <a:ext cx="6449165" cy="1656303"/>
          </a:xfrm>
          <a:prstGeom prst="roundRect">
            <a:avLst/>
          </a:prstGeom>
          <a:ln w="285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sr-Cyrl-BA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lang="sr-Cyrl-B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случају да се језик и култура националних мањина изучавају у оквиру факултативне наставе</a:t>
            </a:r>
            <a:r>
              <a:rPr lang="sr-Cyrl-BA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ученици се оцјењују бројчаним оцјенама од један до пет.“ (Закон о основном васпитању и образовању, члан 76, став (9)…)</a:t>
            </a:r>
            <a:endParaRPr lang="sr-Cyrl-BA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Curved Left Arrow 15">
            <a:extLst>
              <a:ext uri="{FF2B5EF4-FFF2-40B4-BE49-F238E27FC236}">
                <a16:creationId xmlns:a16="http://schemas.microsoft.com/office/drawing/2014/main" id="{9DD7034F-5757-532E-B75D-4DC60EB05F59}"/>
              </a:ext>
            </a:extLst>
          </p:cNvPr>
          <p:cNvSpPr/>
          <p:nvPr/>
        </p:nvSpPr>
        <p:spPr>
          <a:xfrm rot="1309409">
            <a:off x="7677453" y="4704581"/>
            <a:ext cx="731520" cy="1410628"/>
          </a:xfrm>
          <a:prstGeom prst="curvedLeftArrow">
            <a:avLst>
              <a:gd name="adj1" fmla="val 25000"/>
              <a:gd name="adj2" fmla="val 50000"/>
              <a:gd name="adj3" fmla="val 4190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683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6056</TotalTime>
  <Words>3806</Words>
  <Application>Microsoft Office PowerPoint</Application>
  <PresentationFormat>On-screen Show (4:3)</PresentationFormat>
  <Paragraphs>528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Calibri</vt:lpstr>
      <vt:lpstr>Open Sans</vt:lpstr>
      <vt:lpstr>Times New Roman</vt:lpstr>
      <vt:lpstr>Wingdings</vt:lpstr>
      <vt:lpstr>Office Theme</vt:lpstr>
      <vt:lpstr>      Савјетовање за педагоге основних школа  Реформски процеси - иновирани наставни програми и васпитни рад у одјељењској заједници       </vt:lpstr>
      <vt:lpstr>  Програм савјетовања за наставнике разредне наставе   </vt:lpstr>
      <vt:lpstr>Законска регулатива – реформски процеси</vt:lpstr>
      <vt:lpstr>Законска регулатива – реформски процеси</vt:lpstr>
      <vt:lpstr>  Реформски процеси у основном васпитању и образовању   </vt:lpstr>
      <vt:lpstr>  Реформски процеси у основном васпитању и образовању  </vt:lpstr>
      <vt:lpstr>  Реформски процеси у основном васпитању и образовању  </vt:lpstr>
      <vt:lpstr>Реформски процеси – развијени факултативни програми за ФАКУЛТАТИВНУ НАСТАВУ</vt:lpstr>
      <vt:lpstr>  Реформски процеси у основном васпитању и образовању  </vt:lpstr>
      <vt:lpstr>Реформски процеси – примјена ФАКУЛТАТИВНИХ програма (резултати истраживања):</vt:lpstr>
      <vt:lpstr>PowerPoint Presentation</vt:lpstr>
      <vt:lpstr>PowerPoint Presentation</vt:lpstr>
      <vt:lpstr>Реформски процеси - Иновирани наставни план и програм</vt:lpstr>
      <vt:lpstr>Реформски процеси - Иновирани наставни план и програм</vt:lpstr>
      <vt:lpstr>Реформски процеси - Иновирани наставни план и програм</vt:lpstr>
      <vt:lpstr>  Реформски процеси – приручници за наставнике    (Сајт Републичког педагошког завода,  Корисни материјали)  </vt:lpstr>
      <vt:lpstr>  Реформски процеси – приручници за наставнике    (Сајт Републичког педагошког завода,  Корисни материјали)  </vt:lpstr>
      <vt:lpstr>  Реформски процеси – приручници за наставнике    (Сајт Републичког педагошког завода,  Корисни материјали)  </vt:lpstr>
      <vt:lpstr>Реформски процеси – приручници за наставнике    (Сајт Републичког педагошког завода,  Корисни материјали)</vt:lpstr>
      <vt:lpstr>  Реформски процеси – Нови уџбеници за основну школу  (2022/23. година) ( </vt:lpstr>
      <vt:lpstr>   Реформски процеси – Дигитални садржај уз уџбенике  за основну школу   ( </vt:lpstr>
      <vt:lpstr>  Реформски процеси – Нови уџбеници за основну школу  (2022/23. година) ( </vt:lpstr>
      <vt:lpstr>Реформски процеси  - период од 2022. до 2030.</vt:lpstr>
      <vt:lpstr>Реформски процеси  - период од 2022. до 2030.</vt:lpstr>
      <vt:lpstr>Питања и дилеме</vt:lpstr>
      <vt:lpstr>Иновирани наставни програми - планирање и припремање процеса учења и поучавања</vt:lpstr>
      <vt:lpstr>Иновирани наставни програми - планирање и припремање  процеса учења и поучавања</vt:lpstr>
      <vt:lpstr>Радионица</vt:lpstr>
      <vt:lpstr>Стручно усавршавање наставника и компетенције наставника</vt:lpstr>
      <vt:lpstr>PowerPoint Presentation</vt:lpstr>
      <vt:lpstr>PowerPoint Presentation</vt:lpstr>
      <vt:lpstr>Стручно усавршавање наставника и компетенције наставника</vt:lpstr>
      <vt:lpstr>Стручно усавршавање наставника и компетенције наставника</vt:lpstr>
      <vt:lpstr>Стручно усавршавање наставника и компетенције наставника</vt:lpstr>
      <vt:lpstr>Стручно усавршавање наставника и компетенције наставника</vt:lpstr>
      <vt:lpstr>PowerPoint Presentation</vt:lpstr>
    </vt:vector>
  </TitlesOfParts>
  <Company>Republicki pedagoski zavod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Обука за педагоге основне школе</dc:title>
  <dc:creator>Gordana Popadic</dc:creator>
  <cp:lastModifiedBy>Gordana Popadić</cp:lastModifiedBy>
  <cp:revision>847</cp:revision>
  <cp:lastPrinted>2022-09-13T13:49:25Z</cp:lastPrinted>
  <dcterms:created xsi:type="dcterms:W3CDTF">2020-10-14T13:36:52Z</dcterms:created>
  <dcterms:modified xsi:type="dcterms:W3CDTF">2022-09-26T11:26:52Z</dcterms:modified>
</cp:coreProperties>
</file>