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DE5EF-4BBF-4DCB-B2C1-70F191215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FF059-56C5-416F-8710-B4A439D75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57E70-D998-4337-A853-16F08FFC2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53406-62D6-4522-A7BB-F3C41EB5B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B7D4-2E2C-4374-B9D7-E01834BEB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2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B6C47-7DE7-4DF1-9C8A-21D25BB77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7417FC-1880-4208-845E-1BD5F48CE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C4B02-0667-480E-96A7-86D2CCA27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33075-EEDB-4FA2-9D8B-4557BFB35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B8766-9AA9-44B6-AC71-AD3CAC9A9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79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4EE9A-61E7-4736-8828-1D34DAEC7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E41D6-2BBA-4D19-8B86-3504AEE75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48FCE-805E-4FA2-927B-B4B615886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868B-733E-45DD-B667-83B0D0CD6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5D53D-5A66-46D1-BE41-D9717254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7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05997-88AE-4284-BE4A-6642A9A9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7892A-7510-4DCE-AA05-338DDF8AB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6A5CA-C28A-476C-9BA0-6C0ED9217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8AFAE-2C55-4D9D-8B7A-04206899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2B793-FB03-4B4A-912E-1B475A40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5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457A-EB48-453B-9C40-096853610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DD8B1-D028-4E1B-8DBF-BB311FCCB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D7C32-31A3-4063-A33A-F100B880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B3122-8471-4A8E-9E31-6AB1414C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2E6AC-7D0B-4807-A18D-1F952927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35BF0-F2A6-47C3-86E0-65E3B41B3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E9EAB-3162-46F0-8CCC-99F00D520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C89A0B-E92F-40CE-AA2D-CE1FA0000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EBFB7-37F2-4950-8771-0CAED17DF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4ACCAC-E866-4A3F-A959-7779A7C0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73666-F7AE-4C99-9AAD-27AFAD33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07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7E29-0B08-473F-8518-087767A92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73A42-9382-4C08-B35E-1F49031E5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8BD9C-DCD3-46E0-AA9F-C2D3B749A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46E74F-E835-40DC-9A8F-AAF7345B7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B5636-A476-4A11-A196-5B4325A80A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17474-8E58-4F9F-AF15-B2FA42AC9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BF03DE-98B1-41A5-B2A4-873CE3A1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F07AC0-121C-4D64-B0E0-2D293DBB1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2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1A332-87B3-4399-9794-E95BFFF7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EDCB7-C939-48CD-9CDF-7D880FA83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FB363-1C43-4300-B79F-30F0EC831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BDA69-DDA9-473D-A155-75E87AB8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5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55BB84-44CD-4BF8-9CD4-71F73F17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84593-AD03-4871-BAEB-276CA0A1C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7B503-C69B-4565-A2FF-470D28034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2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8A5D6-F058-42E5-B851-AE7A0ABB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B9E52-A7FD-48FE-9F48-986974086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7AB2C-91E7-4D30-8E0D-6E47E33B8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82F7B-62F8-411C-83F5-B6379FF83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A2FA4-E2B6-4A02-8CD0-2B881265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6AEE0-1F6A-405B-8024-B811AFC1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64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AC38A-D228-4187-83B3-09E4E2A0E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13195E-B1B8-44FF-A069-96AD305F20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210321-B5F5-4E2D-90E6-A1F15B7C1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12D7D-4180-4012-B8DA-58446DA5D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3E564-8BC1-441C-A691-A691F6AD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8F863-AF1D-413C-A19C-A2015B381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5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7B602C-31BB-4540-A2C1-BF2FB8B1C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B8D58-62E9-4854-A16D-E6F102F81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A66D1-3D3B-43D8-A465-B7879DD640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2A867-19CB-436D-8072-3914C0970669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342F1-A0B4-491C-8F3B-A53686D515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0D216-E10E-44AA-B348-7BE56E978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C75BA-5A39-402D-BFFA-AED803AB1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98568F-EB4F-40E5-963D-2441503DB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7759" y="5047989"/>
            <a:ext cx="9144000" cy="1064713"/>
          </a:xfrm>
        </p:spPr>
        <p:txBody>
          <a:bodyPr>
            <a:normAutofit/>
          </a:bodyPr>
          <a:lstStyle/>
          <a:p>
            <a:r>
              <a:rPr lang="sr-Cyrl-BA" sz="6600" b="1" dirty="0"/>
              <a:t>МОНОЛОГ И ДИЈАЛОГ</a:t>
            </a:r>
            <a:endParaRPr lang="en-US" sz="6600" b="1" dirty="0"/>
          </a:p>
        </p:txBody>
      </p:sp>
      <p:pic>
        <p:nvPicPr>
          <p:cNvPr id="1028" name="Picture 4" descr="People talking Vectors &amp; Illustrations for Free Download | Freepik">
            <a:extLst>
              <a:ext uri="{FF2B5EF4-FFF2-40B4-BE49-F238E27FC236}">
                <a16:creationId xmlns:a16="http://schemas.microsoft.com/office/drawing/2014/main" id="{30DF2A33-C745-4062-89FA-D5EF3C9BC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210" y="745298"/>
            <a:ext cx="6483580" cy="431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86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3884-04B7-404D-8ED2-8526085B4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63" y="365126"/>
            <a:ext cx="5373666" cy="100021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sr-Cyrl-BA" sz="6000" b="1" dirty="0">
                <a:latin typeface="+mn-lt"/>
              </a:rPr>
              <a:t>МОНОЛОГ</a:t>
            </a:r>
            <a:endParaRPr lang="en-US" sz="6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DF6E0-8EE3-4330-8982-02A405FFE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63" y="1525794"/>
            <a:ext cx="5373666" cy="2645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dirty="0"/>
              <a:t>... је говор једне особе која наглас износи своје мисли и осјећања.</a:t>
            </a:r>
          </a:p>
          <a:p>
            <a:pPr marL="0" indent="0" algn="ctr">
              <a:buNone/>
            </a:pPr>
            <a:r>
              <a:rPr lang="sr-Cyrl-BA" dirty="0"/>
              <a:t>Јавља се у драмама, анимираним и цртаним филмовима, рециталима</a:t>
            </a:r>
            <a:r>
              <a:rPr lang="sr-Latn-RS" dirty="0"/>
              <a:t>, </a:t>
            </a:r>
            <a:r>
              <a:rPr lang="sr-Cyrl-BA" dirty="0"/>
              <a:t>а може се користити и као комични елемент на бини.</a:t>
            </a:r>
            <a:endParaRPr lang="en-US" dirty="0"/>
          </a:p>
          <a:p>
            <a:endParaRPr lang="sr-Cyrl-BA" dirty="0"/>
          </a:p>
          <a:p>
            <a:endParaRPr lang="en-US" dirty="0"/>
          </a:p>
        </p:txBody>
      </p:sp>
      <p:pic>
        <p:nvPicPr>
          <p:cNvPr id="2054" name="Picture 6" descr="Premium Vector | Stand up comedy show theater scene with red curtain  comedian and open microphone to in illustration">
            <a:extLst>
              <a:ext uri="{FF2B5EF4-FFF2-40B4-BE49-F238E27FC236}">
                <a16:creationId xmlns:a16="http://schemas.microsoft.com/office/drawing/2014/main" id="{4CDE3446-60B9-4EE8-8D3E-0E51CA3F3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973" y="4446740"/>
            <a:ext cx="2966645" cy="2085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4E3B7FE-4F6A-4108-A05C-5A2F44AAF6BF}"/>
              </a:ext>
            </a:extLst>
          </p:cNvPr>
          <p:cNvSpPr txBox="1">
            <a:spLocks/>
          </p:cNvSpPr>
          <p:nvPr/>
        </p:nvSpPr>
        <p:spPr>
          <a:xfrm>
            <a:off x="6354873" y="395061"/>
            <a:ext cx="5373664" cy="97027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BA" sz="5400" b="1" dirty="0">
                <a:latin typeface="+mn-lt"/>
              </a:rPr>
              <a:t>ДИЈАЛОГ</a:t>
            </a:r>
            <a:endParaRPr lang="en-US" sz="5400" b="1" dirty="0">
              <a:latin typeface="+mn-lt"/>
            </a:endParaRP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E4281A1-BC99-4878-8141-0FE4E0BC39F8}"/>
              </a:ext>
            </a:extLst>
          </p:cNvPr>
          <p:cNvSpPr txBox="1">
            <a:spLocks/>
          </p:cNvSpPr>
          <p:nvPr/>
        </p:nvSpPr>
        <p:spPr>
          <a:xfrm>
            <a:off x="6354873" y="1525793"/>
            <a:ext cx="5373663" cy="97027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r-Cyrl-BA" sz="2600" b="1" dirty="0"/>
              <a:t>... </a:t>
            </a:r>
            <a:r>
              <a:rPr lang="en-US" sz="2600" dirty="0" err="1"/>
              <a:t>је</a:t>
            </a:r>
            <a:r>
              <a:rPr lang="en-US" sz="2600" dirty="0"/>
              <a:t> </a:t>
            </a:r>
            <a:r>
              <a:rPr lang="en-US" sz="2600" dirty="0" err="1"/>
              <a:t>разговор</a:t>
            </a:r>
            <a:r>
              <a:rPr lang="en-US" sz="2600" dirty="0"/>
              <a:t> </a:t>
            </a:r>
            <a:r>
              <a:rPr lang="en-US" sz="2600" dirty="0" err="1"/>
              <a:t>између</a:t>
            </a:r>
            <a:r>
              <a:rPr lang="en-US" sz="2600" dirty="0"/>
              <a:t> </a:t>
            </a:r>
            <a:r>
              <a:rPr lang="en-US" sz="2600" dirty="0" err="1"/>
              <a:t>дв</a:t>
            </a:r>
            <a:r>
              <a:rPr lang="sr-Cyrl-BA" sz="2600" dirty="0"/>
              <a:t>иј</a:t>
            </a:r>
            <a:r>
              <a:rPr lang="en-US" sz="2600" dirty="0"/>
              <a:t>е </a:t>
            </a:r>
            <a:r>
              <a:rPr lang="en-US" sz="2600" dirty="0" err="1"/>
              <a:t>или</a:t>
            </a:r>
            <a:r>
              <a:rPr lang="en-US" sz="2600" dirty="0"/>
              <a:t> </a:t>
            </a:r>
            <a:r>
              <a:rPr lang="en-US" sz="2600" dirty="0" err="1"/>
              <a:t>више</a:t>
            </a:r>
            <a:r>
              <a:rPr lang="en-US" sz="2600" dirty="0"/>
              <a:t> </a:t>
            </a:r>
            <a:r>
              <a:rPr lang="en-US" sz="2600" dirty="0" err="1"/>
              <a:t>особа</a:t>
            </a:r>
            <a:r>
              <a:rPr lang="en-US" sz="2600" dirty="0"/>
              <a:t>. </a:t>
            </a:r>
          </a:p>
          <a:p>
            <a:endParaRPr lang="en-US" dirty="0"/>
          </a:p>
        </p:txBody>
      </p:sp>
      <p:pic>
        <p:nvPicPr>
          <p:cNvPr id="13" name="Picture 4" descr="People talking Vectors &amp; Illustrations for Free Download | Freepik">
            <a:extLst>
              <a:ext uri="{FF2B5EF4-FFF2-40B4-BE49-F238E27FC236}">
                <a16:creationId xmlns:a16="http://schemas.microsoft.com/office/drawing/2014/main" id="{C95A275E-BF28-4F85-B3FB-D31057D2DD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683"/>
          <a:stretch/>
        </p:blipFill>
        <p:spPr bwMode="auto">
          <a:xfrm>
            <a:off x="6096000" y="2907304"/>
            <a:ext cx="2563704" cy="332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eople talking Vectors &amp; Illustrations for Free Download | Freepik">
            <a:extLst>
              <a:ext uri="{FF2B5EF4-FFF2-40B4-BE49-F238E27FC236}">
                <a16:creationId xmlns:a16="http://schemas.microsoft.com/office/drawing/2014/main" id="{DCAD170B-020F-453B-823C-FF295416B7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24" r="-418"/>
          <a:stretch/>
        </p:blipFill>
        <p:spPr bwMode="auto">
          <a:xfrm>
            <a:off x="9260909" y="2907304"/>
            <a:ext cx="2467627" cy="332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06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B0C0-DA42-47B0-97D4-100A95F0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90" y="181627"/>
            <a:ext cx="11586576" cy="45720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sr-Cyrl-BA" sz="2000" b="1" dirty="0"/>
              <a:t>МУДРАЦ</a:t>
            </a:r>
            <a:endParaRPr lang="en-US" sz="2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E13B8-4975-4629-BB0C-D9BE92AA24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7890" y="776614"/>
            <a:ext cx="5831910" cy="58997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Cyrl-BA" sz="4800" b="1" dirty="0"/>
              <a:t>СТЕФАН: </a:t>
            </a:r>
            <a:r>
              <a:rPr lang="sr-Cyrl-BA" sz="4800" dirty="0"/>
              <a:t>Марко, јеси ли се предомислио? Хоћеш ли да ипак играмо кликере?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 Ум царује, снага кликере ваља.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Је л' то све зато што те је Јасна јуче назвала тупаном? Није она тако стварно мислила...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 </a:t>
            </a:r>
            <a:r>
              <a:rPr lang="sr-Cyrl-BA" sz="4800" dirty="0"/>
              <a:t>Својство је лудости туђе мане видјети,а своје заборавити. Не хватај се у коло, ако не знаш играти. Ко у небо пљује, на образ му пада. Не пљуј у бунар...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 </a:t>
            </a:r>
            <a:r>
              <a:rPr lang="sr-Cyrl-BA" sz="4800" dirty="0"/>
              <a:t>(запушава уши) Добро, добро! Постајеш много напоран с тим својим мудријашким бисерима. Јуче си још био нормалан.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Свако вријеме носи своје бреме.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Добро ти иду пословице. А шта си добио јуче на тесту из математике?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Једна ласта не чини прољеће.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Богами, ако ти је то прољеће, учићеш и преко љета. (Долази Јасна.)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Хеј, вас двојица! Чега се то играте?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Ма играм се сам. Марко је уобразио да је некакав мудрац. Већ ми иде на живце.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Боље је с мудрим плакати, него с лудим пјевати.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Глупира се у овој маминој спаваћици...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Не суди о човјеку по одијелу његовом.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Стварно се чудно изражава.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Мисли да на свако питање које му поставиш може да одговори неком пословицом. Понаша се као да има сто година.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Шта ти је, Марко? Опусти се! То смо ми, твоји другови.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 Бивши пријатељи гори су од непријатеља.</a:t>
            </a:r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Шта му ово значи? Какви сад бивши пријатељи?</a:t>
            </a:r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Нисам сигуран, Јасна, али мислим да је Марка много погодило оно што си му јуче рекла.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endParaRPr lang="en-US" sz="48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53D04-6521-4CC9-95F7-297CF9D74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76614"/>
            <a:ext cx="5602266" cy="589975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Шта то? Не сјећам се.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Добро се памти, а зло се не заборавља.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Па, оно... Нешто је извалио, а ти си му рекла да је тупан.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А то... Али Стефане, знаш и сам да је то било онако, у шали.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У свакој шали, пола је истине.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Кажи ти њему. Него хајде да ти и ја смажемо ову чоколаду, па да се играмо нечег нормалног, а он нека попује колико хоће. (Стефан одмотава чоколаду. Њих двоје сједају леђима окренути Марку и једу.)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(достојанственим и значајним гласом) Дај мало!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(окреће се) Шта си рекао?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Чини ми се да је рекао: Дај мало!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Дај мало? Никад нисам чуо за ту пословицу. (Марку) Јеси ли рекао: Дај мало? 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Нико није тако глув као онај који неће да чује.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Ето, видиш. Непоправљив је! Е сад из ината нећу да обраћам пажњу на њега!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Од ината нема горег заната.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ЈАСНА:</a:t>
            </a:r>
            <a:r>
              <a:rPr lang="sr-Cyrl-BA" sz="4800" dirty="0"/>
              <a:t> Не нервирај се, проћи ће га.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Како да се не нервирам? Идемо одавде, не могу више да га слушам. (Устаје и пружа Марку чоколаду.) Ево ти, можда ће ти ово зачепити уста.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(узима чоколаду) Сит гладном не вјерује.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СТЕФАН:</a:t>
            </a:r>
            <a:r>
              <a:rPr lang="sr-Cyrl-BA" sz="4800" dirty="0"/>
              <a:t> И да знаш: ти си најдосадније биће у граду! (Стефан и Јасна одлазе.)</a:t>
            </a:r>
            <a:endParaRPr lang="en-US" sz="4800" dirty="0"/>
          </a:p>
          <a:p>
            <a:pPr marL="0" indent="0">
              <a:buNone/>
            </a:pPr>
            <a:r>
              <a:rPr lang="sr-Cyrl-BA" sz="4800" b="1" dirty="0"/>
              <a:t>МАРКО:</a:t>
            </a:r>
            <a:r>
              <a:rPr lang="sr-Cyrl-BA" sz="4800" dirty="0"/>
              <a:t> (једе чоколаду и задовољно мумла) Ко је главна досада у граду, сам поједе цијелу чоколаду.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678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МОНОЛОГ</vt:lpstr>
      <vt:lpstr>МУДРАЦ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6</cp:revision>
  <dcterms:created xsi:type="dcterms:W3CDTF">2023-03-11T18:29:30Z</dcterms:created>
  <dcterms:modified xsi:type="dcterms:W3CDTF">2023-03-11T20:31:39Z</dcterms:modified>
</cp:coreProperties>
</file>