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661" r:id="rId1"/>
  </p:sldMasterIdLst>
  <p:notesMasterIdLst>
    <p:notesMasterId r:id="rId22"/>
  </p:notesMasterIdLst>
  <p:sldIdLst>
    <p:sldId id="380" r:id="rId2"/>
    <p:sldId id="381" r:id="rId3"/>
    <p:sldId id="562" r:id="rId4"/>
    <p:sldId id="563" r:id="rId5"/>
    <p:sldId id="586" r:id="rId6"/>
    <p:sldId id="589" r:id="rId7"/>
    <p:sldId id="566" r:id="rId8"/>
    <p:sldId id="593" r:id="rId9"/>
    <p:sldId id="595" r:id="rId10"/>
    <p:sldId id="601" r:id="rId11"/>
    <p:sldId id="605" r:id="rId12"/>
    <p:sldId id="607" r:id="rId13"/>
    <p:sldId id="609" r:id="rId14"/>
    <p:sldId id="611" r:id="rId15"/>
    <p:sldId id="613" r:id="rId16"/>
    <p:sldId id="615" r:id="rId17"/>
    <p:sldId id="625" r:id="rId18"/>
    <p:sldId id="581" r:id="rId19"/>
    <p:sldId id="582" r:id="rId20"/>
    <p:sldId id="583" r:id="rId2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0EAFE"/>
    <a:srgbClr val="F03806"/>
    <a:srgbClr val="B0FEB9"/>
    <a:srgbClr val="FF0000"/>
    <a:srgbClr val="0066FF"/>
    <a:srgbClr val="99FFCC"/>
    <a:srgbClr val="C32E05"/>
    <a:srgbClr val="CC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0274" autoAdjust="0"/>
  </p:normalViewPr>
  <p:slideViewPr>
    <p:cSldViewPr>
      <p:cViewPr>
        <p:scale>
          <a:sx n="106" d="100"/>
          <a:sy n="106" d="100"/>
        </p:scale>
        <p:origin x="-114" y="-2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25" d="100"/>
        <a:sy n="125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90B912F-4615-43C0-947A-7BDC882B4C63}" type="datetimeFigureOut">
              <a:rPr lang="en-US"/>
              <a:pPr>
                <a:defRPr/>
              </a:pPr>
              <a:t>8/12/2019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5F133FF-D456-4900-97B8-B0C88DC8A2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5F133FF-D456-4900-97B8-B0C88DC8A248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5F133FF-D456-4900-97B8-B0C88DC8A248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FFC2586-A4CB-49EC-95C1-FE8747224496}" type="datetimeFigureOut">
              <a:rPr lang="en-US" smtClean="0"/>
              <a:pPr>
                <a:defRPr/>
              </a:pPr>
              <a:t>8/12/2019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8F8176D-46D1-4868-B324-710233DEED2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D5CCD7D-099F-4970-A13B-61969975B6B4}" type="datetimeFigureOut">
              <a:rPr lang="en-US" smtClean="0"/>
              <a:pPr>
                <a:defRPr/>
              </a:pPr>
              <a:t>8/12/2019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58A1694-AE52-4883-9159-365B373DC7A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CCE36D5-AC6F-4F6C-AB25-45591D5C2A9E}" type="datetimeFigureOut">
              <a:rPr lang="en-US" smtClean="0"/>
              <a:pPr>
                <a:defRPr/>
              </a:pPr>
              <a:t>8/12/2019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1A6AF4D-72A7-4E05-867E-8737CBE7F41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B3CFCD-2A8A-43FB-A9E6-E25E9FA6F9D5}" type="slidenum">
              <a:rPr lang="sr-Latn-CS"/>
              <a:pPr>
                <a:defRPr/>
              </a:pPr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65A4CAC-65AE-4CC1-8561-4B8D6C5E936A}" type="datetimeFigureOut">
              <a:rPr lang="en-US" smtClean="0"/>
              <a:pPr>
                <a:defRPr/>
              </a:pPr>
              <a:t>8/12/2019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2D7561B-46F4-4DC0-9217-3DBD7BED7FA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B7C211E-852F-4D84-A806-FACBB9DA9837}" type="datetimeFigureOut">
              <a:rPr lang="en-US" smtClean="0"/>
              <a:pPr>
                <a:defRPr/>
              </a:pPr>
              <a:t>8/12/2019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7E70223-AA2A-4A48-9119-400E17EADFA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C8315F9-7E9E-40EB-AC80-97051B9622CA}" type="datetimeFigureOut">
              <a:rPr lang="en-US" smtClean="0"/>
              <a:pPr>
                <a:defRPr/>
              </a:pPr>
              <a:t>8/12/2019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DD5EEE0-3F9C-4F76-AC34-97AF632AD39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1C85687-DE11-45AE-B556-5D31585C4474}" type="datetimeFigureOut">
              <a:rPr lang="en-US" smtClean="0"/>
              <a:pPr>
                <a:defRPr/>
              </a:pPr>
              <a:t>8/12/2019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00CD526-4608-4016-965B-5E304AEA3B3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B98D35F-6C91-4FBD-A88C-07F672294590}" type="datetimeFigureOut">
              <a:rPr lang="en-US" smtClean="0"/>
              <a:pPr>
                <a:defRPr/>
              </a:pPr>
              <a:t>8/12/2019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23564B8-77ED-4265-86A2-AE244C78347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611E99F-D6E1-4CD5-9859-025341579B54}" type="datetimeFigureOut">
              <a:rPr lang="en-US" smtClean="0"/>
              <a:pPr>
                <a:defRPr/>
              </a:pPr>
              <a:t>8/12/2019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56E9401-1FC9-4D1D-8A45-701230587E9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76ECDBE-9760-470C-8E5C-1E729EA25EAD}" type="datetimeFigureOut">
              <a:rPr lang="en-US" smtClean="0"/>
              <a:pPr>
                <a:defRPr/>
              </a:pPr>
              <a:t>8/12/2019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CB39E93-E029-4AAE-BCFD-D7CB14EAF81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3255C0D-4DCC-4810-9A12-FB02DD4CD1ED}" type="datetimeFigureOut">
              <a:rPr lang="en-US" smtClean="0"/>
              <a:pPr>
                <a:defRPr/>
              </a:pPr>
              <a:t>8/12/2019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615F668-2F91-4C58-9300-E39FE137885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fld id="{F188E9A1-E06D-44FB-BF73-7FB137A1A47D}" type="datetimeFigureOut">
              <a:rPr lang="en-US" smtClean="0"/>
              <a:pPr>
                <a:defRPr/>
              </a:pPr>
              <a:t>8/12/2019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fld id="{28AB3AE9-75D9-4876-8368-9C157FD63E3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62" r:id="rId1"/>
    <p:sldLayoutId id="2147484663" r:id="rId2"/>
    <p:sldLayoutId id="2147484664" r:id="rId3"/>
    <p:sldLayoutId id="2147484665" r:id="rId4"/>
    <p:sldLayoutId id="2147484666" r:id="rId5"/>
    <p:sldLayoutId id="2147484667" r:id="rId6"/>
    <p:sldLayoutId id="2147484668" r:id="rId7"/>
    <p:sldLayoutId id="2147484669" r:id="rId8"/>
    <p:sldLayoutId id="2147484670" r:id="rId9"/>
    <p:sldLayoutId id="2147484671" r:id="rId10"/>
    <p:sldLayoutId id="2147484672" r:id="rId11"/>
    <p:sldLayoutId id="2147484673" r:id="rId12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  <a:solidFill>
            <a:schemeClr val="bg1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 fontScale="90000"/>
            <a:scene3d>
              <a:camera prst="orthographicFront"/>
              <a:lightRig rig="flat" dir="tl"/>
            </a:scene3d>
            <a:sp3d contourW="19050" prstMaterial="clear">
              <a:bevelT w="50800" h="50800"/>
              <a:contourClr>
                <a:schemeClr val="accent5">
                  <a:tint val="70000"/>
                  <a:satMod val="180000"/>
                  <a:alpha val="70000"/>
                </a:schemeClr>
              </a:contourClr>
            </a:sp3d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4000" dirty="0" smtClean="0">
                <a:ln/>
                <a:solidFill>
                  <a:schemeClr val="tx1"/>
                </a:solidFill>
              </a:rPr>
              <a:t/>
            </a:r>
            <a:br>
              <a:rPr lang="en-US" sz="4000" dirty="0" smtClean="0">
                <a:ln/>
                <a:solidFill>
                  <a:schemeClr val="tx1"/>
                </a:solidFill>
              </a:rPr>
            </a:br>
            <a:r>
              <a:rPr lang="en-US" sz="4000" dirty="0" smtClean="0">
                <a:ln/>
                <a:solidFill>
                  <a:schemeClr val="tx1"/>
                </a:solidFill>
              </a:rPr>
              <a:t/>
            </a:r>
            <a:br>
              <a:rPr lang="en-US" sz="4000" dirty="0" smtClean="0">
                <a:ln/>
                <a:solidFill>
                  <a:schemeClr val="tx1"/>
                </a:solidFill>
              </a:rPr>
            </a:br>
            <a:r>
              <a:rPr lang="sr-Cyrl-RS" sz="4000" dirty="0" smtClean="0">
                <a:ln/>
                <a:solidFill>
                  <a:srgbClr val="00B050"/>
                </a:solidFill>
              </a:rPr>
              <a:t>СПОЉАШЊА ПРОВЈЕРА</a:t>
            </a:r>
            <a:r>
              <a:rPr lang="sr-Cyrl-CS" sz="4000" dirty="0" smtClean="0">
                <a:ln/>
                <a:solidFill>
                  <a:srgbClr val="00B050"/>
                </a:solidFill>
              </a:rPr>
              <a:t> </a:t>
            </a:r>
            <a:r>
              <a:rPr lang="sr-Cyrl-CS" sz="4000" dirty="0" smtClean="0">
                <a:ln/>
                <a:solidFill>
                  <a:srgbClr val="00B050"/>
                </a:solidFill>
              </a:rPr>
              <a:t/>
            </a:r>
            <a:br>
              <a:rPr lang="sr-Cyrl-CS" sz="4000" dirty="0" smtClean="0">
                <a:ln/>
                <a:solidFill>
                  <a:srgbClr val="00B050"/>
                </a:solidFill>
              </a:rPr>
            </a:br>
            <a:r>
              <a:rPr lang="sr-Cyrl-CS" sz="4000" dirty="0" smtClean="0">
                <a:ln/>
                <a:solidFill>
                  <a:srgbClr val="00B050"/>
                </a:solidFill>
              </a:rPr>
              <a:t>ПОСТИГНУЋА УЧЕНИКА </a:t>
            </a:r>
            <a:br>
              <a:rPr lang="sr-Cyrl-CS" sz="4000" dirty="0" smtClean="0">
                <a:ln/>
                <a:solidFill>
                  <a:srgbClr val="00B050"/>
                </a:solidFill>
              </a:rPr>
            </a:br>
            <a:r>
              <a:rPr lang="sr-Cyrl-CS" sz="4000" dirty="0" smtClean="0">
                <a:ln/>
                <a:solidFill>
                  <a:srgbClr val="00B050"/>
                </a:solidFill>
              </a:rPr>
              <a:t>5. РАЗРЕДА </a:t>
            </a:r>
            <a:br>
              <a:rPr lang="sr-Cyrl-CS" sz="4000" dirty="0" smtClean="0">
                <a:ln/>
                <a:solidFill>
                  <a:srgbClr val="00B050"/>
                </a:solidFill>
              </a:rPr>
            </a:br>
            <a:r>
              <a:rPr lang="sr-Cyrl-CS" sz="4000" dirty="0" smtClean="0">
                <a:ln/>
                <a:solidFill>
                  <a:srgbClr val="00B050"/>
                </a:solidFill>
              </a:rPr>
              <a:t>ИЗ </a:t>
            </a:r>
            <a:br>
              <a:rPr lang="sr-Cyrl-CS" sz="4000" dirty="0" smtClean="0">
                <a:ln/>
                <a:solidFill>
                  <a:srgbClr val="00B050"/>
                </a:solidFill>
              </a:rPr>
            </a:br>
            <a:r>
              <a:rPr lang="sr-Cyrl-CS" sz="4000" dirty="0" smtClean="0">
                <a:ln/>
                <a:solidFill>
                  <a:srgbClr val="00B050"/>
                </a:solidFill>
              </a:rPr>
              <a:t>СРПСКОГ ЈЕЗИКА </a:t>
            </a:r>
            <a:r>
              <a:rPr lang="en-US" sz="4000" dirty="0" smtClean="0">
                <a:ln/>
                <a:solidFill>
                  <a:srgbClr val="00B050"/>
                </a:solidFill>
              </a:rPr>
              <a:t/>
            </a:r>
            <a:br>
              <a:rPr lang="en-US" sz="4000" dirty="0" smtClean="0">
                <a:ln/>
                <a:solidFill>
                  <a:srgbClr val="00B050"/>
                </a:solidFill>
              </a:rPr>
            </a:br>
            <a:r>
              <a:rPr lang="en-US" sz="4000" dirty="0" smtClean="0">
                <a:ln/>
                <a:solidFill>
                  <a:schemeClr val="tx1"/>
                </a:solidFill>
              </a:rPr>
              <a:t/>
            </a:r>
            <a:br>
              <a:rPr lang="en-US" sz="4000" dirty="0" smtClean="0">
                <a:ln/>
                <a:solidFill>
                  <a:schemeClr val="tx1"/>
                </a:solidFill>
              </a:rPr>
            </a:br>
            <a:r>
              <a:rPr lang="en-US" sz="4000" dirty="0" smtClean="0">
                <a:ln/>
                <a:solidFill>
                  <a:schemeClr val="tx1"/>
                </a:solidFill>
              </a:rPr>
              <a:t/>
            </a:r>
            <a:br>
              <a:rPr lang="en-US" sz="4000" dirty="0" smtClean="0">
                <a:ln/>
                <a:solidFill>
                  <a:schemeClr val="tx1"/>
                </a:solidFill>
              </a:rPr>
            </a:br>
            <a:r>
              <a:rPr lang="en-US" sz="4000" dirty="0" smtClean="0">
                <a:ln/>
                <a:solidFill>
                  <a:schemeClr val="tx1"/>
                </a:solidFill>
              </a:rPr>
              <a:t/>
            </a:r>
            <a:br>
              <a:rPr lang="en-US" sz="4000" dirty="0" smtClean="0">
                <a:ln/>
                <a:solidFill>
                  <a:schemeClr val="tx1"/>
                </a:solidFill>
              </a:rPr>
            </a:br>
            <a:r>
              <a:rPr lang="en-US" sz="4000" dirty="0" smtClean="0">
                <a:ln/>
                <a:solidFill>
                  <a:schemeClr val="accent5">
                    <a:tint val="50000"/>
                    <a:satMod val="180000"/>
                  </a:schemeClr>
                </a:solidFill>
              </a:rPr>
              <a:t/>
            </a:r>
            <a:br>
              <a:rPr lang="en-US" sz="4000" dirty="0" smtClean="0">
                <a:ln/>
                <a:solidFill>
                  <a:schemeClr val="accent5">
                    <a:tint val="50000"/>
                    <a:satMod val="180000"/>
                  </a:schemeClr>
                </a:solidFill>
              </a:rPr>
            </a:br>
            <a:endParaRPr lang="en-US" dirty="0">
              <a:ln/>
              <a:solidFill>
                <a:schemeClr val="accent5">
                  <a:tint val="50000"/>
                  <a:satMod val="18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Чувар места за графикон 3"/>
          <p:cNvGraphicFramePr>
            <a:graphicFrameLocks noGrp="1"/>
          </p:cNvGraphicFramePr>
          <p:nvPr>
            <p:ph type="chart" idx="1"/>
          </p:nvPr>
        </p:nvGraphicFramePr>
        <p:xfrm>
          <a:off x="0" y="457200"/>
          <a:ext cx="9144000" cy="6151245"/>
        </p:xfrm>
        <a:graphic>
          <a:graphicData uri="http://schemas.openxmlformats.org/drawingml/2006/table">
            <a:tbl>
              <a:tblPr>
                <a:tableStyleId>{22838BEF-8BB2-4498-84A7-C5851F593DF1}</a:tableStyleId>
              </a:tblPr>
              <a:tblGrid>
                <a:gridCol w="3370263"/>
                <a:gridCol w="2460625"/>
                <a:gridCol w="3313112"/>
              </a:tblGrid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РЕ.  БР.</a:t>
                      </a: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sr-Cyrl-RS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sr-Cyrl-CS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ЗАДАТКА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1800" u="none" strike="noStrike" cap="none" normalizeH="0" baseline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НИВО</a:t>
                      </a: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sr-Cyrl-CS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ПОСТИГНУЋА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239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70,23</a:t>
                      </a:r>
                    </a:p>
                  </a:txBody>
                  <a:tcPr marL="9525" marR="9525" marT="9525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r-Cyrl-C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СНП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239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82,87</a:t>
                      </a: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</a:t>
                      </a:r>
                      <a:r>
                        <a:rPr kumimoji="0" lang="sr-Cyrl-C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НП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2571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77,18</a:t>
                      </a:r>
                      <a:endParaRPr lang="en-US" sz="18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</a:t>
                      </a:r>
                      <a:r>
                        <a:rPr kumimoji="0" lang="sr-Cyrl-C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НП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136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4.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73,20</a:t>
                      </a: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r-Cyrl-C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СНП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2571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5.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90,45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</a:t>
                      </a:r>
                      <a:r>
                        <a:rPr kumimoji="0" lang="sr-Cyrl-C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НП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6.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50,69</a:t>
                      </a: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r-Cyrl-C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СНП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2571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7.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61,67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СНП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2571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18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8.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91,77</a:t>
                      </a: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</a:t>
                      </a:r>
                      <a:r>
                        <a:rPr kumimoji="0" lang="sr-Cyrl-C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НП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2571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9.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67,21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r-Cyrl-C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СНП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2571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10.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42,25</a:t>
                      </a:r>
                      <a:endParaRPr lang="en-US" sz="1800" dirty="0">
                        <a:solidFill>
                          <a:srgbClr val="00B05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СНП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2571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11.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76,66</a:t>
                      </a: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</a:t>
                      </a:r>
                      <a:r>
                        <a:rPr kumimoji="0" lang="sr-Cyrl-C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НП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12.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50,10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СНП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2571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13.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46,99</a:t>
                      </a: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СНП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2571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14.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72,61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СНП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2571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15.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59,89</a:t>
                      </a: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СНП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2571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16.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65,96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СНП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2571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17.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42,97</a:t>
                      </a: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СНП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2571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18.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46,15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СНП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2571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19.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41,43</a:t>
                      </a: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Cyrl-CS" sz="1800" b="1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НЗП</a:t>
                      </a:r>
                      <a:endParaRPr lang="en-US" sz="1800" b="1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259080">
                <a:tc>
                  <a:txBody>
                    <a:bodyPr/>
                    <a:lstStyle/>
                    <a:p>
                      <a:pPr algn="ctr"/>
                      <a:r>
                        <a:rPr lang="sr-Cyrl-RS" sz="18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20.</a:t>
                      </a:r>
                      <a:endParaRPr lang="en-US" sz="18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20,20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sr-Cyrl-CS" sz="1800" b="1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НЗП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 Black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806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Укупно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Cyrl-CS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57</a:t>
                      </a:r>
                      <a:r>
                        <a:rPr lang="sr-Cyrl-CS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,72%</a:t>
                      </a:r>
                      <a:endParaRPr lang="en-US" sz="18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Cyrl-CS" sz="1800" b="1" dirty="0">
                          <a:latin typeface="Times New Roman" pitchFamily="18" charset="0"/>
                          <a:cs typeface="Times New Roman" pitchFamily="18" charset="0"/>
                        </a:rPr>
                        <a:t>СНП</a:t>
                      </a:r>
                      <a:endParaRPr lang="en-US" sz="18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Правоугаоник 5"/>
          <p:cNvSpPr/>
          <p:nvPr/>
        </p:nvSpPr>
        <p:spPr>
          <a:xfrm>
            <a:off x="0" y="0"/>
            <a:ext cx="9144000" cy="40011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sr-Cyrl-CS" sz="2000" dirty="0" smtClean="0">
                <a:latin typeface="Arial Black" pitchFamily="34" charset="0"/>
              </a:rPr>
              <a:t>Постигнућа ученика по задацима на нивоу Репубиле Српске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3" name="Rectangle 1"/>
          <p:cNvSpPr>
            <a:spLocks noChangeArrowheads="1"/>
          </p:cNvSpPr>
          <p:nvPr/>
        </p:nvSpPr>
        <p:spPr bwMode="auto">
          <a:xfrm>
            <a:off x="0" y="-186184"/>
            <a:ext cx="9144000" cy="2369880"/>
          </a:xfrm>
          <a:prstGeom prst="rect">
            <a:avLst/>
          </a:prstGeom>
          <a:solidFill>
            <a:schemeClr val="bg1"/>
          </a:solidFill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sr-Cyrl-C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Укупно </a:t>
            </a:r>
            <a:r>
              <a:rPr lang="sr-Cyrl-C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постигнуће </a:t>
            </a:r>
            <a:r>
              <a:rPr lang="sr-Cyrl-C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ученика у Републици Српској </a:t>
            </a:r>
            <a:endParaRPr lang="sr-Cyrl-C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sr-Cyrl-C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је остварено на средњем </a:t>
            </a:r>
            <a:r>
              <a:rPr lang="sr-Cyrl-C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нивоу и износи</a:t>
            </a:r>
          </a:p>
          <a:p>
            <a:pPr algn="ctr">
              <a:defRPr/>
            </a:pPr>
            <a:r>
              <a:rPr lang="sr-Cyrl-C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57</a:t>
            </a:r>
            <a:r>
              <a:rPr lang="sr-Cyrl-CS" sz="2800" dirty="0" smtClean="0">
                <a:latin typeface="Times New Roman" pitchFamily="18" charset="0"/>
                <a:cs typeface="Times New Roman" pitchFamily="18" charset="0"/>
              </a:rPr>
              <a:t>,72%. </a:t>
            </a:r>
            <a:r>
              <a:rPr lang="sr-Cyrl-C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sr-Cyrl-C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en-US" sz="2800" dirty="0">
              <a:solidFill>
                <a:schemeClr val="tx1"/>
              </a:solidFill>
              <a:cs typeface="Times New Roman" pitchFamily="18" charset="0"/>
            </a:endParaRPr>
          </a:p>
          <a:p>
            <a:pPr>
              <a:defRPr/>
            </a:pPr>
            <a:r>
              <a:rPr lang="en-US" dirty="0">
                <a:solidFill>
                  <a:schemeClr val="tx1"/>
                </a:solidFill>
                <a:cs typeface="Times New Roman" pitchFamily="18" charset="0"/>
              </a:rPr>
              <a:t> </a:t>
            </a:r>
            <a:endParaRPr lang="en-US" dirty="0">
              <a:solidFill>
                <a:schemeClr val="tx1"/>
              </a:solidFill>
              <a:cs typeface="Arial" charset="0"/>
            </a:endParaRPr>
          </a:p>
          <a:p>
            <a:pPr eaLnBrk="0" hangingPunct="0">
              <a:defRPr/>
            </a:pPr>
            <a:endParaRPr lang="en-US" dirty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0" y="2438400"/>
          <a:ext cx="9144000" cy="4419601"/>
        </p:xfrm>
        <a:graphic>
          <a:graphicData uri="http://schemas.openxmlformats.org/drawingml/2006/table">
            <a:tbl>
              <a:tblPr>
                <a:tableStyleId>{C4B1156A-380E-4F78-BDF5-A606A8083BF9}</a:tableStyleId>
              </a:tblPr>
              <a:tblGrid>
                <a:gridCol w="9144000"/>
              </a:tblGrid>
              <a:tr h="12910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2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ВИСОКИ НИВО ПОСТИГНУЋА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r-Cyrl-CS" sz="2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 5 или </a:t>
                      </a:r>
                      <a:r>
                        <a:rPr kumimoji="0" lang="sr-Cyrl-CS" sz="2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 Black" pitchFamily="34" charset="0"/>
                          <a:cs typeface="Times New Roman" pitchFamily="18" charset="0"/>
                        </a:rPr>
                        <a:t>25</a:t>
                      </a:r>
                      <a:r>
                        <a:rPr lang="sr-Cyrl-CS" sz="2400" dirty="0" smtClean="0">
                          <a:latin typeface="Arial Black" pitchFamily="34" charset="0"/>
                          <a:cs typeface="Times New Roman" pitchFamily="18" charset="0"/>
                        </a:rPr>
                        <a:t>% </a:t>
                      </a:r>
                      <a:r>
                        <a:rPr kumimoji="0" lang="sr-Cyrl-CS" sz="2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задатака,  </a:t>
                      </a:r>
                      <a:endParaRPr kumimoji="0" lang="sr-Cyrl-C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96043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r-Cyrl-CS" sz="2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СРЕДЊИ НИВО ПОСТИГНУЋА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r-Cyrl-CS" sz="24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 7 или </a:t>
                      </a:r>
                      <a:r>
                        <a:rPr kumimoji="0" lang="sr-Cyrl-CS" sz="24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Black" pitchFamily="34" charset="0"/>
                          <a:cs typeface="Times New Roman" pitchFamily="18" charset="0"/>
                        </a:rPr>
                        <a:t>3</a:t>
                      </a:r>
                      <a:r>
                        <a:rPr lang="sr-Cyrl-CS" sz="2400" dirty="0" smtClean="0">
                          <a:solidFill>
                            <a:srgbClr val="FF0000"/>
                          </a:solidFill>
                          <a:latin typeface="Arial Black" pitchFamily="34" charset="0"/>
                          <a:cs typeface="Times New Roman" pitchFamily="18" charset="0"/>
                        </a:rPr>
                        <a:t>5%</a:t>
                      </a:r>
                      <a:r>
                        <a:rPr kumimoji="0" lang="sr-Cyrl-CS" sz="24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задатака, </a:t>
                      </a:r>
                      <a:endParaRPr kumimoji="0" lang="sr-Cyrl-C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96043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2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НИСКИ НИВОПОСТИГНУЋА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2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у 4 или </a:t>
                      </a:r>
                      <a:r>
                        <a:rPr lang="sr-Cyrl-CS" sz="2400" dirty="0" smtClean="0">
                          <a:latin typeface="Arial Black" pitchFamily="34" charset="0"/>
                          <a:cs typeface="Times New Roman" pitchFamily="18" charset="0"/>
                        </a:rPr>
                        <a:t>20% </a:t>
                      </a:r>
                      <a:r>
                        <a:rPr kumimoji="0" lang="en-US" sz="240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задатака</a:t>
                      </a:r>
                      <a:r>
                        <a:rPr kumimoji="0" lang="en-US" sz="2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и 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120768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2400" b="1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НЕЗАДОВОЉАВАЈУЋИ НИВО </a:t>
                      </a:r>
                      <a:r>
                        <a:rPr kumimoji="0" lang="sr-Cyrl-CS" sz="2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ПОСТИГНУЋА</a:t>
                      </a:r>
                      <a:endParaRPr kumimoji="0" lang="sr-Cyrl-CS" sz="2400" b="1" i="0" u="none" strike="noStrike" cap="none" normalizeH="0" baseline="0" dirty="0" smtClean="0">
                        <a:ln>
                          <a:noFill/>
                        </a:ln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CS" sz="2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у 4 или </a:t>
                      </a:r>
                      <a:r>
                        <a:rPr lang="sr-Cyrl-CS" sz="2400" dirty="0" smtClean="0">
                          <a:latin typeface="Arial Black" pitchFamily="34" charset="0"/>
                          <a:cs typeface="Times New Roman" pitchFamily="18" charset="0"/>
                        </a:rPr>
                        <a:t>20% </a:t>
                      </a:r>
                      <a:r>
                        <a:rPr kumimoji="0" lang="sr-Cyrl-CS" sz="2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задатака.</a:t>
                      </a:r>
                      <a:endParaRPr kumimoji="0" lang="sr-Cyrl-C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авоугаоник 5"/>
          <p:cNvSpPr>
            <a:spLocks noGrp="1"/>
          </p:cNvSpPr>
          <p:nvPr>
            <p:ph type="title"/>
          </p:nvPr>
        </p:nvSpPr>
        <p:spPr>
          <a:xfrm>
            <a:off x="0" y="533400"/>
            <a:ext cx="9144000" cy="1077913"/>
          </a:xfrm>
          <a:solidFill>
            <a:schemeClr val="bg1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91440" tIns="45720" rIns="91440" bIns="45720" numCol="1" compatLnSpc="1">
            <a:prstTxWarp prst="textNoShape">
              <a:avLst/>
            </a:prstTxWarp>
            <a:sp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2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ЗАДАЦИ РИЈЕШЕНИ НА </a:t>
            </a:r>
            <a:br>
              <a:rPr lang="ru-RU" sz="3200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ВИСОКОМ</a:t>
            </a:r>
            <a:r>
              <a:rPr lang="ru-RU" sz="32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НИВО ПОСТИГНУЋА </a:t>
            </a:r>
            <a:endParaRPr lang="en-US" sz="3200" dirty="0" smtClean="0"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52387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sr-Cyrl-CS" sz="2800" dirty="0">
                <a:latin typeface="Times New Roman" pitchFamily="18" charset="0"/>
                <a:cs typeface="Times New Roman" pitchFamily="18" charset="0"/>
              </a:rPr>
              <a:t>ПРЕГЛЕД РЕЗУЛТАТА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219200" y="1905000"/>
          <a:ext cx="7696200" cy="2686696"/>
        </p:xfrm>
        <a:graphic>
          <a:graphicData uri="http://schemas.openxmlformats.org/drawingml/2006/table">
            <a:tbl>
              <a:tblPr/>
              <a:tblGrid>
                <a:gridCol w="1066800"/>
                <a:gridCol w="6629400"/>
              </a:tblGrid>
              <a:tr h="838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Ред. бр.</a:t>
                      </a:r>
                      <a:endParaRPr kumimoji="0" lang="en-US" sz="1800" b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зад. </a:t>
                      </a:r>
                      <a:endParaRPr kumimoji="0" lang="en-US" sz="1800" b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ИСХОДИ УЧЕЊА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ИЗ НАСТАВНИХ САДРЖАЈА </a:t>
                      </a:r>
                      <a:endParaRPr kumimoji="0" lang="en-US" sz="1800" b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CS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2.</a:t>
                      </a:r>
                      <a:endParaRPr lang="en-US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CS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врсте именица;</a:t>
                      </a:r>
                      <a:endParaRPr lang="en-US" sz="18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4782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18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3.</a:t>
                      </a:r>
                      <a:endParaRPr lang="en-US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sr-Cyrl-C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извођење глагола од именица;</a:t>
                      </a:r>
                      <a:endParaRPr lang="en-US" sz="18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4782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CS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5.</a:t>
                      </a:r>
                      <a:endParaRPr lang="en-US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CS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личне  замјенице;</a:t>
                      </a:r>
                      <a:endParaRPr lang="en-US" sz="18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4782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CS" sz="1800" b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8.</a:t>
                      </a:r>
                      <a:endParaRPr lang="en-US" sz="18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CS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врсте </a:t>
                      </a:r>
                      <a:r>
                        <a:rPr lang="sr-Cyrl-CS" sz="18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писаног казивања </a:t>
                      </a:r>
                      <a:r>
                        <a:rPr lang="sr-Cyrl-CS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;</a:t>
                      </a:r>
                      <a:endParaRPr lang="en-US" sz="18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47824">
                <a:tc>
                  <a:txBody>
                    <a:bodyPr/>
                    <a:lstStyle/>
                    <a:p>
                      <a:pPr algn="ctr"/>
                      <a:r>
                        <a:rPr lang="sr-Cyrl-RS" sz="1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11.</a:t>
                      </a:r>
                      <a:endParaRPr lang="en-US" sz="1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sr-Cyrl-C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управни говор;</a:t>
                      </a:r>
                      <a:endParaRPr lang="en-US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авоугаоник 5"/>
          <p:cNvSpPr>
            <a:spLocks noGrp="1"/>
          </p:cNvSpPr>
          <p:nvPr>
            <p:ph type="title"/>
          </p:nvPr>
        </p:nvSpPr>
        <p:spPr>
          <a:xfrm>
            <a:off x="0" y="533400"/>
            <a:ext cx="9144000" cy="954088"/>
          </a:xfrm>
          <a:solidFill>
            <a:schemeClr val="bg1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800" dirty="0" smtClean="0">
                <a:effectLst/>
                <a:latin typeface="Times New Roman" pitchFamily="18" charset="0"/>
                <a:cs typeface="Times New Roman" pitchFamily="18" charset="0"/>
              </a:rPr>
              <a:t>ЗАДАЦИ РИЈЕШЕНИ  НА </a:t>
            </a:r>
            <a:r>
              <a:rPr lang="ru-RU" sz="2800" b="1" dirty="0" smtClean="0">
                <a:effectLst/>
                <a:latin typeface="Times New Roman" pitchFamily="18" charset="0"/>
                <a:cs typeface="Times New Roman" pitchFamily="18" charset="0"/>
              </a:rPr>
              <a:t>СРЕДЊЕМ</a:t>
            </a:r>
            <a:r>
              <a:rPr lang="ru-RU" sz="2800" dirty="0" smtClean="0">
                <a:effectLst/>
                <a:latin typeface="Times New Roman" pitchFamily="18" charset="0"/>
                <a:cs typeface="Times New Roman" pitchFamily="18" charset="0"/>
              </a:rPr>
              <a:t>  НИВОУ ПОСТИГНУЋА</a:t>
            </a:r>
            <a:endParaRPr lang="en-US" sz="28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52387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sr-Cyrl-CS" sz="2800" dirty="0">
                <a:latin typeface="Times New Roman" pitchFamily="18" charset="0"/>
                <a:cs typeface="Times New Roman" pitchFamily="18" charset="0"/>
              </a:rPr>
              <a:t>ПРЕГЛЕД РЕЗУЛТАТА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Chart Placeholder 7"/>
          <p:cNvGraphicFramePr>
            <a:graphicFrameLocks noGrp="1"/>
          </p:cNvGraphicFramePr>
          <p:nvPr>
            <p:ph type="chart" idx="1"/>
          </p:nvPr>
        </p:nvGraphicFramePr>
        <p:xfrm>
          <a:off x="1143000" y="1752600"/>
          <a:ext cx="7315200" cy="368808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600200"/>
                <a:gridCol w="5715000"/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Ред. бр.</a:t>
                      </a:r>
                      <a:endParaRPr kumimoji="0" lang="en-US" sz="180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зад. </a:t>
                      </a:r>
                      <a:endParaRPr kumimoji="0" lang="en-US" sz="180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en-US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ИСХОДИ УЧЕЊА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ИЗ НАСТАВНИХ САДРЖАЈА </a:t>
                      </a:r>
                      <a:endParaRPr kumimoji="0" lang="en-US" sz="180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en-US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RS" sz="2000" b="0" dirty="0" smtClean="0">
                          <a:latin typeface="Times New Roman" pitchFamily="18" charset="0"/>
                          <a:cs typeface="Times New Roman" pitchFamily="18" charset="0"/>
                        </a:rPr>
                        <a:t>1. 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ријечи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супротног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значења</a:t>
                      </a:r>
                      <a:r>
                        <a:rPr lang="sr-Cyrl-RS" sz="2000" b="0" dirty="0" smtClean="0">
                          <a:latin typeface="Times New Roman" pitchFamily="18" charset="0"/>
                          <a:cs typeface="Times New Roman" pitchFamily="18" charset="0"/>
                        </a:rPr>
                        <a:t>; </a:t>
                      </a:r>
                      <a:endParaRPr lang="sr-Cyrl-CS" sz="2000" b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RS" sz="2000" b="0" dirty="0" smtClean="0">
                          <a:latin typeface="Times New Roman" pitchFamily="18" charset="0"/>
                          <a:cs typeface="Times New Roman" pitchFamily="18" charset="0"/>
                        </a:rPr>
                        <a:t>4.</a:t>
                      </a:r>
                      <a:endParaRPr kumimoji="0" lang="sr-Cyrl-RS" sz="2000" b="0" u="none" strike="noStrike" cap="none" normalizeH="0" baseline="0" dirty="0" smtClean="0">
                        <a:ln>
                          <a:noFill/>
                        </a:ln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врсте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придјева</a:t>
                      </a:r>
                      <a:r>
                        <a:rPr lang="sr-Cyrl-RS" sz="2000" b="0" dirty="0" smtClean="0">
                          <a:latin typeface="Times New Roman" pitchFamily="18" charset="0"/>
                          <a:cs typeface="Times New Roman" pitchFamily="18" charset="0"/>
                        </a:rPr>
                        <a:t>; 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RS" sz="2000" b="0" dirty="0" smtClean="0">
                          <a:latin typeface="Times New Roman" pitchFamily="18" charset="0"/>
                          <a:cs typeface="Times New Roman" pitchFamily="18" charset="0"/>
                        </a:rPr>
                        <a:t>7. </a:t>
                      </a:r>
                      <a:endParaRPr kumimoji="0" lang="sr-Cyrl-RS" sz="2000" b="0" u="none" strike="noStrike" cap="none" normalizeH="0" baseline="0" dirty="0" smtClean="0">
                        <a:ln>
                          <a:noFill/>
                        </a:ln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60363" marR="0" indent="-360363" algn="just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писање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сугласника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ј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 у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ријечима</a:t>
                      </a:r>
                      <a:r>
                        <a:rPr lang="sr-Cyrl-RS" sz="2000" b="0" dirty="0" smtClean="0">
                          <a:latin typeface="Times New Roman" pitchFamily="18" charset="0"/>
                          <a:cs typeface="Times New Roman" pitchFamily="18" charset="0"/>
                        </a:rPr>
                        <a:t>;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RS" sz="2000" b="0" dirty="0" smtClean="0">
                          <a:latin typeface="Times New Roman" pitchFamily="18" charset="0"/>
                          <a:cs typeface="Times New Roman" pitchFamily="18" charset="0"/>
                        </a:rPr>
                        <a:t>9. </a:t>
                      </a:r>
                      <a:endParaRPr kumimoji="0" lang="sr-Cyrl-RS" sz="2000" b="0" u="none" strike="noStrike" cap="none" normalizeH="0" baseline="0" dirty="0" smtClean="0">
                        <a:ln>
                          <a:noFill/>
                        </a:ln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None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врсте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књижевног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дјела</a:t>
                      </a:r>
                      <a:r>
                        <a:rPr lang="sr-Cyrl-RS" sz="2000" b="0" dirty="0" smtClean="0">
                          <a:latin typeface="Times New Roman" pitchFamily="18" charset="0"/>
                          <a:cs typeface="Times New Roman" pitchFamily="18" charset="0"/>
                        </a:rPr>
                        <a:t>; 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RS" sz="2000" b="0" dirty="0" smtClean="0">
                          <a:latin typeface="Times New Roman" pitchFamily="18" charset="0"/>
                          <a:cs typeface="Times New Roman" pitchFamily="18" charset="0"/>
                        </a:rPr>
                        <a:t>14. 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60363" indent="-360363" algn="just">
                        <a:lnSpc>
                          <a:spcPct val="80000"/>
                        </a:lnSpc>
                        <a:buFont typeface="Wingdings" pitchFamily="2" charset="2"/>
                        <a:buNone/>
                        <a:defRPr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врсте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ријечи</a:t>
                      </a:r>
                      <a:r>
                        <a:rPr lang="sr-Cyrl-RS" sz="2000" b="0" dirty="0" smtClean="0">
                          <a:latin typeface="Times New Roman" pitchFamily="18" charset="0"/>
                          <a:cs typeface="Times New Roman" pitchFamily="18" charset="0"/>
                        </a:rPr>
                        <a:t>; </a:t>
                      </a:r>
                      <a:endParaRPr lang="sr-Cyrl-CS" sz="2000" b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RS" sz="2000" b="0" dirty="0" smtClean="0">
                          <a:latin typeface="Times New Roman" pitchFamily="18" charset="0"/>
                          <a:cs typeface="Times New Roman" pitchFamily="18" charset="0"/>
                        </a:rPr>
                        <a:t>15. 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60363" indent="-360363" algn="just">
                        <a:lnSpc>
                          <a:spcPct val="80000"/>
                        </a:lnSpc>
                        <a:buFont typeface="Wingdings" pitchFamily="2" charset="2"/>
                        <a:buNone/>
                        <a:defRPr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облик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ијекавског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изговора</a:t>
                      </a:r>
                      <a:r>
                        <a:rPr lang="sr-Cyrl-RS" sz="2000" b="0" dirty="0" smtClean="0">
                          <a:latin typeface="Times New Roman" pitchFamily="18" charset="0"/>
                          <a:cs typeface="Times New Roman" pitchFamily="18" charset="0"/>
                        </a:rPr>
                        <a:t>; </a:t>
                      </a:r>
                      <a:endParaRPr lang="sr-Cyrl-CS" sz="2000" b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18542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RS" sz="2000" b="0" dirty="0" smtClean="0">
                          <a:latin typeface="Times New Roman" pitchFamily="18" charset="0"/>
                          <a:cs typeface="Times New Roman" pitchFamily="18" charset="0"/>
                        </a:rPr>
                        <a:t>16. 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60363" indent="-360363" algn="just">
                        <a:lnSpc>
                          <a:spcPct val="80000"/>
                        </a:lnSpc>
                        <a:buFont typeface="Wingdings" pitchFamily="2" charset="2"/>
                        <a:buNone/>
                        <a:defRPr/>
                      </a:pPr>
                      <a:r>
                        <a:rPr lang="sr-Cyrl-RS" sz="20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значење скраћеница; </a:t>
                      </a:r>
                      <a:endParaRPr lang="sr-Cyrl-CS" sz="2000" b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Placeholder 4"/>
          <p:cNvGraphicFramePr>
            <a:graphicFrameLocks noGrp="1"/>
          </p:cNvGraphicFramePr>
          <p:nvPr>
            <p:ph type="chart" idx="1"/>
          </p:nvPr>
        </p:nvGraphicFramePr>
        <p:xfrm>
          <a:off x="990600" y="1524000"/>
          <a:ext cx="7924800" cy="1832824"/>
        </p:xfrm>
        <a:graphic>
          <a:graphicData uri="http://schemas.openxmlformats.org/drawingml/2006/table">
            <a:tbl>
              <a:tblPr>
                <a:tableStyleId>{C4B1156A-380E-4F78-BDF5-A606A8083BF9}</a:tableStyleId>
              </a:tblPr>
              <a:tblGrid>
                <a:gridCol w="1584960"/>
                <a:gridCol w="6339840"/>
              </a:tblGrid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Ред. бр. зад. 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solidFill>
                      <a:srgbClr val="B0EA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ИСХОДИ УЧЕЊА ИЗ НАСТАВНИХ САДРЖАЈА 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solidFill>
                      <a:srgbClr val="B0EAFE"/>
                    </a:solidFill>
                  </a:tcPr>
                </a:tc>
              </a:tr>
              <a:tr h="30681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RS" sz="2000" b="0" dirty="0" smtClean="0">
                          <a:latin typeface="Times New Roman" pitchFamily="18" charset="0"/>
                          <a:cs typeface="Times New Roman" pitchFamily="18" charset="0"/>
                        </a:rPr>
                        <a:t>6. </a:t>
                      </a:r>
                      <a:endParaRPr lang="en-US" sz="2000" b="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solidFill>
                      <a:srgbClr val="B0EAFE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buFont typeface="Wingdings" pitchFamily="2" charset="2"/>
                        <a:buNone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писање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бројева</a:t>
                      </a:r>
                      <a:r>
                        <a:rPr lang="sr-Cyrl-RS" sz="2000" b="0" dirty="0" smtClean="0">
                          <a:latin typeface="Times New Roman" pitchFamily="18" charset="0"/>
                          <a:cs typeface="Times New Roman" pitchFamily="18" charset="0"/>
                        </a:rPr>
                        <a:t>;</a:t>
                      </a:r>
                    </a:p>
                  </a:txBody>
                  <a:tcPr marL="68580" marR="68580" marT="0" marB="0" horzOverflow="overflow">
                    <a:solidFill>
                      <a:srgbClr val="B0EAFE"/>
                    </a:solidFill>
                  </a:tcPr>
                </a:tc>
              </a:tr>
              <a:tr h="30681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RS" sz="2000" b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12.</a:t>
                      </a:r>
                      <a:endParaRPr lang="en-US" sz="2000" b="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solidFill>
                      <a:srgbClr val="B0EAFE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buFont typeface="Wingdings" pitchFamily="2" charset="2"/>
                        <a:buNone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претварање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прошлог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 у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будуће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вријеме</a:t>
                      </a:r>
                      <a:r>
                        <a:rPr kumimoji="0" lang="sr-Cyrl-R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;</a:t>
                      </a:r>
                      <a:endParaRPr lang="sr-Cyrl-RS" sz="2000" b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solidFill>
                      <a:srgbClr val="B0EAFE"/>
                    </a:solidFill>
                  </a:tcPr>
                </a:tc>
              </a:tr>
              <a:tr h="28232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RS" sz="2000" b="0" dirty="0" smtClean="0">
                          <a:latin typeface="Times New Roman" pitchFamily="18" charset="0"/>
                          <a:cs typeface="Times New Roman" pitchFamily="18" charset="0"/>
                        </a:rPr>
                        <a:t>13. </a:t>
                      </a:r>
                      <a:endParaRPr lang="en-US" sz="2000" b="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solidFill>
                      <a:srgbClr val="B0EAFE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buFont typeface="Wingdings" pitchFamily="2" charset="2"/>
                        <a:buNone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писање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ријечце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 НЕ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уз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именице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придјеве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 и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глаголе</a:t>
                      </a:r>
                      <a:r>
                        <a:rPr kumimoji="0" lang="sr-Cyrl-R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;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sr-Cyrl-RS" sz="2000" b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solidFill>
                      <a:srgbClr val="B0EAFE"/>
                    </a:solidFill>
                  </a:tcPr>
                </a:tc>
              </a:tr>
              <a:tr h="51293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RS" sz="2000" b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18.</a:t>
                      </a:r>
                      <a:endParaRPr lang="en-US" sz="2000" b="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solidFill>
                      <a:srgbClr val="B0EA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главни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реченички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дијелови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 и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прилошка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одредба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за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вријеме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 и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мјесто</a:t>
                      </a:r>
                      <a:r>
                        <a:rPr kumimoji="0" lang="sr-Cyrl-R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;</a:t>
                      </a:r>
                      <a:endParaRPr lang="en-US" sz="2000" b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solidFill>
                      <a:srgbClr val="B0EAFE"/>
                    </a:solidFill>
                  </a:tcPr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0" y="533400"/>
            <a:ext cx="9144000" cy="89255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ЗАДАЦИ </a:t>
            </a:r>
            <a:r>
              <a:rPr lang="ru-RU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РИЈЕШЕНИ НА </a:t>
            </a: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НИСКОМ </a:t>
            </a:r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НИВОУ </a:t>
            </a:r>
            <a:r>
              <a:rPr lang="ru-RU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ПОСТИГНУЋА </a:t>
            </a:r>
            <a:r>
              <a:rPr lang="ru-RU" sz="28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sz="28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52387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sr-Cyrl-CS" sz="2800" dirty="0">
                <a:latin typeface="Times New Roman" pitchFamily="18" charset="0"/>
                <a:cs typeface="Times New Roman" pitchFamily="18" charset="0"/>
              </a:rPr>
              <a:t>ПРЕГЛЕД РЕЗУЛТАТА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3505200"/>
            <a:ext cx="9144000" cy="120032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ЗАДАЦИ </a:t>
            </a:r>
            <a:r>
              <a:rPr lang="ru-RU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РИЈЕШЕНИ НА 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НЕЗАДОВОЉАВАЈУЋЕМ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НИВОУ ПОСТИГНУЋА </a:t>
            </a:r>
            <a:r>
              <a:rPr lang="ru-RU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sz="24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990600" y="4724400"/>
          <a:ext cx="7848600" cy="2011680"/>
        </p:xfrm>
        <a:graphic>
          <a:graphicData uri="http://schemas.openxmlformats.org/drawingml/2006/table">
            <a:tbl>
              <a:tblPr/>
              <a:tblGrid>
                <a:gridCol w="1671461"/>
                <a:gridCol w="6177139"/>
              </a:tblGrid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Ред. бр. зад. 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0EA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ИСХОДИ УЧЕЊА ИЗ НАСТАВНИХ САДРЖАЈА 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0EAFE"/>
                    </a:solidFill>
                  </a:tcPr>
                </a:tc>
              </a:tr>
              <a:tr h="1358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CS" sz="2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10.</a:t>
                      </a:r>
                      <a:endParaRPr lang="en-US" sz="2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0EAFE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CS" sz="20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књижевне врсте; </a:t>
                      </a:r>
                      <a:endParaRPr lang="en-US" sz="2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0EAFE"/>
                    </a:solidFill>
                  </a:tcPr>
                </a:tc>
              </a:tr>
              <a:tr h="1358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20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17.</a:t>
                      </a:r>
                      <a:endParaRPr lang="en-US" sz="2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0EAFE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врсте</a:t>
                      </a:r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реченица</a:t>
                      </a:r>
                      <a:r>
                        <a:rPr lang="sr-Cyrl-R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sr-Cyrl-R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значење</a:t>
                      </a:r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облик</a:t>
                      </a:r>
                      <a:r>
                        <a:rPr lang="sr-Cyrl-R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;</a:t>
                      </a:r>
                      <a:endParaRPr lang="en-US" sz="2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0EAFE"/>
                    </a:solidFill>
                  </a:tcPr>
                </a:tc>
              </a:tr>
              <a:tr h="1358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CS" sz="2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19.</a:t>
                      </a:r>
                      <a:endParaRPr lang="en-US" sz="2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0EAFE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CS" sz="20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читање </a:t>
                      </a:r>
                      <a:r>
                        <a:rPr lang="sr-Cyrl-CS" sz="2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са истраживањем и </a:t>
                      </a:r>
                      <a:r>
                        <a:rPr lang="sr-Cyrl-CS" sz="20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извођењем закључка </a:t>
                      </a:r>
                      <a:r>
                        <a:rPr lang="bs-Cyrl-BA" sz="2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 основу информација из прочитаног </a:t>
                      </a:r>
                      <a:r>
                        <a:rPr lang="bs-Cyrl-BA" sz="20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текста;</a:t>
                      </a:r>
                      <a:endParaRPr lang="en-US" sz="2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0EAFE"/>
                    </a:solidFill>
                  </a:tcPr>
                </a:tc>
              </a:tr>
              <a:tr h="127635">
                <a:tc>
                  <a:txBody>
                    <a:bodyPr/>
                    <a:lstStyle/>
                    <a:p>
                      <a:pPr algn="ctr"/>
                      <a:r>
                        <a:rPr lang="sr-Cyrl-R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20.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0EAF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s-Cyrl-BA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писање великог слова.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0EAFE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762000"/>
            <a:ext cx="8763000" cy="1219200"/>
          </a:xfrm>
        </p:spPr>
        <p:txBody>
          <a:bodyPr>
            <a:noAutofit/>
          </a:bodyPr>
          <a:lstStyle/>
          <a:p>
            <a:pPr algn="ctr"/>
            <a:r>
              <a:rPr lang="sr-Cyrl-CS" sz="28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НАЈУСПЈЕШНИЈЕ </a:t>
            </a:r>
            <a:br>
              <a:rPr lang="sr-Cyrl-CS" sz="28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sr-Cyrl-CS" sz="28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sr-Cyrl-RS" sz="28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sr-Cyrl-CS" sz="28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ЈЕШЕНИ ЗАДАЦИ</a:t>
            </a:r>
            <a:r>
              <a:rPr lang="sr-Cyrl-CS" sz="28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sr-Cyrl-CS" sz="28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endParaRPr lang="en-US" sz="2800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9144000" cy="52387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sr-Cyrl-CS" sz="2800" dirty="0">
                <a:latin typeface="Times New Roman" pitchFamily="18" charset="0"/>
                <a:cs typeface="Times New Roman" pitchFamily="18" charset="0"/>
              </a:rPr>
              <a:t>ПРЕГЛЕД РЕЗУЛТАТА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066800" y="2133600"/>
          <a:ext cx="7924800" cy="3597015"/>
        </p:xfrm>
        <a:graphic>
          <a:graphicData uri="http://schemas.openxmlformats.org/drawingml/2006/table">
            <a:tbl>
              <a:tblPr/>
              <a:tblGrid>
                <a:gridCol w="566343"/>
                <a:gridCol w="850514"/>
                <a:gridCol w="1402543"/>
                <a:gridCol w="5105400"/>
              </a:tblGrid>
              <a:tr h="1143375"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Ранг</a:t>
                      </a:r>
                      <a:endParaRPr lang="en-US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  <a:endParaRPr lang="en-US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Редни број задатка</a:t>
                      </a:r>
                      <a:endParaRPr lang="en-US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Исход учења</a:t>
                      </a:r>
                      <a:endParaRPr lang="en-US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75888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1.</a:t>
                      </a:r>
                      <a:endParaRPr lang="en-US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0EAF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  <a:cs typeface="Times New Roman"/>
                        </a:rPr>
                        <a:t>91,77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0EAF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CS" sz="2000">
                          <a:latin typeface="Times New Roman"/>
                          <a:ea typeface="Times New Roman"/>
                          <a:cs typeface="Times New Roman"/>
                        </a:rPr>
                        <a:t>8.</a:t>
                      </a:r>
                      <a:endParaRPr lang="en-US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0EAFE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CS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разликује врсту </a:t>
                      </a:r>
                      <a:r>
                        <a:rPr lang="sr-Cyrl-CS" sz="2000" dirty="0">
                          <a:latin typeface="Times New Roman"/>
                          <a:ea typeface="Times New Roman"/>
                          <a:cs typeface="Times New Roman"/>
                        </a:rPr>
                        <a:t>писаног казивања (описивање, приповиједање, дијалог, монолог) на основу прочитаног </a:t>
                      </a:r>
                      <a:r>
                        <a:rPr lang="sr-Cyrl-CS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текста;</a:t>
                      </a:r>
                      <a:endParaRPr lang="en-US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0EAFE"/>
                    </a:solidFill>
                  </a:tcPr>
                </a:tc>
              </a:tr>
              <a:tr h="34782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2.</a:t>
                      </a:r>
                      <a:endParaRPr lang="en-US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0EAF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  <a:cs typeface="Times New Roman"/>
                        </a:rPr>
                        <a:t>90,45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0EAF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CS" sz="2000">
                          <a:latin typeface="Times New Roman"/>
                          <a:ea typeface="Times New Roman"/>
                          <a:cs typeface="Times New Roman"/>
                        </a:rPr>
                        <a:t>5.</a:t>
                      </a:r>
                      <a:endParaRPr lang="en-US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0EAFE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CS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препознаје </a:t>
                      </a:r>
                      <a:r>
                        <a:rPr lang="sr-Cyrl-CS" sz="2000" dirty="0">
                          <a:latin typeface="Times New Roman"/>
                          <a:ea typeface="Times New Roman"/>
                          <a:cs typeface="Times New Roman"/>
                        </a:rPr>
                        <a:t>личне  замјенице у датој </a:t>
                      </a:r>
                      <a:r>
                        <a:rPr lang="sr-Cyrl-CS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реченици;</a:t>
                      </a:r>
                      <a:endParaRPr lang="en-US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0EAFE"/>
                    </a:solidFill>
                  </a:tcPr>
                </a:tc>
              </a:tr>
              <a:tr h="34782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CS" sz="2000">
                          <a:latin typeface="Times New Roman"/>
                          <a:ea typeface="Times New Roman"/>
                          <a:cs typeface="Times New Roman"/>
                        </a:rPr>
                        <a:t>3.</a:t>
                      </a:r>
                      <a:endParaRPr lang="en-US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0EAF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  <a:cs typeface="Times New Roman"/>
                        </a:rPr>
                        <a:t>82,87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0EAF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CS" sz="2000">
                          <a:latin typeface="Times New Roman"/>
                          <a:ea typeface="Times New Roman"/>
                          <a:cs typeface="Times New Roman"/>
                        </a:rPr>
                        <a:t>2.</a:t>
                      </a:r>
                      <a:endParaRPr lang="en-US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0EAFE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CS" sz="2000" dirty="0">
                          <a:latin typeface="Times New Roman"/>
                          <a:ea typeface="Times New Roman"/>
                          <a:cs typeface="Times New Roman"/>
                        </a:rPr>
                        <a:t>р</a:t>
                      </a:r>
                      <a:r>
                        <a:rPr lang="sr-Cyrl-CS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азликује </a:t>
                      </a:r>
                      <a:r>
                        <a:rPr lang="sr-Cyrl-CS" sz="2000" dirty="0">
                          <a:latin typeface="Times New Roman"/>
                          <a:ea typeface="Times New Roman"/>
                          <a:cs typeface="Times New Roman"/>
                        </a:rPr>
                        <a:t>врсте именица (заједничке, властите, збирне, градивне).</a:t>
                      </a:r>
                      <a:endParaRPr lang="en-US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0EAFE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762000"/>
            <a:ext cx="8229600" cy="533399"/>
          </a:xfrm>
        </p:spPr>
        <p:txBody>
          <a:bodyPr>
            <a:normAutofit fontScale="25000" lnSpcReduction="20000"/>
          </a:bodyPr>
          <a:lstStyle/>
          <a:p>
            <a:pPr algn="ctr">
              <a:buNone/>
            </a:pPr>
            <a:endParaRPr lang="sr-Cyrl-CS" sz="86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sr-Cyrl-CS" sz="11200" b="1" dirty="0" smtClean="0">
                <a:latin typeface="Times New Roman" pitchFamily="18" charset="0"/>
                <a:cs typeface="Times New Roman" pitchFamily="18" charset="0"/>
              </a:rPr>
              <a:t>НАЈСЛАБИЈЕ РИЈЕШЕНИ ЗАДАЦИ </a:t>
            </a:r>
          </a:p>
          <a:p>
            <a:endParaRPr lang="en-US" sz="11200" dirty="0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9144000" cy="52387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sr-Cyrl-CS" sz="2800" dirty="0">
                <a:latin typeface="Times New Roman" pitchFamily="18" charset="0"/>
                <a:cs typeface="Times New Roman" pitchFamily="18" charset="0"/>
              </a:rPr>
              <a:t>ПРЕГЛЕД РЕЗУЛТАТА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066800" y="2209800"/>
          <a:ext cx="7848600" cy="3154680"/>
        </p:xfrm>
        <a:graphic>
          <a:graphicData uri="http://schemas.openxmlformats.org/drawingml/2006/table">
            <a:tbl>
              <a:tblPr/>
              <a:tblGrid>
                <a:gridCol w="563722"/>
                <a:gridCol w="841628"/>
                <a:gridCol w="1159044"/>
                <a:gridCol w="5284206"/>
              </a:tblGrid>
              <a:tr h="631643"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Ранг</a:t>
                      </a:r>
                      <a:endParaRPr lang="en-US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  <a:endParaRPr lang="en-US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Редни број задатка</a:t>
                      </a:r>
                      <a:endParaRPr lang="en-US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Исход учења</a:t>
                      </a:r>
                      <a:endParaRPr lang="en-US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6316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1.</a:t>
                      </a:r>
                      <a:endParaRPr lang="en-US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0EAF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  <a:cs typeface="Times New Roman"/>
                        </a:rPr>
                        <a:t>20,20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0EAF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CS" sz="2000">
                          <a:latin typeface="Times New Roman"/>
                          <a:ea typeface="Times New Roman"/>
                          <a:cs typeface="Times New Roman"/>
                        </a:rPr>
                        <a:t>20.</a:t>
                      </a:r>
                      <a:endParaRPr lang="en-US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0EAFE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CS" sz="2000" dirty="0">
                          <a:latin typeface="Times New Roman"/>
                          <a:ea typeface="Times New Roman"/>
                          <a:cs typeface="Times New Roman"/>
                        </a:rPr>
                        <a:t>п</a:t>
                      </a:r>
                      <a:r>
                        <a:rPr lang="sr-Cyrl-CS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римијењује </a:t>
                      </a:r>
                      <a:r>
                        <a:rPr lang="sr-Cyrl-CS" sz="2000" dirty="0">
                          <a:latin typeface="Times New Roman"/>
                          <a:ea typeface="Times New Roman"/>
                          <a:cs typeface="Times New Roman"/>
                        </a:rPr>
                        <a:t>правописна правила, велико слово у писању властитих имена, имена улица, тргова, установа, књига и </a:t>
                      </a:r>
                      <a:r>
                        <a:rPr lang="sr-Cyrl-CS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часописа;</a:t>
                      </a:r>
                      <a:endParaRPr lang="en-US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0EAFE"/>
                    </a:solidFill>
                  </a:tcPr>
                </a:tc>
              </a:tr>
              <a:tr h="4210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2.</a:t>
                      </a:r>
                      <a:endParaRPr lang="en-US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0EAF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  <a:cs typeface="Times New Roman"/>
                        </a:rPr>
                        <a:t>41,43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0EAF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CS" sz="2000">
                          <a:latin typeface="Times New Roman"/>
                          <a:ea typeface="Times New Roman"/>
                          <a:cs typeface="Times New Roman"/>
                        </a:rPr>
                        <a:t>19.</a:t>
                      </a:r>
                      <a:endParaRPr lang="en-US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0EAFE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CS" sz="2000" dirty="0">
                          <a:latin typeface="Times New Roman"/>
                          <a:ea typeface="Times New Roman"/>
                          <a:cs typeface="Times New Roman"/>
                        </a:rPr>
                        <a:t>ч</a:t>
                      </a:r>
                      <a:r>
                        <a:rPr lang="sr-Cyrl-CS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ита </a:t>
                      </a:r>
                      <a:r>
                        <a:rPr lang="sr-Cyrl-CS" sz="2000" dirty="0">
                          <a:latin typeface="Times New Roman"/>
                          <a:ea typeface="Times New Roman"/>
                          <a:cs typeface="Times New Roman"/>
                        </a:rPr>
                        <a:t>са истраживањем и изводи закључке </a:t>
                      </a:r>
                      <a:r>
                        <a:rPr lang="bs-Cyrl-BA" sz="2000" dirty="0">
                          <a:latin typeface="Times New Roman"/>
                          <a:ea typeface="Times New Roman"/>
                          <a:cs typeface="Times New Roman"/>
                        </a:rPr>
                        <a:t>на основу информација из прочитаног </a:t>
                      </a:r>
                      <a:r>
                        <a:rPr lang="bs-Cyrl-BA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текста;</a:t>
                      </a:r>
                      <a:endParaRPr lang="en-US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0EAFE"/>
                    </a:solidFill>
                  </a:tcPr>
                </a:tc>
              </a:tr>
              <a:tr h="29681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CS" sz="2000">
                          <a:latin typeface="Times New Roman"/>
                          <a:ea typeface="Times New Roman"/>
                          <a:cs typeface="Times New Roman"/>
                        </a:rPr>
                        <a:t>3.</a:t>
                      </a:r>
                      <a:endParaRPr lang="en-US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0EAF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  <a:cs typeface="Times New Roman"/>
                        </a:rPr>
                        <a:t>42,25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0EAF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CS" sz="2000">
                          <a:latin typeface="Times New Roman"/>
                          <a:ea typeface="Times New Roman"/>
                          <a:cs typeface="Times New Roman"/>
                        </a:rPr>
                        <a:t>10.</a:t>
                      </a:r>
                      <a:endParaRPr lang="en-US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0EAFE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CS" sz="2000" dirty="0">
                          <a:latin typeface="Times New Roman"/>
                          <a:ea typeface="Times New Roman"/>
                          <a:cs typeface="Times New Roman"/>
                        </a:rPr>
                        <a:t>р</a:t>
                      </a:r>
                      <a:r>
                        <a:rPr lang="sr-Cyrl-CS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азликује </a:t>
                      </a:r>
                      <a:r>
                        <a:rPr lang="sr-Cyrl-CS" sz="2000" dirty="0">
                          <a:latin typeface="Times New Roman"/>
                          <a:ea typeface="Times New Roman"/>
                          <a:cs typeface="Times New Roman"/>
                        </a:rPr>
                        <a:t>књижевне </a:t>
                      </a:r>
                      <a:r>
                        <a:rPr lang="sr-Cyrl-CS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врсте. </a:t>
                      </a:r>
                      <a:endParaRPr lang="en-US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0EAFE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1"/>
          <p:cNvSpPr>
            <a:spLocks noChangeArrowheads="1"/>
          </p:cNvSpPr>
          <p:nvPr/>
        </p:nvSpPr>
        <p:spPr bwMode="auto">
          <a:xfrm>
            <a:off x="1066800" y="304800"/>
            <a:ext cx="7924800" cy="6063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Cyrl-C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Према постигнутим резултатима најуспјешнији су били ученици сљедећих школа Републике Српске: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sr-Cyrl-C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ОШ „Његош“ Берковићи (78,37%), 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sr-Cyrl-C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ОШ „Свети Сава“ Љубиње (76,95%), 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sr-Cyrl-C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ОШ „Вук С. Караџић“ Бања Лука (73,03%),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sr-Cyrl-C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ОШ „Иво Андрић“ Бања Лука (72,85%) и 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sr-Cyrl-C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ОШ „Петар Петровић Његош“ Бања Лука (72,48%).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Cyrl-C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Несигурност при рјешавању задатака на нивоу Републике Српске су испољили ученици основних школа: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sr-Cyrl-C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ОШ „Раде Марјанац“ Стројице (30,00%), 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sr-Cyrl-C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ОШ „Петар Кочић“ Кола (32,05 %),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sr-Cyrl-C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ОШ „Вук Караџић“ Роћевић (38,18%), 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sr-Cyrl-C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ОШ „Меша Селимовић“ Насеобина Лишња (38,75%) и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sr-Cyrl-C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ОШ „Вук Караџић“ Братунац (39,02%).</a:t>
            </a:r>
            <a:endParaRPr kumimoji="0" lang="sr-Cyrl-C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pPr algn="ctr"/>
            <a:r>
              <a:rPr lang="sr-Cyrl-RS" sz="2800" dirty="0" smtClean="0">
                <a:latin typeface="Arial Black" pitchFamily="34" charset="0"/>
                <a:cs typeface="Times New Roman" pitchFamily="18" charset="0"/>
              </a:rPr>
              <a:t>ЗАКЉУЧАК</a:t>
            </a:r>
            <a:endParaRPr lang="en-US" sz="2800" dirty="0">
              <a:latin typeface="Arial Black" pitchFamily="34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838200"/>
            <a:ext cx="8077200" cy="5486400"/>
          </a:xfrm>
        </p:spPr>
        <p:txBody>
          <a:bodyPr>
            <a:normAutofit/>
          </a:bodyPr>
          <a:lstStyle/>
          <a:p>
            <a:pPr lvl="0">
              <a:buNone/>
            </a:pPr>
            <a:endParaRPr lang="sr-Latn-RS" sz="28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sr-Cyrl-CS" sz="2200" dirty="0" smtClean="0">
                <a:latin typeface="Times New Roman" pitchFamily="18" charset="0"/>
                <a:cs typeface="Times New Roman" pitchFamily="18" charset="0"/>
              </a:rPr>
              <a:t>Спољашњом провјером постигнућа ученика из српског језика, обухваћено је 5 056 ученика петог разреда распоређених у 375 одјељења/група из 93 основне школе. </a:t>
            </a:r>
          </a:p>
          <a:p>
            <a:pPr lvl="0" algn="just"/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sr-Cyrl-CS" sz="2200" dirty="0" smtClean="0">
                <a:latin typeface="Times New Roman" pitchFamily="18" charset="0"/>
                <a:cs typeface="Times New Roman" pitchFamily="18" charset="0"/>
              </a:rPr>
              <a:t>На републичком нивоу остварен је </a:t>
            </a:r>
            <a:r>
              <a:rPr lang="sr-Cyrl-CS" sz="2200" b="1" dirty="0" smtClean="0">
                <a:latin typeface="Times New Roman" pitchFamily="18" charset="0"/>
                <a:cs typeface="Times New Roman" pitchFamily="18" charset="0"/>
              </a:rPr>
              <a:t>средњи ниво </a:t>
            </a:r>
            <a:r>
              <a:rPr lang="sr-Cyrl-CS" sz="2200" dirty="0" smtClean="0">
                <a:latin typeface="Times New Roman" pitchFamily="18" charset="0"/>
                <a:cs typeface="Times New Roman" pitchFamily="18" charset="0"/>
              </a:rPr>
              <a:t>постигнућа или 5</a:t>
            </a:r>
            <a:r>
              <a:rPr lang="sr-Cyrl-CS" sz="2200" b="1" dirty="0" smtClean="0">
                <a:latin typeface="Times New Roman" pitchFamily="18" charset="0"/>
                <a:cs typeface="Times New Roman" pitchFamily="18" charset="0"/>
              </a:rPr>
              <a:t>7,72</a:t>
            </a:r>
            <a:r>
              <a:rPr lang="sr-Cyrl-CS" sz="2200" dirty="0" smtClean="0">
                <a:latin typeface="Times New Roman" pitchFamily="18" charset="0"/>
                <a:cs typeface="Times New Roman" pitchFamily="18" charset="0"/>
              </a:rPr>
              <a:t>%, што је за </a:t>
            </a:r>
            <a:r>
              <a:rPr lang="sr-Cyrl-CS" sz="2200" b="1" dirty="0" smtClean="0">
                <a:latin typeface="Times New Roman" pitchFamily="18" charset="0"/>
                <a:cs typeface="Times New Roman" pitchFamily="18" charset="0"/>
              </a:rPr>
              <a:t>11,46</a:t>
            </a:r>
            <a:r>
              <a:rPr lang="sr-Cyrl-CS" sz="2200" dirty="0" smtClean="0">
                <a:latin typeface="Times New Roman" pitchFamily="18" charset="0"/>
                <a:cs typeface="Times New Roman" pitchFamily="18" charset="0"/>
              </a:rPr>
              <a:t>% слабији резултат у односу на шк. 2017/18.годину.</a:t>
            </a:r>
          </a:p>
          <a:p>
            <a:pPr lvl="0" algn="just">
              <a:buNone/>
            </a:pPr>
            <a:r>
              <a:rPr lang="sr-Cyrl-C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sr-Cyrl-RS" sz="22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sr-Cyrl-CS" sz="2200" b="1" dirty="0" smtClean="0">
                <a:latin typeface="Times New Roman" pitchFamily="18" charset="0"/>
                <a:cs typeface="Times New Roman" pitchFamily="18" charset="0"/>
              </a:rPr>
              <a:t>Висок ниво </a:t>
            </a:r>
            <a:r>
              <a:rPr lang="sr-Cyrl-CS" sz="2200" dirty="0" smtClean="0">
                <a:latin typeface="Times New Roman" pitchFamily="18" charset="0"/>
                <a:cs typeface="Times New Roman" pitchFamily="18" charset="0"/>
              </a:rPr>
              <a:t>постигнућа остварен је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sr-Cyrl-C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CS" sz="2200" b="1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sr-Cyrl-CS" sz="2200" dirty="0" smtClean="0">
                <a:latin typeface="Times New Roman" pitchFamily="18" charset="0"/>
                <a:cs typeface="Times New Roman" pitchFamily="18" charset="0"/>
              </a:rPr>
              <a:t> или </a:t>
            </a:r>
            <a:r>
              <a:rPr lang="sr-Cyrl-CS" sz="2200" b="1" dirty="0" smtClean="0">
                <a:latin typeface="Times New Roman" pitchFamily="18" charset="0"/>
                <a:cs typeface="Times New Roman" pitchFamily="18" charset="0"/>
              </a:rPr>
              <a:t>2,15</a:t>
            </a:r>
            <a:r>
              <a:rPr lang="sr-Cyrl-CS" sz="2200" dirty="0" smtClean="0">
                <a:latin typeface="Times New Roman" pitchFamily="18" charset="0"/>
                <a:cs typeface="Times New Roman" pitchFamily="18" charset="0"/>
              </a:rPr>
              <a:t>% основних школа, у </a:t>
            </a:r>
            <a:r>
              <a:rPr lang="sr-Cyrl-CS" sz="2200" b="1" dirty="0" smtClean="0">
                <a:latin typeface="Times New Roman" pitchFamily="18" charset="0"/>
                <a:cs typeface="Times New Roman" pitchFamily="18" charset="0"/>
              </a:rPr>
              <a:t>46</a:t>
            </a:r>
            <a:r>
              <a:rPr lang="sr-Cyrl-CS" sz="2200" dirty="0" smtClean="0">
                <a:latin typeface="Times New Roman" pitchFamily="18" charset="0"/>
                <a:cs typeface="Times New Roman" pitchFamily="18" charset="0"/>
              </a:rPr>
              <a:t> или </a:t>
            </a:r>
            <a:r>
              <a:rPr lang="sr-Cyrl-CS" sz="2200" b="1" dirty="0" smtClean="0">
                <a:latin typeface="Times New Roman" pitchFamily="18" charset="0"/>
                <a:cs typeface="Times New Roman" pitchFamily="18" charset="0"/>
              </a:rPr>
              <a:t>49,46</a:t>
            </a:r>
            <a:r>
              <a:rPr lang="sr-Cyrl-CS" sz="2200" dirty="0" smtClean="0">
                <a:latin typeface="Times New Roman" pitchFamily="18" charset="0"/>
                <a:cs typeface="Times New Roman" pitchFamily="18" charset="0"/>
              </a:rPr>
              <a:t>% основних школа остварен је </a:t>
            </a:r>
            <a:r>
              <a:rPr lang="sr-Cyrl-CS" sz="2200" b="1" dirty="0" smtClean="0">
                <a:latin typeface="Times New Roman" pitchFamily="18" charset="0"/>
                <a:cs typeface="Times New Roman" pitchFamily="18" charset="0"/>
              </a:rPr>
              <a:t>средњи ниво</a:t>
            </a:r>
            <a:r>
              <a:rPr lang="sr-Cyrl-CS" sz="2200" dirty="0" smtClean="0">
                <a:latin typeface="Times New Roman" pitchFamily="18" charset="0"/>
                <a:cs typeface="Times New Roman" pitchFamily="18" charset="0"/>
              </a:rPr>
              <a:t> постигнућа</a:t>
            </a:r>
            <a:r>
              <a:rPr lang="sr-Cyrl-RS" sz="2200" dirty="0" smtClean="0">
                <a:latin typeface="Times New Roman" pitchFamily="18" charset="0"/>
                <a:cs typeface="Times New Roman" pitchFamily="18" charset="0"/>
              </a:rPr>
              <a:t>, у</a:t>
            </a:r>
            <a:r>
              <a:rPr lang="sr-Cyrl-RS" sz="2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CS" sz="2200" b="1" dirty="0" smtClean="0">
                <a:latin typeface="Times New Roman" pitchFamily="18" charset="0"/>
                <a:cs typeface="Times New Roman" pitchFamily="18" charset="0"/>
              </a:rPr>
              <a:t>33 </a:t>
            </a:r>
            <a:r>
              <a:rPr lang="sr-Cyrl-CS" sz="2200" dirty="0" smtClean="0">
                <a:latin typeface="Times New Roman" pitchFamily="18" charset="0"/>
                <a:cs typeface="Times New Roman" pitchFamily="18" charset="0"/>
              </a:rPr>
              <a:t>или </a:t>
            </a:r>
            <a:r>
              <a:rPr lang="sr-Cyrl-CS" sz="2200" b="1" dirty="0" smtClean="0">
                <a:latin typeface="Times New Roman" pitchFamily="18" charset="0"/>
                <a:cs typeface="Times New Roman" pitchFamily="18" charset="0"/>
              </a:rPr>
              <a:t>35,48</a:t>
            </a:r>
            <a:r>
              <a:rPr lang="sr-Cyrl-CS" sz="2200" dirty="0" smtClean="0">
                <a:latin typeface="Times New Roman" pitchFamily="18" charset="0"/>
                <a:cs typeface="Times New Roman" pitchFamily="18" charset="0"/>
              </a:rPr>
              <a:t>% остварен је </a:t>
            </a:r>
            <a:r>
              <a:rPr lang="sr-Cyrl-CS" sz="2200" b="1" dirty="0" smtClean="0">
                <a:latin typeface="Times New Roman" pitchFamily="18" charset="0"/>
                <a:cs typeface="Times New Roman" pitchFamily="18" charset="0"/>
              </a:rPr>
              <a:t>низак</a:t>
            </a:r>
            <a:r>
              <a:rPr lang="sr-Cyrl-CS" sz="2200" dirty="0" smtClean="0">
                <a:latin typeface="Times New Roman" pitchFamily="18" charset="0"/>
                <a:cs typeface="Times New Roman" pitchFamily="18" charset="0"/>
              </a:rPr>
              <a:t> ниво постигнућа, док је у</a:t>
            </a:r>
            <a:r>
              <a:rPr lang="sr-Cyrl-CS" sz="2200" b="1" dirty="0" smtClean="0">
                <a:latin typeface="Times New Roman" pitchFamily="18" charset="0"/>
                <a:cs typeface="Times New Roman" pitchFamily="18" charset="0"/>
              </a:rPr>
              <a:t> 12 </a:t>
            </a:r>
            <a:r>
              <a:rPr lang="sr-Cyrl-CS" sz="2200" dirty="0" smtClean="0">
                <a:latin typeface="Times New Roman" pitchFamily="18" charset="0"/>
                <a:cs typeface="Times New Roman" pitchFamily="18" charset="0"/>
              </a:rPr>
              <a:t>или </a:t>
            </a:r>
            <a:r>
              <a:rPr lang="sr-Cyrl-CS" sz="2200" b="1" dirty="0" smtClean="0">
                <a:latin typeface="Times New Roman" pitchFamily="18" charset="0"/>
                <a:cs typeface="Times New Roman" pitchFamily="18" charset="0"/>
              </a:rPr>
              <a:t>12,90</a:t>
            </a:r>
            <a:r>
              <a:rPr lang="sr-Cyrl-CS" sz="2200" dirty="0" smtClean="0">
                <a:latin typeface="Times New Roman" pitchFamily="18" charset="0"/>
                <a:cs typeface="Times New Roman" pitchFamily="18" charset="0"/>
              </a:rPr>
              <a:t>% основних школа остварен </a:t>
            </a:r>
            <a:r>
              <a:rPr lang="sr-Cyrl-CS" sz="2200" b="1" dirty="0" smtClean="0">
                <a:latin typeface="Times New Roman" pitchFamily="18" charset="0"/>
                <a:cs typeface="Times New Roman" pitchFamily="18" charset="0"/>
              </a:rPr>
              <a:t>незадовољавајући ниво постигнућа</a:t>
            </a:r>
            <a:r>
              <a:rPr lang="sr-Cyrl-CS" sz="2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/>
            <a:endParaRPr lang="en-US" dirty="0" smtClean="0"/>
          </a:p>
          <a:p>
            <a:pPr marL="609600" indent="-609600" algn="just">
              <a:lnSpc>
                <a:spcPct val="80000"/>
              </a:lnSpc>
              <a:buFont typeface="Symbol" pitchFamily="18" charset="2"/>
              <a:buChar char=""/>
              <a:defRPr/>
            </a:pPr>
            <a:endParaRPr lang="sr-Cyrl-CS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33400"/>
            <a:ext cx="8001000" cy="5592763"/>
          </a:xfrm>
        </p:spPr>
        <p:txBody>
          <a:bodyPr>
            <a:normAutofit fontScale="85000" lnSpcReduction="20000"/>
          </a:bodyPr>
          <a:lstStyle/>
          <a:p>
            <a:pPr lvl="0" algn="just">
              <a:buNone/>
            </a:pPr>
            <a:endParaRPr lang="sr-Cyrl-CS" sz="26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Подаци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указују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да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су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ученици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sz="2600" dirty="0" smtClean="0">
                <a:latin typeface="Times New Roman" pitchFamily="18" charset="0"/>
                <a:cs typeface="Times New Roman" pitchFamily="18" charset="0"/>
              </a:rPr>
              <a:t>из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sz="2600" b="1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sz="2600" dirty="0" err="1" smtClean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егија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Републике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Српске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остварили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latin typeface="Times New Roman" pitchFamily="18" charset="0"/>
                <a:cs typeface="Times New Roman" pitchFamily="18" charset="0"/>
              </a:rPr>
              <a:t>средњи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latin typeface="Times New Roman" pitchFamily="18" charset="0"/>
                <a:cs typeface="Times New Roman" pitchFamily="18" charset="0"/>
              </a:rPr>
              <a:t>ниво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постигнућа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док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су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sz="2600" dirty="0" smtClean="0"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sz="2600" b="1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регије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sz="2600" dirty="0" smtClean="0">
                <a:latin typeface="Times New Roman" pitchFamily="18" charset="0"/>
                <a:cs typeface="Times New Roman" pitchFamily="18" charset="0"/>
              </a:rPr>
              <a:t>остварили </a:t>
            </a:r>
            <a:r>
              <a:rPr lang="en-US" sz="2600" b="1" dirty="0" err="1" smtClean="0">
                <a:latin typeface="Times New Roman" pitchFamily="18" charset="0"/>
                <a:cs typeface="Times New Roman" pitchFamily="18" charset="0"/>
              </a:rPr>
              <a:t>низак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latin typeface="Times New Roman" pitchFamily="18" charset="0"/>
                <a:cs typeface="Times New Roman" pitchFamily="18" charset="0"/>
              </a:rPr>
              <a:t>ниво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постигнућа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sr-Cyrl-RS" sz="26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None/>
            </a:pPr>
            <a:endParaRPr lang="en-US" sz="26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sr-Cyrl-CS" sz="2600" dirty="0" smtClean="0">
                <a:latin typeface="Times New Roman" pitchFamily="18" charset="0"/>
                <a:cs typeface="Times New Roman" pitchFamily="18" charset="0"/>
              </a:rPr>
              <a:t>Најуспјешнији у рјешавању задатака су били ученици из </a:t>
            </a:r>
            <a:r>
              <a:rPr lang="sr-Cyrl-CS" sz="2600" b="1" dirty="0" smtClean="0">
                <a:latin typeface="Times New Roman" pitchFamily="18" charset="0"/>
                <a:cs typeface="Times New Roman" pitchFamily="18" charset="0"/>
              </a:rPr>
              <a:t>24</a:t>
            </a:r>
            <a:r>
              <a:rPr lang="sr-Cyrl-CS" sz="2600" dirty="0" smtClean="0">
                <a:latin typeface="Times New Roman" pitchFamily="18" charset="0"/>
                <a:cs typeface="Times New Roman" pitchFamily="18" charset="0"/>
              </a:rPr>
              <a:t> основне школе Регије </a:t>
            </a:r>
            <a:r>
              <a:rPr lang="sr-Cyrl-CS" sz="2600" b="1" dirty="0" smtClean="0">
                <a:latin typeface="Times New Roman" pitchFamily="18" charset="0"/>
                <a:cs typeface="Times New Roman" pitchFamily="18" charset="0"/>
              </a:rPr>
              <a:t>Бања Лука (64,06</a:t>
            </a:r>
            <a:r>
              <a:rPr lang="sr-Cyrl-CS" sz="2600" dirty="0" smtClean="0">
                <a:latin typeface="Times New Roman" pitchFamily="18" charset="0"/>
                <a:cs typeface="Times New Roman" pitchFamily="18" charset="0"/>
              </a:rPr>
              <a:t>%), док су најслабији резултат (</a:t>
            </a:r>
            <a:r>
              <a:rPr lang="sr-Cyrl-CS" sz="2600" b="1" dirty="0" smtClean="0">
                <a:latin typeface="Times New Roman" pitchFamily="18" charset="0"/>
                <a:cs typeface="Times New Roman" pitchFamily="18" charset="0"/>
              </a:rPr>
              <a:t>46,66</a:t>
            </a:r>
            <a:r>
              <a:rPr lang="sr-Cyrl-CS" sz="2600" dirty="0" smtClean="0">
                <a:latin typeface="Times New Roman" pitchFamily="18" charset="0"/>
                <a:cs typeface="Times New Roman" pitchFamily="18" charset="0"/>
              </a:rPr>
              <a:t>%) имали ученици из </a:t>
            </a:r>
            <a:r>
              <a:rPr lang="sr-Cyrl-CS" sz="2600" b="1" dirty="0" smtClean="0">
                <a:latin typeface="Times New Roman" pitchFamily="18" charset="0"/>
                <a:cs typeface="Times New Roman" pitchFamily="18" charset="0"/>
              </a:rPr>
              <a:t>7 </a:t>
            </a:r>
            <a:r>
              <a:rPr lang="sr-Cyrl-CS" sz="2600" dirty="0" smtClean="0">
                <a:latin typeface="Times New Roman" pitchFamily="18" charset="0"/>
                <a:cs typeface="Times New Roman" pitchFamily="18" charset="0"/>
              </a:rPr>
              <a:t>основних школа Регије </a:t>
            </a:r>
            <a:r>
              <a:rPr lang="sr-Cyrl-CS" sz="2600" b="1" dirty="0" smtClean="0">
                <a:latin typeface="Times New Roman" pitchFamily="18" charset="0"/>
                <a:cs typeface="Times New Roman" pitchFamily="18" charset="0"/>
              </a:rPr>
              <a:t>Бирач</a:t>
            </a:r>
            <a:r>
              <a:rPr lang="sr-Cyrl-CS" sz="2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 algn="just">
              <a:buNone/>
            </a:pPr>
            <a:endParaRPr lang="sr-Cyrl-CS" sz="26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sr-Cyrl-CS" sz="2600" dirty="0" smtClean="0">
                <a:latin typeface="Times New Roman" pitchFamily="18" charset="0"/>
                <a:cs typeface="Times New Roman" pitchFamily="18" charset="0"/>
              </a:rPr>
              <a:t>Просјечна оцјена на нивоу узорка, коју су ученици остварили на спољашњој провјери </a:t>
            </a:r>
            <a:r>
              <a:rPr lang="sr-Cyrl-CS" sz="2600" b="1" dirty="0" smtClean="0">
                <a:latin typeface="Times New Roman" pitchFamily="18" charset="0"/>
                <a:cs typeface="Times New Roman" pitchFamily="18" charset="0"/>
              </a:rPr>
              <a:t>мања је за 1,11 </a:t>
            </a:r>
            <a:r>
              <a:rPr lang="sr-Cyrl-CS" sz="2600" dirty="0" smtClean="0">
                <a:latin typeface="Times New Roman" pitchFamily="18" charset="0"/>
                <a:cs typeface="Times New Roman" pitchFamily="18" charset="0"/>
              </a:rPr>
              <a:t>од просјечне оцјене из српског језика на крају првог полугодишта школске 2018/19. године. </a:t>
            </a:r>
          </a:p>
          <a:p>
            <a:pPr algn="just">
              <a:buNone/>
            </a:pPr>
            <a:endParaRPr lang="sr-Cyrl-CS" sz="26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sr-Cyrl-CS" sz="2600" dirty="0" smtClean="0">
                <a:latin typeface="Times New Roman" pitchFamily="18" charset="0"/>
                <a:cs typeface="Times New Roman" pitchFamily="18" charset="0"/>
              </a:rPr>
              <a:t>Просјечна оцјена на задацима је </a:t>
            </a:r>
            <a:r>
              <a:rPr lang="sr-Cyrl-CS" sz="2600" b="1" dirty="0" smtClean="0">
                <a:latin typeface="Times New Roman" pitchFamily="18" charset="0"/>
                <a:cs typeface="Times New Roman" pitchFamily="18" charset="0"/>
              </a:rPr>
              <a:t>2,88</a:t>
            </a:r>
            <a:r>
              <a:rPr lang="sr-Cyrl-CS" sz="2600" dirty="0" smtClean="0">
                <a:latin typeface="Times New Roman" pitchFamily="18" charset="0"/>
                <a:cs typeface="Times New Roman" pitchFamily="18" charset="0"/>
              </a:rPr>
              <a:t>, а на крају првог полугодишта била је </a:t>
            </a:r>
            <a:r>
              <a:rPr lang="sr-Cyrl-CS" sz="2600" b="1" dirty="0" smtClean="0">
                <a:latin typeface="Times New Roman" pitchFamily="18" charset="0"/>
                <a:cs typeface="Times New Roman" pitchFamily="18" charset="0"/>
              </a:rPr>
              <a:t>3,99.</a:t>
            </a:r>
            <a:endParaRPr lang="en-US" sz="26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Font typeface="Wingdings" pitchFamily="2" charset="2"/>
              <a:buChar char="v"/>
            </a:pPr>
            <a:endParaRPr lang="sr-Cyrl-CS" sz="28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endParaRPr lang="sr-Cyrl-CS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chemeClr val="bg1"/>
          </a:solidFill>
        </p:spPr>
        <p:txBody>
          <a:bodyPr>
            <a:normAutofit lnSpcReduction="10000"/>
          </a:bodyPr>
          <a:lstStyle/>
          <a:p>
            <a:pPr algn="ctr" eaLnBrk="1" hangingPunct="1">
              <a:lnSpc>
                <a:spcPct val="80000"/>
              </a:lnSpc>
              <a:buFont typeface="Wingdings 2" pitchFamily="18" charset="2"/>
              <a:buNone/>
            </a:pPr>
            <a:endParaRPr lang="en-US" sz="1800" dirty="0" smtClean="0"/>
          </a:p>
          <a:p>
            <a:pPr algn="ctr"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sr-Latn-CS" sz="1800" dirty="0" smtClean="0">
                <a:latin typeface="Times New Roman" pitchFamily="18" charset="0"/>
                <a:cs typeface="Times New Roman" pitchFamily="18" charset="0"/>
              </a:rPr>
              <a:t>Републички педагошки завод Републике Српске, у складу са својим Годишњим програмом рада, у области 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sr-Latn-CS" sz="1800" b="1" dirty="0" smtClean="0">
                <a:latin typeface="Times New Roman" pitchFamily="18" charset="0"/>
                <a:cs typeface="Times New Roman" pitchFamily="18" charset="0"/>
              </a:rPr>
              <a:t>раћење и оцјену квалитета у образовању,</a:t>
            </a:r>
            <a:r>
              <a:rPr lang="sr-Latn-CS" sz="1800" dirty="0" smtClean="0">
                <a:latin typeface="Times New Roman" pitchFamily="18" charset="0"/>
                <a:cs typeface="Times New Roman" pitchFamily="18" charset="0"/>
              </a:rPr>
              <a:t> организовао је провјеру постигнућа ученика </a:t>
            </a:r>
            <a:r>
              <a:rPr lang="sr-Cyrl-RS" sz="1800" dirty="0" smtClean="0">
                <a:latin typeface="Times New Roman" pitchFamily="18" charset="0"/>
                <a:cs typeface="Times New Roman" pitchFamily="18" charset="0"/>
              </a:rPr>
              <a:t>петог</a:t>
            </a:r>
            <a:r>
              <a:rPr lang="sr-Latn-CS" sz="1800" dirty="0" smtClean="0">
                <a:latin typeface="Times New Roman" pitchFamily="18" charset="0"/>
                <a:cs typeface="Times New Roman" pitchFamily="18" charset="0"/>
              </a:rPr>
              <a:t> разреда основне школе у шк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sr-Latn-CS" sz="1800" dirty="0" smtClean="0">
                <a:latin typeface="Times New Roman" pitchFamily="18" charset="0"/>
                <a:cs typeface="Times New Roman" pitchFamily="18" charset="0"/>
              </a:rPr>
              <a:t> 201</a:t>
            </a:r>
            <a:r>
              <a:rPr lang="sr-Cyrl-RS" sz="1800" dirty="0" smtClean="0">
                <a:latin typeface="Times New Roman" pitchFamily="18" charset="0"/>
                <a:cs typeface="Times New Roman" pitchFamily="18" charset="0"/>
              </a:rPr>
              <a:t>8</a:t>
            </a:r>
            <a:r>
              <a:rPr lang="sr-Latn-CS" sz="1800" dirty="0" smtClean="0">
                <a:latin typeface="Times New Roman" pitchFamily="18" charset="0"/>
                <a:cs typeface="Times New Roman" pitchFamily="18" charset="0"/>
              </a:rPr>
              <a:t>/1</a:t>
            </a:r>
            <a:r>
              <a:rPr lang="sr-Cyrl-RS" sz="1800" dirty="0" smtClean="0">
                <a:latin typeface="Times New Roman" pitchFamily="18" charset="0"/>
                <a:cs typeface="Times New Roman" pitchFamily="18" charset="0"/>
              </a:rPr>
              <a:t>9</a:t>
            </a:r>
            <a:r>
              <a:rPr lang="sr-Latn-CS" sz="18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CS" sz="1800" dirty="0" smtClean="0">
                <a:latin typeface="Times New Roman" pitchFamily="18" charset="0"/>
                <a:cs typeface="Times New Roman" pitchFamily="18" charset="0"/>
              </a:rPr>
              <a:t>години. </a:t>
            </a: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sr-Cyrl-CS" sz="1800" b="1" dirty="0" smtClean="0">
                <a:latin typeface="Times New Roman" pitchFamily="18" charset="0"/>
                <a:cs typeface="Times New Roman" pitchFamily="18" charset="0"/>
              </a:rPr>
              <a:t>      </a:t>
            </a:r>
          </a:p>
          <a:p>
            <a:pPr algn="ctr"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sr-Cyrl-CS" sz="1800" b="1" dirty="0" smtClean="0">
                <a:latin typeface="Times New Roman" pitchFamily="18" charset="0"/>
                <a:cs typeface="Times New Roman" pitchFamily="18" charset="0"/>
              </a:rPr>
              <a:t>   Основни циљ</a:t>
            </a:r>
          </a:p>
          <a:p>
            <a:pPr algn="ctr"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sr-Latn-CS" sz="1800" dirty="0" smtClean="0">
                <a:latin typeface="Times New Roman" pitchFamily="18" charset="0"/>
                <a:cs typeface="Times New Roman" pitchFamily="18" charset="0"/>
              </a:rPr>
              <a:t>утврђивање степена остварености исхода учења, дефинисаних  Н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ПП-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ом</a:t>
            </a:r>
            <a:r>
              <a:rPr lang="sr-Latn-C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sr-Latn-CS" sz="1800" dirty="0" smtClean="0"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sr-Latn-CS" sz="1800" dirty="0" smtClean="0">
                <a:latin typeface="Times New Roman" pitchFamily="18" charset="0"/>
                <a:cs typeface="Times New Roman" pitchFamily="18" charset="0"/>
              </a:rPr>
              <a:t>рпски језик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sr-Cyrl-CS" sz="1800" b="1" dirty="0" smtClean="0">
                <a:latin typeface="Times New Roman" pitchFamily="18" charset="0"/>
                <a:cs typeface="Times New Roman" pitchFamily="18" charset="0"/>
              </a:rPr>
              <a:t>         </a:t>
            </a:r>
          </a:p>
          <a:p>
            <a:pPr algn="ctr"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sr-Cyrl-CS" sz="1800" b="1" dirty="0" smtClean="0">
                <a:latin typeface="Times New Roman" pitchFamily="18" charset="0"/>
                <a:cs typeface="Times New Roman" pitchFamily="18" charset="0"/>
              </a:rPr>
              <a:t> Посебни циљеви</a:t>
            </a:r>
            <a:r>
              <a:rPr lang="sr-Cyrl-CS" sz="1800" dirty="0" smtClean="0">
                <a:latin typeface="Times New Roman" pitchFamily="18" charset="0"/>
                <a:cs typeface="Times New Roman" pitchFamily="18" charset="0"/>
              </a:rPr>
              <a:t> :</a:t>
            </a:r>
          </a:p>
          <a:p>
            <a:pPr eaLnBrk="1" hangingPunct="1">
              <a:lnSpc>
                <a:spcPct val="80000"/>
              </a:lnSpc>
            </a:pPr>
            <a:r>
              <a:rPr lang="sr-Cyrl-C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CS" sz="1800" dirty="0" smtClean="0">
                <a:latin typeface="Times New Roman" pitchFamily="18" charset="0"/>
                <a:cs typeface="Times New Roman" pitchFamily="18" charset="0"/>
              </a:rPr>
              <a:t>навикавање ученика на рјешавање низа задатака објективног типа,</a:t>
            </a: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CS" sz="1800" dirty="0" smtClean="0">
                <a:latin typeface="Times New Roman" pitchFamily="18" charset="0"/>
                <a:cs typeface="Times New Roman" pitchFamily="18" charset="0"/>
              </a:rPr>
              <a:t>поштовање правила и прописане процедуре,</a:t>
            </a: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sr-Latn-CS" sz="1800" dirty="0" smtClean="0">
                <a:latin typeface="Times New Roman" pitchFamily="18" charset="0"/>
                <a:cs typeface="Times New Roman" pitchFamily="18" charset="0"/>
              </a:rPr>
              <a:t> утврђивање способности ученика за рјешавање одређених типова задатака,</a:t>
            </a: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sr-Latn-CS" sz="1800" dirty="0" smtClean="0">
                <a:latin typeface="Times New Roman" pitchFamily="18" charset="0"/>
                <a:cs typeface="Times New Roman" pitchFamily="18" charset="0"/>
              </a:rPr>
              <a:t> повећање објективности вредновања постигнућа ученика, те</a:t>
            </a: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lnSpc>
                <a:spcPct val="80000"/>
              </a:lnSpc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упоређивање постигнућа на </a:t>
            </a:r>
            <a:r>
              <a:rPr lang="sr-Latn-CS" sz="1800" dirty="0" smtClean="0">
                <a:latin typeface="Times New Roman" pitchFamily="18" charset="0"/>
                <a:cs typeface="Times New Roman" pitchFamily="18" charset="0"/>
              </a:rPr>
              <a:t>oвом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вредновању и постигнућем ученика (оцјеном).</a:t>
            </a: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Провјера постигнућа ученика извршена је низом задатака објективног типа који су формулисани од стране</a:t>
            </a:r>
            <a:r>
              <a:rPr lang="en-US" sz="1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надлежних</a:t>
            </a:r>
            <a:r>
              <a:rPr lang="en-US" sz="1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инспектора-просвјетних</a:t>
            </a:r>
            <a:r>
              <a:rPr lang="en-US" sz="1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савјетника</a:t>
            </a:r>
            <a:r>
              <a:rPr lang="en-US" sz="1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у складу са захтјевима наставног програма српског језика.</a:t>
            </a: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80000"/>
              </a:lnSpc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Захтјевима у задацима провјеравани су исходи </a:t>
            </a:r>
            <a:r>
              <a:rPr lang="sr-Cyrl-CS" sz="1800" dirty="0" smtClean="0">
                <a:latin typeface="Times New Roman" pitchFamily="18" charset="0"/>
                <a:cs typeface="Times New Roman" pitchFamily="18" charset="0"/>
              </a:rPr>
              <a:t>програма</a:t>
            </a:r>
            <a:r>
              <a:rPr lang="sr-Latn-C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српског  језика у 5. разреду и  кључна знања из српског језика која ученик  петог разреда треба да има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lnSpc>
                <a:spcPct val="80000"/>
              </a:lnSpc>
              <a:buFont typeface="Wingdings 2" pitchFamily="18" charset="2"/>
              <a:buNone/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80000"/>
              </a:lnSpc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Провјера је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реализована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sr-Cyrl-RS" sz="2000" b="1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. маја 20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sr-Cyrl-RS" sz="2000" b="1" dirty="0" smtClean="0">
                <a:latin typeface="Times New Roman" pitchFamily="18" charset="0"/>
                <a:cs typeface="Times New Roman" pitchFamily="18" charset="0"/>
              </a:rPr>
              <a:t>9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. године </a:t>
            </a:r>
            <a:r>
              <a:rPr lang="sr-Cyrl-RS" sz="2000" b="1" dirty="0" smtClean="0">
                <a:latin typeface="Times New Roman" pitchFamily="18" charset="0"/>
                <a:cs typeface="Times New Roman" pitchFamily="18" charset="0"/>
              </a:rPr>
              <a:t>а за 1 школу, </a:t>
            </a:r>
            <a:r>
              <a:rPr lang="sr-Latn-RS" sz="2000" dirty="0" smtClean="0">
                <a:latin typeface="Times New Roman" pitchFamily="18" charset="0"/>
                <a:cs typeface="Times New Roman" pitchFamily="18" charset="0"/>
              </a:rPr>
              <a:t>чији су</a:t>
            </a:r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RS" sz="2000" dirty="0" smtClean="0">
                <a:latin typeface="Times New Roman" pitchFamily="18" charset="0"/>
                <a:cs typeface="Times New Roman" pitchFamily="18" charset="0"/>
              </a:rPr>
              <a:t>ученици у вријеме провјере били у </a:t>
            </a:r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Ш</a:t>
            </a:r>
            <a:r>
              <a:rPr lang="sr-Latn-RS" sz="2000" dirty="0" smtClean="0">
                <a:latin typeface="Times New Roman" pitchFamily="18" charset="0"/>
                <a:cs typeface="Times New Roman" pitchFamily="18" charset="0"/>
              </a:rPr>
              <a:t>коли у природи</a:t>
            </a:r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sr-Latn-RS" sz="2000" dirty="0" smtClean="0">
                <a:latin typeface="Times New Roman" pitchFamily="18" charset="0"/>
                <a:cs typeface="Times New Roman" pitchFamily="18" charset="0"/>
              </a:rPr>
              <a:t> про</a:t>
            </a:r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вјера је релизована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30. маја 2019. године.</a:t>
            </a:r>
          </a:p>
          <a:p>
            <a:pPr>
              <a:lnSpc>
                <a:spcPct val="80000"/>
              </a:lnSpc>
              <a:buNone/>
            </a:pPr>
            <a:endParaRPr lang="en-US" sz="1800" dirty="0" smtClean="0"/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endParaRPr lang="en-US" sz="1800" dirty="0" smtClean="0"/>
          </a:p>
          <a:p>
            <a:pPr eaLnBrk="1" hangingPunct="1">
              <a:lnSpc>
                <a:spcPct val="80000"/>
              </a:lnSpc>
            </a:pPr>
            <a:endParaRPr lang="en-US" sz="1600" dirty="0" smtClean="0"/>
          </a:p>
          <a:p>
            <a:pPr eaLnBrk="1" hangingPunct="1">
              <a:lnSpc>
                <a:spcPct val="80000"/>
              </a:lnSpc>
            </a:pPr>
            <a:endParaRPr lang="en-US" sz="1600" dirty="0" smtClean="0"/>
          </a:p>
          <a:p>
            <a:pPr eaLnBrk="1" hangingPunct="1">
              <a:lnSpc>
                <a:spcPct val="80000"/>
              </a:lnSpc>
            </a:pPr>
            <a:endParaRPr lang="en-US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52400"/>
            <a:ext cx="7924800" cy="6172200"/>
          </a:xfrm>
        </p:spPr>
        <p:txBody>
          <a:bodyPr>
            <a:normAutofit lnSpcReduction="10000"/>
          </a:bodyPr>
          <a:lstStyle/>
          <a:p>
            <a:pPr algn="just">
              <a:buFont typeface="Wingdings" pitchFamily="2" charset="2"/>
              <a:buChar char="v"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Поређењем оцјена које су ученици остварили  на спољашњем вредновању са закључном оцјеном из српског језика на крају првог полугодишта је уочено да је 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најмања разлика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била у Регији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Приједор (</a:t>
            </a:r>
            <a:r>
              <a:rPr lang="en-US" sz="2000" b="1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0,66</a:t>
            </a:r>
            <a:r>
              <a:rPr lang="sr-Cyrl-RS" sz="20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), док је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највећа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разлика била у Регији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Бирач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1,48)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sr-Latn-RS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r>
              <a:rPr lang="sr-Cyrl-CS" sz="2200" dirty="0" smtClean="0">
                <a:latin typeface="Times New Roman" pitchFamily="18" charset="0"/>
                <a:cs typeface="Times New Roman" pitchFamily="18" charset="0"/>
              </a:rPr>
              <a:t>Ученици су најуспјешније рјешавали задатаке препознавања и чињеничног знања.</a:t>
            </a:r>
            <a:endParaRPr lang="sr-Latn-RS" sz="22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  <a:defRPr/>
            </a:pPr>
            <a:endParaRPr lang="sr-Cyrl-CS" sz="22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r>
              <a:rPr lang="sr-Cyrl-CS" sz="2200" dirty="0" smtClean="0">
                <a:latin typeface="Times New Roman" pitchFamily="18" charset="0"/>
                <a:cs typeface="Times New Roman" pitchFamily="18" charset="0"/>
              </a:rPr>
              <a:t> Мање успјешно су рјешавали задатке којим се тражило разумијевање, схватање, логичко закључивање и примјена наученог.</a:t>
            </a:r>
            <a:endParaRPr lang="sr-Latn-RS" sz="22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endParaRPr lang="sr-Latn-RS" sz="22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defRPr/>
            </a:pPr>
            <a:r>
              <a:rPr lang="sr-Cyrl-CS" sz="2200" dirty="0" smtClean="0">
                <a:latin typeface="Times New Roman" pitchFamily="18" charset="0"/>
                <a:cs typeface="Times New Roman" pitchFamily="18" charset="0"/>
              </a:rPr>
              <a:t>Развој способности</a:t>
            </a:r>
            <a:r>
              <a:rPr lang="sr-Latn-R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CS" sz="2200" dirty="0" smtClean="0">
                <a:latin typeface="Times New Roman" pitchFamily="18" charset="0"/>
                <a:cs typeface="Times New Roman" pitchFamily="18" charset="0"/>
              </a:rPr>
              <a:t>анализе, синтезе, уопштавања, логичког и критичког мишљења, закључивања и примјене, </a:t>
            </a:r>
            <a:r>
              <a:rPr lang="sr-Cyrl-RS" sz="2200" dirty="0" smtClean="0">
                <a:latin typeface="Times New Roman" pitchFamily="18" charset="0"/>
                <a:cs typeface="Times New Roman" pitchFamily="18" charset="0"/>
              </a:rPr>
              <a:t>остаје трајан задатак у настави свих предмета а посебно у настави српског језика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sr-Cyrl-R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endParaRPr lang="sr-Cyrl-C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endParaRPr lang="ru-RU" sz="2800" dirty="0" smtClean="0">
              <a:latin typeface="Arial Black" pitchFamily="34" charset="0"/>
              <a:cs typeface="Times New Roman" pitchFamily="18" charset="0"/>
            </a:endParaRPr>
          </a:p>
          <a:p>
            <a:pPr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8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0"/>
            <a:ext cx="8153400" cy="6858000"/>
          </a:xfrm>
        </p:spPr>
        <p:txBody>
          <a:bodyPr>
            <a:noAutofit/>
          </a:bodyPr>
          <a:lstStyle/>
          <a:p>
            <a:pPr marL="88900" indent="-6350">
              <a:buNone/>
            </a:pPr>
            <a:r>
              <a:rPr lang="sr-Cyrl-CS" sz="2000" b="1" dirty="0" smtClean="0">
                <a:latin typeface="Times New Roman" pitchFamily="18" charset="0"/>
                <a:cs typeface="Times New Roman" pitchFamily="18" charset="0"/>
              </a:rPr>
              <a:t>Задацима објективног типа из српског језика настојали смо сазнати колико су ученици остварили очекиване исходе тј. колико су у стању да</a:t>
            </a:r>
            <a:r>
              <a:rPr lang="bs-Latn-BA" sz="20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88900" lvl="0" indent="-88900"/>
            <a:r>
              <a:rPr lang="sr-Cyrl-CS" sz="2400" dirty="0" smtClean="0">
                <a:latin typeface="Times New Roman" pitchFamily="18" charset="0"/>
                <a:cs typeface="Times New Roman" pitchFamily="18" charset="0"/>
              </a:rPr>
              <a:t>препознају ријечи супротног значења, </a:t>
            </a:r>
          </a:p>
          <a:p>
            <a:pPr marL="88900" lvl="0" indent="-88900">
              <a:buNone/>
            </a:pPr>
            <a:endParaRPr lang="sr-Cyrl-C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88900" lvl="0" indent="-88900"/>
            <a:r>
              <a:rPr lang="sr-Cyrl-CS" sz="2400" dirty="0" smtClean="0">
                <a:latin typeface="Times New Roman" pitchFamily="18" charset="0"/>
                <a:cs typeface="Times New Roman" pitchFamily="18" charset="0"/>
              </a:rPr>
              <a:t>разликују врсте именица (заједничке, властите, збирне, градивне), </a:t>
            </a:r>
          </a:p>
          <a:p>
            <a:pPr marL="88900" lvl="0" indent="-88900"/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88900" lvl="0" indent="-88900"/>
            <a:r>
              <a:rPr lang="sr-Cyrl-CS" sz="2400" dirty="0" smtClean="0">
                <a:latin typeface="Times New Roman" pitchFamily="18" charset="0"/>
                <a:cs typeface="Times New Roman" pitchFamily="18" charset="0"/>
              </a:rPr>
              <a:t>изведу глагол од именице, </a:t>
            </a:r>
          </a:p>
          <a:p>
            <a:pPr marL="88900" lvl="0" indent="-88900"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88900" lvl="0" indent="-88900"/>
            <a:r>
              <a:rPr lang="sr-Cyrl-CS" sz="2400" dirty="0" smtClean="0">
                <a:latin typeface="Times New Roman" pitchFamily="18" charset="0"/>
                <a:cs typeface="Times New Roman" pitchFamily="18" charset="0"/>
              </a:rPr>
              <a:t>уоче и препознају врсту придјева, </a:t>
            </a:r>
          </a:p>
          <a:p>
            <a:pPr marL="88900" lvl="0" indent="-88900"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88900" lvl="0" indent="-88900"/>
            <a:r>
              <a:rPr lang="bs-Cyrl-BA" sz="2400" dirty="0" smtClean="0">
                <a:latin typeface="Times New Roman" pitchFamily="18" charset="0"/>
                <a:cs typeface="Times New Roman" pitchFamily="18" charset="0"/>
              </a:rPr>
              <a:t>уоче и разликују врсте ријечи </a:t>
            </a:r>
            <a:r>
              <a:rPr lang="sr-Cyrl-CS" sz="2400" dirty="0" smtClean="0">
                <a:latin typeface="Times New Roman" pitchFamily="18" charset="0"/>
                <a:cs typeface="Times New Roman" pitchFamily="18" charset="0"/>
              </a:rPr>
              <a:t>(именица, глагол, придјев, замјеница), </a:t>
            </a:r>
          </a:p>
          <a:p>
            <a:pPr marL="88900" lvl="0" indent="-88900"/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88900" lvl="0" indent="-88900"/>
            <a:r>
              <a:rPr lang="sr-Cyrl-CS" sz="2400" dirty="0" smtClean="0">
                <a:latin typeface="Times New Roman" pitchFamily="18" charset="0"/>
                <a:cs typeface="Times New Roman" pitchFamily="18" charset="0"/>
              </a:rPr>
              <a:t>правилно пишу дати број,</a:t>
            </a:r>
          </a:p>
          <a:p>
            <a:pPr lvl="0"/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1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28600"/>
            <a:ext cx="8458200" cy="6477000"/>
          </a:xfrm>
        </p:spPr>
        <p:txBody>
          <a:bodyPr>
            <a:normAutofit/>
          </a:bodyPr>
          <a:lstStyle/>
          <a:p>
            <a:pPr lvl="0">
              <a:buFont typeface="Wingdings" pitchFamily="2" charset="2"/>
              <a:buChar char="v"/>
            </a:pPr>
            <a:endParaRPr lang="sr-Cyrl-R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sr-Cyrl-R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sr-Cyrl-R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990600" y="304800"/>
            <a:ext cx="8001000" cy="7478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Font typeface="Arial" pitchFamily="34" charset="0"/>
              <a:buChar char="•"/>
            </a:pPr>
            <a:r>
              <a:rPr lang="sr-Cyrl-CS" sz="2400" dirty="0" smtClean="0">
                <a:latin typeface="Times New Roman" pitchFamily="18" charset="0"/>
                <a:cs typeface="Times New Roman" pitchFamily="18" charset="0"/>
              </a:rPr>
              <a:t>разликују врсту писаног казивања (описивање, приповиједање, дијалог, монолог) на основу прочитаног текста, </a:t>
            </a:r>
          </a:p>
          <a:p>
            <a:pPr lvl="0">
              <a:buFont typeface="Arial" pitchFamily="34" charset="0"/>
              <a:buChar char="•"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Arial" pitchFamily="34" charset="0"/>
              <a:buChar char="•"/>
            </a:pPr>
            <a:r>
              <a:rPr lang="sr-Cyrl-CS" sz="2400" dirty="0" smtClean="0">
                <a:latin typeface="Times New Roman" pitchFamily="18" charset="0"/>
                <a:cs typeface="Times New Roman" pitchFamily="18" charset="0"/>
              </a:rPr>
              <a:t>препознају и разликују књижевно дјело и </a:t>
            </a:r>
            <a:r>
              <a:rPr lang="sr-Latn-CS" sz="2400" dirty="0" smtClean="0">
                <a:latin typeface="Times New Roman" pitchFamily="18" charset="0"/>
                <a:cs typeface="Times New Roman" pitchFamily="18" charset="0"/>
              </a:rPr>
              <a:t>књижевну врсту,</a:t>
            </a:r>
            <a:endParaRPr lang="sr-Cyrl-RS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Arial" pitchFamily="34" charset="0"/>
              <a:buChar char="•"/>
            </a:pPr>
            <a:r>
              <a:rPr lang="sr-Cyrl-CS" sz="2400" dirty="0" smtClean="0">
                <a:latin typeface="Times New Roman" pitchFamily="18" charset="0"/>
                <a:cs typeface="Times New Roman" pitchFamily="18" charset="0"/>
              </a:rPr>
              <a:t>препознају правилно написан управни говор,</a:t>
            </a:r>
          </a:p>
          <a:p>
            <a:pPr lvl="0"/>
            <a:r>
              <a:rPr lang="sr-Cyrl-CS" sz="2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Font typeface="Arial" pitchFamily="34" charset="0"/>
              <a:buChar char="•"/>
            </a:pPr>
            <a:r>
              <a:rPr lang="sr-Cyrl-CS" sz="2400" dirty="0" smtClean="0">
                <a:latin typeface="Times New Roman" pitchFamily="18" charset="0"/>
                <a:cs typeface="Times New Roman" pitchFamily="18" charset="0"/>
              </a:rPr>
              <a:t>примијене знања о глаголским временима (претварају глаголске облике),</a:t>
            </a:r>
          </a:p>
          <a:p>
            <a:pPr>
              <a:buFont typeface="Arial" pitchFamily="34" charset="0"/>
              <a:buChar char="•"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Arial" pitchFamily="34" charset="0"/>
              <a:buChar char="•"/>
            </a:pPr>
            <a:r>
              <a:rPr lang="bs-Cyrl-BA" sz="2400" dirty="0" smtClean="0">
                <a:latin typeface="Times New Roman" pitchFamily="18" charset="0"/>
                <a:cs typeface="Times New Roman" pitchFamily="18" charset="0"/>
              </a:rPr>
              <a:t>проналазе личне замјенице, </a:t>
            </a:r>
          </a:p>
          <a:p>
            <a:pPr lvl="0">
              <a:buFont typeface="Arial" pitchFamily="34" charset="0"/>
              <a:buChar char="•"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Arial" pitchFamily="34" charset="0"/>
              <a:buChar char="•"/>
            </a:pPr>
            <a:r>
              <a:rPr lang="sr-Cyrl-CS" sz="2400" dirty="0" smtClean="0">
                <a:latin typeface="Times New Roman" pitchFamily="18" charset="0"/>
                <a:cs typeface="Times New Roman" pitchFamily="18" charset="0"/>
              </a:rPr>
              <a:t>одређују значење и правилно пишу скраћенице, </a:t>
            </a:r>
          </a:p>
          <a:p>
            <a:pPr lvl="0"/>
            <a:endParaRPr lang="sr-Cyrl-C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sr-Cyrl-CS" sz="2400" dirty="0" smtClean="0">
                <a:latin typeface="Times New Roman" pitchFamily="18" charset="0"/>
                <a:cs typeface="Times New Roman" pitchFamily="18" charset="0"/>
              </a:rPr>
              <a:t>уоче неправилно употријебљену ријечцу НЕ уз именице, глаголе и придјеве, </a:t>
            </a:r>
          </a:p>
          <a:p>
            <a:pPr lvl="0">
              <a:buFont typeface="Arial" pitchFamily="34" charset="0"/>
              <a:buChar char="•"/>
            </a:pPr>
            <a:endParaRPr lang="sr-Cyrl-CS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Arial" pitchFamily="34" charset="0"/>
              <a:buChar char="•"/>
            </a:pPr>
            <a:endParaRPr lang="sr-Cyrl-CS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90600" y="304800"/>
            <a:ext cx="81534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Font typeface="Arial" pitchFamily="34" charset="0"/>
              <a:buChar char="•"/>
            </a:pPr>
            <a:r>
              <a:rPr lang="sr-Cyrl-CS" sz="2400" dirty="0" smtClean="0">
                <a:latin typeface="Times New Roman" pitchFamily="18" charset="0"/>
                <a:cs typeface="Times New Roman" pitchFamily="18" charset="0"/>
              </a:rPr>
              <a:t>напишу ијекавски</a:t>
            </a:r>
            <a:r>
              <a:rPr lang="sr-Latn-CS" sz="2400" dirty="0" smtClean="0">
                <a:latin typeface="Times New Roman" pitchFamily="18" charset="0"/>
                <a:cs typeface="Times New Roman" pitchFamily="18" charset="0"/>
              </a:rPr>
              <a:t>м обликом</a:t>
            </a:r>
            <a:r>
              <a:rPr lang="sr-Cyrl-CS" sz="2400" dirty="0" smtClean="0">
                <a:latin typeface="Times New Roman" pitchFamily="18" charset="0"/>
                <a:cs typeface="Times New Roman" pitchFamily="18" charset="0"/>
              </a:rPr>
              <a:t> екавске облике датих ријечи, </a:t>
            </a:r>
          </a:p>
          <a:p>
            <a:pPr lvl="0">
              <a:buFont typeface="Arial" pitchFamily="34" charset="0"/>
              <a:buChar char="•"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Arial" pitchFamily="34" charset="0"/>
              <a:buChar char="•"/>
            </a:pPr>
            <a:r>
              <a:rPr lang="sr-Cyrl-CS" sz="2400" dirty="0" smtClean="0">
                <a:latin typeface="Times New Roman" pitchFamily="18" charset="0"/>
                <a:cs typeface="Times New Roman" pitchFamily="18" charset="0"/>
              </a:rPr>
              <a:t>утврде погрешно употријебљен сугласник </a:t>
            </a:r>
            <a:r>
              <a:rPr lang="sr-Cyrl-CS" sz="2400" b="1" dirty="0" smtClean="0">
                <a:latin typeface="Times New Roman" pitchFamily="18" charset="0"/>
                <a:cs typeface="Times New Roman" pitchFamily="18" charset="0"/>
              </a:rPr>
              <a:t>ј</a:t>
            </a:r>
            <a:r>
              <a:rPr lang="sr-Cyrl-C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 lvl="0">
              <a:buFont typeface="Arial" pitchFamily="34" charset="0"/>
              <a:buChar char="•"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Arial" pitchFamily="34" charset="0"/>
              <a:buChar char="•"/>
            </a:pPr>
            <a:r>
              <a:rPr lang="bs-Cyrl-BA" sz="2400" dirty="0" smtClean="0">
                <a:latin typeface="Times New Roman" pitchFamily="18" charset="0"/>
                <a:cs typeface="Times New Roman" pitchFamily="18" charset="0"/>
              </a:rPr>
              <a:t>разликују реченице по значењу (изјавне, упитне, узвичне) и облику (потврдне, одричне), </a:t>
            </a:r>
          </a:p>
          <a:p>
            <a:pPr lvl="0"/>
            <a:endParaRPr lang="bs-Cyrl-BA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Arial" pitchFamily="34" charset="0"/>
              <a:buChar char="•"/>
            </a:pPr>
            <a:r>
              <a:rPr lang="bs-Cyrl-BA" sz="2400" dirty="0" smtClean="0">
                <a:latin typeface="Times New Roman" pitchFamily="18" charset="0"/>
                <a:cs typeface="Times New Roman" pitchFamily="18" charset="0"/>
              </a:rPr>
              <a:t>препознају главне реченичке дијелове, издвоје прилошку одредбу за вријеме и мјесто у датој реченици,</a:t>
            </a:r>
          </a:p>
          <a:p>
            <a:pPr lvl="0"/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Arial" pitchFamily="34" charset="0"/>
              <a:buChar char="•"/>
            </a:pPr>
            <a:r>
              <a:rPr lang="bs-Cyrl-BA" sz="2400" dirty="0" smtClean="0">
                <a:latin typeface="Times New Roman" pitchFamily="18" charset="0"/>
                <a:cs typeface="Times New Roman" pitchFamily="18" charset="0"/>
              </a:rPr>
              <a:t>читају са истраживањем и изведу закључак на основу информација у датом тексту, те</a:t>
            </a:r>
          </a:p>
          <a:p>
            <a:pPr lvl="0"/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sr-Cyrl-CS" sz="2400" dirty="0" smtClean="0">
                <a:latin typeface="Times New Roman" pitchFamily="18" charset="0"/>
                <a:cs typeface="Times New Roman" pitchFamily="18" charset="0"/>
              </a:rPr>
              <a:t>примијењују правописна правила: правилно пишу велико слово (властита имена, имена улица, тргова, установа, књига и часописа).</a:t>
            </a:r>
          </a:p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Arial" pitchFamily="34" charset="0"/>
              <a:buChar char="•"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ctrTitle"/>
          </p:nvPr>
        </p:nvSpPr>
        <p:spPr>
          <a:xfrm>
            <a:off x="685800" y="152400"/>
            <a:ext cx="7772400" cy="609600"/>
          </a:xfrm>
        </p:spPr>
        <p:txBody>
          <a:bodyPr/>
          <a:lstStyle/>
          <a:p>
            <a:pPr algn="ctr"/>
            <a:r>
              <a:rPr lang="sr-Cyrl-RS" sz="3200" dirty="0" smtClean="0">
                <a:latin typeface="Times New Roman" pitchFamily="18" charset="0"/>
                <a:cs typeface="Times New Roman" pitchFamily="18" charset="0"/>
              </a:rPr>
              <a:t>КРИТЕРИЈ</a:t>
            </a:r>
            <a:r>
              <a:rPr lang="sr-Latn-RS" sz="3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sr-Cyrl-RS" sz="3200" dirty="0" smtClean="0">
                <a:latin typeface="Times New Roman" pitchFamily="18" charset="0"/>
                <a:cs typeface="Times New Roman" pitchFamily="18" charset="0"/>
              </a:rPr>
              <a:t> ПОСТИГНУЋА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066800" y="762000"/>
          <a:ext cx="7772399" cy="38348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09800"/>
                <a:gridCol w="2516274"/>
                <a:gridCol w="3046325"/>
              </a:tblGrid>
              <a:tr h="9824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CS" sz="24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Ниво </a:t>
                      </a:r>
                      <a:endParaRPr lang="sr-Cyrl-CS" sz="24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CS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постигнућа</a:t>
                      </a:r>
                      <a:endParaRPr lang="en-US" sz="24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r-Cyrl-CS" sz="24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CS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Ознака </a:t>
                      </a:r>
                      <a:r>
                        <a:rPr lang="sr-Cyrl-CS" sz="24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нивоа </a:t>
                      </a:r>
                      <a:endParaRPr lang="sr-Cyrl-CS" sz="24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CS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постигнућа</a:t>
                      </a:r>
                      <a:endParaRPr lang="en-US" sz="24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CS" sz="24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Број освојених </a:t>
                      </a:r>
                      <a:endParaRPr lang="sr-Cyrl-CS" sz="24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CS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бодова у </a:t>
                      </a:r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% </a:t>
                      </a:r>
                      <a:endParaRPr lang="en-US" sz="24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701597">
                <a:tc>
                  <a:txBody>
                    <a:bodyPr/>
                    <a:lstStyle/>
                    <a:p>
                      <a:pPr indent="12192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C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dirty="0">
                          <a:latin typeface="Times New Roman" pitchFamily="18" charset="0"/>
                          <a:cs typeface="Times New Roman" pitchFamily="18" charset="0"/>
                        </a:rPr>
                        <a:t>не </a:t>
                      </a: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задовољава</a:t>
                      </a:r>
                      <a:endParaRPr lang="sr-Cyrl-RS" sz="2000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34671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C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НЗ</a:t>
                      </a:r>
                      <a:endParaRPr lang="en-US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1098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 pitchFamily="18" charset="0"/>
                          <a:cs typeface="Times New Roman" pitchFamily="18" charset="0"/>
                        </a:rPr>
                        <a:t>од</a:t>
                      </a:r>
                      <a:r>
                        <a:rPr lang="en-US" sz="20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r>
                        <a:rPr lang="sr-Cyrl-R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до</a:t>
                      </a:r>
                      <a:r>
                        <a:rPr lang="sr-Cyrl-RS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44</a:t>
                      </a: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lang="en-US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indent="12192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ниски ниво </a:t>
                      </a:r>
                      <a:endParaRPr lang="en-US" sz="2000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34671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C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ННП</a:t>
                      </a:r>
                      <a:endParaRPr lang="en-US" sz="2000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1098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C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од </a:t>
                      </a:r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45</a:t>
                      </a: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% до </a:t>
                      </a:r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54</a:t>
                      </a: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lang="en-US" sz="2000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601631">
                <a:tc>
                  <a:txBody>
                    <a:bodyPr/>
                    <a:lstStyle/>
                    <a:p>
                      <a:pPr indent="12192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30500" algn="l"/>
                        </a:tabLst>
                      </a:pP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средњи ниво </a:t>
                      </a:r>
                      <a:endParaRPr lang="sr-Cyrl-RS" sz="2000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34671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C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СНП</a:t>
                      </a:r>
                      <a:endParaRPr lang="en-US" sz="2000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1098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од 5</a:t>
                      </a:r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% до </a:t>
                      </a:r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74</a:t>
                      </a: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lang="en-US" sz="2000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583975">
                <a:tc>
                  <a:txBody>
                    <a:bodyPr/>
                    <a:lstStyle/>
                    <a:p>
                      <a:pPr marL="0" marR="0" indent="12192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730500" algn="l"/>
                        </a:tabLst>
                        <a:defRPr/>
                      </a:pPr>
                      <a:r>
                        <a:rPr lang="en-US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високи</a:t>
                      </a:r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ниво</a:t>
                      </a:r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en-US" sz="2000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34671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C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ВНП</a:t>
                      </a:r>
                      <a:endParaRPr lang="en-US" sz="2000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109855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од </a:t>
                      </a:r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75</a:t>
                      </a: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% до 100%</a:t>
                      </a:r>
                      <a:endParaRPr lang="en-US" sz="2000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1066800" y="4800600"/>
            <a:ext cx="74676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sr-Cyrl-CS" sz="2400" dirty="0" smtClean="0">
                <a:latin typeface="Times New Roman" pitchFamily="18" charset="0"/>
                <a:cs typeface="Times New Roman" pitchFamily="18" charset="0"/>
              </a:rPr>
              <a:t>На основу добијених резултата одређени су нивои постигнућа за сваки задатак,</a:t>
            </a: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 одјељење, </a:t>
            </a:r>
            <a:r>
              <a:rPr lang="sr-Cyrl-CS" sz="2400" dirty="0" smtClean="0">
                <a:latin typeface="Times New Roman" pitchFamily="18" charset="0"/>
                <a:cs typeface="Times New Roman" pitchFamily="18" charset="0"/>
              </a:rPr>
              <a:t>школу, Регију и Републику.</a:t>
            </a:r>
          </a:p>
          <a:p>
            <a:pPr algn="just"/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r-Cyrl-RS" sz="3200" dirty="0" smtClean="0">
                <a:solidFill>
                  <a:schemeClr val="tx1"/>
                </a:solidFill>
                <a:latin typeface="Arial Black" pitchFamily="34" charset="0"/>
                <a:cs typeface="Times New Roman" pitchFamily="18" charset="0"/>
              </a:rPr>
              <a:t>Подаци о узорку на нивоу Републике Српске</a:t>
            </a:r>
            <a:endParaRPr lang="en-US" sz="3200" dirty="0">
              <a:solidFill>
                <a:schemeClr val="tx1"/>
              </a:solidFill>
              <a:latin typeface="Arial Black" pitchFamily="34" charset="0"/>
              <a:cs typeface="Times New Roman" pitchFamily="18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1143000" y="1524000"/>
          <a:ext cx="7620000" cy="3322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91667"/>
                <a:gridCol w="2328333"/>
              </a:tblGrid>
              <a:tr h="370840">
                <a:tc>
                  <a:txBody>
                    <a:bodyPr/>
                    <a:lstStyle/>
                    <a:p>
                      <a:r>
                        <a:rPr lang="sr-Cyrl-RS" sz="2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Број школа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2400" dirty="0" smtClean="0">
                          <a:solidFill>
                            <a:schemeClr val="tx1"/>
                          </a:solidFill>
                          <a:latin typeface="Arial Black" pitchFamily="34" charset="0"/>
                          <a:cs typeface="Times New Roman" pitchFamily="18" charset="0"/>
                        </a:rPr>
                        <a:t>93</a:t>
                      </a:r>
                      <a:endParaRPr lang="en-US" sz="2400" dirty="0">
                        <a:solidFill>
                          <a:schemeClr val="tx1"/>
                        </a:solidFill>
                        <a:latin typeface="Arial Black" pitchFamily="34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r-Cyrl-R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Број одјељења</a:t>
                      </a:r>
                      <a:r>
                        <a:rPr lang="sr-Latn-R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 /</a:t>
                      </a:r>
                      <a:r>
                        <a:rPr lang="sr-Cyrl-R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група</a:t>
                      </a:r>
                      <a:r>
                        <a:rPr lang="sr-Latn-R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/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sr-Cyrl-CS" sz="2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375</a:t>
                      </a:r>
                      <a:endParaRPr lang="en-US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r-Cyrl-R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Број ученика у узорку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CS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sr-Cyrl-CS" sz="2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5157 </a:t>
                      </a:r>
                      <a:endParaRPr lang="en-US" sz="28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r-Cyrl-RS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Број ученика који су радили</a:t>
                      </a:r>
                      <a:r>
                        <a:rPr lang="sr-Cyrl-RS" sz="24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задатке</a:t>
                      </a:r>
                      <a:endParaRPr lang="en-US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CS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5 056</a:t>
                      </a:r>
                      <a:endParaRPr lang="en-US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r-Cyrl-R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r>
                        <a:rPr lang="sr-Latn-R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lang="sr-Cyrl-R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ученика који су радили</a:t>
                      </a:r>
                      <a:r>
                        <a:rPr lang="sr-Latn-R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sr-Cyrl-R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задатке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CS" sz="2400" dirty="0" smtClean="0">
                          <a:latin typeface="Arial Black" pitchFamily="34" charset="0"/>
                          <a:cs typeface="Times New Roman" pitchFamily="18" charset="0"/>
                        </a:rPr>
                        <a:t>98,04</a:t>
                      </a:r>
                      <a:endParaRPr lang="en-US" sz="2400" dirty="0">
                        <a:latin typeface="Arial Black" pitchFamily="34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R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Број ученика који нису радили</a:t>
                      </a:r>
                      <a:r>
                        <a:rPr lang="sr-Cyrl-R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задатке</a:t>
                      </a:r>
                      <a:endParaRPr lang="en-US" sz="2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101</a:t>
                      </a:r>
                      <a:endParaRPr lang="en-US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r-Cyrl-R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r>
                        <a:rPr lang="sr-Latn-R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lang="sr-Cyrl-R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ученика који нису радили</a:t>
                      </a:r>
                      <a:r>
                        <a:rPr lang="sr-Cyrl-R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задатке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1,95</a:t>
                      </a:r>
                      <a:endParaRPr lang="en-US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8534400" cy="639762"/>
          </a:xfrm>
        </p:spPr>
        <p:txBody>
          <a:bodyPr>
            <a:noAutofit/>
          </a:bodyPr>
          <a:lstStyle/>
          <a:p>
            <a:pPr algn="ctr"/>
            <a:r>
              <a:rPr lang="sr-Cyrl-CS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sr-Cyrl-CS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sr-Cyrl-R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Укупна постигнућа</a:t>
            </a:r>
            <a:br>
              <a:rPr lang="sr-Cyrl-R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sr-Cyrl-R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на нивоу Републике  Српске</a:t>
            </a:r>
            <a:endParaRPr lang="en-US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219200" y="1905000"/>
          <a:ext cx="7620000" cy="26547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44445"/>
                <a:gridCol w="1975555"/>
              </a:tblGrid>
              <a:tr h="53405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RS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Ниво</a:t>
                      </a:r>
                      <a:r>
                        <a:rPr lang="sr-Cyrl-RS" sz="20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постигнућа</a:t>
                      </a:r>
                      <a:endParaRPr lang="en-US" sz="2000" b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B0EAF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СНП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B0EAFE"/>
                    </a:solidFill>
                  </a:tcPr>
                </a:tc>
              </a:tr>
              <a:tr h="45465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RS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lang="en-US" sz="2000" b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B0EAF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57,72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B0EAFE"/>
                    </a:solidFill>
                  </a:tcPr>
                </a:tc>
              </a:tr>
              <a:tr h="44384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RS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Оцјена из српског језика 1. полугодиште </a:t>
                      </a:r>
                      <a:endParaRPr lang="en-US" sz="20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B0EAF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3,99</a:t>
                      </a:r>
                      <a:endParaRPr lang="en-US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B0EAFE"/>
                    </a:solidFill>
                  </a:tcPr>
                </a:tc>
              </a:tr>
              <a:tr h="524603">
                <a:tc>
                  <a:txBody>
                    <a:bodyPr/>
                    <a:lstStyle/>
                    <a:p>
                      <a:r>
                        <a:rPr lang="sr-Cyrl-RS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Оцјена на провјери</a:t>
                      </a:r>
                      <a:r>
                        <a:rPr lang="sr-Cyrl-RS" sz="20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постигнућа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B0EAF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2,88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B0EAFE"/>
                    </a:solidFill>
                  </a:tcPr>
                </a:tc>
              </a:tr>
              <a:tr h="697579">
                <a:tc>
                  <a:txBody>
                    <a:bodyPr/>
                    <a:lstStyle/>
                    <a:p>
                      <a:r>
                        <a:rPr lang="sr-Cyrl-RS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Разлика</a:t>
                      </a:r>
                      <a:endParaRPr lang="en-US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B0EAF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1,11</a:t>
                      </a:r>
                      <a:endParaRPr lang="en-US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B0EAFE"/>
                    </a:solidFill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2590800" y="0"/>
            <a:ext cx="44196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Cyrl-CS" sz="2800" b="1" dirty="0" smtClean="0">
                <a:solidFill>
                  <a:srgbClr val="69676D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ПРЕГЛЕД РЕЗУЛТАТА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143000" y="0"/>
            <a:ext cx="8001000" cy="685800"/>
          </a:xfrm>
        </p:spPr>
        <p:txBody>
          <a:bodyPr>
            <a:normAutofit/>
          </a:bodyPr>
          <a:lstStyle/>
          <a:p>
            <a:pPr algn="l"/>
            <a:r>
              <a:rPr lang="sr-Cyrl-RS" sz="2000" dirty="0" smtClean="0">
                <a:solidFill>
                  <a:schemeClr val="tx1"/>
                </a:solidFill>
                <a:latin typeface="Arial Black" pitchFamily="34" charset="0"/>
              </a:rPr>
              <a:t>ОСТВАРЕНО ПОСТИГНУЋЕ УЧЕНИКА ПО РЕГИЈАМА </a:t>
            </a:r>
            <a:endParaRPr lang="en-US" sz="2000" dirty="0">
              <a:solidFill>
                <a:schemeClr val="tx1"/>
              </a:solidFill>
              <a:latin typeface="Arial Black" pitchFamily="34" charset="0"/>
            </a:endParaRPr>
          </a:p>
        </p:txBody>
      </p:sp>
      <p:graphicFrame>
        <p:nvGraphicFramePr>
          <p:cNvPr id="7" name="Content Placeholder 3"/>
          <p:cNvGraphicFramePr>
            <a:graphicFrameLocks noGrp="1"/>
          </p:cNvGraphicFramePr>
          <p:nvPr>
            <p:ph idx="1"/>
          </p:nvPr>
        </p:nvGraphicFramePr>
        <p:xfrm>
          <a:off x="1142999" y="762000"/>
          <a:ext cx="7848602" cy="4261352"/>
        </p:xfrm>
        <a:graphic>
          <a:graphicData uri="http://schemas.openxmlformats.org/drawingml/2006/table">
            <a:tbl>
              <a:tblPr/>
              <a:tblGrid>
                <a:gridCol w="1979212"/>
                <a:gridCol w="545990"/>
                <a:gridCol w="477741"/>
                <a:gridCol w="682487"/>
                <a:gridCol w="614238"/>
                <a:gridCol w="500933"/>
                <a:gridCol w="591046"/>
                <a:gridCol w="551954"/>
                <a:gridCol w="597600"/>
                <a:gridCol w="594578"/>
                <a:gridCol w="712823"/>
              </a:tblGrid>
              <a:tr h="24384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CS" sz="12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Регија </a:t>
                      </a:r>
                      <a:endParaRPr lang="en-US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CS" sz="12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Број  школа</a:t>
                      </a:r>
                      <a:endParaRPr lang="en-US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CS" sz="12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Број  одјељења</a:t>
                      </a:r>
                      <a:endParaRPr lang="en-US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Укупно</a:t>
                      </a:r>
                      <a:r>
                        <a:rPr lang="en-US" sz="12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</a:t>
                      </a:r>
                      <a:r>
                        <a:rPr lang="en-US" sz="1200" b="1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ученика</a:t>
                      </a:r>
                      <a:endParaRPr lang="en-US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CS" sz="12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Број ученика који су радили задатке</a:t>
                      </a:r>
                      <a:endParaRPr lang="en-US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CS" sz="12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Проценат ученика који су радили задатке</a:t>
                      </a:r>
                      <a:endParaRPr lang="en-US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r-Cyrl-CS" sz="12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Ниво постигнућа</a:t>
                      </a:r>
                      <a:endParaRPr lang="en-US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CS" sz="12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%</a:t>
                      </a:r>
                      <a:endParaRPr lang="en-US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CS" sz="12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постигнућа</a:t>
                      </a:r>
                      <a:endParaRPr lang="en-US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CS" sz="12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Просјечна оцјена првог полугодишта</a:t>
                      </a:r>
                      <a:endParaRPr lang="en-US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CS" sz="12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Просјечна оцјена  ЗОТ-а</a:t>
                      </a:r>
                      <a:endParaRPr lang="en-US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CS" sz="12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Разлика просјечних оцјена</a:t>
                      </a:r>
                      <a:endParaRPr lang="en-US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CS" sz="1200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Бања Лука</a:t>
                      </a:r>
                      <a:endParaRPr lang="en-US" sz="1200" dirty="0">
                        <a:solidFill>
                          <a:srgbClr val="FF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1406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1379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98,08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СНП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64,06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3,92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3,20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0,72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1679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CS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Херцеговина</a:t>
                      </a:r>
                      <a:endParaRPr lang="en-US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245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240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97,96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СНП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62,53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4,14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3,12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1,02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20701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CS" sz="1200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Приједор</a:t>
                      </a:r>
                      <a:endParaRPr lang="en-US" sz="1200" dirty="0">
                        <a:solidFill>
                          <a:srgbClr val="FF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1032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1010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97,87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СНП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58,32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3,96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3,30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0,66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2153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CS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Сарајевско-романијска</a:t>
                      </a:r>
                      <a:endParaRPr lang="en-US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484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474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97,93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СНП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56,11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4,11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2,88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1,31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2153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Добој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CS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86</a:t>
                      </a:r>
                      <a:endParaRPr lang="en-US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CS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987</a:t>
                      </a:r>
                      <a:endParaRPr lang="en-US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CS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973</a:t>
                      </a:r>
                      <a:endParaRPr lang="en-US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98,58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СНП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55,21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4,02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2,74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1,28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2915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Бијељина</a:t>
                      </a:r>
                      <a:endParaRPr lang="en-US" sz="1200" dirty="0">
                        <a:solidFill>
                          <a:srgbClr val="FF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CS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36</a:t>
                      </a:r>
                      <a:endParaRPr lang="en-US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CS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534</a:t>
                      </a:r>
                      <a:endParaRPr lang="en-US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CS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516</a:t>
                      </a:r>
                      <a:endParaRPr lang="en-US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96,63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ННП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53,52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4,03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2,67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1,36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2410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Бирач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CS" sz="120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29</a:t>
                      </a:r>
                      <a:endParaRPr lang="en-US" sz="120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CS" sz="120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469</a:t>
                      </a:r>
                      <a:endParaRPr lang="en-US" sz="120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CS" sz="120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464</a:t>
                      </a:r>
                      <a:endParaRPr lang="en-US" sz="120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98,93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ННП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46,66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3,81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2,33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1,48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23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СВЕГА:</a:t>
                      </a:r>
                      <a:endParaRPr lang="en-US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93</a:t>
                      </a:r>
                      <a:endParaRPr lang="en-US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CS" sz="12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375</a:t>
                      </a:r>
                      <a:endParaRPr lang="en-US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CS" sz="12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5157</a:t>
                      </a:r>
                      <a:endParaRPr lang="en-US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CS" sz="12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5056</a:t>
                      </a:r>
                      <a:endParaRPr lang="en-US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98,04</a:t>
                      </a:r>
                      <a:endParaRPr lang="en-US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СНП</a:t>
                      </a:r>
                      <a:endParaRPr lang="en-US" sz="1200" dirty="0">
                        <a:solidFill>
                          <a:srgbClr val="FF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57,72</a:t>
                      </a:r>
                      <a:endParaRPr lang="en-US" sz="1200" dirty="0">
                        <a:solidFill>
                          <a:srgbClr val="FF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3,99</a:t>
                      </a:r>
                      <a:endParaRPr lang="en-US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2,88</a:t>
                      </a:r>
                      <a:endParaRPr lang="en-US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1,11</a:t>
                      </a:r>
                      <a:endParaRPr lang="en-US" sz="1200" dirty="0">
                        <a:solidFill>
                          <a:srgbClr val="FF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8486</TotalTime>
  <Words>1655</Words>
  <Application>Microsoft Office PowerPoint</Application>
  <PresentationFormat>On-screen Show (4:3)</PresentationFormat>
  <Paragraphs>430</Paragraphs>
  <Slides>20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Solstice</vt:lpstr>
      <vt:lpstr>  СПОЉАШЊА ПРОВЈЕРА  ПОСТИГНУЋА УЧЕНИКА  5. РАЗРЕДА  ИЗ  СРПСКОГ ЈЕЗИКА      </vt:lpstr>
      <vt:lpstr>Slide 2</vt:lpstr>
      <vt:lpstr>Slide 3</vt:lpstr>
      <vt:lpstr>Slide 4</vt:lpstr>
      <vt:lpstr>Slide 5</vt:lpstr>
      <vt:lpstr>КРИТЕРИЈ   ПОСТИГНУЋА</vt:lpstr>
      <vt:lpstr>Подаци о узорку на нивоу Републике Српске</vt:lpstr>
      <vt:lpstr> Укупна постигнућа  на нивоу Републике  Српске</vt:lpstr>
      <vt:lpstr>ОСТВАРЕНО ПОСТИГНУЋЕ УЧЕНИКА ПО РЕГИЈАМА </vt:lpstr>
      <vt:lpstr>Slide 10</vt:lpstr>
      <vt:lpstr>Slide 11</vt:lpstr>
      <vt:lpstr>ЗАДАЦИ РИЈЕШЕНИ НА  ВИСОКОМ НИВО ПОСТИГНУЋА </vt:lpstr>
      <vt:lpstr>ЗАДАЦИ РИЈЕШЕНИ  НА СРЕДЊЕМ  НИВОУ ПОСТИГНУЋА</vt:lpstr>
      <vt:lpstr>Slide 14</vt:lpstr>
      <vt:lpstr>НАЈУСПЈЕШНИЈЕ  РИЈЕШЕНИ ЗАДАЦИ </vt:lpstr>
      <vt:lpstr>Slide 16</vt:lpstr>
      <vt:lpstr>Slide 17</vt:lpstr>
      <vt:lpstr>ЗАКЉУЧАК</vt:lpstr>
      <vt:lpstr>Slide 19</vt:lpstr>
      <vt:lpstr>Slide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Computer</dc:creator>
  <cp:lastModifiedBy>Marinko Savic</cp:lastModifiedBy>
  <cp:revision>761</cp:revision>
  <dcterms:created xsi:type="dcterms:W3CDTF">2012-05-27T16:27:20Z</dcterms:created>
  <dcterms:modified xsi:type="dcterms:W3CDTF">2019-08-12T06:58:50Z</dcterms:modified>
</cp:coreProperties>
</file>