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6"/>
  </p:notesMasterIdLst>
  <p:sldIdLst>
    <p:sldId id="256" r:id="rId2"/>
    <p:sldId id="261" r:id="rId3"/>
    <p:sldId id="262" r:id="rId4"/>
    <p:sldId id="263" r:id="rId5"/>
    <p:sldId id="266" r:id="rId6"/>
    <p:sldId id="267" r:id="rId7"/>
    <p:sldId id="279" r:id="rId8"/>
    <p:sldId id="281" r:id="rId9"/>
    <p:sldId id="257" r:id="rId10"/>
    <p:sldId id="258" r:id="rId11"/>
    <p:sldId id="270" r:id="rId12"/>
    <p:sldId id="271" r:id="rId13"/>
    <p:sldId id="272" r:id="rId14"/>
    <p:sldId id="274" r:id="rId15"/>
    <p:sldId id="275" r:id="rId16"/>
    <p:sldId id="276" r:id="rId17"/>
    <p:sldId id="277" r:id="rId18"/>
    <p:sldId id="282" r:id="rId19"/>
    <p:sldId id="259" r:id="rId20"/>
    <p:sldId id="280" r:id="rId21"/>
    <p:sldId id="278" r:id="rId22"/>
    <p:sldId id="268" r:id="rId23"/>
    <p:sldId id="265" r:id="rId24"/>
    <p:sldId id="26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8" d="100"/>
          <a:sy n="58" d="100"/>
        </p:scale>
        <p:origin x="-1027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4AA87-573F-4621-9DAD-CB1AC8F84974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7493F-D75E-43B4-A2B7-22D030BB0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7493F-D75E-43B4-A2B7-22D030BB058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7493F-D75E-43B4-A2B7-22D030BB058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A1C0-9460-4DCB-BA2B-FD1B9EDBF2E6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02DF-C61C-4730-85A0-A7E6A8FB3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A1C0-9460-4DCB-BA2B-FD1B9EDBF2E6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02DF-C61C-4730-85A0-A7E6A8FB3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A1C0-9460-4DCB-BA2B-FD1B9EDBF2E6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02DF-C61C-4730-85A0-A7E6A8FB3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A1C0-9460-4DCB-BA2B-FD1B9EDBF2E6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02DF-C61C-4730-85A0-A7E6A8FB3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A1C0-9460-4DCB-BA2B-FD1B9EDBF2E6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02DF-C61C-4730-85A0-A7E6A8FB3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A1C0-9460-4DCB-BA2B-FD1B9EDBF2E6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02DF-C61C-4730-85A0-A7E6A8FB3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A1C0-9460-4DCB-BA2B-FD1B9EDBF2E6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02DF-C61C-4730-85A0-A7E6A8FB3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A1C0-9460-4DCB-BA2B-FD1B9EDBF2E6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02DF-C61C-4730-85A0-A7E6A8FB3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A1C0-9460-4DCB-BA2B-FD1B9EDBF2E6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02DF-C61C-4730-85A0-A7E6A8FB3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A1C0-9460-4DCB-BA2B-FD1B9EDBF2E6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02DF-C61C-4730-85A0-A7E6A8FB3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A1C0-9460-4DCB-BA2B-FD1B9EDBF2E6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02DF-C61C-4730-85A0-A7E6A8FB3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3A1C0-9460-4DCB-BA2B-FD1B9EDBF2E6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802DF-C61C-4730-85A0-A7E6A8FB3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3429000"/>
          </a:xfrm>
        </p:spPr>
        <p:txBody>
          <a:bodyPr>
            <a:normAutofit fontScale="90000"/>
          </a:bodyPr>
          <a:lstStyle/>
          <a:p>
            <a:r>
              <a:rPr lang="sr-Cyrl-BA" dirty="0" smtClean="0"/>
              <a:t/>
            </a:r>
            <a:br>
              <a:rPr lang="sr-Cyrl-BA" dirty="0" smtClean="0"/>
            </a:br>
            <a:r>
              <a:rPr lang="sr-Cyrl-BA" dirty="0" smtClean="0"/>
              <a:t>1. НАДЗОР НАД РАДОМ ШКОЛЕ</a:t>
            </a:r>
            <a:br>
              <a:rPr lang="sr-Cyrl-BA" dirty="0" smtClean="0"/>
            </a:br>
            <a:r>
              <a:rPr lang="sr-Cyrl-BA" dirty="0" smtClean="0"/>
              <a:t>2. КВАЛИТЕТ РАДА ШКОЛЕ</a:t>
            </a:r>
            <a:br>
              <a:rPr lang="sr-Cyrl-BA" dirty="0" smtClean="0"/>
            </a:br>
            <a:r>
              <a:rPr lang="sr-Cyrl-BA" dirty="0" smtClean="0"/>
              <a:t>3. НЕШТО НОВО У НОВОЈ Ш. Г.</a:t>
            </a:r>
            <a:br>
              <a:rPr lang="sr-Cyrl-BA" dirty="0" smtClean="0"/>
            </a:br>
            <a:r>
              <a:rPr lang="sr-Cyrl-BA" dirty="0" smtClean="0"/>
              <a:t/>
            </a:r>
            <a:br>
              <a:rPr lang="sr-Cyrl-BA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algn="r"/>
            <a:r>
              <a:rPr lang="sr-Cyrl-BA" sz="2400" dirty="0" smtClean="0"/>
              <a:t>Васиљко Шкриван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400" b="1" dirty="0" smtClean="0"/>
              <a:t>СТАНДАРДИ ОСИГУРАЊА КВАЛИТЕТА РАДА ЗА ШКОЛЕ СУ :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sr-Cyrl-BA" sz="2400" dirty="0" smtClean="0"/>
              <a:t>Управљање и руковођење школом</a:t>
            </a:r>
          </a:p>
          <a:p>
            <a:pPr marL="457200" indent="-457200">
              <a:buAutoNum type="arabicParenR"/>
            </a:pPr>
            <a:endParaRPr lang="sr-Cyrl-BA" sz="800" dirty="0" smtClean="0"/>
          </a:p>
          <a:p>
            <a:pPr marL="457200" indent="-457200">
              <a:buAutoNum type="arabicParenR"/>
            </a:pPr>
            <a:r>
              <a:rPr lang="sr-Cyrl-BA" sz="2400" dirty="0" smtClean="0"/>
              <a:t>Подучавање и учење</a:t>
            </a:r>
          </a:p>
          <a:p>
            <a:pPr marL="457200" indent="-457200">
              <a:buAutoNum type="arabicParenR"/>
            </a:pPr>
            <a:endParaRPr lang="sr-Cyrl-BA" sz="800" dirty="0" smtClean="0"/>
          </a:p>
          <a:p>
            <a:pPr marL="457200" indent="-457200">
              <a:buAutoNum type="arabicParenR"/>
            </a:pPr>
            <a:r>
              <a:rPr lang="sr-Cyrl-BA" sz="2400" dirty="0" smtClean="0"/>
              <a:t>Ученичка постигнућа</a:t>
            </a:r>
          </a:p>
          <a:p>
            <a:pPr marL="457200" indent="-457200">
              <a:buAutoNum type="arabicParenR"/>
            </a:pPr>
            <a:endParaRPr lang="sr-Cyrl-BA" sz="800" dirty="0" smtClean="0"/>
          </a:p>
          <a:p>
            <a:pPr marL="457200" indent="-457200">
              <a:buAutoNum type="arabicParenR"/>
            </a:pPr>
            <a:r>
              <a:rPr lang="sr-Cyrl-BA" sz="2400" dirty="0" smtClean="0"/>
              <a:t>Подршка ученицима</a:t>
            </a:r>
          </a:p>
          <a:p>
            <a:pPr marL="457200" indent="-457200">
              <a:buAutoNum type="arabicParenR"/>
            </a:pPr>
            <a:endParaRPr lang="sr-Cyrl-BA" sz="800" dirty="0" smtClean="0"/>
          </a:p>
          <a:p>
            <a:pPr marL="457200" indent="-457200">
              <a:buAutoNum type="arabicParenR"/>
            </a:pPr>
            <a:r>
              <a:rPr lang="sr-Cyrl-BA" sz="2400" dirty="0" smtClean="0"/>
              <a:t>Организација и садржај наставних планова и програма</a:t>
            </a:r>
          </a:p>
          <a:p>
            <a:pPr marL="457200" indent="-457200">
              <a:buAutoNum type="arabicParenR"/>
            </a:pPr>
            <a:endParaRPr lang="sr-Cyrl-BA" sz="800" dirty="0" smtClean="0"/>
          </a:p>
          <a:p>
            <a:pPr marL="457200" indent="-457200">
              <a:buAutoNum type="arabicParenR"/>
            </a:pPr>
            <a:r>
              <a:rPr lang="sr-Cyrl-BA" sz="2400" dirty="0" smtClean="0"/>
              <a:t>Људски, материјални и ресурси унутар школе</a:t>
            </a:r>
          </a:p>
          <a:p>
            <a:pPr marL="457200" indent="-457200">
              <a:buAutoNum type="arabicParenR"/>
            </a:pPr>
            <a:endParaRPr lang="sr-Cyrl-BA" sz="800" dirty="0" smtClean="0"/>
          </a:p>
          <a:p>
            <a:pPr marL="457200" indent="-457200">
              <a:buAutoNum type="arabicParenR"/>
            </a:pPr>
            <a:r>
              <a:rPr lang="sr-Cyrl-BA" sz="2400" dirty="0" smtClean="0"/>
              <a:t>Системи и процеси осигурања квалитета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400" b="1" dirty="0" smtClean="0"/>
              <a:t>Стандард 1: Управљање и руковођење школом</a:t>
            </a:r>
            <a:br>
              <a:rPr lang="sr-Cyrl-BA" sz="2400" b="1" dirty="0" smtClean="0"/>
            </a:b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endParaRPr lang="sr-Cyrl-BA" sz="2400" dirty="0" smtClean="0"/>
          </a:p>
          <a:p>
            <a:r>
              <a:rPr lang="sr-Cyrl-BA" sz="2400" dirty="0" smtClean="0"/>
              <a:t>Регистрација </a:t>
            </a:r>
          </a:p>
          <a:p>
            <a:r>
              <a:rPr lang="sr-Cyrl-BA" sz="2400" dirty="0" smtClean="0"/>
              <a:t> Визија</a:t>
            </a:r>
            <a:r>
              <a:rPr lang="en-US" sz="2400" dirty="0" smtClean="0"/>
              <a:t> </a:t>
            </a:r>
            <a:r>
              <a:rPr lang="sr-Cyrl-BA" sz="2400" dirty="0" smtClean="0"/>
              <a:t>- мисија</a:t>
            </a:r>
          </a:p>
          <a:p>
            <a:r>
              <a:rPr lang="sr-Cyrl-BA" sz="2400" dirty="0" smtClean="0"/>
              <a:t> Успостављене процедуре за рад школе</a:t>
            </a:r>
          </a:p>
          <a:p>
            <a:r>
              <a:rPr lang="sr-Cyrl-BA" sz="2400" dirty="0" smtClean="0"/>
              <a:t> Развојни план</a:t>
            </a:r>
          </a:p>
          <a:p>
            <a:r>
              <a:rPr lang="sr-Cyrl-BA" sz="2400" dirty="0" smtClean="0"/>
              <a:t> Организациона структура и записници</a:t>
            </a:r>
          </a:p>
          <a:p>
            <a:r>
              <a:rPr lang="sr-Cyrl-BA" sz="2400" dirty="0" smtClean="0"/>
              <a:t>  Укљученост свих заинтересованих страна</a:t>
            </a:r>
          </a:p>
          <a:p>
            <a:r>
              <a:rPr lang="sr-Cyrl-BA" sz="2400" dirty="0" smtClean="0"/>
              <a:t> Једнаке могућности за све</a:t>
            </a:r>
          </a:p>
          <a:p>
            <a:r>
              <a:rPr lang="sr-Cyrl-BA" sz="2400" dirty="0" smtClean="0"/>
              <a:t> Вођење евиденције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400" b="1" dirty="0" smtClean="0"/>
              <a:t>Стандард 2: Подучавање и учење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257800"/>
          </a:xfrm>
        </p:spPr>
        <p:txBody>
          <a:bodyPr>
            <a:noAutofit/>
          </a:bodyPr>
          <a:lstStyle/>
          <a:p>
            <a:r>
              <a:rPr lang="sr-Cyrl-BA" sz="2400" dirty="0" smtClean="0"/>
              <a:t>Квалификације се тестирају и постављају у квалификац. оквир </a:t>
            </a:r>
          </a:p>
          <a:p>
            <a:r>
              <a:rPr lang="sr-Cyrl-BA" sz="2400" dirty="0" smtClean="0"/>
              <a:t>НПП је написан по исходима учења и у облику модула</a:t>
            </a:r>
          </a:p>
          <a:p>
            <a:r>
              <a:rPr lang="sr-Cyrl-BA" sz="2400" dirty="0" smtClean="0"/>
              <a:t>Подучавање и учење задовољавају потребе ученика</a:t>
            </a:r>
          </a:p>
          <a:p>
            <a:r>
              <a:rPr lang="sr-Cyrl-BA" sz="2400" dirty="0" smtClean="0"/>
              <a:t>Подучавање је подстицајно, интересантно и проширује знање, вјештине и компетенције</a:t>
            </a:r>
          </a:p>
          <a:p>
            <a:r>
              <a:rPr lang="sr-Cyrl-BA" sz="2400" dirty="0" smtClean="0"/>
              <a:t>Наставници користе различите наставне методе</a:t>
            </a:r>
          </a:p>
          <a:p>
            <a:r>
              <a:rPr lang="sr-Cyrl-BA" sz="2400" dirty="0" smtClean="0"/>
              <a:t>Кључне компетенције су интегрисане у наставу и учење</a:t>
            </a:r>
          </a:p>
          <a:p>
            <a:r>
              <a:rPr lang="sr-Cyrl-BA" sz="2400" dirty="0" smtClean="0"/>
              <a:t>Постоје планови рада наставника као и пис. припреме за час</a:t>
            </a:r>
          </a:p>
          <a:p>
            <a:r>
              <a:rPr lang="sr-Cyrl-BA" sz="2400" dirty="0" smtClean="0"/>
              <a:t>Педагошка документација</a:t>
            </a:r>
          </a:p>
          <a:p>
            <a:r>
              <a:rPr lang="sr-Cyrl-BA" sz="2400" dirty="0" smtClean="0"/>
              <a:t>Практична н. је ефективна и безбједна и у складу са НПП-ом</a:t>
            </a:r>
          </a:p>
          <a:p>
            <a:r>
              <a:rPr lang="sr-Cyrl-BA" sz="2400" dirty="0" smtClean="0"/>
              <a:t>Оцјењивање је прописно и правовремено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400" b="1" dirty="0" smtClean="0"/>
              <a:t>Стандард 3: Ученичка постигнућа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2400" dirty="0" smtClean="0"/>
              <a:t>Оцјењивање ученика обухвата исходе учења</a:t>
            </a:r>
          </a:p>
          <a:p>
            <a:r>
              <a:rPr lang="sr-Cyrl-BA" sz="2400" dirty="0" smtClean="0"/>
              <a:t>Вођење евиденције и заштита података</a:t>
            </a:r>
          </a:p>
          <a:p>
            <a:r>
              <a:rPr lang="sr-Cyrl-BA" sz="2400" dirty="0" smtClean="0"/>
              <a:t>Школа има оствариве циљеве учења</a:t>
            </a:r>
          </a:p>
          <a:p>
            <a:r>
              <a:rPr lang="sr-Cyrl-BA" sz="2400" dirty="0" smtClean="0"/>
              <a:t>Постигнућа ученика су на одговарајућем нивоу</a:t>
            </a:r>
          </a:p>
          <a:p>
            <a:r>
              <a:rPr lang="sr-Cyrl-BA" sz="2400" dirty="0" smtClean="0"/>
              <a:t>Свједочанства и дипломе се контролишу</a:t>
            </a:r>
          </a:p>
          <a:p>
            <a:r>
              <a:rPr lang="sr-Cyrl-BA" sz="2400" dirty="0" smtClean="0"/>
              <a:t>Ученици не напуштају школовање</a:t>
            </a:r>
          </a:p>
          <a:p>
            <a:r>
              <a:rPr lang="sr-Cyrl-BA" sz="2400" dirty="0" smtClean="0"/>
              <a:t>Очекивања ученика се прате и провјеравају</a:t>
            </a:r>
          </a:p>
          <a:p>
            <a:r>
              <a:rPr lang="sr-Cyrl-BA" sz="2400" dirty="0" smtClean="0"/>
              <a:t>Ученици се подстичу да учествују на такм.и ван наст.акт.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400" b="1" dirty="0" smtClean="0"/>
              <a:t>Стандард 4: Подршка ученицима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2400" dirty="0" smtClean="0"/>
              <a:t>Усмјеравање ученика у избору занимања</a:t>
            </a:r>
          </a:p>
          <a:p>
            <a:r>
              <a:rPr lang="sr-Cyrl-BA" sz="2400" dirty="0" smtClean="0"/>
              <a:t>Ефективно увођење и усмјеравање нових ученика</a:t>
            </a:r>
          </a:p>
          <a:p>
            <a:r>
              <a:rPr lang="sr-Cyrl-BA" sz="2400" dirty="0" smtClean="0"/>
              <a:t>Успостављен систем за подршку ученицима</a:t>
            </a:r>
          </a:p>
          <a:p>
            <a:r>
              <a:rPr lang="sr-Cyrl-BA" sz="2400" dirty="0" smtClean="0"/>
              <a:t>Успоставњен систем за подршку ученицима са посеб.потр.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400" b="1" dirty="0" smtClean="0"/>
              <a:t>Стандард 5: Организација и садржај НПП-а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2400" dirty="0" smtClean="0"/>
              <a:t>НПП је усвојен и одобрен од министарства</a:t>
            </a:r>
          </a:p>
          <a:p>
            <a:r>
              <a:rPr lang="sr-Cyrl-BA" sz="2400" dirty="0" smtClean="0"/>
              <a:t>НПП се ревидира и усклађује</a:t>
            </a:r>
          </a:p>
          <a:p>
            <a:r>
              <a:rPr lang="sr-Cyrl-BA" sz="2400" dirty="0" smtClean="0"/>
              <a:t>Школа савјетује и усмјерава ученике о могућностима након завршетка школовања</a:t>
            </a:r>
          </a:p>
          <a:p>
            <a:r>
              <a:rPr lang="sr-Cyrl-BA" sz="2400" dirty="0" smtClean="0"/>
              <a:t>Успостављен транспарентан систем жалби</a:t>
            </a:r>
          </a:p>
          <a:p>
            <a:r>
              <a:rPr lang="sr-Cyrl-BA" sz="2400" dirty="0" smtClean="0"/>
              <a:t>Ученицима се пружају разне ваннаставне активности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sr-Cyrl-BA" sz="2400" b="1" dirty="0" smtClean="0"/>
              <a:t>Стандард 6: Људски, </a:t>
            </a:r>
            <a:r>
              <a:rPr lang="sr-Cyrl-BA" sz="2700" b="1" dirty="0" smtClean="0"/>
              <a:t>материјални</a:t>
            </a:r>
            <a:r>
              <a:rPr lang="sr-Cyrl-BA" sz="2400" b="1" dirty="0" smtClean="0"/>
              <a:t> и ресурси унутар школе</a:t>
            </a:r>
            <a:br>
              <a:rPr lang="sr-Cyrl-BA" sz="2400" b="1" dirty="0" smtClean="0"/>
            </a:b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410200"/>
          </a:xfrm>
        </p:spPr>
        <p:txBody>
          <a:bodyPr>
            <a:noAutofit/>
          </a:bodyPr>
          <a:lstStyle/>
          <a:p>
            <a:r>
              <a:rPr lang="sr-Cyrl-BA" sz="2400" dirty="0" smtClean="0"/>
              <a:t>Наставници су квалификовани и обучени </a:t>
            </a:r>
          </a:p>
          <a:p>
            <a:r>
              <a:rPr lang="sr-Cyrl-BA" sz="2400" dirty="0" smtClean="0"/>
              <a:t>План стручног усавршавања особља је дефинисан</a:t>
            </a:r>
          </a:p>
          <a:p>
            <a:r>
              <a:rPr lang="sr-Cyrl-BA" sz="2400" dirty="0" smtClean="0"/>
              <a:t>Особље има јасне описе послова и одговорности</a:t>
            </a:r>
          </a:p>
          <a:p>
            <a:r>
              <a:rPr lang="sr-Cyrl-BA" sz="2400" dirty="0" smtClean="0"/>
              <a:t>Ново особље се на одговарајући начин уводи у школу</a:t>
            </a:r>
          </a:p>
          <a:p>
            <a:r>
              <a:rPr lang="sr-Cyrl-BA" sz="2400" dirty="0" smtClean="0"/>
              <a:t>Постоји довољно опреме и материјала за свако занимање</a:t>
            </a:r>
          </a:p>
          <a:p>
            <a:r>
              <a:rPr lang="sr-Cyrl-BA" sz="2400" dirty="0" smtClean="0"/>
              <a:t>Опрема се одржава и у потпуности искориштава</a:t>
            </a:r>
          </a:p>
          <a:p>
            <a:r>
              <a:rPr lang="sr-Cyrl-BA" sz="2400" dirty="0" smtClean="0"/>
              <a:t>ИТ опрема је одговарајућа и ефективно се користи</a:t>
            </a:r>
          </a:p>
          <a:p>
            <a:r>
              <a:rPr lang="sr-Cyrl-BA" sz="2400" dirty="0" smtClean="0"/>
              <a:t>Постоји план за обнављање и замјену опреме</a:t>
            </a:r>
          </a:p>
          <a:p>
            <a:r>
              <a:rPr lang="sr-Cyrl-BA" sz="2400" dirty="0" smtClean="0"/>
              <a:t>Библиотека је добро опремљена</a:t>
            </a:r>
          </a:p>
          <a:p>
            <a:r>
              <a:rPr lang="sr-Cyrl-BA" sz="2400" dirty="0" smtClean="0"/>
              <a:t>Просторије се одржавају чистим и уредним</a:t>
            </a:r>
            <a:r>
              <a:rPr lang="sr-Cyrl-BA" sz="2400" dirty="0"/>
              <a:t> </a:t>
            </a:r>
            <a:r>
              <a:rPr lang="sr-Cyrl-BA" sz="2400" dirty="0" smtClean="0"/>
              <a:t>уз систем монито</a:t>
            </a:r>
          </a:p>
          <a:p>
            <a:r>
              <a:rPr lang="sr-Cyrl-BA" sz="2400" dirty="0" smtClean="0"/>
              <a:t>Лабораторије и радионице се одржавају и имају одговарајуће здравствене и безбједоносне процедуре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400" b="1" dirty="0" smtClean="0"/>
              <a:t>Стандард 7: Системи и процеси осигурања квалитета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486400"/>
          </a:xfrm>
        </p:spPr>
        <p:txBody>
          <a:bodyPr>
            <a:noAutofit/>
          </a:bodyPr>
          <a:lstStyle/>
          <a:p>
            <a:r>
              <a:rPr lang="sr-Cyrl-BA" sz="2400" dirty="0" smtClean="0"/>
              <a:t>Одговорност за управљање квалитетом је изричито додјељена</a:t>
            </a:r>
          </a:p>
          <a:p>
            <a:r>
              <a:rPr lang="sr-Cyrl-BA" sz="2400" dirty="0" smtClean="0"/>
              <a:t>Успостављени су политика и систем осигурања квалитета</a:t>
            </a:r>
          </a:p>
          <a:p>
            <a:r>
              <a:rPr lang="sr-Cyrl-BA" sz="2400" dirty="0" smtClean="0"/>
              <a:t>Тај систем сви разумију</a:t>
            </a:r>
          </a:p>
          <a:p>
            <a:r>
              <a:rPr lang="sr-Cyrl-BA" sz="2400" dirty="0" smtClean="0"/>
              <a:t>Сви су укључени у стално побољшање квалитета</a:t>
            </a:r>
          </a:p>
          <a:p>
            <a:r>
              <a:rPr lang="sr-Cyrl-BA" sz="2400" dirty="0" smtClean="0"/>
              <a:t>Извршавају се захтјеви министарства у осигурању квалитета</a:t>
            </a:r>
          </a:p>
          <a:p>
            <a:r>
              <a:rPr lang="sr-Cyrl-BA" sz="2400" dirty="0" smtClean="0"/>
              <a:t>Сваки аспект рада школе је покривен процедурама осигурања квалитета које се ревидирају</a:t>
            </a:r>
          </a:p>
          <a:p>
            <a:r>
              <a:rPr lang="sr-Cyrl-BA" sz="2400" dirty="0" smtClean="0"/>
              <a:t>Успостављен је систем извјештав. и евалуације унутар школе</a:t>
            </a:r>
          </a:p>
          <a:p>
            <a:r>
              <a:rPr lang="sr-Cyrl-BA" sz="2400" dirty="0" smtClean="0"/>
              <a:t>Оцјењивање наставника и стручних сарадника је редовно</a:t>
            </a:r>
          </a:p>
          <a:p>
            <a:r>
              <a:rPr lang="sr-Cyrl-BA" sz="2400" dirty="0" smtClean="0"/>
              <a:t>Прикупљање повратних информација од свих</a:t>
            </a:r>
          </a:p>
          <a:p>
            <a:r>
              <a:rPr lang="sr-Cyrl-BA" sz="2400" dirty="0" smtClean="0"/>
              <a:t>Прави се годишњи извјештај о самоевалуацији који садржи и акциони план за отклањање уочених слабости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Cyrl-BA" b="1" dirty="0" smtClean="0"/>
          </a:p>
          <a:p>
            <a:pPr>
              <a:buNone/>
            </a:pPr>
            <a:endParaRPr lang="sr-Cyrl-BA" b="1" dirty="0" smtClean="0"/>
          </a:p>
          <a:p>
            <a:pPr algn="ctr">
              <a:buNone/>
            </a:pPr>
            <a:r>
              <a:rPr lang="sr-Cyrl-BA" b="1" dirty="0" smtClean="0"/>
              <a:t>3. НЕШТО НОВО </a:t>
            </a:r>
          </a:p>
          <a:p>
            <a:pPr algn="ctr">
              <a:buNone/>
            </a:pPr>
            <a:r>
              <a:rPr lang="sr-Cyrl-BA" b="1" dirty="0" smtClean="0"/>
              <a:t>У НОВО</a:t>
            </a:r>
            <a:r>
              <a:rPr lang="en-US" b="1" dirty="0" smtClean="0"/>
              <a:t>J</a:t>
            </a:r>
            <a:r>
              <a:rPr lang="sr-Cyrl-BA" b="1" dirty="0" smtClean="0"/>
              <a:t> ШКОЛСКОЈ ГОДИНИ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sr-Cyrl-BA" sz="2400" b="1" dirty="0" smtClean="0"/>
              <a:t>Развојни план школе...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sr-Cyrl-BA" sz="800" dirty="0" smtClean="0"/>
          </a:p>
          <a:p>
            <a:pPr>
              <a:buNone/>
            </a:pPr>
            <a:r>
              <a:rPr lang="sr-Cyrl-BA" sz="2400" b="1" dirty="0" smtClean="0"/>
              <a:t>                                                                                ... треба да садржи</a:t>
            </a:r>
          </a:p>
          <a:p>
            <a:pPr>
              <a:buFontTx/>
              <a:buChar char="-"/>
            </a:pPr>
            <a:r>
              <a:rPr lang="sr-Cyrl-BA" sz="2400" dirty="0" smtClean="0"/>
              <a:t>Податке о школи (и оне по којима је школа посебна и на које се поноси)</a:t>
            </a:r>
          </a:p>
          <a:p>
            <a:pPr>
              <a:buFontTx/>
              <a:buChar char="-"/>
            </a:pPr>
            <a:r>
              <a:rPr lang="en-US" sz="2400" dirty="0" smtClean="0"/>
              <a:t>SWOT</a:t>
            </a:r>
            <a:r>
              <a:rPr lang="sr-Cyrl-BA" sz="2400" dirty="0" smtClean="0"/>
              <a:t> анализу</a:t>
            </a:r>
            <a:r>
              <a:rPr lang="en-US" sz="2400" dirty="0" smtClean="0"/>
              <a:t> </a:t>
            </a:r>
            <a:r>
              <a:rPr lang="sr-Cyrl-BA" sz="2400" dirty="0" smtClean="0"/>
              <a:t>(снаге, слабости, могућности, пријетње)</a:t>
            </a:r>
          </a:p>
          <a:p>
            <a:pPr>
              <a:buNone/>
            </a:pPr>
            <a:r>
              <a:rPr lang="sr-Cyrl-BA" sz="2400" dirty="0" smtClean="0"/>
              <a:t>-    Визију и мисију (инспитаривна изјава којом се одређује правац у коме се школа настоји развијати у периоду 5 – 10 година и начин на који ће се то остварити)</a:t>
            </a:r>
          </a:p>
          <a:p>
            <a:pPr>
              <a:buFontTx/>
              <a:buChar char="-"/>
            </a:pPr>
            <a:r>
              <a:rPr lang="sr-Cyrl-BA" sz="2400" dirty="0" smtClean="0"/>
              <a:t>Анализу постојећег стања као полазну основу у планирању дугорочних циљева кроз развојне задатке и активноати </a:t>
            </a:r>
          </a:p>
          <a:p>
            <a:pPr>
              <a:buFontTx/>
              <a:buChar char="-"/>
            </a:pPr>
            <a:r>
              <a:rPr lang="sr-Cyrl-BA" sz="2400" dirty="0" smtClean="0"/>
              <a:t>Дефинисање приоритетних области </a:t>
            </a:r>
          </a:p>
          <a:p>
            <a:pPr>
              <a:buFontTx/>
              <a:buChar char="-"/>
            </a:pPr>
            <a:r>
              <a:rPr lang="sr-Cyrl-BA" sz="2400" dirty="0" smtClean="0"/>
              <a:t>План за унапређивање квалитета рада</a:t>
            </a:r>
            <a:r>
              <a:rPr lang="en-US" sz="2400" dirty="0" smtClean="0"/>
              <a:t> </a:t>
            </a:r>
            <a:r>
              <a:rPr lang="sr-Cyrl-BA" sz="2400" dirty="0" smtClean="0"/>
              <a:t>(средњорочни али који се ажурира по потреби)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400" b="1" dirty="0" smtClean="0"/>
              <a:t>1. НАДЗОР НАД РАДОМ ШКОЛЕ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sr-Cyrl-BA" sz="2400" dirty="0"/>
          </a:p>
          <a:p>
            <a:pPr algn="ctr">
              <a:buNone/>
            </a:pPr>
            <a:r>
              <a:rPr lang="sr-Cyrl-BA" sz="2400" dirty="0" smtClean="0"/>
              <a:t>- Републичка управа за инспекцијске послове посредством:</a:t>
            </a:r>
          </a:p>
          <a:p>
            <a:pPr algn="ctr">
              <a:buNone/>
            </a:pPr>
            <a:r>
              <a:rPr lang="sr-Cyrl-BA" sz="2400" dirty="0"/>
              <a:t>	</a:t>
            </a:r>
            <a:r>
              <a:rPr lang="sr-Cyrl-BA" sz="2400" dirty="0" smtClean="0"/>
              <a:t>         </a:t>
            </a:r>
          </a:p>
          <a:p>
            <a:pPr algn="ctr">
              <a:buNone/>
            </a:pPr>
            <a:r>
              <a:rPr lang="sr-Cyrl-BA" sz="2400" dirty="0"/>
              <a:t> </a:t>
            </a:r>
            <a:r>
              <a:rPr lang="sr-Cyrl-BA" sz="2400" dirty="0" smtClean="0"/>
              <a:t>Републичке инспекције рада</a:t>
            </a:r>
          </a:p>
          <a:p>
            <a:pPr algn="ctr">
              <a:buNone/>
            </a:pPr>
            <a:r>
              <a:rPr lang="sr-Cyrl-BA" sz="2400" dirty="0"/>
              <a:t> </a:t>
            </a:r>
            <a:r>
              <a:rPr lang="sr-Cyrl-BA" sz="2400" dirty="0" smtClean="0"/>
              <a:t> Просвјетне инспекције</a:t>
            </a:r>
          </a:p>
          <a:p>
            <a:pPr>
              <a:buNone/>
            </a:pPr>
            <a:endParaRPr lang="sr-Cyrl-BA" sz="2400" dirty="0"/>
          </a:p>
          <a:p>
            <a:pPr>
              <a:buNone/>
            </a:pPr>
            <a:r>
              <a:rPr lang="sr-Cyrl-BA" sz="2400" dirty="0" smtClean="0"/>
              <a:t>  - Републички педагошки завод посредством</a:t>
            </a:r>
          </a:p>
          <a:p>
            <a:pPr algn="ctr">
              <a:buNone/>
            </a:pPr>
            <a:r>
              <a:rPr lang="sr-Cyrl-BA" sz="2400" dirty="0" smtClean="0"/>
              <a:t> инспектора-просвјетних савјетника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400" b="1" dirty="0" smtClean="0"/>
              <a:t>Савјетодавно вијеће (члан 144. ЗАКОНА </a:t>
            </a:r>
            <a:r>
              <a:rPr lang="en-US" sz="2400" b="1" smtClean="0"/>
              <a:t>o</a:t>
            </a:r>
            <a:r>
              <a:rPr lang="sr-Cyrl-BA" sz="2400" b="1" smtClean="0"/>
              <a:t> </a:t>
            </a:r>
            <a:r>
              <a:rPr lang="sr-Cyrl-BA" sz="2400" b="1" dirty="0" smtClean="0"/>
              <a:t>С ОиВ)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BA" sz="2400" dirty="0" smtClean="0"/>
              <a:t>(1) Стручне школе формирају савјетодавно вијеће, које чине представници локалног тржишта рада, чија је дјелатност у вези са образовање одређене струке и занимања које образује стручна школа</a:t>
            </a:r>
          </a:p>
          <a:p>
            <a:pPr>
              <a:buNone/>
            </a:pPr>
            <a:r>
              <a:rPr lang="sr-Cyrl-BA" sz="2400" dirty="0" smtClean="0"/>
              <a:t>(2) Савјетодавно вијеће помаже школи у планирању садржаја њених програма рада, савјетује школу о свим питањима која се тичу обуке и помажу јачању везе између школе и локалног тржишта рада</a:t>
            </a:r>
          </a:p>
          <a:p>
            <a:pPr>
              <a:buNone/>
            </a:pPr>
            <a:r>
              <a:rPr lang="sr-Cyrl-BA" sz="2400" dirty="0" smtClean="0"/>
              <a:t>(3) Састав савјетодавног вијећа и процедура именовања његових чланова регулишу се статутом школе</a:t>
            </a:r>
          </a:p>
          <a:p>
            <a:pPr>
              <a:buNone/>
            </a:pPr>
            <a:r>
              <a:rPr lang="sr-Cyrl-BA" sz="2400" dirty="0" smtClean="0"/>
              <a:t>(4) Рад члана савјетодав. вијећа је добровољан и не плаћа се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943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Cyrl-BA" sz="2400" b="1" dirty="0" smtClean="0"/>
              <a:t>Правилник о оцј. уч. и полагању испита у сред. школи</a:t>
            </a:r>
          </a:p>
          <a:p>
            <a:pPr algn="ctr">
              <a:buNone/>
            </a:pPr>
            <a:r>
              <a:rPr lang="sr-Cyrl-BA" sz="2200" b="1" dirty="0" smtClean="0"/>
              <a:t>	члан 46</a:t>
            </a:r>
            <a:r>
              <a:rPr lang="sr-Cyrl-BA" sz="2400" b="1" dirty="0" smtClean="0"/>
              <a:t>. </a:t>
            </a:r>
          </a:p>
          <a:p>
            <a:pPr algn="just">
              <a:buNone/>
            </a:pPr>
            <a:r>
              <a:rPr lang="sr-Cyrl-BA" sz="2400" dirty="0" smtClean="0"/>
              <a:t>     Школа обајештава РПЗ и просвјетног инспектора о времену, мјесту и распореду одржавања свих испита најкасније десет дана прије почетка испита.</a:t>
            </a:r>
          </a:p>
          <a:p>
            <a:pPr algn="just">
              <a:buNone/>
            </a:pPr>
            <a:endParaRPr lang="sr-Cyrl-BA" sz="400" dirty="0" smtClean="0"/>
          </a:p>
          <a:p>
            <a:pPr algn="ctr">
              <a:buNone/>
            </a:pPr>
            <a:r>
              <a:rPr lang="sr-Cyrl-BA" sz="2400" b="1" dirty="0" smtClean="0"/>
              <a:t>Закон о средњем образовању и васпитању</a:t>
            </a:r>
          </a:p>
          <a:p>
            <a:pPr algn="ctr">
              <a:buNone/>
            </a:pPr>
            <a:r>
              <a:rPr lang="sr-Cyrl-BA" sz="2400" b="1" dirty="0" smtClean="0"/>
              <a:t>члан 132. (дужност директора)</a:t>
            </a:r>
          </a:p>
          <a:p>
            <a:pPr marL="457200" indent="-457200" algn="just">
              <a:buAutoNum type="arabicParenR" startAt="23"/>
            </a:pPr>
            <a:r>
              <a:rPr lang="sr-Cyrl-BA" sz="2400" dirty="0" smtClean="0"/>
              <a:t>Уколико наставничко вијеће ни након два састанка не донесе одлуку о расподјели предмета на наставнике, одлучује о расподјели предмета.</a:t>
            </a:r>
          </a:p>
          <a:p>
            <a:pPr marL="457200" indent="-457200" algn="ctr">
              <a:buNone/>
            </a:pPr>
            <a:r>
              <a:rPr lang="sr-Cyrl-BA" sz="2400" b="1" dirty="0" smtClean="0"/>
              <a:t>члан 136. став (4) (Савјет родитеља)</a:t>
            </a:r>
          </a:p>
          <a:p>
            <a:pPr marL="457200" indent="-457200" algn="just">
              <a:buNone/>
            </a:pPr>
            <a:r>
              <a:rPr lang="sr-Cyrl-BA" sz="2400" dirty="0" smtClean="0"/>
              <a:t>2) Савјет родитеља разматра намјену коришћења средстава остварених ученичким радом, проширеном дјелатношћу школе и од донација и средстава родитеља 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400" b="1" dirty="0" smtClean="0"/>
              <a:t>НЕОДЛОЖНИ ПОСЛОВИ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BA" sz="2400" dirty="0" smtClean="0"/>
              <a:t>-   Измјена Статута:</a:t>
            </a:r>
          </a:p>
          <a:p>
            <a:pPr>
              <a:buNone/>
            </a:pPr>
            <a:r>
              <a:rPr lang="sr-Cyrl-BA" sz="2400" dirty="0" smtClean="0"/>
              <a:t>			увођење Савјетодавног вијећа</a:t>
            </a:r>
          </a:p>
          <a:p>
            <a:pPr>
              <a:buNone/>
            </a:pPr>
            <a:r>
              <a:rPr lang="sr-Cyrl-BA" sz="2400" dirty="0" smtClean="0"/>
              <a:t>			развојни тим</a:t>
            </a:r>
          </a:p>
          <a:p>
            <a:pPr>
              <a:buNone/>
            </a:pPr>
            <a:r>
              <a:rPr lang="sr-Cyrl-BA" sz="2400" dirty="0" smtClean="0"/>
              <a:t>			тим за самоевалуацију</a:t>
            </a:r>
          </a:p>
          <a:p>
            <a:pPr>
              <a:buFontTx/>
              <a:buChar char="-"/>
            </a:pPr>
            <a:r>
              <a:rPr lang="sr-Cyrl-BA" sz="2400" dirty="0" smtClean="0"/>
              <a:t>Прилагођавање</a:t>
            </a:r>
            <a:r>
              <a:rPr lang="en-US" sz="2400" dirty="0" smtClean="0"/>
              <a:t> </a:t>
            </a:r>
            <a:r>
              <a:rPr lang="sr-Cyrl-BA" sz="2400" dirty="0" smtClean="0"/>
              <a:t>и свих осталих  интерних правилника и писаних процедура новом Закону</a:t>
            </a:r>
          </a:p>
          <a:p>
            <a:pPr>
              <a:buFontTx/>
              <a:buChar char="-"/>
            </a:pPr>
            <a:endParaRPr lang="sr-Cyrl-BA" sz="2400" dirty="0" smtClean="0"/>
          </a:p>
          <a:p>
            <a:pPr>
              <a:buFontTx/>
              <a:buChar char="-"/>
            </a:pPr>
            <a:endParaRPr lang="sr-Cyrl-BA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400" b="1" dirty="0" smtClean="0"/>
              <a:t>ОДЛУКЕ ПРЕД ПОЧЕТАК НОВЕ ШКОЛСКЕ ГОДИНЕ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Cyrl-BA" sz="2800" dirty="0" smtClean="0"/>
              <a:t>  </a:t>
            </a:r>
            <a:r>
              <a:rPr lang="sr-Latn-BA" sz="2800" dirty="0" smtClean="0"/>
              <a:t>1</a:t>
            </a:r>
            <a:r>
              <a:rPr lang="sr-Cyrl-CS" sz="2800" dirty="0" smtClean="0"/>
              <a:t>. Одлука о извођењу наставе у 201</a:t>
            </a:r>
            <a:r>
              <a:rPr lang="sr-Latn-BA" sz="2800" dirty="0" smtClean="0"/>
              <a:t>8</a:t>
            </a:r>
            <a:r>
              <a:rPr lang="sr-Cyrl-CS" sz="2800" dirty="0" smtClean="0"/>
              <a:t>/1</a:t>
            </a:r>
            <a:r>
              <a:rPr lang="en-US" sz="2800" dirty="0" smtClean="0"/>
              <a:t>9</a:t>
            </a:r>
            <a:r>
              <a:rPr lang="sr-Cyrl-CS" sz="2800" dirty="0" smtClean="0"/>
              <a:t> ш.г.</a:t>
            </a:r>
          </a:p>
          <a:p>
            <a:pPr>
              <a:buNone/>
            </a:pPr>
            <a:endParaRPr lang="sr-Cyrl-CS" sz="400" dirty="0" smtClean="0"/>
          </a:p>
          <a:p>
            <a:pPr>
              <a:buNone/>
            </a:pPr>
            <a:endParaRPr lang="en-US" sz="400" dirty="0" smtClean="0"/>
          </a:p>
          <a:p>
            <a:pPr>
              <a:buNone/>
            </a:pPr>
            <a:r>
              <a:rPr lang="sr-Cyrl-CS" sz="2800" dirty="0" smtClean="0"/>
              <a:t>  2. Одлука о смјенама у 201</a:t>
            </a:r>
            <a:r>
              <a:rPr lang="en-US" sz="2800" dirty="0" smtClean="0"/>
              <a:t>8</a:t>
            </a:r>
            <a:r>
              <a:rPr lang="sr-Cyrl-CS" sz="2800" dirty="0" smtClean="0"/>
              <a:t>/1</a:t>
            </a:r>
            <a:r>
              <a:rPr lang="en-US" sz="2800" dirty="0" smtClean="0"/>
              <a:t>9</a:t>
            </a:r>
            <a:r>
              <a:rPr lang="sr-Cyrl-CS" sz="2800" dirty="0" smtClean="0"/>
              <a:t> ш.г.</a:t>
            </a:r>
          </a:p>
          <a:p>
            <a:pPr>
              <a:buNone/>
            </a:pPr>
            <a:endParaRPr lang="en-US" sz="400" dirty="0" smtClean="0"/>
          </a:p>
          <a:p>
            <a:pPr>
              <a:buNone/>
            </a:pPr>
            <a:r>
              <a:rPr lang="sr-Cyrl-CS" sz="2800" dirty="0" smtClean="0"/>
              <a:t>  3. Одлука о другом страном језику у 201</a:t>
            </a:r>
            <a:r>
              <a:rPr lang="en-US" sz="2800" dirty="0" smtClean="0"/>
              <a:t>8</a:t>
            </a:r>
            <a:r>
              <a:rPr lang="sr-Cyrl-CS" sz="2800" dirty="0" smtClean="0"/>
              <a:t>/1</a:t>
            </a:r>
            <a:r>
              <a:rPr lang="en-US" sz="2800" dirty="0" smtClean="0"/>
              <a:t>9</a:t>
            </a:r>
            <a:r>
              <a:rPr lang="sr-Cyrl-CS" sz="2800" dirty="0" smtClean="0"/>
              <a:t> ш.г.</a:t>
            </a:r>
          </a:p>
          <a:p>
            <a:pPr>
              <a:buNone/>
            </a:pPr>
            <a:endParaRPr lang="en-US" sz="400" dirty="0" smtClean="0"/>
          </a:p>
          <a:p>
            <a:pPr>
              <a:buNone/>
            </a:pPr>
            <a:r>
              <a:rPr lang="sr-Cyrl-BA" sz="2800" dirty="0" smtClean="0"/>
              <a:t>  </a:t>
            </a:r>
            <a:r>
              <a:rPr lang="sr-Latn-BA" sz="2800" dirty="0" smtClean="0"/>
              <a:t>4. </a:t>
            </a:r>
            <a:r>
              <a:rPr lang="sr-Cyrl-CS" sz="2800" dirty="0" smtClean="0"/>
              <a:t>Одлука о подјели предмета и часова на наставнике</a:t>
            </a:r>
          </a:p>
          <a:p>
            <a:pPr>
              <a:buNone/>
            </a:pPr>
            <a:endParaRPr lang="en-US" sz="400" dirty="0" smtClean="0"/>
          </a:p>
          <a:p>
            <a:pPr>
              <a:buNone/>
            </a:pPr>
            <a:r>
              <a:rPr lang="sr-Cyrl-CS" sz="2800" dirty="0" smtClean="0"/>
              <a:t>  5. Одлука о подјели одјељенских старјешинстава</a:t>
            </a:r>
          </a:p>
          <a:p>
            <a:pPr>
              <a:buNone/>
            </a:pPr>
            <a:endParaRPr lang="en-US" sz="400" dirty="0" smtClean="0"/>
          </a:p>
          <a:p>
            <a:pPr>
              <a:buNone/>
            </a:pPr>
            <a:r>
              <a:rPr lang="sr-Cyrl-CS" sz="2800" dirty="0" smtClean="0"/>
              <a:t>  6. Одлука о распореду часова</a:t>
            </a:r>
          </a:p>
          <a:p>
            <a:pPr>
              <a:buNone/>
            </a:pPr>
            <a:endParaRPr lang="en-US" sz="400" dirty="0" smtClean="0"/>
          </a:p>
          <a:p>
            <a:pPr>
              <a:buNone/>
            </a:pPr>
            <a:r>
              <a:rPr lang="sr-Cyrl-CS" sz="2800" dirty="0" smtClean="0"/>
              <a:t>  7. Одлука о формирању стручних актива</a:t>
            </a:r>
          </a:p>
          <a:p>
            <a:pPr>
              <a:buNone/>
            </a:pPr>
            <a:endParaRPr lang="en-US" sz="400" dirty="0" smtClean="0"/>
          </a:p>
          <a:p>
            <a:pPr>
              <a:buNone/>
            </a:pPr>
            <a:r>
              <a:rPr lang="sr-Cyrl-CS" sz="2800" dirty="0" smtClean="0"/>
              <a:t>  8. Одлука о 40-часовној радној недјељи</a:t>
            </a:r>
          </a:p>
          <a:p>
            <a:pPr>
              <a:buNone/>
            </a:pPr>
            <a:endParaRPr lang="en-US" sz="400" dirty="0" smtClean="0"/>
          </a:p>
          <a:p>
            <a:pPr>
              <a:buNone/>
            </a:pPr>
            <a:r>
              <a:rPr lang="sr-Cyrl-CS" sz="2800" dirty="0" smtClean="0"/>
              <a:t>  9. Одлука о остал. облиц. непоср. рада са ученицима</a:t>
            </a:r>
          </a:p>
          <a:p>
            <a:pPr>
              <a:buNone/>
            </a:pPr>
            <a:endParaRPr lang="en-US" sz="400" dirty="0" smtClean="0"/>
          </a:p>
          <a:p>
            <a:pPr>
              <a:buNone/>
            </a:pPr>
            <a:r>
              <a:rPr lang="sr-Cyrl-CS" sz="2800" dirty="0" smtClean="0"/>
              <a:t>10. Одлука о извођењу практичне наставе ван школе</a:t>
            </a:r>
            <a:endParaRPr lang="en-US" sz="2800" dirty="0" smtClean="0"/>
          </a:p>
          <a:p>
            <a:pPr>
              <a:buNone/>
            </a:pPr>
            <a:r>
              <a:rPr lang="en-GB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BA" dirty="0" smtClean="0"/>
          </a:p>
          <a:p>
            <a:endParaRPr lang="sr-Cyrl-BA" dirty="0" smtClean="0"/>
          </a:p>
          <a:p>
            <a:pPr>
              <a:buNone/>
            </a:pPr>
            <a:r>
              <a:rPr lang="sr-Cyrl-BA" dirty="0" smtClean="0"/>
              <a:t>			</a:t>
            </a:r>
            <a:r>
              <a:rPr lang="en-US" dirty="0" smtClean="0"/>
              <a:t>     </a:t>
            </a:r>
            <a:r>
              <a:rPr lang="sr-Cyrl-BA" dirty="0" smtClean="0"/>
              <a:t>ХВАЛА НА ПАЖЊИ</a:t>
            </a:r>
          </a:p>
          <a:p>
            <a:pPr>
              <a:buNone/>
            </a:pPr>
            <a:r>
              <a:rPr lang="en-US" dirty="0" smtClean="0"/>
              <a:t>				</a:t>
            </a:r>
          </a:p>
          <a:p>
            <a:pPr>
              <a:buNone/>
            </a:pPr>
            <a:r>
              <a:rPr lang="en-US" dirty="0" smtClean="0"/>
              <a:t>			vasiljko.skrivan@rpz-rs.org</a:t>
            </a:r>
          </a:p>
          <a:p>
            <a:pPr>
              <a:buNone/>
            </a:pPr>
            <a:endParaRPr lang="sr-Cyrl-B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400" b="1" dirty="0" smtClean="0"/>
              <a:t>У ВРШЕЊУ СТРУЧНО ПЕДАГОШКОГ НАДЗОРА, ПРОСВЈЕТНИ САВЈЕТНИК ОСТВАРУЈЕ: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sr-Cyrl-BA" sz="2400" dirty="0" smtClean="0"/>
              <a:t>Непосредан увид у примјену и реализацију НПП-а</a:t>
            </a:r>
          </a:p>
          <a:p>
            <a:pPr marL="457200" indent="-457200">
              <a:buAutoNum type="arabicParenR"/>
            </a:pPr>
            <a:r>
              <a:rPr lang="sr-Cyrl-BA" sz="2400" dirty="0" smtClean="0"/>
              <a:t>Увид у рад и организацију рада школе, рад наставника, стручних сарадника и директора</a:t>
            </a:r>
          </a:p>
          <a:p>
            <a:pPr marL="457200" indent="-457200">
              <a:buAutoNum type="arabicParenR"/>
            </a:pPr>
            <a:r>
              <a:rPr lang="sr-Cyrl-BA" sz="2400" dirty="0" smtClean="0"/>
              <a:t>Непосредан увид у начин извођења наставе, испита и других облика  образовно-васпитног рада</a:t>
            </a:r>
          </a:p>
          <a:p>
            <a:pPr marL="457200" indent="-457200">
              <a:buAutoNum type="arabicParenR"/>
            </a:pPr>
            <a:r>
              <a:rPr lang="sr-Cyrl-BA" sz="2400" dirty="0" smtClean="0"/>
              <a:t>Савјетодавно-инструктивну помоћ наставницима, стручним сарадницима и директору</a:t>
            </a:r>
          </a:p>
          <a:p>
            <a:pPr marL="457200" indent="-457200">
              <a:buAutoNum type="arabicParenR"/>
            </a:pPr>
            <a:r>
              <a:rPr lang="sr-Cyrl-BA" sz="2400" dirty="0" smtClean="0"/>
              <a:t>Увид у одржавање школских простора</a:t>
            </a:r>
          </a:p>
          <a:p>
            <a:pPr marL="457200" indent="-457200">
              <a:buAutoNum type="arabicParenR"/>
            </a:pPr>
            <a:r>
              <a:rPr lang="sr-Cyrl-BA" sz="2400" dirty="0" smtClean="0"/>
              <a:t>Предлаже министру и надлежним органима предузимање непосредних мјера за отклањање неправилности и недостатака и мјера за унапређивање ...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400" b="1" dirty="0" smtClean="0"/>
              <a:t>ЗАПИСНИЦИ И РЈЕШЕЊА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	</a:t>
            </a:r>
            <a:r>
              <a:rPr lang="sr-Cyrl-BA" sz="2400" dirty="0" smtClean="0"/>
              <a:t>О извршеном стручно-педагошком надзору обавезно се сачињава записник о чињеничном стању, који се доставља надлежним органима школе</a:t>
            </a:r>
          </a:p>
          <a:p>
            <a:pPr>
              <a:buNone/>
            </a:pPr>
            <a:endParaRPr lang="sr-Cyrl-BA" sz="2400" dirty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sr-Cyrl-BA" sz="2400" dirty="0" smtClean="0"/>
              <a:t>Просвјетни савјетник, према својим овлашћењима, рјешењем налаже школи отклањање утврђених неправилности.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400" b="1" dirty="0" smtClean="0"/>
              <a:t/>
            </a:r>
            <a:br>
              <a:rPr lang="sr-Cyrl-BA" sz="2400" b="1" dirty="0" smtClean="0"/>
            </a:br>
            <a:r>
              <a:rPr lang="sr-Cyrl-BA" sz="2400" b="1" dirty="0" smtClean="0"/>
              <a:t>ЧЛАН 126. ОО и ЧЛАН 118.  СО 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Both"/>
            </a:pPr>
            <a:r>
              <a:rPr lang="sr-Cyrl-BA" sz="2400" dirty="0" smtClean="0"/>
              <a:t>Рад наставника и стручних сарадника оцјењује директор један пут годишње</a:t>
            </a:r>
          </a:p>
          <a:p>
            <a:pPr marL="457200" indent="-457200">
              <a:buAutoNum type="arabicParenBoth"/>
            </a:pPr>
            <a:r>
              <a:rPr lang="sr-Cyrl-BA" sz="2400" dirty="0" smtClean="0"/>
              <a:t>Наставници и стручни сарадници оцјењуију се из слиједећих области:</a:t>
            </a:r>
          </a:p>
          <a:p>
            <a:pPr marL="457200" indent="-457200">
              <a:buAutoNum type="arabicParenR"/>
            </a:pPr>
            <a:r>
              <a:rPr lang="sr-Cyrl-BA" sz="2400" dirty="0" smtClean="0"/>
              <a:t>планирање, програмирање </a:t>
            </a:r>
            <a:r>
              <a:rPr lang="sr-Cyrl-BA" sz="2400" smtClean="0"/>
              <a:t>и </a:t>
            </a:r>
            <a:r>
              <a:rPr lang="sr-Cyrl-BA" sz="2400" smtClean="0"/>
              <a:t>припрем</a:t>
            </a:r>
            <a:r>
              <a:rPr lang="sr-Cyrl-BA" sz="2400" smtClean="0"/>
              <a:t>ање</a:t>
            </a:r>
            <a:endParaRPr lang="sr-Cyrl-BA" sz="2400" dirty="0" smtClean="0"/>
          </a:p>
          <a:p>
            <a:pPr marL="457200" indent="-457200">
              <a:buAutoNum type="arabicParenR"/>
            </a:pPr>
            <a:r>
              <a:rPr lang="sr-Cyrl-BA" sz="2400" dirty="0" smtClean="0"/>
              <a:t>Учење и поучавање, праћење и вредновање</a:t>
            </a:r>
          </a:p>
          <a:p>
            <a:pPr marL="457200" indent="-457200">
              <a:buAutoNum type="arabicParenR"/>
            </a:pPr>
            <a:r>
              <a:rPr lang="sr-Cyrl-BA" sz="2400" dirty="0" smtClean="0"/>
              <a:t>Креирање окружења за ученике, сарадња са породицом и заједницом</a:t>
            </a:r>
          </a:p>
          <a:p>
            <a:pPr marL="457200" indent="-457200">
              <a:buAutoNum type="arabicParenR"/>
            </a:pPr>
            <a:r>
              <a:rPr lang="sr-Cyrl-BA" sz="2400" dirty="0" smtClean="0"/>
              <a:t>Професионални развој и</a:t>
            </a:r>
          </a:p>
          <a:p>
            <a:pPr marL="457200" indent="-457200">
              <a:buAutoNum type="arabicParenR"/>
            </a:pPr>
            <a:r>
              <a:rPr lang="sr-Cyrl-BA" sz="2400" dirty="0" smtClean="0"/>
              <a:t>Учешће у раду и развоју школе и образовног система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400" b="1" dirty="0" smtClean="0"/>
              <a:t/>
            </a:r>
            <a:br>
              <a:rPr lang="sr-Cyrl-BA" sz="2400" b="1" dirty="0" smtClean="0"/>
            </a:br>
            <a:r>
              <a:rPr lang="sr-Cyrl-BA" sz="2400" b="1" dirty="0" smtClean="0"/>
              <a:t>ЧЛАН 126. ЗАКОНА о О ВиО; ЧЛАН 118.  ЗАКОНА о С ОиВ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BA" sz="2400" dirty="0" smtClean="0"/>
              <a:t>(3) Рад директора оцјењује се из слиједећих области:</a:t>
            </a:r>
          </a:p>
          <a:p>
            <a:pPr>
              <a:buNone/>
            </a:pPr>
            <a:endParaRPr lang="sr-Cyrl-BA" sz="400" dirty="0" smtClean="0"/>
          </a:p>
          <a:p>
            <a:pPr marL="457200" indent="-457200">
              <a:buAutoNum type="arabicParenR"/>
            </a:pPr>
            <a:r>
              <a:rPr lang="sr-Cyrl-BA" sz="2400" dirty="0" smtClean="0"/>
              <a:t>Руковођење васпитно-образовним процесом</a:t>
            </a:r>
          </a:p>
          <a:p>
            <a:pPr marL="457200" indent="-457200">
              <a:buAutoNum type="arabicParenR"/>
            </a:pPr>
            <a:r>
              <a:rPr lang="sr-Cyrl-BA" sz="2400" dirty="0" smtClean="0"/>
              <a:t>Планирање и организовање рада школе</a:t>
            </a:r>
          </a:p>
          <a:p>
            <a:pPr marL="457200" indent="-457200">
              <a:buAutoNum type="arabicParenR"/>
            </a:pPr>
            <a:r>
              <a:rPr lang="sr-Cyrl-BA" sz="2400" dirty="0" smtClean="0"/>
              <a:t>Сарадња са органима лок. самоуправе и родитељима</a:t>
            </a:r>
          </a:p>
          <a:p>
            <a:pPr marL="457200" indent="-457200">
              <a:buAutoNum type="arabicParenR"/>
            </a:pPr>
            <a:r>
              <a:rPr lang="sr-Cyrl-BA" sz="2400" dirty="0" smtClean="0"/>
              <a:t>Финансиј. и административно управљање радом школе</a:t>
            </a:r>
          </a:p>
          <a:p>
            <a:pPr marL="457200" indent="-457200">
              <a:buNone/>
            </a:pPr>
            <a:endParaRPr lang="sr-Cyrl-BA" sz="1000" dirty="0" smtClean="0"/>
          </a:p>
          <a:p>
            <a:pPr marL="457200" indent="-457200">
              <a:buNone/>
            </a:pPr>
            <a:r>
              <a:rPr lang="sr-Cyrl-BA" sz="2400" dirty="0" smtClean="0"/>
              <a:t>(4) Рад директора континуирано прати и оцјењује министар</a:t>
            </a:r>
          </a:p>
          <a:p>
            <a:pPr marL="457200" indent="-457200">
              <a:buNone/>
            </a:pPr>
            <a:endParaRPr lang="sr-Cyrl-BA" sz="1000" dirty="0" smtClean="0"/>
          </a:p>
          <a:p>
            <a:pPr marL="457200" indent="-457200">
              <a:buNone/>
            </a:pPr>
            <a:r>
              <a:rPr lang="sr-Cyrl-BA" sz="2400" dirty="0" smtClean="0"/>
              <a:t>(5) На приједлог Завода министар оцјењује директора, једном у двије године.</a:t>
            </a:r>
          </a:p>
          <a:p>
            <a:pPr marL="457200" indent="-457200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400" b="1" dirty="0" smtClean="0"/>
              <a:t>Члан 179. ЗАКОНА о О ВиО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BA" sz="2400" dirty="0" smtClean="0"/>
              <a:t>	Министар ће у року од годину дана од дана ступања на снагу закона донјети (укупно 23) правилнике</a:t>
            </a:r>
          </a:p>
          <a:p>
            <a:pPr>
              <a:buNone/>
            </a:pPr>
            <a:endParaRPr lang="sr-Cyrl-BA" sz="800" dirty="0" smtClean="0"/>
          </a:p>
          <a:p>
            <a:pPr>
              <a:buNone/>
            </a:pPr>
            <a:r>
              <a:rPr lang="sr-Cyrl-BA" sz="2400" dirty="0" smtClean="0"/>
              <a:t>18) стручном усавршавању, оцјењивању и напредовању директора, наставника и стручних сарадника</a:t>
            </a:r>
          </a:p>
          <a:p>
            <a:pPr>
              <a:buNone/>
            </a:pPr>
            <a:endParaRPr lang="sr-Cyrl-BA" sz="800" dirty="0" smtClean="0"/>
          </a:p>
          <a:p>
            <a:pPr>
              <a:buNone/>
            </a:pPr>
            <a:r>
              <a:rPr lang="sr-Cyrl-BA" sz="2400" dirty="0" smtClean="0"/>
              <a:t>22) вредновању квалитета васпитно-образовног рада у основној школи</a:t>
            </a:r>
          </a:p>
          <a:p>
            <a:pPr>
              <a:buNone/>
            </a:pPr>
            <a:endParaRPr lang="sr-Cyrl-BA" sz="800" dirty="0" smtClean="0"/>
          </a:p>
          <a:p>
            <a:pPr>
              <a:buNone/>
            </a:pPr>
            <a:r>
              <a:rPr lang="sr-Cyrl-BA" sz="2400" dirty="0" smtClean="0"/>
              <a:t>       ......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Cyrl-BA" dirty="0" smtClean="0"/>
          </a:p>
          <a:p>
            <a:pPr>
              <a:buNone/>
            </a:pPr>
            <a:endParaRPr lang="sr-Cyrl-BA" dirty="0" smtClean="0"/>
          </a:p>
          <a:p>
            <a:pPr algn="ctr">
              <a:buNone/>
            </a:pPr>
            <a:r>
              <a:rPr lang="sr-Cyrl-BA" b="1" dirty="0" smtClean="0"/>
              <a:t>2. КВАЛИТЕТ РАДА ШКОЛЕ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BA" sz="2400" b="1" dirty="0" smtClean="0"/>
              <a:t>ЗАКОН О ОСНОВНОМ ВАСПИТАЊУ И ОБРАЗОВАЊУ, чл</a:t>
            </a:r>
            <a:r>
              <a:rPr lang="en-US" sz="2400" b="1" dirty="0" smtClean="0"/>
              <a:t>.</a:t>
            </a:r>
            <a:r>
              <a:rPr lang="sr-Cyrl-BA" sz="2400" b="1" dirty="0" smtClean="0"/>
              <a:t> 165.</a:t>
            </a:r>
            <a:br>
              <a:rPr lang="sr-Cyrl-BA" sz="2400" b="1" dirty="0" smtClean="0"/>
            </a:br>
            <a:r>
              <a:rPr lang="sr-Cyrl-BA" sz="2400" b="1" dirty="0" smtClean="0"/>
              <a:t>ЗАКОН О СРЕДЊЕМ ОБРАЗАЊУ И ВАСПИТАЊУ, чл</a:t>
            </a:r>
            <a:r>
              <a:rPr lang="en-US" sz="2400" b="1" dirty="0" smtClean="0"/>
              <a:t>.</a:t>
            </a:r>
            <a:r>
              <a:rPr lang="sr-Cyrl-BA" sz="2400" b="1" dirty="0" smtClean="0"/>
              <a:t> 155.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Both"/>
            </a:pPr>
            <a:r>
              <a:rPr lang="sr-Cyrl-BA" sz="2400" dirty="0" smtClean="0"/>
              <a:t>У школи се ради унапређивања квалитета васпитно-образовног рада спроводи самовредновање и спољашње вредновање рада школе</a:t>
            </a:r>
          </a:p>
          <a:p>
            <a:pPr marL="457200" indent="-457200">
              <a:buAutoNum type="arabicParenBoth"/>
            </a:pPr>
            <a:endParaRPr lang="sr-Cyrl-BA" sz="1000" dirty="0" smtClean="0"/>
          </a:p>
          <a:p>
            <a:pPr marL="457200" indent="-457200">
              <a:buNone/>
            </a:pPr>
            <a:r>
              <a:rPr lang="sr-Cyrl-BA" sz="2400" dirty="0" smtClean="0"/>
              <a:t> ( )   Самовредновање рада врши школа према методологији коју прописује Завод</a:t>
            </a:r>
          </a:p>
          <a:p>
            <a:pPr marL="457200" indent="-457200">
              <a:buNone/>
            </a:pPr>
            <a:endParaRPr lang="sr-Cyrl-BA" sz="1000" dirty="0" smtClean="0"/>
          </a:p>
          <a:p>
            <a:pPr marL="457200" indent="-457200">
              <a:buNone/>
            </a:pPr>
            <a:r>
              <a:rPr lang="sr-Cyrl-BA" sz="2400" dirty="0" smtClean="0"/>
              <a:t>( )    Спољашње вредновање рада школе врши Завод према свом годишњем програму рада</a:t>
            </a:r>
          </a:p>
          <a:p>
            <a:pPr marL="457200" indent="-457200">
              <a:buNone/>
            </a:pPr>
            <a:endParaRPr lang="sr-Cyrl-BA" sz="1000" dirty="0" smtClean="0"/>
          </a:p>
          <a:p>
            <a:pPr marL="457200" indent="-457200">
              <a:buNone/>
            </a:pPr>
            <a:r>
              <a:rPr lang="sr-Cyrl-BA" sz="2400" dirty="0" smtClean="0"/>
              <a:t>( )    На основу резултата вредновања ... Школа сачињава план за унапређивање квалитета рада у областима дефинисаним стандардима осигурања квалитета рада</a:t>
            </a:r>
          </a:p>
          <a:p>
            <a:pPr marL="457200" indent="-457200">
              <a:buAutoNum type="arabicParenBoth"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</TotalTime>
  <Words>1102</Words>
  <Application>Microsoft Office PowerPoint</Application>
  <PresentationFormat>On-screen Show (4:3)</PresentationFormat>
  <Paragraphs>203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 1. НАДЗОР НАД РАДОМ ШКОЛЕ 2. КВАЛИТЕТ РАДА ШКОЛЕ 3. НЕШТО НОВО У НОВОЈ Ш. Г.  </vt:lpstr>
      <vt:lpstr>1. НАДЗОР НАД РАДОМ ШКОЛЕ</vt:lpstr>
      <vt:lpstr>У ВРШЕЊУ СТРУЧНО ПЕДАГОШКОГ НАДЗОРА, ПРОСВЈЕТНИ САВЈЕТНИК ОСТВАРУЈЕ:</vt:lpstr>
      <vt:lpstr>ЗАПИСНИЦИ И РЈЕШЕЊА</vt:lpstr>
      <vt:lpstr> ЧЛАН 126. ОО и ЧЛАН 118.  СО </vt:lpstr>
      <vt:lpstr> ЧЛАН 126. ЗАКОНА о О ВиО; ЧЛАН 118.  ЗАКОНА о С ОиВ</vt:lpstr>
      <vt:lpstr>Члан 179. ЗАКОНА о О ВиО</vt:lpstr>
      <vt:lpstr>Slide 8</vt:lpstr>
      <vt:lpstr>ЗАКОН О ОСНОВНОМ ВАСПИТАЊУ И ОБРАЗОВАЊУ, чл. 165. ЗАКОН О СРЕДЊЕМ ОБРАЗАЊУ И ВАСПИТАЊУ, чл. 155.</vt:lpstr>
      <vt:lpstr>СТАНДАРДИ ОСИГУРАЊА КВАЛИТЕТА РАДА ЗА ШКОЛЕ СУ :</vt:lpstr>
      <vt:lpstr>Стандард 1: Управљање и руковођење школом </vt:lpstr>
      <vt:lpstr>Стандард 2: Подучавање и учење</vt:lpstr>
      <vt:lpstr>Стандард 3: Ученичка постигнућа</vt:lpstr>
      <vt:lpstr>Стандард 4: Подршка ученицима</vt:lpstr>
      <vt:lpstr>Стандард 5: Организација и садржај НПП-а</vt:lpstr>
      <vt:lpstr>Стандард 6: Људски, материјални и ресурси унутар школе </vt:lpstr>
      <vt:lpstr>Стандард 7: Системи и процеси осигурања квалитета </vt:lpstr>
      <vt:lpstr>Slide 18</vt:lpstr>
      <vt:lpstr>Развојни план школе...</vt:lpstr>
      <vt:lpstr>Савјетодавно вијеће (члан 144. ЗАКОНА o С ОиВ)</vt:lpstr>
      <vt:lpstr>Slide 21</vt:lpstr>
      <vt:lpstr>НЕОДЛОЖНИ ПОСЛОВИ</vt:lpstr>
      <vt:lpstr>ОДЛУКЕ ПРЕД ПОЧЕТАК НОВЕ ШКОЛСКЕ ГОДИНЕ</vt:lpstr>
      <vt:lpstr>Slide 24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110</cp:revision>
  <dcterms:created xsi:type="dcterms:W3CDTF">2018-08-06T14:36:01Z</dcterms:created>
  <dcterms:modified xsi:type="dcterms:W3CDTF">2018-08-20T18:42:48Z</dcterms:modified>
</cp:coreProperties>
</file>