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5464-05BA-4F76-9B5E-2C7C42A15882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2E6D-FB5C-4ADF-B43F-EA4579FA1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F2E6D-FB5C-4ADF-B43F-EA4579FA14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0BA4B4-4767-4229-BAC2-59F2BB41665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49FB59-E377-4614-ACB7-6FCBB38C0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2192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	САОБРАЋАЈНЕ СЕКЦИЈЕ 	У ОСНОВНОЈ ШКОЛИ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600" b="1" dirty="0" smtClean="0"/>
              <a:t>Милија Марјановић </a:t>
            </a:r>
          </a:p>
          <a:p>
            <a:pPr algn="l"/>
            <a:r>
              <a:rPr lang="sr-Cyrl-CS" sz="1600" dirty="0" smtClean="0"/>
              <a:t>инс</a:t>
            </a:r>
            <a:r>
              <a:rPr lang="sr-Cyrl-RS" sz="1600" dirty="0" smtClean="0"/>
              <a:t>пектор-просвјетни савјетник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ПЛАНИРАЊЕ, ПРОГРАМИРАЊЕ И ПРИПРЕМАЊЕ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/>
              <a:t>Т</a:t>
            </a:r>
            <a:r>
              <a:rPr lang="sr-Cyrl-RS" sz="1800" dirty="0" smtClean="0"/>
              <a:t>рећи разред:</a:t>
            </a:r>
          </a:p>
          <a:p>
            <a:pPr>
              <a:buFontTx/>
              <a:buChar char="-"/>
            </a:pPr>
            <a:r>
              <a:rPr lang="sr-Cyrl-CS" sz="1800" dirty="0" smtClean="0"/>
              <a:t>о</a:t>
            </a:r>
            <a:r>
              <a:rPr lang="sr-Cyrl-RS" sz="1800" dirty="0" smtClean="0"/>
              <a:t>бјасни врсте саобраћаја и саобраћајних средстава;</a:t>
            </a:r>
          </a:p>
          <a:p>
            <a:pPr>
              <a:buFontTx/>
              <a:buChar char="-"/>
            </a:pPr>
            <a:r>
              <a:rPr lang="sr-Cyrl-CS" sz="1800" dirty="0" smtClean="0"/>
              <a:t>и</a:t>
            </a:r>
            <a:r>
              <a:rPr lang="sr-Cyrl-RS" sz="1800" dirty="0" smtClean="0"/>
              <a:t>дентификује опасности на путу;</a:t>
            </a:r>
          </a:p>
          <a:p>
            <a:pPr>
              <a:buFontTx/>
              <a:buChar char="-"/>
            </a:pPr>
            <a:r>
              <a:rPr lang="sr-Cyrl-CS" sz="1800" dirty="0" smtClean="0"/>
              <a:t>о</a:t>
            </a:r>
            <a:r>
              <a:rPr lang="sr-Cyrl-RS" sz="1800" dirty="0" smtClean="0"/>
              <a:t>бјасни пружање помоћи повријеђенима;</a:t>
            </a:r>
          </a:p>
          <a:p>
            <a:pPr>
              <a:buFontTx/>
              <a:buChar char="-"/>
            </a:pPr>
            <a:r>
              <a:rPr lang="sr-Cyrl-CS" sz="1800" dirty="0" smtClean="0"/>
              <a:t>п</a:t>
            </a:r>
            <a:r>
              <a:rPr lang="sr-Cyrl-RS" sz="1800" dirty="0" smtClean="0"/>
              <a:t>репозна саобраћајне знакове опасности, обавјештења и изричитих наредби.</a:t>
            </a:r>
          </a:p>
          <a:p>
            <a:pPr>
              <a:buNone/>
            </a:pPr>
            <a:r>
              <a:rPr lang="sr-Cyrl-RS" sz="1800" dirty="0" smtClean="0"/>
              <a:t>Шести разред:</a:t>
            </a:r>
          </a:p>
          <a:p>
            <a:pPr>
              <a:buFontTx/>
              <a:buChar char="-"/>
            </a:pPr>
            <a:r>
              <a:rPr lang="sr-Cyrl-CS" sz="1800" dirty="0" smtClean="0"/>
              <a:t>п</a:t>
            </a:r>
            <a:r>
              <a:rPr lang="sr-Cyrl-RS" sz="1800" dirty="0" smtClean="0"/>
              <a:t>ознаје све врсте саобраћајних система;</a:t>
            </a:r>
          </a:p>
          <a:p>
            <a:pPr>
              <a:buFontTx/>
              <a:buChar char="-"/>
            </a:pPr>
            <a:r>
              <a:rPr lang="sr-Cyrl-CS" sz="1800" dirty="0" smtClean="0"/>
              <a:t>п</a:t>
            </a:r>
            <a:r>
              <a:rPr lang="sr-Cyrl-RS" sz="1800" dirty="0" smtClean="0"/>
              <a:t>ознаје све врсте саобраћајних знакова;</a:t>
            </a:r>
          </a:p>
          <a:p>
            <a:pPr>
              <a:buFontTx/>
              <a:buChar char="-"/>
            </a:pPr>
            <a:r>
              <a:rPr lang="sr-Cyrl-CS" sz="1800" dirty="0" smtClean="0"/>
              <a:t>п</a:t>
            </a:r>
            <a:r>
              <a:rPr lang="sr-Cyrl-RS" sz="1800" dirty="0" smtClean="0"/>
              <a:t>оштује основна правила и прописе кретања пјешака и бицикла у јавном саобраћају;</a:t>
            </a:r>
          </a:p>
          <a:p>
            <a:pPr>
              <a:buFontTx/>
              <a:buChar char="-"/>
            </a:pPr>
            <a:r>
              <a:rPr lang="sr-Cyrl-CS" sz="1800" dirty="0" smtClean="0"/>
              <a:t>и</a:t>
            </a:r>
            <a:r>
              <a:rPr lang="sr-Cyrl-RS" sz="1800" dirty="0" smtClean="0"/>
              <a:t>здвоји учеснике у саобраћају по праву првенства. </a:t>
            </a:r>
          </a:p>
          <a:p>
            <a:pPr>
              <a:buFontTx/>
              <a:buChar char="-"/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ЕВАЛУАЦИЈА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sr-Cyrl-CS" sz="1800" dirty="0" smtClean="0"/>
              <a:t>Један</a:t>
            </a:r>
            <a:r>
              <a:rPr lang="sr-Cyrl-RS" sz="1800" dirty="0" smtClean="0"/>
              <a:t> час секције обавезно треба посветити осврту на рад у протеклом периоду.</a:t>
            </a:r>
          </a:p>
          <a:p>
            <a:pPr algn="just"/>
            <a:r>
              <a:rPr lang="sr-Cyrl-RS" sz="1800" dirty="0" smtClean="0"/>
              <a:t>Евалуација служи за процјену степена остварености дефинисаних циљева и исхода, квалитет и ефикасност реализације планираних активности, потешкоће које су се јављале у раду и ниво постигнутих резултата. </a:t>
            </a:r>
          </a:p>
          <a:p>
            <a:pPr algn="just"/>
            <a:r>
              <a:rPr lang="sr-Cyrl-RS" sz="1800" dirty="0" smtClean="0"/>
              <a:t>Битна је и процјена о томе како су се ученици осјећали током рада у секцији, да ли су добро сарађивали, шта би се могло промјенити, да ли им је рад био користан, шта би се могло урадити како би резултати били бољи.</a:t>
            </a:r>
          </a:p>
          <a:p>
            <a:pPr algn="just"/>
            <a:r>
              <a:rPr lang="sr-Cyrl-CS" sz="1800" dirty="0" smtClean="0"/>
              <a:t>П</a:t>
            </a:r>
            <a:r>
              <a:rPr lang="sr-Cyrl-RS" sz="1800" dirty="0" smtClean="0"/>
              <a:t>роцјена квалитета рада секције:</a:t>
            </a:r>
          </a:p>
          <a:p>
            <a:pPr algn="just">
              <a:buNone/>
            </a:pPr>
            <a:r>
              <a:rPr lang="sr-Cyrl-RS" sz="1800" dirty="0" smtClean="0"/>
              <a:t>    - упитник/анкета</a:t>
            </a:r>
          </a:p>
          <a:p>
            <a:pPr algn="just">
              <a:buNone/>
            </a:pPr>
            <a:r>
              <a:rPr lang="sr-Cyrl-RS" sz="1800" dirty="0" smtClean="0"/>
              <a:t>    - интервју/фокус група 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ПРОМОЦИЈА СЕКЦИЈЕ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r>
              <a:rPr lang="sr-Cyrl-CS" sz="1800" dirty="0" smtClean="0"/>
              <a:t>Информације о раду секције </a:t>
            </a:r>
          </a:p>
          <a:p>
            <a:r>
              <a:rPr lang="sr-Cyrl-CS" sz="1800" dirty="0" smtClean="0"/>
              <a:t>Израда</a:t>
            </a:r>
            <a:r>
              <a:rPr lang="sr-Cyrl-RS" sz="1800" dirty="0" smtClean="0"/>
              <a:t> школског паноа – активности, резултати, манифестације </a:t>
            </a:r>
          </a:p>
          <a:p>
            <a:r>
              <a:rPr lang="sr-Cyrl-RS" sz="1800" dirty="0" smtClean="0"/>
              <a:t>Едукација других ученика у школи (путем кратких предавања, флајера са информацијама, презентација . . .) </a:t>
            </a:r>
          </a:p>
          <a:p>
            <a:r>
              <a:rPr lang="sr-Cyrl-RS" sz="1800" dirty="0" smtClean="0"/>
              <a:t>Обиљежавања значајних датума или акција ( Дан без аутомобила, коришћење појаса, дјечијих сједалица . . .)</a:t>
            </a:r>
          </a:p>
          <a:p>
            <a:r>
              <a:rPr lang="sr-Cyrl-RS" sz="1800" dirty="0" smtClean="0"/>
              <a:t>Организација приредби са темом саобраћаја</a:t>
            </a:r>
          </a:p>
          <a:p>
            <a:r>
              <a:rPr lang="sr-Cyrl-RS" sz="1800" dirty="0" smtClean="0"/>
              <a:t>Сарадња међу секцијама (представа “Мирка”)</a:t>
            </a:r>
          </a:p>
          <a:p>
            <a:r>
              <a:rPr lang="sr-Cyrl-RS" sz="1800" dirty="0" smtClean="0"/>
              <a:t>Израда и дјељење едукативног материјала </a:t>
            </a:r>
          </a:p>
          <a:p>
            <a:r>
              <a:rPr lang="sr-Cyrl-RS" sz="1800" dirty="0" smtClean="0"/>
              <a:t>Презентовање рада путем школског часописа</a:t>
            </a:r>
          </a:p>
          <a:p>
            <a:r>
              <a:rPr lang="sr-Cyrl-RS" sz="1800" dirty="0" smtClean="0"/>
              <a:t>Презентовање на сајту школе </a:t>
            </a:r>
          </a:p>
          <a:p>
            <a:r>
              <a:rPr lang="sr-Cyrl-RS" sz="1800" dirty="0" smtClean="0"/>
              <a:t>Укључивање родитеља у активности секције</a:t>
            </a:r>
          </a:p>
          <a:p>
            <a:r>
              <a:rPr lang="sr-Cyrl-RS" sz="1800" dirty="0" smtClean="0"/>
              <a:t>Покретање иницијативе код представника локалне заједнице за стварање безбједног окружења школе</a:t>
            </a:r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ПРАВНИ ОСНОВ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Cyrl-RS" sz="1800" b="1" i="1" dirty="0" smtClean="0"/>
              <a:t>Закон о основном васпитању и образовању</a:t>
            </a:r>
          </a:p>
          <a:p>
            <a:pPr algn="just">
              <a:buFont typeface="Wingdings" pitchFamily="2" charset="2"/>
              <a:buChar char="Ø"/>
            </a:pPr>
            <a:r>
              <a:rPr lang="sr-Cyrl-CS" sz="1800" dirty="0" smtClean="0"/>
              <a:t>ч</a:t>
            </a:r>
            <a:r>
              <a:rPr lang="sr-Cyrl-RS" sz="1800" dirty="0" smtClean="0"/>
              <a:t>л. 54 ст. (3) У школи се организују ваннаставне активности укључивањем ученика у различите облике рада који се заснивају на </a:t>
            </a:r>
            <a:r>
              <a:rPr lang="sr-Cyrl-RS" sz="1800" b="1" dirty="0" smtClean="0"/>
              <a:t>добровољном изјашњавању ученика</a:t>
            </a:r>
            <a:r>
              <a:rPr lang="sr-Cyrl-RS" sz="1800" dirty="0" smtClean="0"/>
              <a:t>, а у складу са </a:t>
            </a:r>
            <a:r>
              <a:rPr lang="sr-Cyrl-RS" sz="1800" b="1" dirty="0" smtClean="0"/>
              <a:t>могућностима и потребама школе</a:t>
            </a:r>
            <a:r>
              <a:rPr lang="sr-Cyrl-RS" sz="18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sr-Cyrl-RS" sz="1800" b="1" i="1" dirty="0" smtClean="0"/>
              <a:t>Правилник о норми непосредног рада са ученицима наставника и стручних сарадника, у оквиру 40-часовне радне седмице у основној школи </a:t>
            </a:r>
          </a:p>
          <a:p>
            <a:pPr algn="just">
              <a:buFont typeface="Wingdings" pitchFamily="2" charset="2"/>
              <a:buChar char="Ø"/>
            </a:pPr>
            <a:r>
              <a:rPr lang="sr-Cyrl-CS" sz="1800" dirty="0" smtClean="0"/>
              <a:t>ч</a:t>
            </a:r>
            <a:r>
              <a:rPr lang="sr-Cyrl-RS" sz="1800" dirty="0" smtClean="0"/>
              <a:t>л. 2 Седмични фонд часова непосредног васпитно-образовног рада наставника са ученицима износи 24 часа.</a:t>
            </a:r>
          </a:p>
          <a:p>
            <a:pPr algn="just">
              <a:buFont typeface="Wingdings" pitchFamily="2" charset="2"/>
              <a:buChar char="Ø"/>
            </a:pPr>
            <a:r>
              <a:rPr lang="sr-Cyrl-CS" sz="1800" dirty="0" smtClean="0"/>
              <a:t>ч</a:t>
            </a:r>
            <a:r>
              <a:rPr lang="sr-Cyrl-RS" sz="1800" dirty="0" smtClean="0"/>
              <a:t>л. 7 ст. (1) У оквиру непосредног рада са ученицма наставник може имати један или два часа осталих облика рада са ученицима који се обављају путем:</a:t>
            </a:r>
          </a:p>
          <a:p>
            <a:pPr algn="just">
              <a:buNone/>
            </a:pPr>
            <a:r>
              <a:rPr lang="sr-Cyrl-CS" sz="1800" dirty="0" smtClean="0"/>
              <a:t>       а</a:t>
            </a:r>
            <a:r>
              <a:rPr lang="sr-Cyrl-RS" sz="1800" dirty="0" smtClean="0"/>
              <a:t>) допунске наставе</a:t>
            </a:r>
          </a:p>
          <a:p>
            <a:pPr algn="just">
              <a:buNone/>
            </a:pPr>
            <a:r>
              <a:rPr lang="sr-Cyrl-RS" sz="1800" dirty="0" smtClean="0"/>
              <a:t>       б) додатне наставе</a:t>
            </a:r>
          </a:p>
          <a:p>
            <a:pPr algn="just">
              <a:buNone/>
            </a:pPr>
            <a:r>
              <a:rPr lang="sr-Cyrl-RS" sz="1800" dirty="0" smtClean="0"/>
              <a:t>       в) факултативне наставе</a:t>
            </a:r>
          </a:p>
          <a:p>
            <a:pPr algn="just">
              <a:buNone/>
            </a:pPr>
            <a:r>
              <a:rPr lang="sr-Cyrl-RS" sz="1800" dirty="0" smtClean="0"/>
              <a:t>       г) припремне наставе и</a:t>
            </a:r>
          </a:p>
          <a:p>
            <a:pPr algn="just">
              <a:buNone/>
            </a:pPr>
            <a:r>
              <a:rPr lang="sr-Cyrl-RS" sz="1800" dirty="0" smtClean="0"/>
              <a:t>       д) </a:t>
            </a:r>
            <a:r>
              <a:rPr lang="sr-Cyrl-RS" sz="1800" b="1" dirty="0" smtClean="0"/>
              <a:t>секције </a:t>
            </a:r>
          </a:p>
          <a:p>
            <a:pPr algn="just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ПРАВНИ ОСНОВ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algn="just"/>
            <a:r>
              <a:rPr lang="sr-Cyrl-CS" sz="1800" dirty="0" smtClean="0"/>
              <a:t>ч</a:t>
            </a:r>
            <a:r>
              <a:rPr lang="sr-Cyrl-RS" sz="1800" dirty="0" smtClean="0"/>
              <a:t>л. 9 Наставнику који остварује наставу у оквиру пуног радног времена, за припремање наставе, проучавање стручне и уџбеничке литературе и </a:t>
            </a:r>
            <a:r>
              <a:rPr lang="sr-Cyrl-RS" sz="1800" b="1" dirty="0" smtClean="0"/>
              <a:t>писмене припреме за сваки час </a:t>
            </a:r>
            <a:r>
              <a:rPr lang="sr-Cyrl-RS" sz="1800" dirty="0" smtClean="0"/>
              <a:t>за сваки час непосредног рада са ученицима признаје се 12 часова недјељно (0,5 за једна час).  </a:t>
            </a:r>
          </a:p>
          <a:p>
            <a:pPr algn="just"/>
            <a:r>
              <a:rPr lang="sr-Cyrl-RS" sz="1800" b="1" i="1" dirty="0" smtClean="0"/>
              <a:t>Уредба о педагошким стандардима и нормативима за основно образовање и васпитање</a:t>
            </a:r>
          </a:p>
          <a:p>
            <a:pPr algn="just"/>
            <a:r>
              <a:rPr lang="sr-Cyrl-CS" sz="1800" dirty="0" smtClean="0"/>
              <a:t>ч</a:t>
            </a:r>
            <a:r>
              <a:rPr lang="sr-Cyrl-RS" sz="1800" dirty="0" smtClean="0"/>
              <a:t>л. 11 ст. (3) Слободне активности организују се за групе од 15 до 20 ученика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О СЕКЦИЈАМА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 algn="just">
              <a:buNone/>
            </a:pPr>
            <a:r>
              <a:rPr lang="sr-Cyrl-RS" sz="1800" dirty="0" smtClean="0"/>
              <a:t> </a:t>
            </a:r>
          </a:p>
          <a:p>
            <a:pPr algn="just"/>
            <a:r>
              <a:rPr lang="sr-Cyrl-RS" sz="2000" dirty="0" smtClean="0"/>
              <a:t>. . . </a:t>
            </a:r>
            <a:r>
              <a:rPr lang="sr-Cyrl-CS" sz="2000" dirty="0" smtClean="0"/>
              <a:t>д</a:t>
            </a:r>
            <a:r>
              <a:rPr lang="sr-Cyrl-RS" sz="2000" dirty="0" smtClean="0"/>
              <a:t>а омогући сваком ученику да развије све своје потенцијале и помогне му да постане одговоран члан своје заједнице и друштва. . . . </a:t>
            </a:r>
          </a:p>
          <a:p>
            <a:pPr algn="just"/>
            <a:r>
              <a:rPr lang="sr-Cyrl-RS" sz="2000" dirty="0" smtClean="0"/>
              <a:t>. . . </a:t>
            </a:r>
            <a:r>
              <a:rPr lang="sr-Cyrl-CS" sz="2000" dirty="0" smtClean="0"/>
              <a:t>д</a:t>
            </a:r>
            <a:r>
              <a:rPr lang="sr-Cyrl-RS" sz="2000" dirty="0" smtClean="0"/>
              <a:t>а ученику пружи прилику да открије и развије своја интересовања, сарађује са другима на различитим активностима и стекне нова знања и вјештине и заузме друштвено прихватљиве ставове. </a:t>
            </a:r>
          </a:p>
          <a:p>
            <a:pPr algn="just"/>
            <a:r>
              <a:rPr lang="sr-Cyrl-RS" sz="2000" dirty="0" smtClean="0"/>
              <a:t>Развијају низ компетенција: социјалних, когнитивних, моторичких и сл. </a:t>
            </a:r>
          </a:p>
          <a:p>
            <a:pPr algn="just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sr-Cyrl-RS" sz="2000" dirty="0" smtClean="0">
                <a:solidFill>
                  <a:srgbClr val="C00000"/>
                </a:solidFill>
              </a:rPr>
              <a:t>Рад секција представља саставни дио цјелокупног рада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r-Cyrl-RS" sz="2000" dirty="0" smtClean="0">
                <a:solidFill>
                  <a:srgbClr val="C00000"/>
                </a:solidFill>
              </a:rPr>
              <a:t>школе и доприноси квалитету и резултатима које школа 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r-Cyrl-RS" sz="2000" dirty="0" smtClean="0">
                <a:solidFill>
                  <a:srgbClr val="C00000"/>
                </a:solidFill>
              </a:rPr>
              <a:t>постиже. </a:t>
            </a:r>
          </a:p>
          <a:p>
            <a:pPr algn="just"/>
            <a:endParaRPr lang="sr-Cyrl-R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САОБРАЋАЈНА СЕКЦИЈА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algn="just"/>
            <a:r>
              <a:rPr lang="sr-Cyrl-RS" sz="1800" dirty="0" smtClean="0"/>
              <a:t>Информисати ученике у школи о раду Саобраћајне секције (путем огласа, лично, на школској огласној табли, са терминима одржавања часова секције).</a:t>
            </a:r>
          </a:p>
          <a:p>
            <a:pPr algn="just"/>
            <a:r>
              <a:rPr lang="sr-Cyrl-RS" sz="1800" dirty="0" smtClean="0"/>
              <a:t>На првом часу упознати ученике са начином рада.</a:t>
            </a:r>
          </a:p>
          <a:p>
            <a:pPr algn="just"/>
            <a:r>
              <a:rPr lang="sr-Cyrl-RS" sz="1800" dirty="0" smtClean="0"/>
              <a:t>Циљ  је да ученици :  </a:t>
            </a:r>
          </a:p>
          <a:p>
            <a:pPr algn="just">
              <a:buNone/>
            </a:pPr>
            <a:endParaRPr lang="sr-Cyrl-RS" sz="1800" dirty="0" smtClean="0"/>
          </a:p>
          <a:p>
            <a:pPr algn="just">
              <a:buFontTx/>
              <a:buChar char="-"/>
            </a:pPr>
            <a:r>
              <a:rPr lang="sr-Cyrl-RS" sz="1800" dirty="0" smtClean="0"/>
              <a:t>Прошире</a:t>
            </a:r>
            <a:r>
              <a:rPr lang="sr-Cyrl-RS" sz="1800" b="1" dirty="0" smtClean="0"/>
              <a:t> </a:t>
            </a:r>
            <a:r>
              <a:rPr lang="sr-Cyrl-RS" sz="1800" dirty="0" smtClean="0"/>
              <a:t>стечена и усвоје нова</a:t>
            </a:r>
            <a:r>
              <a:rPr lang="sr-Cyrl-RS" sz="1800" b="1" dirty="0" smtClean="0"/>
              <a:t> знања </a:t>
            </a:r>
            <a:r>
              <a:rPr lang="sr-Cyrl-RS" sz="1800" dirty="0" smtClean="0"/>
              <a:t>о саобраћајним прописима</a:t>
            </a:r>
          </a:p>
          <a:p>
            <a:pPr algn="just">
              <a:buFontTx/>
              <a:buChar char="-"/>
            </a:pPr>
            <a:endParaRPr lang="sr-Cyrl-RS" sz="1800" dirty="0" smtClean="0"/>
          </a:p>
          <a:p>
            <a:pPr algn="just">
              <a:buFontTx/>
              <a:buChar char="-"/>
            </a:pPr>
            <a:r>
              <a:rPr lang="sr-Cyrl-RS" sz="1800" dirty="0" smtClean="0"/>
              <a:t>Овладају </a:t>
            </a:r>
            <a:r>
              <a:rPr lang="sr-Cyrl-RS" sz="1800" b="1" dirty="0" smtClean="0"/>
              <a:t>вјештином</a:t>
            </a:r>
            <a:r>
              <a:rPr lang="sr-Cyrl-RS" sz="1800" dirty="0" smtClean="0"/>
              <a:t> управљања бициклом на полигону</a:t>
            </a:r>
          </a:p>
          <a:p>
            <a:pPr algn="just">
              <a:buFontTx/>
              <a:buChar char="-"/>
            </a:pPr>
            <a:endParaRPr lang="sr-Cyrl-RS" sz="1800" dirty="0" smtClean="0"/>
          </a:p>
          <a:p>
            <a:pPr algn="just">
              <a:buFontTx/>
              <a:buChar char="-"/>
            </a:pPr>
            <a:r>
              <a:rPr lang="sr-Cyrl-RS" sz="1800" dirty="0" smtClean="0"/>
              <a:t>Стекну трајне </a:t>
            </a:r>
            <a:r>
              <a:rPr lang="sr-Cyrl-RS" sz="1800" b="1" dirty="0" smtClean="0"/>
              <a:t>ставове</a:t>
            </a:r>
            <a:r>
              <a:rPr lang="sr-Cyrl-RS" sz="1800" dirty="0" smtClean="0"/>
              <a:t> о поштовању прописа из области саобраћаја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ПЛАНИРАЊЕ, ПРОГРАМИРАЊЕ И ПРИПРЕМАЊЕ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algn="just"/>
            <a:endParaRPr lang="sr-Cyrl-RS" sz="1800" dirty="0" smtClean="0"/>
          </a:p>
          <a:p>
            <a:pPr algn="just"/>
            <a:r>
              <a:rPr lang="sr-Cyrl-RS" sz="1800" dirty="0" smtClean="0"/>
              <a:t>Глобално (годишње) планирање подразумијева распред тематских цјелина по мјесецима са оквирним бројем часова потребних за реализацију. </a:t>
            </a:r>
          </a:p>
          <a:p>
            <a:pPr algn="just">
              <a:buNone/>
            </a:pPr>
            <a:endParaRPr lang="sr-Cyrl-RS" sz="1800" dirty="0" smtClean="0"/>
          </a:p>
          <a:p>
            <a:pPr algn="just"/>
            <a:r>
              <a:rPr lang="sr-Cyrl-RS" sz="1800" dirty="0" smtClean="0"/>
              <a:t>Оперативно (мјесечно) планирање је детаљније и представља попис наставних садржаја, метода и облика рада, као и очекиваних исхода учења. </a:t>
            </a:r>
          </a:p>
          <a:p>
            <a:pPr algn="just"/>
            <a:endParaRPr lang="sr-Cyrl-RS" sz="1800" dirty="0" smtClean="0"/>
          </a:p>
          <a:p>
            <a:pPr algn="just"/>
            <a:r>
              <a:rPr lang="sr-Cyrl-RS" sz="1800" dirty="0" smtClean="0"/>
              <a:t>Писане припреме треба да садрже све неопходне дидактичко –методичке елементе, дефинисане исходе учења, облике, методе рада и планиране активности.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ДОКУМЕНТАЦИЈА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sr-Cyrl-RS" sz="1800" dirty="0" smtClean="0"/>
              <a:t>У одјељењским књигама – стр. 208. (име ученика, врста слободне активности и наставник) </a:t>
            </a:r>
          </a:p>
          <a:p>
            <a:pPr>
              <a:buNone/>
            </a:pPr>
            <a:endParaRPr lang="sr-Cyrl-RS" sz="1800" dirty="0" smtClean="0"/>
          </a:p>
          <a:p>
            <a:r>
              <a:rPr lang="sr-Cyrl-CS" sz="1800" dirty="0" smtClean="0"/>
              <a:t>Дневник</a:t>
            </a:r>
            <a:r>
              <a:rPr lang="sr-Cyrl-RS" sz="1800" dirty="0" smtClean="0"/>
              <a:t> рада слободних активности ученика (обр. 12)</a:t>
            </a:r>
          </a:p>
          <a:p>
            <a:r>
              <a:rPr lang="sr-Cyrl-RS" sz="1800" dirty="0" smtClean="0"/>
              <a:t>Евидентира се:  - распоред рада</a:t>
            </a:r>
          </a:p>
          <a:p>
            <a:pPr>
              <a:buNone/>
            </a:pPr>
            <a:r>
              <a:rPr lang="sr-Cyrl-RS" sz="1800" dirty="0" smtClean="0"/>
              <a:t>                                 - датуми планираних манифестација </a:t>
            </a:r>
          </a:p>
          <a:p>
            <a:pPr>
              <a:buNone/>
            </a:pPr>
            <a:r>
              <a:rPr lang="sr-Cyrl-RS" sz="1800" dirty="0" smtClean="0"/>
              <a:t>                                 - програм рада</a:t>
            </a:r>
          </a:p>
          <a:p>
            <a:pPr>
              <a:buNone/>
            </a:pPr>
            <a:r>
              <a:rPr lang="sr-Cyrl-RS" sz="1800" dirty="0" smtClean="0"/>
              <a:t>                                 - списак ученика</a:t>
            </a:r>
          </a:p>
          <a:p>
            <a:pPr>
              <a:buNone/>
            </a:pPr>
            <a:r>
              <a:rPr lang="sr-Cyrl-RS" sz="1800" dirty="0" smtClean="0"/>
              <a:t>                                 - дневник рада </a:t>
            </a:r>
          </a:p>
          <a:p>
            <a:pPr>
              <a:buNone/>
            </a:pPr>
            <a:r>
              <a:rPr lang="sr-Cyrl-RS" sz="1800" dirty="0" smtClean="0"/>
              <a:t>                                 - запажања о раду и успјеху ученика </a:t>
            </a:r>
          </a:p>
          <a:p>
            <a:pPr>
              <a:buNone/>
            </a:pPr>
            <a:r>
              <a:rPr lang="sr-Cyrl-RS" sz="1800" dirty="0" smtClean="0"/>
              <a:t>                                 - подаци о посјетама, успјесима и промоцији</a:t>
            </a:r>
          </a:p>
          <a:p>
            <a:pPr>
              <a:buNone/>
            </a:pPr>
            <a:r>
              <a:rPr lang="sr-Cyrl-RS" sz="1800" dirty="0" smtClean="0"/>
              <a:t>                                   рада секције </a:t>
            </a:r>
          </a:p>
          <a:p>
            <a:pPr>
              <a:buNone/>
            </a:pPr>
            <a:endParaRPr lang="sr-Cyrl-RS" sz="1800" dirty="0" smtClean="0"/>
          </a:p>
          <a:p>
            <a:pPr>
              <a:buNone/>
            </a:pPr>
            <a:r>
              <a:rPr lang="sr-Cyrl-RS" sz="1800" dirty="0" smtClean="0"/>
              <a:t>	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ПЛАНИРАЊЕ, ПРОГРАМИРАЊЕ И ПРИПРЕМАЊЕ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CS" sz="1800" dirty="0" smtClean="0"/>
              <a:t>Наставне теме које се реализују НПП-ом </a:t>
            </a:r>
          </a:p>
          <a:p>
            <a:pPr>
              <a:buNone/>
            </a:pPr>
            <a:endParaRPr lang="sr-Cyrl-CS" sz="1800" dirty="0" smtClean="0"/>
          </a:p>
          <a:p>
            <a:pPr>
              <a:buNone/>
            </a:pPr>
            <a:endParaRPr lang="sr-Cyrl-CS" sz="1800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676402"/>
          <a:ext cx="8458200" cy="40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048000"/>
                <a:gridCol w="3352800"/>
                <a:gridCol w="1524000"/>
              </a:tblGrid>
              <a:tr h="735674">
                <a:tc>
                  <a:txBody>
                    <a:bodyPr/>
                    <a:lstStyle/>
                    <a:p>
                      <a:r>
                        <a:rPr lang="sr-Cyrl-CS" sz="1200" dirty="0" smtClean="0"/>
                        <a:t>Р</a:t>
                      </a:r>
                      <a:r>
                        <a:rPr lang="sr-Cyrl-RS" sz="1200" dirty="0" smtClean="0"/>
                        <a:t>азред</a:t>
                      </a:r>
                      <a:r>
                        <a:rPr lang="sr-Cyrl-R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предмет/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предметно подручје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  <a:cs typeface="Times New Roman"/>
                        </a:rPr>
                        <a:t>Назив наставне теме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  <a:cs typeface="Times New Roman"/>
                        </a:rPr>
                        <a:t>Број часова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Моја околина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Саобраћајна азбука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Природа и друштво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Ученик у саобраћају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Природа и друштво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Саобраћај у мјесту и околини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5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Техничко образовање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>
                          <a:latin typeface="Times New Roman"/>
                          <a:ea typeface="Times New Roman"/>
                          <a:cs typeface="Times New Roman"/>
                        </a:rPr>
                        <a:t>Саобраћајни системи и регулисање саобраћаја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ПЛАНИРАЊЕ, ПРОГРАМИРАЊЕ И ПРИПРЕМАЊЕ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sr-Cyrl-RS" sz="1800" dirty="0" smtClean="0"/>
              <a:t>Компетенције које ученици стичу реализацијом НПП-а </a:t>
            </a:r>
          </a:p>
          <a:p>
            <a:pPr>
              <a:buNone/>
            </a:pPr>
            <a:r>
              <a:rPr lang="sr-Cyrl-CS" sz="1800" dirty="0" smtClean="0"/>
              <a:t>Први разред:</a:t>
            </a:r>
          </a:p>
          <a:p>
            <a:pPr>
              <a:buFontTx/>
              <a:buChar char="-"/>
            </a:pPr>
            <a:r>
              <a:rPr lang="sr-Cyrl-CS" sz="1800" dirty="0" smtClean="0"/>
              <a:t>з</a:t>
            </a:r>
            <a:r>
              <a:rPr lang="sr-Cyrl-RS" sz="1800" dirty="0" smtClean="0"/>
              <a:t>на ко су учесници у саобраћају;</a:t>
            </a:r>
          </a:p>
          <a:p>
            <a:pPr>
              <a:buFontTx/>
              <a:buChar char="-"/>
            </a:pPr>
            <a:r>
              <a:rPr lang="sr-Cyrl-RS" sz="1800" dirty="0" smtClean="0"/>
              <a:t>именује саобраћајна средства;</a:t>
            </a:r>
          </a:p>
          <a:p>
            <a:pPr>
              <a:buFontTx/>
              <a:buChar char="-"/>
            </a:pPr>
            <a:r>
              <a:rPr lang="sr-Cyrl-CS" sz="1800" dirty="0" smtClean="0"/>
              <a:t>з</a:t>
            </a:r>
            <a:r>
              <a:rPr lang="sr-Cyrl-RS" sz="1800" dirty="0" smtClean="0"/>
              <a:t>на основна саобраћајна правила неопходна за прелазак пута од куће до школе;</a:t>
            </a:r>
          </a:p>
          <a:p>
            <a:pPr>
              <a:buFontTx/>
              <a:buChar char="-"/>
            </a:pPr>
            <a:r>
              <a:rPr lang="sr-Cyrl-CS" sz="1800" dirty="0" smtClean="0"/>
              <a:t>з</a:t>
            </a:r>
            <a:r>
              <a:rPr lang="sr-Cyrl-RS" sz="1800" dirty="0" smtClean="0"/>
              <a:t>на улоге семафора у кретању пјешака и возила, као и правила понашања на раскрсници.</a:t>
            </a:r>
          </a:p>
          <a:p>
            <a:pPr>
              <a:buNone/>
            </a:pPr>
            <a:r>
              <a:rPr lang="sr-Cyrl-RS" sz="1800" dirty="0" smtClean="0"/>
              <a:t>Други разред:</a:t>
            </a:r>
          </a:p>
          <a:p>
            <a:pPr>
              <a:buFontTx/>
              <a:buChar char="-"/>
            </a:pPr>
            <a:r>
              <a:rPr lang="sr-Cyrl-CS" sz="1800" dirty="0" smtClean="0"/>
              <a:t>п</a:t>
            </a:r>
            <a:r>
              <a:rPr lang="sr-Cyrl-RS" sz="1800" dirty="0" smtClean="0"/>
              <a:t>римијени правила понашања у саобраћају;</a:t>
            </a:r>
          </a:p>
          <a:p>
            <a:pPr>
              <a:buFontTx/>
              <a:buChar char="-"/>
            </a:pPr>
            <a:r>
              <a:rPr lang="sr-Cyrl-CS" sz="1800" dirty="0" smtClean="0"/>
              <a:t>д</a:t>
            </a:r>
            <a:r>
              <a:rPr lang="sr-Cyrl-RS" sz="1800" dirty="0" smtClean="0"/>
              <a:t>ефинише термине: пјешачки прелаз, раскрсница, саобраћајни знак, саобаћајна средства;</a:t>
            </a:r>
          </a:p>
          <a:p>
            <a:pPr>
              <a:buFontTx/>
              <a:buChar char="-"/>
            </a:pPr>
            <a:r>
              <a:rPr lang="sr-Cyrl-CS" sz="1800" dirty="0" smtClean="0"/>
              <a:t>о</a:t>
            </a:r>
            <a:r>
              <a:rPr lang="sr-Cyrl-RS" sz="1800" dirty="0" smtClean="0"/>
              <a:t>бјасни кретање пјешака тротоаром и коловозом без тротоара;</a:t>
            </a:r>
          </a:p>
          <a:p>
            <a:pPr>
              <a:buFontTx/>
              <a:buChar char="-"/>
            </a:pPr>
            <a:r>
              <a:rPr lang="sr-Cyrl-RS" sz="1800" dirty="0" smtClean="0"/>
              <a:t>зна бројеве телефона хитне помоћи и полиције;</a:t>
            </a:r>
          </a:p>
          <a:p>
            <a:pPr>
              <a:buFontTx/>
              <a:buChar char="-"/>
            </a:pPr>
            <a:r>
              <a:rPr lang="sr-Cyrl-CS" sz="1800" dirty="0" smtClean="0"/>
              <a:t>о</a:t>
            </a:r>
            <a:r>
              <a:rPr lang="sr-Cyrl-RS" sz="1800" dirty="0" smtClean="0"/>
              <a:t>пише своју одговорност као активног учесника у саобраћају:</a:t>
            </a:r>
          </a:p>
          <a:p>
            <a:pPr>
              <a:buFontTx/>
              <a:buChar char="-"/>
            </a:pPr>
            <a:r>
              <a:rPr lang="sr-Cyrl-CS" sz="1800" dirty="0" smtClean="0"/>
              <a:t>о</a:t>
            </a:r>
            <a:r>
              <a:rPr lang="sr-Cyrl-RS" sz="1800" dirty="0" smtClean="0"/>
              <a:t>бјасни моћ ауторитета саобраћајца коју му омогућава закон. 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509</TotalTime>
  <Words>986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 САОБРАЋАЈНЕ СЕКЦИЈЕ  У ОСНОВНОЈ ШКОЛИ </vt:lpstr>
      <vt:lpstr>ПРАВНИ ОСНОВ </vt:lpstr>
      <vt:lpstr>ПРАВНИ ОСНОВ </vt:lpstr>
      <vt:lpstr>О СЕКЦИЈАМА </vt:lpstr>
      <vt:lpstr>САОБРАЋАЈНА СЕКЦИЈА </vt:lpstr>
      <vt:lpstr>ПЛАНИРАЊЕ, ПРОГРАМИРАЊЕ И ПРИПРЕМАЊЕ </vt:lpstr>
      <vt:lpstr>ДОКУМЕНТАЦИЈА </vt:lpstr>
      <vt:lpstr>ПЛАНИРАЊЕ, ПРОГРАМИРАЊЕ И ПРИПРЕМАЊЕ </vt:lpstr>
      <vt:lpstr>ПЛАНИРАЊЕ, ПРОГРАМИРАЊЕ И ПРИПРЕМАЊЕ </vt:lpstr>
      <vt:lpstr>ПЛАНИРАЊЕ, ПРОГРАМИРАЊЕ И ПРИПРЕМАЊЕ </vt:lpstr>
      <vt:lpstr>ЕВАЛУАЦИЈА</vt:lpstr>
      <vt:lpstr>ПРОМОЦИЈА СЕКЦИЈЕ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САОБРАЋАЈНЕ СЕКЦИЈЕ  У ОСНОВНОЈ ШКОЛИ</dc:title>
  <dc:creator>Milija Marjanovic</dc:creator>
  <cp:lastModifiedBy>Milija Marjanovic</cp:lastModifiedBy>
  <cp:revision>50</cp:revision>
  <dcterms:created xsi:type="dcterms:W3CDTF">2019-05-27T11:27:28Z</dcterms:created>
  <dcterms:modified xsi:type="dcterms:W3CDTF">2019-06-06T12:17:58Z</dcterms:modified>
</cp:coreProperties>
</file>