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0"/>
  </p:notesMasterIdLst>
  <p:sldIdLst>
    <p:sldId id="299" r:id="rId2"/>
    <p:sldId id="296" r:id="rId3"/>
    <p:sldId id="297" r:id="rId4"/>
    <p:sldId id="272" r:id="rId5"/>
    <p:sldId id="286" r:id="rId6"/>
    <p:sldId id="287" r:id="rId7"/>
    <p:sldId id="288" r:id="rId8"/>
    <p:sldId id="271" r:id="rId9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24/02/2025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60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5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10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42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1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88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0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3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1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24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62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59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2/24/2025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66" y="5611090"/>
            <a:ext cx="5638799" cy="498764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фебруар 2025. године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05" y="3462916"/>
            <a:ext cx="11065567" cy="117835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СПОЉАШЊЕ ВРЕДНОВАЊЕ КВАЛИТЕТА РАДА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ПРЕДШКОЛСКИХ УСТАНОВА И ДОМОВА УЧЕНИКА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96" y="296646"/>
            <a:ext cx="3434808" cy="2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387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02" y="695497"/>
            <a:ext cx="10812824" cy="56812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процјену квалитета 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спољашњем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вредновању,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стандарди и њима припадајући индикатори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 нивои квалитета (исти дескриптори)</a:t>
            </a:r>
          </a:p>
          <a:p>
            <a:pPr marL="0" indent="0" algn="just">
              <a:spcBef>
                <a:spcPts val="0"/>
              </a:spcBef>
              <a:buClrTx/>
              <a:buSzPct val="100000"/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и код самовредновања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Tx/>
              <a:buSzPct val="100000"/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Полазна основа за спољашње вредновање је Извјештај о самовредновању који је сачинила установа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ClrTx/>
              <a:buSzPct val="100000"/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 спољашњег вредновања, дефинишу се препоруке 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и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њеног рада.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Провођењем спољашњег вредновања се помаже установи да умањи субјективност до које долази приликом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1936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504966"/>
            <a:ext cx="9453246" cy="55228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Спољашње вредновање</a:t>
            </a:r>
          </a:p>
          <a:p>
            <a:pPr marL="0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ј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е засновано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на </a:t>
            </a:r>
            <a:r>
              <a:rPr lang="sr-Cyrl-R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редставља надоградњу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онога што је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добро,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омогућава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планирање даљег развоја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установе,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охрабрује установе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у процесу осигурања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квалитета,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мотивише установе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за рад 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постизање резултата,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истиче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оно што је у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установи постигнуто и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предлаже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циљеве за будући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рад.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81060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053" y="277091"/>
            <a:ext cx="9956455" cy="635923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одређује:</a:t>
            </a:r>
          </a:p>
          <a:p>
            <a:pPr marL="452628" algn="just">
              <a:buFontTx/>
              <a:buChar char="-"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трајање </a:t>
            </a:r>
            <a:r>
              <a:rPr lang="sr-Cyrl-R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спољашњег вредновања квалитета 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установе </a:t>
            </a:r>
          </a:p>
          <a:p>
            <a:pPr marL="452628" algn="just">
              <a:buFontTx/>
              <a:buChar char="-"/>
            </a:pPr>
            <a:r>
              <a:rPr lang="sr-Cyrl-R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ермин спољашњег вредновања</a:t>
            </a:r>
          </a:p>
          <a:p>
            <a:pPr marL="452628" algn="just">
              <a:buFontTx/>
              <a:buChar char="-"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спољашњих евалуатора  </a:t>
            </a:r>
          </a:p>
          <a:p>
            <a:pPr marL="452628" algn="just">
              <a:buFontTx/>
              <a:buChar char="-"/>
            </a:pPr>
            <a:endParaRPr lang="sr-Cyrl-RS" sz="24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algn="just">
              <a:buFontTx/>
              <a:buChar char="-"/>
            </a:pPr>
            <a:r>
              <a:rPr lang="sr-Cyrl-R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 спољашњих евалуатора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проводи спољашње вредновање квалитета рада установе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Завода именује: </a:t>
            </a: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вредновање.</a:t>
            </a: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тима за спољашње вредновање са директором установе и координатором тима за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договара послове око вредновања квалитета рада установе.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6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447" y="522515"/>
            <a:ext cx="10001534" cy="5719664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тима за самовредновање,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је одредити још једног члана тима који ће пружати подршку и помоћ тиму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током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реализације вредновања. </a:t>
            </a:r>
          </a:p>
          <a:p>
            <a:pPr marL="109728" lvl="0" indent="0">
              <a:buNone/>
            </a:pPr>
            <a:endParaRPr lang="bs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Tx/>
              <a:buSzPct val="100000"/>
              <a:buNone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Tx/>
              <a:buSzPct val="100000"/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спољашњег </a:t>
            </a:r>
            <a:r>
              <a:rPr lang="bs-Cyrl-B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вредновања ће </a:t>
            </a:r>
            <a:r>
              <a:rPr lang="bs-Cyrl-B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подразумијевати активно </a:t>
            </a:r>
            <a:r>
              <a:rPr lang="bs-Cyrl-B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учешће запослених </a:t>
            </a:r>
            <a:r>
              <a:rPr lang="bs-Cyrl-B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установе - </a:t>
            </a:r>
            <a:r>
              <a:rPr lang="bs-Cyrl-B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bs-Cyrl-B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отребно </a:t>
            </a:r>
            <a:r>
              <a:rPr lang="bs-Cyrl-B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</a:t>
            </a:r>
            <a:r>
              <a:rPr lang="bs-Cyrl-B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обавијестити запослене </a:t>
            </a:r>
            <a:r>
              <a:rPr lang="bs-Cyrl-B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установи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реализацији спољашњег вредновања како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 се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могли припремити и што боље представити установу.  </a:t>
            </a: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58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406" y="774441"/>
            <a:ext cx="10069912" cy="5831076"/>
          </a:xfrm>
        </p:spPr>
        <p:txBody>
          <a:bodyPr>
            <a:normAutofit/>
          </a:bodyPr>
          <a:lstStyle/>
          <a:p>
            <a:pPr marL="0" lvl="0" indent="0">
              <a:buClrTx/>
              <a:buSzPct val="100000"/>
              <a:buNone/>
            </a:pP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реализацију спољашњег вредновања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потребно: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припремити просторију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приступом интернету), која се може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закључавати, због безбједности материјала/документације које је установа приложила као доказе, 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просторију </a:t>
            </a:r>
            <a:r>
              <a:rPr lang="bs-Cyrl-B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донијети</a:t>
            </a:r>
            <a:r>
              <a:rPr lang="bs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 документацију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материјале, који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наведени у извјештају о самовредновању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 докази, и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разврстати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по стандардима, 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просторију је потребно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 </a:t>
            </a:r>
            <a:r>
              <a:rPr lang="bs-Cyrl-B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 (лаптоп</a:t>
            </a:r>
            <a:r>
              <a:rPr lang="bs-Cyrl-BA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s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прегледа електронске архиве и прегледа интернет странице и/или фејзбук странице </a:t>
            </a:r>
            <a:r>
              <a:rPr lang="bs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установе.</a:t>
            </a:r>
          </a:p>
          <a:p>
            <a:pPr lvl="0">
              <a:buClrTx/>
              <a:buSzPct val="100000"/>
              <a:buFont typeface="Wingdings" panose="05000000000000000000" pitchFamily="2" charset="2"/>
              <a:buChar char="Ø"/>
            </a:pPr>
            <a:endParaRPr lang="bs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6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97" y="1091681"/>
            <a:ext cx="10012494" cy="5544645"/>
          </a:xfrm>
        </p:spPr>
        <p:txBody>
          <a:bodyPr>
            <a:normAutofit/>
          </a:bodyPr>
          <a:lstStyle/>
          <a:p>
            <a:pPr marL="0" indent="0">
              <a:buClrTx/>
              <a:buSzPct val="100000"/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Током спољашњег вредновања ће бити реализовани:</a:t>
            </a:r>
          </a:p>
          <a:p>
            <a:pPr marL="0" indent="0">
              <a:buClrTx/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реглед документације и материјала установе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билазак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објекта, игралишта, дворишта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 у услове рада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у рад запослених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рикупљање ставова и мишљења о раду установе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азговор са члановима тима за самовредновање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азговор са директором установе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др. 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27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</a:t>
            </a:r>
            <a:r>
              <a:rPr lang="sr-Cyrl-RS" sz="7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 пажњи 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387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Бањалука, фебруар 2025. године</vt:lpstr>
      <vt:lpstr>СПОЉАШЊЕ 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204</cp:revision>
  <cp:lastPrinted>2023-01-04T10:13:24Z</cp:lastPrinted>
  <dcterms:created xsi:type="dcterms:W3CDTF">2018-11-27T17:53:54Z</dcterms:created>
  <dcterms:modified xsi:type="dcterms:W3CDTF">2025-02-24T13:00:49Z</dcterms:modified>
</cp:coreProperties>
</file>