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</p:sldMasterIdLst>
  <p:notesMasterIdLst>
    <p:notesMasterId r:id="rId23"/>
  </p:notesMasterIdLst>
  <p:sldIdLst>
    <p:sldId id="294" r:id="rId2"/>
    <p:sldId id="265" r:id="rId3"/>
    <p:sldId id="274" r:id="rId4"/>
    <p:sldId id="257" r:id="rId5"/>
    <p:sldId id="259" r:id="rId6"/>
    <p:sldId id="296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1" r:id="rId16"/>
    <p:sldId id="312" r:id="rId17"/>
    <p:sldId id="313" r:id="rId18"/>
    <p:sldId id="314" r:id="rId19"/>
    <p:sldId id="315" r:id="rId20"/>
    <p:sldId id="316" r:id="rId21"/>
    <p:sldId id="295" r:id="rId22"/>
  </p:sldIdLst>
  <p:sldSz cx="12192000" cy="6858000"/>
  <p:notesSz cx="6745288" cy="98821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0769" y="0"/>
            <a:ext cx="2922958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B4CDD-2855-42C6-8637-615F680AA59C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529" y="4755803"/>
            <a:ext cx="53962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0769" y="9386364"/>
            <a:ext cx="2922958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88EFB-AE2E-4005-B925-2937A42B5D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96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435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6EFA1-B4EB-2F12-E955-C7A5D7BE54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FE69567-A813-3366-1FF4-80D925FA07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358383-23B5-277C-A489-6CFC7C4F9E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6C482C-CC2D-722D-C716-E05397F3BC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5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3C4DA-4F88-39BF-61DB-3D54FBF6D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08E7499-7DB4-8D60-1CE6-CD8C76B5EE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2D8DA8-3087-2934-EA09-2CC5953085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D517E-5998-93E1-52D8-AEC045B504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5241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043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050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EA0A65-318E-FDDD-3683-13E8EFC38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9B58530-7D45-3334-EC26-59964C4ECA3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AC078F0-9556-F549-1308-5B8931C604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7CB18-31AB-A99E-3AD5-AE8748F35B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20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05D2E-BB2D-653B-AC0A-06448EEB0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4F199D6-D1CE-361B-3C3E-9573C700BB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D0CCBD-3099-6167-6BCE-99736844C3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EC6B0-7F0B-49B0-6B10-7B95B80EB6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1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8CBC3F-3711-ED70-B04B-B9257EDB8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3973E40-3233-B7A5-04F3-F25627BA94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29B894-FF6C-D00B-9C12-BEDD1E2D1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8F790-FDFB-A0D3-C60A-2B2BEA0587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991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2A0D9-4768-D933-64D4-12E5DB8156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BE2F3E-B94A-4790-94D1-40BC579D023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18F3995-8489-40AE-2A6F-BCE278A25E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FE7F8B-5C83-58F3-F9C7-02C2B35C7B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575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83AA47-87EF-866C-C5F2-F700EEEEBD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49172B-34C3-A62C-F06A-E914584F6C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036CCC-612B-5C73-CA54-A19A7E4616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5308F-A047-0863-A4CA-1FAFA1E8EA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792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80C91-73B6-9126-25D1-B654E8C45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550E97-5FAA-E438-D5DB-C14FE0B40B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D8493C-B12F-C7CB-FF85-EA0BBAE8AF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Cyrl-R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1BD9D-4B1E-F6C0-4AEE-0B6F859FA2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88EFB-AE2E-4005-B925-2937A42B5DA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422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98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73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775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225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5664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765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72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14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89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7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58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95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69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84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74A06-BAB4-47D0-9802-37BB3F549B28}" type="datetimeFigureOut">
              <a:rPr lang="en-GB" smtClean="0"/>
              <a:t>03/03/2025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17B468-B0E1-4469-ADB5-1FEEDF8603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95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  <p:sldLayoutId id="2147483971" r:id="rId13"/>
    <p:sldLayoutId id="2147483972" r:id="rId14"/>
    <p:sldLayoutId id="2147483973" r:id="rId15"/>
    <p:sldLayoutId id="21474839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8763" y="3012156"/>
            <a:ext cx="9144000" cy="151568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САМОВРЕДНОВАЊЕ РАДА ПРЕДШКОЛСКИХ УСТАНОВА</a:t>
            </a:r>
            <a:br>
              <a:rPr lang="sr-Cyrl-R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радионице-</a:t>
            </a:r>
            <a:r>
              <a:rPr lang="sr-Cyrl-RS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endParaRPr lang="en-GB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RPZ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8844" y="556022"/>
            <a:ext cx="2483893" cy="19379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kvir za tekst 1">
            <a:extLst>
              <a:ext uri="{FF2B5EF4-FFF2-40B4-BE49-F238E27FC236}">
                <a16:creationId xmlns:a16="http://schemas.microsoft.com/office/drawing/2014/main" id="{C6314CDB-7E9E-1909-D6B7-5B00FB0B3731}"/>
              </a:ext>
            </a:extLst>
          </p:cNvPr>
          <p:cNvSpPr txBox="1"/>
          <p:nvPr/>
        </p:nvSpPr>
        <p:spPr>
          <a:xfrm>
            <a:off x="8784456" y="5864396"/>
            <a:ext cx="3744467" cy="400110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Cyrl-RS" sz="2000" dirty="0" smtClean="0">
                <a:latin typeface="Times New Roman"/>
                <a:cs typeface="Calibri"/>
              </a:rPr>
              <a:t>фебруара </a:t>
            </a:r>
            <a:r>
              <a:rPr lang="sr-Latn-RS" sz="2000" dirty="0">
                <a:latin typeface="Times New Roman"/>
                <a:cs typeface="Calibri"/>
              </a:rPr>
              <a:t>202</a:t>
            </a:r>
            <a:r>
              <a:rPr lang="sr-Cyrl-RS" sz="2000" dirty="0">
                <a:latin typeface="Times New Roman"/>
                <a:cs typeface="Calibri"/>
              </a:rPr>
              <a:t>5</a:t>
            </a:r>
            <a:r>
              <a:rPr lang="sr-Latn-RS" sz="2000" dirty="0">
                <a:latin typeface="Times New Roman"/>
                <a:cs typeface="Calibri"/>
              </a:rPr>
              <a:t>. </a:t>
            </a:r>
            <a:r>
              <a:rPr lang="sr-Latn-RS" sz="2000" dirty="0" err="1">
                <a:latin typeface="Times New Roman"/>
                <a:cs typeface="Calibri"/>
              </a:rPr>
              <a:t>године</a:t>
            </a:r>
            <a:endParaRPr lang="sr-Latn-R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4242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A2C202-F8B3-0B16-9A79-CE7CD13F8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4214D-8DA4-9D88-AD50-CF0529C9F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109182"/>
            <a:ext cx="11159412" cy="6505931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-457200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3.4.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Евиденција праћења рада и напредовања дјеце и запажања о раду васпитача,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Евиденција праћења рада и напредовања дјеце и запажања о раду психолога,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Књиге за праћење развоја и учења дјетета,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Забиљешке у Радним књигама за предшколске установе,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датум),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Забиљешке у Радним књигама за стручне сараднике</a:t>
            </a:r>
            <a:r>
              <a:rPr lang="sr-Cyrl-R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,(страна </a:t>
            </a:r>
            <a:r>
              <a:rPr lang="sr-Latn-R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xx,</a:t>
            </a:r>
            <a:r>
              <a:rPr lang="sr-Cyrl-R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датум),</a:t>
            </a:r>
            <a:endParaRPr lang="sr-Cyrl-R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 записи и фотографије дјеце током учећих активности, приредби, радионица и др,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-457200">
              <a:spcBef>
                <a:spcPts val="0"/>
              </a:spcBef>
              <a:buClrTx/>
            </a:pPr>
            <a:endParaRPr lang="sr-Cyrl-R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7200">
              <a:buClrTx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984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BB411-D47C-CB16-CA5C-251AB8B20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9D146-DC7D-AEF0-6247-61891A247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7" y="643812"/>
            <a:ext cx="9060024" cy="5971301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РАДИОНИЦА 3</a:t>
            </a: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</a:p>
          <a:p>
            <a:pPr marL="0" indent="0">
              <a:buNone/>
            </a:pPr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Партнерство </a:t>
            </a: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 породицом и заједницом</a:t>
            </a:r>
          </a:p>
          <a:p>
            <a:pPr marL="0" indent="0">
              <a:buNone/>
            </a:pPr>
            <a:r>
              <a:rPr lang="sr-Cyrl-RS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</a:t>
            </a:r>
          </a:p>
          <a:p>
            <a:pPr marL="0" indent="0">
              <a:buNone/>
            </a:pP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5.1. У установи се реализује Програм партнерства са породицом и заједницом, који је саставни дио Годишњег програма рада установе.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995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7E4A5B-295B-B595-A84C-F948F13E0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8CA-C9E3-B135-EB59-34696A738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457200"/>
            <a:ext cx="10618237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-457200" algn="just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Годишњи програм рада предшколске установе, (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Огласна табла и Кутак за родитеље,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Евиденција о реализованим активностима, 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чија???</a:t>
            </a:r>
            <a:endParaRPr lang="sr-Cyrl-R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Радне књиге за предшколске установе,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страна 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датум.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Радне књиге за стручне сараднике,(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датум),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Фотографије, видео- записи, чланци из новина и сл.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Љетопис, (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веб страница предшколске установе, профили на друштвеним мрежама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линк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r-Cyrl-R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ClrTx/>
              <a:buNone/>
            </a:pPr>
            <a:endParaRPr lang="en-GB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72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81766-C414-78A7-A8D5-5AF5B805F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973AF-A6EB-CD5B-0BCA-85342AAFD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7" y="457200"/>
            <a:ext cx="9060024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 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и процедуре осигурања квалитета</a:t>
            </a:r>
            <a:b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</a:t>
            </a:r>
          </a:p>
          <a:p>
            <a:pPr marL="0" indent="0">
              <a:buNone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7.10. Резултати рада установе, као и свих запослених су транспарентни/познати и о њима се расправља . </a:t>
            </a:r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80000"/>
              </a:lnSpc>
              <a:buClrTx/>
              <a:buNone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473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4B412-2A39-8E05-256F-9AAF1F2B3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0E5D5-9E81-9375-5690-BFE24E972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4" y="457200"/>
            <a:ext cx="10030408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-457200" algn="just">
              <a:spcBef>
                <a:spcPts val="0"/>
              </a:spcBef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7,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 о раду предшколске установе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Записници са сједница Стручних вијећа,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Записници Стручних актива,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(страна </a:t>
            </a:r>
            <a:r>
              <a:rPr lang="sr-Latn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Забиљешке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Радним књигама за ПУ,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Љетопис,(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страница, профили на друштвеним мрежама,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Презентације са стручних скупова васпитача, </a:t>
            </a:r>
            <a:endParaRPr lang="sr-Cyrl-R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 algn="just">
              <a:spcBef>
                <a:spcPts val="0"/>
              </a:spcBef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71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291"/>
          </a:xfrm>
        </p:spPr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РАДИОНИЦА 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76266" cy="3880773"/>
          </a:xfrm>
        </p:spPr>
        <p:txBody>
          <a:bodyPr/>
          <a:lstStyle/>
          <a:p>
            <a:r>
              <a:rPr lang="sr-Cyrl-R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ГРУПЕ ПРОДИСКУТУЈТЕ И </a:t>
            </a:r>
            <a:r>
              <a:rPr lang="sr-Cyrl-R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ПО ЈЕДАН ПРИМЈЕР ЗА СЛАБУ И ЈАКУ СТРАНУ СВОЈЕ УСТАНОВЕ КАО И АКТИВНОСТ ЗА ПОБОЉШАЊЕ РАДА </a:t>
            </a:r>
          </a:p>
          <a:p>
            <a:pPr marL="0" indent="0">
              <a:buNone/>
            </a:pPr>
            <a:r>
              <a:rPr lang="sr-Cyrl-R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 </a:t>
            </a:r>
            <a:r>
              <a:rPr lang="sr-Cyrl-R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5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849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kvir za tekst 4">
            <a:extLst>
              <a:ext uri="{FF2B5EF4-FFF2-40B4-BE49-F238E27FC236}">
                <a16:creationId xmlns:a16="http://schemas.microsoft.com/office/drawing/2014/main" id="{91F69B8C-7956-4357-4C23-3402CACBD259}"/>
              </a:ext>
            </a:extLst>
          </p:cNvPr>
          <p:cNvSpPr txBox="1"/>
          <p:nvPr/>
        </p:nvSpPr>
        <p:spPr>
          <a:xfrm>
            <a:off x="2007666" y="467750"/>
            <a:ext cx="53768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Cyrl-BA" sz="2400" b="1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Задатак 1 - Процјена усклађености</a:t>
            </a:r>
            <a:endParaRPr lang="sr-Cyrl-BA" sz="2400" b="1" dirty="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  <p:pic>
        <p:nvPicPr>
          <p:cNvPr id="3" name="Slika 5">
            <a:extLst>
              <a:ext uri="{FF2B5EF4-FFF2-40B4-BE49-F238E27FC236}">
                <a16:creationId xmlns:a16="http://schemas.microsoft.com/office/drawing/2014/main" id="{91033329-C15C-83F5-5792-C25427C7F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910" y="4314619"/>
            <a:ext cx="1894923" cy="2321709"/>
          </a:xfrm>
          <a:prstGeom prst="rect">
            <a:avLst/>
          </a:prstGeom>
        </p:spPr>
      </p:pic>
      <p:sp>
        <p:nvSpPr>
          <p:cNvPr id="10" name="Content Placeholder 4"/>
          <p:cNvSpPr txBox="1">
            <a:spLocks/>
          </p:cNvSpPr>
          <p:nvPr/>
        </p:nvSpPr>
        <p:spPr>
          <a:xfrm>
            <a:off x="613942" y="1676399"/>
            <a:ext cx="9707694" cy="46274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algn="just"/>
            <a:r>
              <a:rPr lang="sr-Cyrl-BA" sz="24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Јаке стране </a:t>
            </a:r>
            <a:endParaRPr lang="sr-Cyrl-RS" sz="2400" b="1" u="sng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R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u="sng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Слабе стране </a:t>
            </a:r>
            <a:endParaRPr lang="sr-Cyrl-RS" sz="2400" b="1" u="sng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algn="l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algn="l"/>
            <a:r>
              <a:rPr lang="sr-Cyrl-BA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 за побољшање:</a:t>
            </a:r>
            <a:endParaRPr lang="sr-Cyrl-RS" sz="24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</a:p>
          <a:p>
            <a:pPr algn="l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r>
              <a:rPr lang="sr-Cyrl-B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SzPct val="100000"/>
              <a:buFont typeface="Wingdings" panose="05000000000000000000" pitchFamily="2" charset="2"/>
              <a:buChar char="v"/>
            </a:pPr>
            <a:endParaRPr lang="sr-Cyrl-RS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44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4291"/>
          </a:xfrm>
        </p:spPr>
        <p:txBody>
          <a:bodyPr/>
          <a:lstStyle/>
          <a:p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РАДИОНИЦА 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ГРУПЕ ПРОДИСКУТУЈТЕ И </a:t>
            </a:r>
            <a:r>
              <a:rPr lang="sr-Cyrl-R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НАПИШИТЕ ПО ЈЕДАН ПРИМЈЕР АКТИВНОСТИ ЗА ПОБОЉШАЊЕ РАДА ЗА </a:t>
            </a:r>
            <a:r>
              <a:rPr lang="sr-Cyrl-R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ПРВА ТРИ СТАНДАРДА </a:t>
            </a:r>
            <a:r>
              <a:rPr lang="sr-Cyrl-RS" sz="3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462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9451" y="4522949"/>
            <a:ext cx="1660331" cy="203025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510" y="1515467"/>
          <a:ext cx="8556029" cy="48399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0821">
                  <a:extLst>
                    <a:ext uri="{9D8B030D-6E8A-4147-A177-3AD203B41FA5}">
                      <a16:colId xmlns:a16="http://schemas.microsoft.com/office/drawing/2014/main" val="3706674050"/>
                    </a:ext>
                  </a:extLst>
                </a:gridCol>
                <a:gridCol w="1988392">
                  <a:extLst>
                    <a:ext uri="{9D8B030D-6E8A-4147-A177-3AD203B41FA5}">
                      <a16:colId xmlns:a16="http://schemas.microsoft.com/office/drawing/2014/main" val="732720290"/>
                    </a:ext>
                  </a:extLst>
                </a:gridCol>
                <a:gridCol w="1720117">
                  <a:extLst>
                    <a:ext uri="{9D8B030D-6E8A-4147-A177-3AD203B41FA5}">
                      <a16:colId xmlns:a16="http://schemas.microsoft.com/office/drawing/2014/main" val="2924304769"/>
                    </a:ext>
                  </a:extLst>
                </a:gridCol>
                <a:gridCol w="1686699">
                  <a:extLst>
                    <a:ext uri="{9D8B030D-6E8A-4147-A177-3AD203B41FA5}">
                      <a16:colId xmlns:a16="http://schemas.microsoft.com/office/drawing/2014/main" val="3020453512"/>
                    </a:ext>
                  </a:extLst>
                </a:gridCol>
              </a:tblGrid>
              <a:tr h="2184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 dirty="0" err="1">
                          <a:effectLst/>
                        </a:rPr>
                        <a:t>Активности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Носилац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Ресурси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Временски оквир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3950072"/>
                  </a:ext>
                </a:extLst>
              </a:tr>
              <a:tr h="218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 dirty="0" err="1">
                          <a:effectLst/>
                        </a:rPr>
                        <a:t>Стандард</a:t>
                      </a:r>
                      <a:r>
                        <a:rPr lang="en-US" sz="1100" kern="150" dirty="0">
                          <a:effectLst/>
                        </a:rPr>
                        <a:t> 1: </a:t>
                      </a:r>
                      <a:r>
                        <a:rPr lang="sr-Cyrl-RS" sz="1100" kern="150" smtClean="0">
                          <a:effectLst/>
                        </a:rPr>
                        <a:t> 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9480849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6290945"/>
                  </a:ext>
                </a:extLst>
              </a:tr>
              <a:tr h="2184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2: 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6600193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 dirty="0">
                          <a:effectLst/>
                        </a:rPr>
                        <a:t> </a:t>
                      </a:r>
                      <a:endParaRPr lang="en-US" sz="1200" kern="1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 dirty="0">
                          <a:effectLst/>
                        </a:rPr>
                        <a:t> 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 dirty="0">
                          <a:effectLst/>
                        </a:rPr>
                        <a:t> 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0784686"/>
                  </a:ext>
                </a:extLst>
              </a:tr>
              <a:tr h="2184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3: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1674624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72633192"/>
                  </a:ext>
                </a:extLst>
              </a:tr>
              <a:tr h="2184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4: 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665329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9083014"/>
                  </a:ext>
                </a:extLst>
              </a:tr>
              <a:tr h="230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5: 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03778766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8034583"/>
                  </a:ext>
                </a:extLst>
              </a:tr>
              <a:tr h="230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6: 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02858472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marL="6858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marL="685800"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9692429"/>
                  </a:ext>
                </a:extLst>
              </a:tr>
              <a:tr h="2300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Стандард 7: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3928066"/>
                  </a:ext>
                </a:extLst>
              </a:tr>
              <a:tr h="43681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50">
                          <a:effectLst/>
                        </a:rPr>
                        <a:t> </a:t>
                      </a:r>
                      <a:endParaRPr lang="en-US" sz="1200" kern="15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50" dirty="0">
                          <a:effectLst/>
                        </a:rPr>
                        <a:t> </a:t>
                      </a:r>
                      <a:endParaRPr lang="en-US" sz="1200" kern="150" dirty="0">
                        <a:effectLst/>
                        <a:latin typeface="Liberation Serif"/>
                        <a:ea typeface="NSimSun" panose="02010609030101010101" pitchFamily="49" charset="-122"/>
                        <a:cs typeface="Lucida Sans" panose="020B0602030504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8165512"/>
                  </a:ext>
                </a:extLst>
              </a:tr>
            </a:tbl>
          </a:graphicData>
        </a:graphic>
      </p:graphicFrame>
      <p:sp>
        <p:nvSpPr>
          <p:cNvPr id="6" name="Okvir za tekst 4">
            <a:extLst>
              <a:ext uri="{FF2B5EF4-FFF2-40B4-BE49-F238E27FC236}">
                <a16:creationId xmlns:a16="http://schemas.microsoft.com/office/drawing/2014/main" id="{91F69B8C-7956-4357-4C23-3402CACBD259}"/>
              </a:ext>
            </a:extLst>
          </p:cNvPr>
          <p:cNvSpPr txBox="1"/>
          <p:nvPr/>
        </p:nvSpPr>
        <p:spPr>
          <a:xfrm>
            <a:off x="2658830" y="509314"/>
            <a:ext cx="5376807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r-Cyrl-BA" sz="2400" b="1" dirty="0" smtClean="0">
                <a:solidFill>
                  <a:schemeClr val="accent2"/>
                </a:solidFill>
                <a:latin typeface="Times New Roman"/>
                <a:cs typeface="Times New Roman"/>
              </a:rPr>
              <a:t>Задатак 2 – План активности</a:t>
            </a:r>
            <a:endParaRPr lang="sr-Cyrl-BA" sz="2400" b="1" dirty="0">
              <a:solidFill>
                <a:schemeClr val="accent2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1741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812" y="187705"/>
            <a:ext cx="10515600" cy="603866"/>
          </a:xfrm>
        </p:spPr>
        <p:txBody>
          <a:bodyPr>
            <a:normAutofit/>
          </a:bodyPr>
          <a:lstStyle/>
          <a:p>
            <a:r>
              <a:rPr lang="sr-Cyrl-R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ЗАВРШНЕ НАПОМЕНЕ</a:t>
            </a:r>
            <a:endParaRPr lang="en-GB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728" y="696036"/>
            <a:ext cx="10161999" cy="582759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Контактирати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координатора задуженог за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установу кад год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појави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нека дилема, питање и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Досљедно се придржавати прописане методологије и обрасца </a:t>
            </a:r>
            <a:r>
              <a:rPr lang="sr-Cyrl-R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извјештаја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свим члановима тима указати на обавезна три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сегмента приликом писања </a:t>
            </a:r>
            <a:r>
              <a:rPr lang="sr-Cyrl-R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извјештаја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1.наводи се индикатор,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2.опис-стање у установи 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односу на индикатор и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3.списак докумената 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материјала које је установа навела као доказе за испуњеност индикатора.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Уколико 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је нека документација наведена као доказ за индикатор 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нпр.</a:t>
            </a: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стандарду 1, и уколико иста представља доказ и у стандарду 4, у </a:t>
            </a:r>
            <a:r>
              <a:rPr lang="sr-Cyrl-R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извјештају</a:t>
            </a:r>
            <a:r>
              <a:rPr lang="sr-Cyrl-R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 не уписује „већ наведено у стандарду 1“ – потребно ју је навести и у стандарду 4 ( и свим другим стандардима, ако је </a:t>
            </a:r>
            <a:r>
              <a:rPr lang="sr-Cyrl-R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примјењиво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Приликом израде Плана активности, не </a:t>
            </a:r>
            <a:r>
              <a:rPr lang="sr-Cyrl-R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поистовјећивати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носиоца активности и </a:t>
            </a:r>
            <a:r>
              <a:rPr lang="sr-Cyrl-R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реализаторе</a:t>
            </a:r>
            <a:r>
              <a:rPr lang="sr-Cyrl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активности.</a:t>
            </a: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5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362" y="1297315"/>
            <a:ext cx="8583705" cy="34314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Cyrl-R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ОКВИРУ ГРУПЕ ПРОДИСКУТУЈТЕ И НАПИШИТЕ КОЈИ СУ ТО, ПО ВАШЕМ МИШЉЕЊУ, РЕЛЕВАНТНИ ДОКУМЕНТИ И МАТЕРИЈАЛИ ТЈ. ДОКАЗИ УСТАНОВЕ О ИСПУЊЕНОСТИ  ИНДИКАТОРА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68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50126"/>
            <a:ext cx="10145869" cy="6319947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Унутар-тимска сарадња свих чланова је важна -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размјена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информација, анализа прикупљених података, усаглашавање и заједничка одлука о нивоу квалитета појединог стандарда и квалитета рада установе.</a:t>
            </a: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 који се налазе у свескама записника – поред назива написати страну и тачку дневног реда (нпр. </a:t>
            </a:r>
            <a:r>
              <a:rPr lang="sr-Cyrl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ххххх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стр.56, 3)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 страница установе – линк за одређено </a:t>
            </a:r>
            <a:r>
              <a:rPr lang="sr-Cyrl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обавјештење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информацију, фотографију и </a:t>
            </a:r>
            <a:r>
              <a:rPr lang="sr-Cyrl-R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Медији – објављују прилоге о раду установе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sr-Cyrl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sr-Cyrl-RS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ПИТАЊА И ОДГОВОРИ</a:t>
            </a:r>
            <a:endParaRPr lang="en-US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949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E56B16C-D774-008B-290E-E3325CB06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4242" y="2599460"/>
            <a:ext cx="8608751" cy="1529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ХВАЛА НА ПАЖЊИ!</a:t>
            </a:r>
            <a:endParaRPr lang="en-GB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6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845" y="2256163"/>
            <a:ext cx="9293472" cy="323920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1  </a:t>
            </a:r>
          </a:p>
          <a:p>
            <a:pPr marL="0" indent="0">
              <a:buNone/>
            </a:pP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Управљање и руковођење предшколском установом</a:t>
            </a:r>
          </a:p>
          <a:p>
            <a:pPr marL="0" indent="0">
              <a:buNone/>
            </a:pPr>
            <a:endParaRPr lang="sr-Cyrl-RS" sz="3600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Cyrl-RS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</a:t>
            </a:r>
          </a:p>
          <a:p>
            <a:pPr marL="0" indent="0">
              <a:buNone/>
            </a:pP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1.7. У установи се благовремено предузимају мјере и активности у циљу рјешавања  питања истакнутих од стране васпитача и родитеља</a:t>
            </a:r>
            <a:r>
              <a:rPr lang="en-GB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GB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20271" y="660961"/>
            <a:ext cx="6662880" cy="958708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1.РАДИОНИЦА</a:t>
            </a:r>
            <a:r>
              <a:rPr lang="en-GB" dirty="0"/>
              <a:t/>
            </a:r>
            <a:br>
              <a:rPr lang="en-GB" dirty="0"/>
            </a:b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480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753" y="185832"/>
            <a:ext cx="10515600" cy="767638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1, индикатор </a:t>
            </a:r>
            <a:r>
              <a:rPr lang="sr-Cyrl-R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1.7.</a:t>
            </a:r>
            <a:endParaRPr lang="en-GB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753" y="953470"/>
            <a:ext cx="9717207" cy="5904530"/>
          </a:xfrm>
        </p:spPr>
        <p:txBody>
          <a:bodyPr>
            <a:normAutofit/>
          </a:bodyPr>
          <a:lstStyle/>
          <a:p>
            <a:pPr marL="0" indent="0" algn="just">
              <a:buClrTx/>
              <a:buNone/>
            </a:pPr>
            <a:endParaRPr lang="sr-Cyrl-R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 Стручних вијећа (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стручних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актива (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 Савјета родитеља (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 са Родитељског састанка (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xx, 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Протоколисани захтјеви васпитача и </a:t>
            </a:r>
            <a:endParaRPr lang="sr-Cyrl-R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одговор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установе на поднесени захтјев,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Протоколисани захтјеви родитеља,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Лична евиденција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  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967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82" y="582707"/>
            <a:ext cx="9161930" cy="15736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2, индикатор 2.4. </a:t>
            </a:r>
          </a:p>
          <a:p>
            <a:pPr marL="0" indent="0">
              <a:buNone/>
            </a:pPr>
            <a:r>
              <a:rPr lang="sr-Cyrl-RS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Поучавање и учење засновано на дјечијој игри</a:t>
            </a:r>
            <a:endParaRPr lang="en-GB" sz="12800" dirty="0"/>
          </a:p>
          <a:p>
            <a:pPr marL="0" indent="0">
              <a:buNone/>
            </a:pPr>
            <a:endParaRPr lang="ru-RU" sz="1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11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</a:t>
            </a:r>
          </a:p>
          <a:p>
            <a:pPr marL="0" indent="0">
              <a:buNone/>
            </a:pPr>
            <a:r>
              <a:rPr lang="sr-Cyrl-RS" sz="1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2.2.Поучавање је подстицајно, развија радозналост, интересовање и мотивацију за учење, подстичући дјечији развој у свим његовим аспектима.</a:t>
            </a:r>
            <a:endParaRPr lang="en-GB" sz="1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27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616" y="457200"/>
            <a:ext cx="10658900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 индикатор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Процесни планови,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Евиденције,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Чек листе,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Фотографије учећих активности,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Записници директора, </a:t>
            </a:r>
            <a:endParaRPr lang="en-GB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 о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извршеној опсервацији </a:t>
            </a: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рада васпитача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Извјештаји психолога (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5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3E6F0-F928-6A6A-5F5E-1DE6E49417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A0014-E752-B681-6E61-7639AAF53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16" y="163774"/>
            <a:ext cx="9555105" cy="6451340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РАДИОНИЦА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1</a:t>
            </a:r>
          </a:p>
          <a:p>
            <a:pPr marL="0" indent="0">
              <a:buNone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Управљање и руковођење предшколском установом</a:t>
            </a:r>
            <a:endParaRPr lang="sr-Cyrl-RS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Cyrl-RS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</a:t>
            </a:r>
          </a:p>
          <a:p>
            <a:pPr marL="0" indent="0">
              <a:buNone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 Установа има јасну организациону структуру, са дефинисаним процедурама и носиоцима одговорности за обављање васпитно-образовног рада са дјецом у предшколским установама. 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45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0AC5E-F242-2726-76A1-4B46EBA4B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A3414-CD66-03F6-59DB-87D6FE576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457200"/>
            <a:ext cx="11159412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-457200">
              <a:spcBef>
                <a:spcPts val="0"/>
              </a:spcBef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1.4.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457200">
              <a:spcBef>
                <a:spcPts val="0"/>
              </a:spcBef>
              <a:buClrTx/>
            </a:pPr>
            <a:endParaRPr lang="sr-Cyrl-R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Годишњи програм рада,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Статут предшколске установе,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Правилник о унутрашњој организацији и систематизацији,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Рјешења о задужењу васпитача, стручних сарадника,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 Стручних вијећа (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xx,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sr-Cyrl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Записник Стручних актива (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страна </a:t>
            </a:r>
            <a:r>
              <a:rPr lang="sr-Latn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sr-Cyrl-R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457200">
              <a:buClrTx/>
            </a:pPr>
            <a:endParaRPr lang="en-GB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734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93A08E-7A9C-1EA1-8B7E-1E14D846D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4E8E8-60F0-CF8B-EA5A-E135E8989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97" y="457200"/>
            <a:ext cx="9060024" cy="6157913"/>
          </a:xfrm>
          <a:solidFill>
            <a:srgbClr val="F3F2E6">
              <a:alpha val="23922"/>
            </a:srgb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 </a:t>
            </a: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 </a:t>
            </a:r>
          </a:p>
          <a:p>
            <a:pPr marL="0" indent="0">
              <a:buNone/>
            </a:pP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Праћење и документовање напредовања </a:t>
            </a:r>
            <a:r>
              <a:rPr lang="sr-Cyrl-R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дјетета</a:t>
            </a:r>
          </a:p>
          <a:p>
            <a:r>
              <a:rPr lang="sr-Cyrl-RS" sz="3600" u="sng" dirty="0">
                <a:solidFill>
                  <a:srgbClr val="C00000"/>
                </a:solidFill>
              </a:rPr>
              <a:t>Индикатор</a:t>
            </a:r>
          </a:p>
          <a:p>
            <a:pPr marL="0" indent="0">
              <a:buNone/>
            </a:pPr>
            <a:r>
              <a:rPr lang="sr-Cyrl-R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3.4.Праћење и документовање напредовања  дјетета врши се у свим аспектима и ситуацијама, у установи и ван ње.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Tx/>
            </a:pPr>
            <a:endParaRPr lang="en-GB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3074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1201</TotalTime>
  <Words>915</Words>
  <Application>Microsoft Office PowerPoint</Application>
  <PresentationFormat>Widescreen</PresentationFormat>
  <Paragraphs>210</Paragraphs>
  <Slides>21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NSimSun</vt:lpstr>
      <vt:lpstr>Arial</vt:lpstr>
      <vt:lpstr>Calibri</vt:lpstr>
      <vt:lpstr>Liberation Serif</vt:lpstr>
      <vt:lpstr>Lucida Sans</vt:lpstr>
      <vt:lpstr>Times New Roman</vt:lpstr>
      <vt:lpstr>Trebuchet MS</vt:lpstr>
      <vt:lpstr>Wingdings</vt:lpstr>
      <vt:lpstr>Wingdings 3</vt:lpstr>
      <vt:lpstr>Facet</vt:lpstr>
      <vt:lpstr>САМОВРЕДНОВАЊЕ РАДА ПРЕДШКОЛСКИХ УСТАНОВА -радионице-- </vt:lpstr>
      <vt:lpstr>PowerPoint Presentation</vt:lpstr>
      <vt:lpstr>1.РАДИОНИЦА </vt:lpstr>
      <vt:lpstr>Стандард 1, индикатор 1.7.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РАДИОНИЦА 4</vt:lpstr>
      <vt:lpstr>PowerPoint Presentation</vt:lpstr>
      <vt:lpstr>РАДИОНИЦА 4</vt:lpstr>
      <vt:lpstr>PowerPoint Presentation</vt:lpstr>
      <vt:lpstr>ЗАВРШНЕ НАПОМЕНЕ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САМОВРЕДНОВАЊЕ РАДА ШКОЛЕ</dc:title>
  <dc:creator>42. Tatjana Bogdanovic</dc:creator>
  <cp:lastModifiedBy>42. Tatjana Bogdanovic</cp:lastModifiedBy>
  <cp:revision>163</cp:revision>
  <cp:lastPrinted>2023-02-28T07:28:12Z</cp:lastPrinted>
  <dcterms:created xsi:type="dcterms:W3CDTF">2021-02-11T11:53:34Z</dcterms:created>
  <dcterms:modified xsi:type="dcterms:W3CDTF">2025-03-03T09:45:34Z</dcterms:modified>
</cp:coreProperties>
</file>