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8" r:id="rId1"/>
  </p:sldMasterIdLst>
  <p:notesMasterIdLst>
    <p:notesMasterId r:id="rId23"/>
  </p:notesMasterIdLst>
  <p:handoutMasterIdLst>
    <p:handoutMasterId r:id="rId24"/>
  </p:handoutMasterIdLst>
  <p:sldIdLst>
    <p:sldId id="338" r:id="rId2"/>
    <p:sldId id="305" r:id="rId3"/>
    <p:sldId id="327" r:id="rId4"/>
    <p:sldId id="307" r:id="rId5"/>
    <p:sldId id="328" r:id="rId6"/>
    <p:sldId id="309" r:id="rId7"/>
    <p:sldId id="324" r:id="rId8"/>
    <p:sldId id="323" r:id="rId9"/>
    <p:sldId id="322" r:id="rId10"/>
    <p:sldId id="321" r:id="rId11"/>
    <p:sldId id="342" r:id="rId12"/>
    <p:sldId id="343" r:id="rId13"/>
    <p:sldId id="346" r:id="rId14"/>
    <p:sldId id="347" r:id="rId15"/>
    <p:sldId id="298" r:id="rId16"/>
    <p:sldId id="299" r:id="rId17"/>
    <p:sldId id="300" r:id="rId18"/>
    <p:sldId id="301" r:id="rId19"/>
    <p:sldId id="339" r:id="rId20"/>
    <p:sldId id="340" r:id="rId21"/>
    <p:sldId id="330" r:id="rId2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FFFFF"/>
    <a:srgbClr val="000000"/>
    <a:srgbClr val="F3F2E6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2ACB5F-B31F-E6E7-D454-3CE56B0365D9}" v="91" dt="2023-02-16T14:55:43.198"/>
    <p1510:client id="{82DF7369-A200-F590-9573-7B13CB83FF2C}" v="537" dt="2023-02-16T18:57:52.1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1AEA03-E8B9-4AA8-8A88-2C30D7CEF78C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C9F8462-E9D9-4A54-9EA0-49C42A086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36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0B4CDD-2855-42C6-8637-615F680AA59C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0E88EFB-AE2E-4005-B925-2937A42B5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89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580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598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60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987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73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775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225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5664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765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8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72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143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6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89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77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583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95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69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15/03/2024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4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74A06-BAB4-47D0-9802-37BB3F549B28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95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3970" r:id="rId12"/>
    <p:sldLayoutId id="2147483971" r:id="rId13"/>
    <p:sldLayoutId id="2147483972" r:id="rId14"/>
    <p:sldLayoutId id="2147483973" r:id="rId15"/>
    <p:sldLayoutId id="21474839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8763" y="3012156"/>
            <a:ext cx="9144000" cy="1515684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 РАДА </a:t>
            </a:r>
            <a:r>
              <a:rPr lang="sr-Cyrl-RS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GB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радионице - </a:t>
            </a:r>
            <a:endParaRPr lang="en-GB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RPZ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844" y="556022"/>
            <a:ext cx="2483893" cy="193798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kvir za tekst 1">
            <a:extLst>
              <a:ext uri="{FF2B5EF4-FFF2-40B4-BE49-F238E27FC236}">
                <a16:creationId xmlns:a16="http://schemas.microsoft.com/office/drawing/2014/main" id="{C6314CDB-7E9E-1909-D6B7-5B00FB0B3731}"/>
              </a:ext>
            </a:extLst>
          </p:cNvPr>
          <p:cNvSpPr txBox="1"/>
          <p:nvPr/>
        </p:nvSpPr>
        <p:spPr>
          <a:xfrm>
            <a:off x="3898558" y="5564145"/>
            <a:ext cx="3744467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dirty="0">
                <a:latin typeface="Times New Roman"/>
                <a:cs typeface="Calibri"/>
              </a:rPr>
              <a:t>5</a:t>
            </a:r>
            <a:r>
              <a:rPr lang="sr-Latn-RS" dirty="0" smtClean="0">
                <a:latin typeface="Times New Roman"/>
                <a:cs typeface="Calibri"/>
              </a:rPr>
              <a:t>. </a:t>
            </a:r>
            <a:r>
              <a:rPr lang="sr-Cyrl-RS" dirty="0" smtClean="0">
                <a:latin typeface="Times New Roman"/>
                <a:cs typeface="Calibri"/>
              </a:rPr>
              <a:t>март </a:t>
            </a:r>
            <a:r>
              <a:rPr lang="sr-Latn-RS" dirty="0" smtClean="0">
                <a:latin typeface="Times New Roman"/>
                <a:cs typeface="Calibri"/>
              </a:rPr>
              <a:t>2024. </a:t>
            </a:r>
            <a:r>
              <a:rPr lang="sr-Latn-RS" dirty="0" err="1">
                <a:latin typeface="Times New Roman"/>
                <a:cs typeface="Calibri"/>
              </a:rPr>
              <a:t>године</a:t>
            </a:r>
            <a:endParaRPr lang="sr-Latn-R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44595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lika 14" descr="Slika na kojoj se nalazi tekst&#10;&#10;Opis je automatski generisan">
            <a:extLst>
              <a:ext uri="{FF2B5EF4-FFF2-40B4-BE49-F238E27FC236}">
                <a16:creationId xmlns:a16="http://schemas.microsoft.com/office/drawing/2014/main" id="{51C926D4-9452-ABA8-1E15-B2791919AA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6082" y="4697822"/>
            <a:ext cx="2903622" cy="2104545"/>
          </a:xfrm>
          <a:prstGeom prst="rect">
            <a:avLst/>
          </a:prstGeom>
        </p:spPr>
      </p:pic>
      <p:sp>
        <p:nvSpPr>
          <p:cNvPr id="3" name="Okvir za tekst 2">
            <a:extLst>
              <a:ext uri="{FF2B5EF4-FFF2-40B4-BE49-F238E27FC236}">
                <a16:creationId xmlns:a16="http://schemas.microsoft.com/office/drawing/2014/main" id="{A2FAC2EE-1012-160C-2BF9-D6D831C5B6CE}"/>
              </a:ext>
            </a:extLst>
          </p:cNvPr>
          <p:cNvSpPr txBox="1"/>
          <p:nvPr/>
        </p:nvSpPr>
        <p:spPr>
          <a:xfrm>
            <a:off x="342902" y="332873"/>
            <a:ext cx="11093922" cy="6247864"/>
          </a:xfrm>
          <a:prstGeom prst="rect">
            <a:avLst/>
          </a:prstGeom>
          <a:solidFill>
            <a:srgbClr val="F2F2F2">
              <a:alpha val="29020"/>
            </a:srgb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bs-Cyrl-BA" sz="2000" dirty="0" smtClean="0">
                <a:latin typeface="Times New Roman"/>
                <a:cs typeface="Times New Roman"/>
              </a:rPr>
              <a:t>Савјетодавни рад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bs-Cyrl-BA" sz="2000" dirty="0">
                <a:latin typeface="Times New Roman"/>
                <a:cs typeface="Times New Roman"/>
              </a:rPr>
              <a:t> </a:t>
            </a:r>
            <a:r>
              <a:rPr lang="bs-Cyrl-BA" sz="2000" dirty="0" smtClean="0">
                <a:latin typeface="Times New Roman"/>
                <a:cs typeface="Times New Roman"/>
              </a:rPr>
              <a:t>  програми </a:t>
            </a:r>
            <a:r>
              <a:rPr lang="en-US" sz="2000" dirty="0" err="1">
                <a:latin typeface="Times New Roman"/>
                <a:cs typeface="Times New Roman"/>
              </a:rPr>
              <a:t>рада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директора</a:t>
            </a:r>
            <a:r>
              <a:rPr lang="en-US" sz="2000" dirty="0">
                <a:latin typeface="Times New Roman"/>
                <a:cs typeface="Times New Roman"/>
              </a:rPr>
              <a:t>, </a:t>
            </a:r>
            <a:r>
              <a:rPr lang="en-US" sz="2000" dirty="0" err="1">
                <a:latin typeface="Times New Roman"/>
                <a:cs typeface="Times New Roman"/>
              </a:rPr>
              <a:t>стручних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 smtClean="0">
                <a:latin typeface="Times New Roman"/>
                <a:cs typeface="Times New Roman"/>
              </a:rPr>
              <a:t>сарадника</a:t>
            </a:r>
            <a:r>
              <a:rPr lang="sr-Cyrl-RS" sz="2000" dirty="0" smtClean="0">
                <a:latin typeface="Times New Roman"/>
                <a:cs typeface="Times New Roman"/>
              </a:rPr>
              <a:t>, </a:t>
            </a:r>
            <a:r>
              <a:rPr lang="sr-Cyrl-RS" sz="2000" dirty="0" err="1" smtClean="0">
                <a:latin typeface="Times New Roman"/>
                <a:cs typeface="Times New Roman"/>
              </a:rPr>
              <a:t>извјештаји</a:t>
            </a:r>
            <a:r>
              <a:rPr lang="sr-Cyrl-RS" sz="2000" dirty="0" smtClean="0">
                <a:latin typeface="Times New Roman"/>
                <a:cs typeface="Times New Roman"/>
              </a:rPr>
              <a:t> о раду </a:t>
            </a:r>
            <a:r>
              <a:rPr lang="en-US" sz="2000" dirty="0">
                <a:latin typeface="Times New Roman"/>
                <a:cs typeface="Times New Roman"/>
              </a:rPr>
              <a:t> </a:t>
            </a:r>
            <a:r>
              <a:rPr lang="sr-Cyrl-RS" sz="2000" dirty="0" smtClean="0">
                <a:latin typeface="Times New Roman"/>
                <a:cs typeface="Times New Roman"/>
              </a:rPr>
              <a:t> </a:t>
            </a:r>
            <a:endParaRPr lang="sr-Latn-RS" sz="2000" dirty="0">
              <a:latin typeface="Times New Roman"/>
              <a:cs typeface="Times New Roman"/>
            </a:endParaRPr>
          </a:p>
          <a:p>
            <a:pPr marL="531813" indent="-531813" algn="just">
              <a:buFont typeface="Wingdings"/>
              <a:buChar char="v"/>
            </a:pPr>
            <a:r>
              <a:rPr lang="en-US" sz="2000" dirty="0" err="1" smtClean="0">
                <a:latin typeface="Times New Roman"/>
                <a:cs typeface="Times New Roman"/>
              </a:rPr>
              <a:t>програм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сарадње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са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родитељима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у </a:t>
            </a:r>
            <a:r>
              <a:rPr lang="en-US" sz="2000" dirty="0" err="1">
                <a:latin typeface="Times New Roman"/>
                <a:cs typeface="Times New Roman"/>
              </a:rPr>
              <a:t>одјељењским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књигама</a:t>
            </a:r>
            <a:r>
              <a:rPr lang="en-US" sz="2000" dirty="0">
                <a:latin typeface="Times New Roman"/>
                <a:cs typeface="Times New Roman"/>
              </a:rPr>
              <a:t>,</a:t>
            </a:r>
          </a:p>
          <a:p>
            <a:pPr marL="531813" indent="-531813" algn="just">
              <a:buFont typeface="Wingdings"/>
              <a:buChar char="v"/>
            </a:pPr>
            <a:r>
              <a:rPr lang="en-US" sz="2000" dirty="0" err="1">
                <a:latin typeface="Times New Roman"/>
                <a:cs typeface="Times New Roman"/>
              </a:rPr>
              <a:t>план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bs-Cyrl-BA" sz="2000" dirty="0">
                <a:latin typeface="Times New Roman"/>
                <a:cs typeface="Times New Roman"/>
              </a:rPr>
              <a:t>и програм </a:t>
            </a:r>
            <a:r>
              <a:rPr lang="en-US" sz="2000" dirty="0" err="1">
                <a:latin typeface="Times New Roman"/>
                <a:cs typeface="Times New Roman"/>
              </a:rPr>
              <a:t>рада</a:t>
            </a:r>
            <a:r>
              <a:rPr lang="en-US" sz="2000" dirty="0">
                <a:latin typeface="Times New Roman"/>
                <a:cs typeface="Times New Roman"/>
              </a:rPr>
              <a:t> и </a:t>
            </a:r>
            <a:r>
              <a:rPr lang="en-US" sz="2000" dirty="0" err="1">
                <a:latin typeface="Times New Roman"/>
                <a:cs typeface="Times New Roman"/>
              </a:rPr>
              <a:t>свеска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записника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рада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Савјета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 smtClean="0">
                <a:latin typeface="Times New Roman"/>
                <a:cs typeface="Times New Roman"/>
              </a:rPr>
              <a:t>родитеља</a:t>
            </a:r>
            <a:r>
              <a:rPr lang="bs-Cyrl-BA" sz="2000" dirty="0" smtClean="0">
                <a:latin typeface="Times New Roman"/>
                <a:cs typeface="Times New Roman"/>
              </a:rPr>
              <a:t> (на годишњем нивоу са датумом састанка)</a:t>
            </a:r>
            <a:r>
              <a:rPr lang="en-US" sz="2000" dirty="0" smtClean="0">
                <a:latin typeface="Times New Roman"/>
                <a:cs typeface="Times New Roman"/>
              </a:rPr>
              <a:t>,</a:t>
            </a:r>
            <a:endParaRPr lang="en-US" sz="2000" dirty="0">
              <a:latin typeface="Times New Roman"/>
              <a:cs typeface="Times New Roman"/>
            </a:endParaRPr>
          </a:p>
          <a:p>
            <a:pPr marL="531813" indent="-531813" algn="just">
              <a:buFont typeface="Wingdings"/>
              <a:buChar char="v"/>
            </a:pPr>
            <a:r>
              <a:rPr lang="en-US" sz="2000" dirty="0" err="1">
                <a:latin typeface="Times New Roman"/>
                <a:cs typeface="Times New Roman"/>
              </a:rPr>
              <a:t>распоред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реализације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консултативних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sr-Cyrl-RS" sz="2000" dirty="0" smtClean="0">
                <a:latin typeface="Times New Roman"/>
                <a:cs typeface="Times New Roman"/>
              </a:rPr>
              <a:t>разговора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са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родитељима</a:t>
            </a:r>
            <a:r>
              <a:rPr lang="en-US" sz="2000" dirty="0">
                <a:latin typeface="Times New Roman"/>
                <a:cs typeface="Times New Roman"/>
              </a:rPr>
              <a:t>, </a:t>
            </a:r>
            <a:endParaRPr lang="sr-Cyrl-RS" sz="2000" dirty="0" smtClean="0">
              <a:latin typeface="Times New Roman"/>
              <a:cs typeface="Times New Roman"/>
            </a:endParaRPr>
          </a:p>
          <a:p>
            <a:pPr marL="531813" indent="-531813" algn="just">
              <a:buFont typeface="Wingdings"/>
              <a:buChar char="v"/>
            </a:pPr>
            <a:r>
              <a:rPr lang="sr-Cyrl-RS" sz="2000" dirty="0">
                <a:latin typeface="Times New Roman"/>
                <a:cs typeface="Times New Roman"/>
              </a:rPr>
              <a:t>ф</a:t>
            </a:r>
            <a:r>
              <a:rPr lang="sr-Cyrl-RS" sz="2000" dirty="0" smtClean="0">
                <a:latin typeface="Times New Roman"/>
                <a:cs typeface="Times New Roman"/>
              </a:rPr>
              <a:t>реквенција рада стручних сарадника са родитељима (дневник реализованих активности педагога, психолога)</a:t>
            </a:r>
            <a:r>
              <a:rPr lang="bs-Cyrl-BA" sz="2000" dirty="0" smtClean="0">
                <a:latin typeface="Times New Roman"/>
                <a:cs typeface="Times New Roman"/>
              </a:rPr>
              <a:t>, </a:t>
            </a:r>
            <a:endParaRPr lang="sr-Cyrl-RS" sz="2000" dirty="0" smtClean="0">
              <a:latin typeface="Times New Roman"/>
              <a:cs typeface="Times New Roman"/>
            </a:endParaRPr>
          </a:p>
          <a:p>
            <a:pPr marL="531813" indent="-531813" algn="just">
              <a:buFont typeface="Wingdings"/>
              <a:buChar char="v"/>
            </a:pPr>
            <a:r>
              <a:rPr lang="en-US" sz="2000" dirty="0" err="1" smtClean="0">
                <a:latin typeface="Times New Roman"/>
                <a:cs typeface="Times New Roman"/>
              </a:rPr>
              <a:t>приговори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родитеља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упућени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школи</a:t>
            </a:r>
            <a:r>
              <a:rPr lang="sr-Cyrl-RS" sz="2000" dirty="0">
                <a:latin typeface="Times New Roman"/>
                <a:cs typeface="Times New Roman"/>
              </a:rPr>
              <a:t> и одговор школе са смјерницама и </a:t>
            </a:r>
            <a:r>
              <a:rPr lang="sr-Cyrl-RS" sz="2000" dirty="0" smtClean="0">
                <a:latin typeface="Times New Roman"/>
                <a:cs typeface="Times New Roman"/>
              </a:rPr>
              <a:t>савјетима (бр. протокола),</a:t>
            </a:r>
          </a:p>
          <a:p>
            <a:pPr marL="531813" indent="-531813" algn="just">
              <a:buFont typeface="Wingdings"/>
              <a:buChar char="v"/>
            </a:pPr>
            <a:r>
              <a:rPr lang="sr-Cyrl-RS" sz="2000" dirty="0">
                <a:latin typeface="Times New Roman"/>
                <a:cs typeface="Times New Roman"/>
              </a:rPr>
              <a:t>л</a:t>
            </a:r>
            <a:r>
              <a:rPr lang="sr-Cyrl-RS" sz="2000" dirty="0" smtClean="0">
                <a:latin typeface="Times New Roman"/>
                <a:cs typeface="Times New Roman"/>
              </a:rPr>
              <a:t>ична евиденција директора, педагога, психолога, одјељ.старј., предметног наставника о разговорима са родитељима и упућеним савјетима,</a:t>
            </a:r>
          </a:p>
          <a:p>
            <a:pPr marL="531813" indent="-531813" algn="just">
              <a:buFont typeface="Wingdings"/>
              <a:buChar char="v"/>
            </a:pPr>
            <a:r>
              <a:rPr lang="sr-Cyrl-RS" sz="2000" dirty="0" smtClean="0">
                <a:latin typeface="Times New Roman"/>
                <a:cs typeface="Times New Roman"/>
              </a:rPr>
              <a:t>Е-дневник,</a:t>
            </a:r>
            <a:endParaRPr lang="en-US" sz="2000" dirty="0">
              <a:latin typeface="Times New Roman"/>
              <a:cs typeface="Times New Roman"/>
            </a:endParaRPr>
          </a:p>
          <a:p>
            <a:pPr algn="just"/>
            <a:r>
              <a:rPr lang="sr-Cyrl-RS" sz="2000" dirty="0" smtClean="0">
                <a:latin typeface="Times New Roman"/>
                <a:cs typeface="Times New Roman"/>
              </a:rPr>
              <a:t>Едукативни рад</a:t>
            </a:r>
            <a:endParaRPr lang="en-US" sz="2000" dirty="0">
              <a:latin typeface="Times New Roman"/>
              <a:cs typeface="Times New Roman"/>
            </a:endParaRPr>
          </a:p>
          <a:p>
            <a:pPr marL="531813" indent="-531813" algn="just">
              <a:buFont typeface="Wingdings"/>
              <a:buChar char="v"/>
            </a:pPr>
            <a:r>
              <a:rPr lang="sr-Cyrl-RS" sz="2000" dirty="0">
                <a:latin typeface="Times New Roman"/>
                <a:cs typeface="Times New Roman"/>
              </a:rPr>
              <a:t>п</a:t>
            </a:r>
            <a:r>
              <a:rPr lang="sr-Cyrl-RS" sz="2000" dirty="0" smtClean="0">
                <a:latin typeface="Times New Roman"/>
                <a:cs typeface="Times New Roman"/>
              </a:rPr>
              <a:t>резентације и радни материјали за предавања и обуке за родитеље,</a:t>
            </a:r>
          </a:p>
          <a:p>
            <a:pPr marL="531813" indent="-531813" algn="just">
              <a:buFont typeface="Wingdings"/>
              <a:buChar char="v"/>
            </a:pPr>
            <a:r>
              <a:rPr lang="en-US" sz="2000" dirty="0" err="1" smtClean="0">
                <a:latin typeface="Times New Roman"/>
                <a:cs typeface="Times New Roman"/>
              </a:rPr>
              <a:t>извјештаји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>
                <a:latin typeface="Times New Roman"/>
                <a:cs typeface="Times New Roman"/>
              </a:rPr>
              <a:t>о </a:t>
            </a:r>
            <a:r>
              <a:rPr lang="en-US" sz="2000" dirty="0" err="1">
                <a:latin typeface="Times New Roman"/>
                <a:cs typeface="Times New Roman"/>
              </a:rPr>
              <a:t>реализованим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sr-Cyrl-RS" sz="2000" dirty="0">
                <a:latin typeface="Times New Roman"/>
                <a:cs typeface="Times New Roman"/>
              </a:rPr>
              <a:t>обукама и радионицама за </a:t>
            </a:r>
            <a:r>
              <a:rPr lang="sr-Cyrl-RS" sz="2000" dirty="0" smtClean="0">
                <a:latin typeface="Times New Roman"/>
                <a:cs typeface="Times New Roman"/>
              </a:rPr>
              <a:t>родитеље (датум)</a:t>
            </a:r>
            <a:r>
              <a:rPr lang="en-US" sz="2000" dirty="0" smtClean="0">
                <a:latin typeface="Times New Roman"/>
                <a:cs typeface="Times New Roman"/>
              </a:rPr>
              <a:t>,</a:t>
            </a:r>
            <a:endParaRPr lang="en-US" sz="2000" dirty="0">
              <a:latin typeface="Times New Roman"/>
              <a:cs typeface="Times New Roman"/>
            </a:endParaRPr>
          </a:p>
          <a:p>
            <a:pPr marL="531813" indent="-531813" algn="just">
              <a:buFont typeface="Wingdings"/>
              <a:buChar char="v"/>
            </a:pPr>
            <a:r>
              <a:rPr lang="en-US" sz="2000" dirty="0" err="1" smtClean="0">
                <a:latin typeface="Times New Roman"/>
                <a:cs typeface="Times New Roman"/>
              </a:rPr>
              <a:t>тематске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изложбе</a:t>
            </a:r>
            <a:r>
              <a:rPr lang="en-US" sz="2000" dirty="0">
                <a:latin typeface="Times New Roman"/>
                <a:cs typeface="Times New Roman"/>
              </a:rPr>
              <a:t>,</a:t>
            </a:r>
            <a:r>
              <a:rPr lang="bs-Cyrl-BA" sz="2000" dirty="0">
                <a:latin typeface="Times New Roman"/>
                <a:cs typeface="Times New Roman"/>
              </a:rPr>
              <a:t> (</a:t>
            </a:r>
            <a:r>
              <a:rPr lang="bs-Cyrl-BA" sz="2000" dirty="0">
                <a:solidFill>
                  <a:srgbClr val="FF0000"/>
                </a:solidFill>
                <a:latin typeface="Times New Roman"/>
                <a:cs typeface="Times New Roman"/>
              </a:rPr>
              <a:t>Љетопис школе, </a:t>
            </a:r>
            <a:r>
              <a:rPr lang="bs-Cyrl-BA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стр. 55, </a:t>
            </a:r>
            <a:r>
              <a:rPr lang="bs-Cyrl-BA" sz="2000" dirty="0">
                <a:solidFill>
                  <a:srgbClr val="FF0000"/>
                </a:solidFill>
                <a:latin typeface="Times New Roman"/>
                <a:cs typeface="Times New Roman"/>
              </a:rPr>
              <a:t>од 21. маја </a:t>
            </a:r>
            <a:r>
              <a:rPr lang="bs-Cyrl-BA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2023)</a:t>
            </a:r>
            <a:endParaRPr lang="en-US" sz="2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531813" indent="-531813" algn="just">
              <a:buFont typeface="Wingdings"/>
              <a:buChar char="v"/>
            </a:pPr>
            <a:r>
              <a:rPr lang="en-US" sz="2000" dirty="0" err="1" smtClean="0">
                <a:latin typeface="Times New Roman"/>
                <a:cs typeface="Times New Roman"/>
              </a:rPr>
              <a:t>фотографије</a:t>
            </a:r>
            <a:r>
              <a:rPr lang="en-US" sz="2000" dirty="0">
                <a:latin typeface="Times New Roman"/>
                <a:cs typeface="Times New Roman"/>
              </a:rPr>
              <a:t>, </a:t>
            </a:r>
            <a:r>
              <a:rPr lang="en-US" sz="2000" dirty="0" err="1">
                <a:latin typeface="Times New Roman"/>
                <a:cs typeface="Times New Roman"/>
              </a:rPr>
              <a:t>аудио</a:t>
            </a:r>
            <a:r>
              <a:rPr lang="en-US" sz="2000" dirty="0">
                <a:latin typeface="Times New Roman"/>
                <a:cs typeface="Times New Roman"/>
              </a:rPr>
              <a:t> и </a:t>
            </a:r>
            <a:r>
              <a:rPr lang="en-US" sz="2000" dirty="0" err="1">
                <a:latin typeface="Times New Roman"/>
                <a:cs typeface="Times New Roman"/>
              </a:rPr>
              <a:t>видео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 smtClean="0">
                <a:latin typeface="Times New Roman"/>
                <a:cs typeface="Times New Roman"/>
              </a:rPr>
              <a:t>записи</a:t>
            </a:r>
            <a:r>
              <a:rPr lang="en-US" sz="2000" dirty="0" smtClean="0">
                <a:latin typeface="Times New Roman"/>
                <a:cs typeface="Times New Roman"/>
              </a:rPr>
              <a:t>,</a:t>
            </a:r>
            <a:r>
              <a:rPr lang="en-US" sz="2000" dirty="0">
                <a:latin typeface="Times New Roman"/>
                <a:cs typeface="Times New Roman"/>
              </a:rPr>
              <a:t> </a:t>
            </a:r>
          </a:p>
          <a:p>
            <a:pPr marL="531813" indent="-531813" algn="just">
              <a:buFont typeface="Wingdings"/>
              <a:buChar char="v"/>
            </a:pPr>
            <a:r>
              <a:rPr lang="en-US" sz="2000" dirty="0" err="1" smtClean="0">
                <a:latin typeface="Times New Roman"/>
                <a:cs typeface="Times New Roman"/>
              </a:rPr>
              <a:t>документација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>
                <a:latin typeface="Times New Roman"/>
                <a:cs typeface="Times New Roman"/>
              </a:rPr>
              <a:t>о </a:t>
            </a:r>
            <a:r>
              <a:rPr lang="en-US" sz="2000" dirty="0" err="1" smtClean="0">
                <a:latin typeface="Times New Roman"/>
                <a:cs typeface="Times New Roman"/>
              </a:rPr>
              <a:t>реализованим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активностима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школе</a:t>
            </a:r>
            <a:r>
              <a:rPr lang="en-US" sz="2000" dirty="0">
                <a:latin typeface="Times New Roman"/>
                <a:cs typeface="Times New Roman"/>
              </a:rPr>
              <a:t> у </a:t>
            </a:r>
            <a:r>
              <a:rPr lang="en-US" sz="2000" dirty="0" err="1">
                <a:latin typeface="Times New Roman"/>
                <a:cs typeface="Times New Roman"/>
              </a:rPr>
              <a:t>сарадњи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са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институцијама</a:t>
            </a:r>
            <a:r>
              <a:rPr lang="en-US" sz="2000" dirty="0">
                <a:latin typeface="Times New Roman"/>
                <a:cs typeface="Times New Roman"/>
              </a:rPr>
              <a:t>, </a:t>
            </a:r>
            <a:r>
              <a:rPr lang="en-US" sz="2000" dirty="0" err="1">
                <a:latin typeface="Times New Roman"/>
                <a:cs typeface="Times New Roman"/>
              </a:rPr>
              <a:t>установама</a:t>
            </a:r>
            <a:r>
              <a:rPr lang="en-US" sz="2000" dirty="0">
                <a:latin typeface="Times New Roman"/>
                <a:cs typeface="Times New Roman"/>
              </a:rPr>
              <a:t>, </a:t>
            </a:r>
            <a:r>
              <a:rPr lang="en-US" sz="2000" dirty="0" err="1">
                <a:latin typeface="Times New Roman"/>
                <a:cs typeface="Times New Roman"/>
              </a:rPr>
              <a:t>организацијама</a:t>
            </a:r>
            <a:r>
              <a:rPr lang="en-US" sz="2000" dirty="0">
                <a:latin typeface="Times New Roman"/>
                <a:cs typeface="Times New Roman"/>
              </a:rPr>
              <a:t> и </a:t>
            </a:r>
            <a:r>
              <a:rPr lang="en-US" sz="2000" dirty="0" err="1">
                <a:latin typeface="Times New Roman"/>
                <a:cs typeface="Times New Roman"/>
              </a:rPr>
              <a:t>појединцима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из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локалне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заједнице</a:t>
            </a:r>
            <a:r>
              <a:rPr lang="en-US" sz="2000" dirty="0">
                <a:latin typeface="Times New Roman"/>
                <a:cs typeface="Times New Roman"/>
              </a:rPr>
              <a:t>, и </a:t>
            </a:r>
            <a:r>
              <a:rPr lang="en-US" sz="2000" dirty="0" err="1">
                <a:latin typeface="Times New Roman"/>
                <a:cs typeface="Times New Roman"/>
              </a:rPr>
              <a:t>др</a:t>
            </a:r>
            <a:r>
              <a:rPr lang="en-US" sz="2000" dirty="0"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0942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64426"/>
            <a:ext cx="10759490" cy="4176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3200" b="1" dirty="0">
                <a:solidFill>
                  <a:schemeClr val="tx1"/>
                </a:solidFill>
              </a:rPr>
              <a:t>Стандард 6, индикатор </a:t>
            </a:r>
            <a:r>
              <a:rPr lang="sr-Cyrl-RS" sz="3200" b="1" dirty="0" smtClean="0">
                <a:solidFill>
                  <a:schemeClr val="tx1"/>
                </a:solidFill>
              </a:rPr>
              <a:t>6.2</a:t>
            </a: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Запослени поступају у складу са дефинисаним пословима и одговорностима, а који се ревидирају на годишњем нивоу. </a:t>
            </a:r>
            <a:endParaRPr lang="en-GB" sz="3200" dirty="0">
              <a:solidFill>
                <a:schemeClr val="tx1"/>
              </a:solidFill>
            </a:endParaRPr>
          </a:p>
          <a:p>
            <a:endParaRPr lang="en-GB" sz="3200" dirty="0"/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4A9FC21F-9716-3021-49FB-C4F4FA2F6E70}"/>
              </a:ext>
            </a:extLst>
          </p:cNvPr>
          <p:cNvSpPr txBox="1"/>
          <p:nvPr/>
        </p:nvSpPr>
        <p:spPr>
          <a:xfrm>
            <a:off x="4034954" y="485490"/>
            <a:ext cx="394111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r-Latn-RS" sz="3600" dirty="0">
                <a:latin typeface="Times New Roman"/>
                <a:cs typeface="Times New Roman"/>
              </a:rPr>
              <a:t>3</a:t>
            </a:r>
            <a:r>
              <a:rPr lang="bs-Cyrl-BA" sz="3600" dirty="0" smtClean="0">
                <a:latin typeface="Times New Roman"/>
                <a:cs typeface="Times New Roman"/>
              </a:rPr>
              <a:t>. </a:t>
            </a:r>
            <a:r>
              <a:rPr lang="bs-Cyrl-BA" sz="3600" dirty="0">
                <a:latin typeface="Times New Roman"/>
                <a:cs typeface="Times New Roman"/>
              </a:rPr>
              <a:t>РАДИОНИЦА</a:t>
            </a:r>
            <a:endParaRPr lang="sr-Cyrl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90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048"/>
          </a:xfrm>
        </p:spPr>
        <p:txBody>
          <a:bodyPr>
            <a:normAutofit/>
          </a:bodyPr>
          <a:lstStyle/>
          <a:p>
            <a:r>
              <a:rPr lang="sr-Cyrl-RS" b="1" dirty="0" smtClean="0">
                <a:solidFill>
                  <a:schemeClr val="tx1"/>
                </a:solidFill>
              </a:rPr>
              <a:t>Стандард 6, индикатор 6.2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2" y="914399"/>
            <a:ext cx="11737075" cy="5773003"/>
          </a:xfrm>
        </p:spPr>
        <p:txBody>
          <a:bodyPr>
            <a:normAutofit fontScale="85000" lnSpcReduction="20000"/>
          </a:bodyPr>
          <a:lstStyle/>
          <a:p>
            <a:r>
              <a:rPr lang="sr-Cyrl-RS" sz="2800" dirty="0" smtClean="0">
                <a:solidFill>
                  <a:schemeClr val="tx1"/>
                </a:solidFill>
              </a:rPr>
              <a:t>Наставници </a:t>
            </a:r>
          </a:p>
          <a:p>
            <a:pPr marL="0" indent="0">
              <a:buNone/>
            </a:pPr>
            <a:r>
              <a:rPr lang="sr-Cyrl-RS" sz="2800" dirty="0" err="1" smtClean="0">
                <a:solidFill>
                  <a:schemeClr val="tx1"/>
                </a:solidFill>
              </a:rPr>
              <a:t>Рјешења</a:t>
            </a:r>
            <a:r>
              <a:rPr lang="sr-Cyrl-RS" sz="2800" dirty="0" smtClean="0">
                <a:solidFill>
                  <a:schemeClr val="tx1"/>
                </a:solidFill>
              </a:rPr>
              <a:t> о 40-часовној радној недељи; глобални и оперативни планови и припреме; Дневник рада у ОК, </a:t>
            </a:r>
            <a:r>
              <a:rPr lang="sr-Cyrl-BA" sz="2800" dirty="0" err="1" smtClean="0">
                <a:solidFill>
                  <a:schemeClr val="tx1"/>
                </a:solidFill>
              </a:rPr>
              <a:t>скалери</a:t>
            </a:r>
            <a:r>
              <a:rPr lang="sr-Cyrl-BA" sz="2800" dirty="0" smtClean="0">
                <a:solidFill>
                  <a:schemeClr val="tx1"/>
                </a:solidFill>
              </a:rPr>
              <a:t> </a:t>
            </a:r>
            <a:r>
              <a:rPr lang="sr-Cyrl-BA" sz="2800" dirty="0">
                <a:solidFill>
                  <a:schemeClr val="tx1"/>
                </a:solidFill>
              </a:rPr>
              <a:t>са посматраних </a:t>
            </a:r>
            <a:r>
              <a:rPr lang="sr-Cyrl-BA" sz="2800" dirty="0" smtClean="0">
                <a:solidFill>
                  <a:schemeClr val="tx1"/>
                </a:solidFill>
              </a:rPr>
              <a:t>часова, записници савјетника из Завода</a:t>
            </a:r>
            <a:r>
              <a:rPr lang="sr-Cyrl-RS" sz="2800" dirty="0" smtClean="0">
                <a:solidFill>
                  <a:schemeClr val="tx1"/>
                </a:solidFill>
              </a:rPr>
              <a:t>; Дневници рада допунске/додатне наставе и секција; сертификати и потврде са </a:t>
            </a:r>
            <a:r>
              <a:rPr lang="sr-Cyrl-RS" sz="2800" dirty="0" err="1" smtClean="0">
                <a:solidFill>
                  <a:schemeClr val="tx1"/>
                </a:solidFill>
              </a:rPr>
              <a:t>савјетовања</a:t>
            </a:r>
            <a:r>
              <a:rPr lang="sr-Cyrl-RS" sz="2800" dirty="0" smtClean="0">
                <a:solidFill>
                  <a:schemeClr val="tx1"/>
                </a:solidFill>
              </a:rPr>
              <a:t>, обука, семинара, теме; </a:t>
            </a:r>
            <a:r>
              <a:rPr lang="sr-Cyrl-BA" sz="2800" dirty="0" err="1" smtClean="0">
                <a:solidFill>
                  <a:schemeClr val="tx1"/>
                </a:solidFill>
              </a:rPr>
              <a:t>одјељењско</a:t>
            </a:r>
            <a:r>
              <a:rPr lang="sr-Cyrl-BA" sz="2800" dirty="0" smtClean="0">
                <a:solidFill>
                  <a:schemeClr val="tx1"/>
                </a:solidFill>
              </a:rPr>
              <a:t> старјешинство; евиденције </a:t>
            </a:r>
            <a:r>
              <a:rPr lang="sr-Cyrl-BA" sz="2800" dirty="0">
                <a:solidFill>
                  <a:schemeClr val="tx1"/>
                </a:solidFill>
              </a:rPr>
              <a:t>присуства на сједницама </a:t>
            </a:r>
            <a:r>
              <a:rPr lang="sr-Cyrl-BA" sz="2800" dirty="0" smtClean="0">
                <a:solidFill>
                  <a:schemeClr val="tx1"/>
                </a:solidFill>
              </a:rPr>
              <a:t>стручних органа школе; књига дежурства; </a:t>
            </a:r>
            <a:r>
              <a:rPr lang="sr-Cyrl-BA" sz="2800" dirty="0">
                <a:solidFill>
                  <a:schemeClr val="tx1"/>
                </a:solidFill>
              </a:rPr>
              <a:t>и сл. </a:t>
            </a:r>
            <a:endParaRPr lang="sr-Cyrl-BA" sz="2800" dirty="0" smtClean="0">
              <a:solidFill>
                <a:schemeClr val="tx1"/>
              </a:solidFill>
            </a:endParaRPr>
          </a:p>
          <a:p>
            <a:r>
              <a:rPr lang="sr-Cyrl-BA" sz="2800" dirty="0" smtClean="0">
                <a:solidFill>
                  <a:schemeClr val="tx1"/>
                </a:solidFill>
              </a:rPr>
              <a:t>Руководство </a:t>
            </a:r>
            <a:r>
              <a:rPr lang="sr-Cyrl-BA" sz="2800" dirty="0">
                <a:solidFill>
                  <a:schemeClr val="tx1"/>
                </a:solidFill>
              </a:rPr>
              <a:t>и </a:t>
            </a:r>
            <a:r>
              <a:rPr lang="sr-Cyrl-BA" sz="2800" dirty="0" smtClean="0">
                <a:solidFill>
                  <a:schemeClr val="tx1"/>
                </a:solidFill>
              </a:rPr>
              <a:t>стручни сарадници </a:t>
            </a:r>
            <a:r>
              <a:rPr lang="sr-Cyrl-BA" sz="2800" dirty="0">
                <a:solidFill>
                  <a:schemeClr val="tx1"/>
                </a:solidFill>
              </a:rPr>
              <a:t>школе </a:t>
            </a:r>
            <a:endParaRPr lang="sr-Cyrl-BA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Cyrl-BA" sz="2800" dirty="0" smtClean="0">
                <a:solidFill>
                  <a:schemeClr val="tx1"/>
                </a:solidFill>
              </a:rPr>
              <a:t>Програм рада за 2022, мјесечни извјештаји о раду за 2022, Годишњи извјештај о раду за 2022, Дневник рада са ученицима, родитељима, наставницима, лична евиденција о реализацији послова/дневник рада, записник директора о увиду у рад стручног сарадника, и сл.  </a:t>
            </a:r>
          </a:p>
          <a:p>
            <a:r>
              <a:rPr lang="sr-Cyrl-BA" sz="2800" dirty="0" smtClean="0">
                <a:solidFill>
                  <a:schemeClr val="tx1"/>
                </a:solidFill>
              </a:rPr>
              <a:t>Помоћно </a:t>
            </a:r>
            <a:r>
              <a:rPr lang="sr-Cyrl-BA" sz="2800" dirty="0">
                <a:solidFill>
                  <a:schemeClr val="tx1"/>
                </a:solidFill>
              </a:rPr>
              <a:t>особље </a:t>
            </a:r>
            <a:endParaRPr lang="sr-Cyrl-BA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Cyrl-BA" sz="2800" dirty="0" smtClean="0">
                <a:solidFill>
                  <a:schemeClr val="tx1"/>
                </a:solidFill>
              </a:rPr>
              <a:t>начин</a:t>
            </a:r>
            <a:r>
              <a:rPr lang="sr-Cyrl-BA" sz="2800" dirty="0">
                <a:solidFill>
                  <a:schemeClr val="tx1"/>
                </a:solidFill>
              </a:rPr>
              <a:t>, квалитет и </a:t>
            </a:r>
            <a:r>
              <a:rPr lang="sr-Cyrl-BA" sz="2800" dirty="0" smtClean="0">
                <a:solidFill>
                  <a:schemeClr val="tx1"/>
                </a:solidFill>
              </a:rPr>
              <a:t>динамика реализованих </a:t>
            </a:r>
            <a:r>
              <a:rPr lang="sr-Cyrl-BA" sz="2800" dirty="0">
                <a:solidFill>
                  <a:schemeClr val="tx1"/>
                </a:solidFill>
              </a:rPr>
              <a:t>послова </a:t>
            </a:r>
            <a:r>
              <a:rPr lang="sr-Cyrl-BA" sz="2800" dirty="0" smtClean="0">
                <a:solidFill>
                  <a:schemeClr val="tx1"/>
                </a:solidFill>
              </a:rPr>
              <a:t>се доказују задужењима, листама </a:t>
            </a:r>
            <a:r>
              <a:rPr lang="sr-Cyrl-BA" sz="2800" dirty="0">
                <a:solidFill>
                  <a:schemeClr val="tx1"/>
                </a:solidFill>
              </a:rPr>
              <a:t>евиденције о обављању </a:t>
            </a:r>
            <a:r>
              <a:rPr lang="sr-Cyrl-BA" sz="2800" dirty="0" smtClean="0">
                <a:solidFill>
                  <a:schemeClr val="tx1"/>
                </a:solidFill>
              </a:rPr>
              <a:t>послова, извјештајем задужене особе о праћењу реализације послова и сл.</a:t>
            </a:r>
            <a:endParaRPr lang="en-GB" sz="28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291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379" y="1341912"/>
            <a:ext cx="9694966" cy="39513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4.8 </a:t>
            </a:r>
            <a:endParaRPr lang="sr-Cyrl-R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Број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васпитно-дисциплинских мјера је мањи у односу на претходну школску годину, и резултат је конкретних мјера</a:t>
            </a: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01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655093"/>
            <a:ext cx="10336409" cy="58275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4.8</a:t>
            </a: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sr-Cyrl-RS" sz="2800" dirty="0" err="1" smtClean="0"/>
              <a:t>Извјештај</a:t>
            </a:r>
            <a:r>
              <a:rPr lang="sr-Cyrl-RS" sz="2800" dirty="0" smtClean="0"/>
              <a:t> о реализацији ГПРШ-а за </a:t>
            </a:r>
            <a:r>
              <a:rPr lang="sr-Cyrl-RS" sz="2800" dirty="0" err="1" smtClean="0"/>
              <a:t>шк</a:t>
            </a:r>
            <a:r>
              <a:rPr lang="sr-Cyrl-RS" sz="2800" dirty="0" smtClean="0"/>
              <a:t>. 2021/22. год.</a:t>
            </a: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sr-Cyrl-RS" sz="2800" dirty="0" smtClean="0"/>
              <a:t>Анализа </a:t>
            </a:r>
            <a:r>
              <a:rPr lang="sr-Cyrl-RS" sz="2800" dirty="0" err="1" smtClean="0"/>
              <a:t>успјеха</a:t>
            </a:r>
            <a:r>
              <a:rPr lang="sr-Cyrl-RS" sz="2800" dirty="0" smtClean="0"/>
              <a:t> ученика у учењу и владању на крају школске</a:t>
            </a:r>
            <a:r>
              <a:rPr lang="sr-Cyrl-RS" sz="2800" dirty="0"/>
              <a:t> 2021/22.</a:t>
            </a:r>
            <a:r>
              <a:rPr lang="sr-Cyrl-RS" sz="2800" dirty="0" smtClean="0"/>
              <a:t> године.</a:t>
            </a: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sr-Cyrl-RS" sz="2800" dirty="0" smtClean="0"/>
              <a:t>..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endParaRPr lang="sr-Cyrl-RS" sz="2800" dirty="0" smtClean="0"/>
          </a:p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sr-Cyrl-RS" sz="2800" dirty="0" smtClean="0"/>
              <a:t>„Број изречених васпитно-дисциплинских </a:t>
            </a:r>
            <a:r>
              <a:rPr lang="sr-Cyrl-RS" sz="2800" dirty="0" err="1" smtClean="0"/>
              <a:t>мјера</a:t>
            </a:r>
            <a:r>
              <a:rPr lang="sr-Cyrl-RS" sz="2800" dirty="0" smtClean="0"/>
              <a:t> у претходној школској години је био 75, док је тај број у текућој школској години 51, што значи да је број </a:t>
            </a:r>
            <a:r>
              <a:rPr lang="sr-Cyrl-RS" sz="2800" b="1" dirty="0" smtClean="0"/>
              <a:t>мањи.</a:t>
            </a:r>
            <a:r>
              <a:rPr lang="sr-Cyrl-RS" sz="2800" dirty="0" smtClean="0"/>
              <a:t>“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endParaRPr lang="sr-Cyrl-RS" sz="2800" dirty="0" smtClean="0"/>
          </a:p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sr-Cyrl-RS" sz="2800" dirty="0" smtClean="0"/>
              <a:t>(</a:t>
            </a:r>
            <a:r>
              <a:rPr lang="sr-Cyrl-RS" sz="2800" dirty="0"/>
              <a:t>није </a:t>
            </a:r>
            <a:r>
              <a:rPr lang="sr-Cyrl-RS" sz="2800" dirty="0" smtClean="0"/>
              <a:t>довољно навести табелу из ГПРШ </a:t>
            </a:r>
            <a:r>
              <a:rPr lang="sr-Cyrl-RS" sz="2800" dirty="0"/>
              <a:t>са бројем изречених </a:t>
            </a:r>
            <a:r>
              <a:rPr lang="sr-Cyrl-RS" sz="2800" dirty="0" err="1" smtClean="0"/>
              <a:t>васп.дисц</a:t>
            </a:r>
            <a:r>
              <a:rPr lang="sr-Cyrl-RS" sz="2800" dirty="0" smtClean="0"/>
              <a:t>. </a:t>
            </a:r>
            <a:r>
              <a:rPr lang="sr-Cyrl-RS" sz="2800" dirty="0" err="1"/>
              <a:t>м</a:t>
            </a:r>
            <a:r>
              <a:rPr lang="sr-Cyrl-RS" sz="2800" dirty="0" err="1" smtClean="0"/>
              <a:t>јера</a:t>
            </a:r>
            <a:r>
              <a:rPr lang="sr-Cyrl-RS" sz="2800" dirty="0" smtClean="0"/>
              <a:t> или из Анализе или </a:t>
            </a:r>
            <a:r>
              <a:rPr lang="sr-Cyrl-RS" sz="2800" dirty="0" err="1" smtClean="0"/>
              <a:t>Извјештаја</a:t>
            </a:r>
            <a:r>
              <a:rPr lang="sr-Cyrl-RS" sz="2800" dirty="0" smtClean="0"/>
              <a:t> </a:t>
            </a:r>
            <a:r>
              <a:rPr lang="sr-Cyrl-RS" sz="2800" dirty="0"/>
              <a:t>– она представља само један показатељ</a:t>
            </a:r>
            <a:r>
              <a:rPr lang="sr-Cyrl-RS" sz="2800" dirty="0" smtClean="0"/>
              <a:t>), поређењем два потребна показатеља се добије тражени податак. </a:t>
            </a:r>
            <a:endParaRPr lang="sr-Cyrl-RS" sz="2800" dirty="0"/>
          </a:p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0080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EA38AAB-3713-8041-28E5-1833AA83E4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D86B0946-994B-290B-2C9E-64BDCFB2A6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607" b="16399"/>
          <a:stretch/>
        </p:blipFill>
        <p:spPr>
          <a:xfrm>
            <a:off x="0" y="0"/>
            <a:ext cx="6885019" cy="3735228"/>
          </a:xfrm>
          <a:custGeom>
            <a:avLst/>
            <a:gdLst/>
            <a:ahLst/>
            <a:cxnLst/>
            <a:rect l="l" t="t" r="r" b="b"/>
            <a:pathLst>
              <a:path w="12191999" h="6136206">
                <a:moveTo>
                  <a:pt x="0" y="0"/>
                </a:moveTo>
                <a:lnTo>
                  <a:pt x="12191999" y="0"/>
                </a:lnTo>
                <a:lnTo>
                  <a:pt x="12191999" y="587444"/>
                </a:lnTo>
                <a:lnTo>
                  <a:pt x="6132767" y="5341959"/>
                </a:lnTo>
                <a:lnTo>
                  <a:pt x="6049558" y="5403943"/>
                </a:lnTo>
                <a:cubicBezTo>
                  <a:pt x="5400003" y="5862651"/>
                  <a:pt x="4655689" y="6101874"/>
                  <a:pt x="3909203" y="6132766"/>
                </a:cubicBezTo>
                <a:cubicBezTo>
                  <a:pt x="2665058" y="6184252"/>
                  <a:pt x="1414876" y="5657039"/>
                  <a:pt x="587291" y="4602761"/>
                </a:cubicBezTo>
                <a:cubicBezTo>
                  <a:pt x="354532" y="4306245"/>
                  <a:pt x="175988" y="3990552"/>
                  <a:pt x="43299" y="3661531"/>
                </a:cubicBezTo>
                <a:lnTo>
                  <a:pt x="0" y="3538954"/>
                </a:lnTo>
                <a:close/>
              </a:path>
            </a:pathLst>
          </a:custGeom>
        </p:spPr>
      </p:pic>
      <p:sp>
        <p:nvSpPr>
          <p:cNvPr id="5" name="Okvir za tekst 4">
            <a:extLst>
              <a:ext uri="{FF2B5EF4-FFF2-40B4-BE49-F238E27FC236}">
                <a16:creationId xmlns:a16="http://schemas.microsoft.com/office/drawing/2014/main" id="{7AB701AD-B251-9459-A002-132B9BB8D4C8}"/>
              </a:ext>
            </a:extLst>
          </p:cNvPr>
          <p:cNvSpPr txBox="1"/>
          <p:nvPr/>
        </p:nvSpPr>
        <p:spPr>
          <a:xfrm>
            <a:off x="1092305" y="4041241"/>
            <a:ext cx="10053023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bs-Latn-BA" sz="3200" b="1" dirty="0" err="1">
                <a:latin typeface="Times New Roman"/>
                <a:ea typeface="+mn-lt"/>
                <a:cs typeface="+mn-lt"/>
              </a:rPr>
              <a:t>Израда</a:t>
            </a:r>
            <a:r>
              <a:rPr lang="bs-Latn-BA" sz="3200" b="1" dirty="0">
                <a:latin typeface="Times New Roman"/>
                <a:ea typeface="+mn-lt"/>
                <a:cs typeface="+mn-lt"/>
              </a:rPr>
              <a:t> </a:t>
            </a:r>
            <a:r>
              <a:rPr lang="bs-Latn-BA" sz="3200" b="1" dirty="0" err="1">
                <a:latin typeface="Times New Roman"/>
                <a:ea typeface="+mn-lt"/>
                <a:cs typeface="+mn-lt"/>
              </a:rPr>
              <a:t>плана</a:t>
            </a:r>
            <a:r>
              <a:rPr lang="bs-Latn-BA" sz="3200" b="1" dirty="0">
                <a:latin typeface="Times New Roman"/>
                <a:ea typeface="+mn-lt"/>
                <a:cs typeface="+mn-lt"/>
              </a:rPr>
              <a:t> </a:t>
            </a:r>
            <a:r>
              <a:rPr lang="bs-Latn-BA" sz="3200" b="1" dirty="0" err="1">
                <a:latin typeface="Times New Roman"/>
                <a:ea typeface="+mn-lt"/>
                <a:cs typeface="+mn-lt"/>
              </a:rPr>
              <a:t>активности</a:t>
            </a:r>
            <a:r>
              <a:rPr lang="bs-Latn-BA" sz="3200" b="1" dirty="0">
                <a:latin typeface="Times New Roman"/>
                <a:ea typeface="+mn-lt"/>
                <a:cs typeface="+mn-lt"/>
              </a:rPr>
              <a:t> </a:t>
            </a:r>
            <a:r>
              <a:rPr lang="bs-Latn-BA" sz="3200" b="1" dirty="0" err="1">
                <a:latin typeface="Times New Roman"/>
                <a:ea typeface="+mn-lt"/>
                <a:cs typeface="+mn-lt"/>
              </a:rPr>
              <a:t>за</a:t>
            </a:r>
            <a:r>
              <a:rPr lang="bs-Latn-BA" sz="3200" b="1" dirty="0">
                <a:latin typeface="Times New Roman"/>
                <a:ea typeface="+mn-lt"/>
                <a:cs typeface="+mn-lt"/>
              </a:rPr>
              <a:t> </a:t>
            </a:r>
            <a:r>
              <a:rPr lang="bs-Latn-BA" sz="3200" b="1" dirty="0" err="1">
                <a:latin typeface="Times New Roman"/>
                <a:ea typeface="+mn-lt"/>
                <a:cs typeface="+mn-lt"/>
              </a:rPr>
              <a:t>побољшање</a:t>
            </a:r>
            <a:r>
              <a:rPr lang="bs-Latn-BA" sz="3200" b="1" dirty="0">
                <a:latin typeface="Times New Roman"/>
                <a:ea typeface="+mn-lt"/>
                <a:cs typeface="+mn-lt"/>
              </a:rPr>
              <a:t> </a:t>
            </a:r>
            <a:r>
              <a:rPr lang="bs-Latn-BA" sz="3200" b="1" dirty="0" err="1">
                <a:latin typeface="Times New Roman"/>
                <a:ea typeface="+mn-lt"/>
                <a:cs typeface="+mn-lt"/>
              </a:rPr>
              <a:t>квалитета</a:t>
            </a:r>
            <a:r>
              <a:rPr lang="bs-Latn-BA" sz="3200" b="1" dirty="0">
                <a:latin typeface="Times New Roman"/>
                <a:ea typeface="+mn-lt"/>
                <a:cs typeface="+mn-lt"/>
              </a:rPr>
              <a:t> </a:t>
            </a:r>
            <a:r>
              <a:rPr lang="bs-Latn-BA" sz="3200" b="1" dirty="0" err="1">
                <a:latin typeface="Times New Roman"/>
                <a:ea typeface="+mn-lt"/>
                <a:cs typeface="+mn-lt"/>
              </a:rPr>
              <a:t>рада</a:t>
            </a:r>
            <a:r>
              <a:rPr lang="bs-Latn-BA" sz="3200" b="1" dirty="0">
                <a:latin typeface="Times New Roman"/>
                <a:ea typeface="+mn-lt"/>
                <a:cs typeface="+mn-lt"/>
              </a:rPr>
              <a:t> </a:t>
            </a:r>
            <a:r>
              <a:rPr lang="bs-Latn-BA" sz="3200" b="1" dirty="0" err="1">
                <a:latin typeface="Times New Roman"/>
                <a:ea typeface="+mn-lt"/>
                <a:cs typeface="+mn-lt"/>
              </a:rPr>
              <a:t>школе</a:t>
            </a:r>
            <a:endParaRPr lang="sr-Latn-RS" sz="3200" b="1" dirty="0">
              <a:latin typeface="Times New Roman"/>
              <a:cs typeface="Times New Roman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4A9FC21F-9716-3021-49FB-C4F4FA2F6E70}"/>
              </a:ext>
            </a:extLst>
          </p:cNvPr>
          <p:cNvSpPr txBox="1"/>
          <p:nvPr/>
        </p:nvSpPr>
        <p:spPr>
          <a:xfrm>
            <a:off x="5597391" y="2367988"/>
            <a:ext cx="394111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r-Latn-BA" sz="3600" dirty="0">
                <a:latin typeface="Times New Roman"/>
                <a:cs typeface="Times New Roman"/>
              </a:rPr>
              <a:t>4</a:t>
            </a:r>
            <a:r>
              <a:rPr lang="bs-Cyrl-BA" sz="3600" dirty="0" smtClean="0">
                <a:latin typeface="Times New Roman"/>
                <a:cs typeface="Times New Roman"/>
              </a:rPr>
              <a:t>. </a:t>
            </a:r>
            <a:r>
              <a:rPr lang="bs-Cyrl-BA" sz="3600" dirty="0">
                <a:latin typeface="Times New Roman"/>
                <a:cs typeface="Times New Roman"/>
              </a:rPr>
              <a:t>РАДИОНИЦА</a:t>
            </a:r>
            <a:endParaRPr lang="sr-Cyrl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511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>
            <a:extLst>
              <a:ext uri="{FF2B5EF4-FFF2-40B4-BE49-F238E27FC236}">
                <a16:creationId xmlns:a16="http://schemas.microsoft.com/office/drawing/2014/main" id="{2257ADCE-3B32-781A-E212-3C38DDC62C94}"/>
              </a:ext>
            </a:extLst>
          </p:cNvPr>
          <p:cNvSpPr txBox="1"/>
          <p:nvPr/>
        </p:nvSpPr>
        <p:spPr>
          <a:xfrm>
            <a:off x="1673953" y="551234"/>
            <a:ext cx="7884115" cy="830997"/>
          </a:xfrm>
          <a:prstGeom prst="rect">
            <a:avLst/>
          </a:prstGeom>
          <a:solidFill>
            <a:srgbClr val="FFFFFF">
              <a:alpha val="30980"/>
            </a:srgb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r-Cyrl-BA" sz="2400" b="1" dirty="0">
                <a:latin typeface="Times New Roman"/>
                <a:ea typeface="+mn-lt"/>
                <a:cs typeface="+mn-lt"/>
              </a:rPr>
              <a:t>Анализа и прикупљање релевантне документације и материјала као доказа</a:t>
            </a:r>
            <a:endParaRPr lang="sr-Latn-RS" sz="2400" dirty="0">
              <a:latin typeface="Times New Roman"/>
              <a:cs typeface="Times New Roman"/>
            </a:endParaRPr>
          </a:p>
        </p:txBody>
      </p:sp>
      <p:sp>
        <p:nvSpPr>
          <p:cNvPr id="5" name="Okvir za tekst 4">
            <a:extLst>
              <a:ext uri="{FF2B5EF4-FFF2-40B4-BE49-F238E27FC236}">
                <a16:creationId xmlns:a16="http://schemas.microsoft.com/office/drawing/2014/main" id="{91F69B8C-7956-4357-4C23-3402CACBD259}"/>
              </a:ext>
            </a:extLst>
          </p:cNvPr>
          <p:cNvSpPr txBox="1"/>
          <p:nvPr/>
        </p:nvSpPr>
        <p:spPr>
          <a:xfrm>
            <a:off x="1676399" y="1863305"/>
            <a:ext cx="455474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r-Cyrl-BA" sz="2400" b="1" dirty="0">
                <a:latin typeface="Times New Roman"/>
                <a:cs typeface="Times New Roman"/>
              </a:rPr>
              <a:t>Процјена усклађености:</a:t>
            </a:r>
          </a:p>
        </p:txBody>
      </p:sp>
      <p:pic>
        <p:nvPicPr>
          <p:cNvPr id="2" name="Slika 2" descr="Slika na kojoj se nalazi igračka&#10;&#10;Opis je automatski generisan">
            <a:extLst>
              <a:ext uri="{FF2B5EF4-FFF2-40B4-BE49-F238E27FC236}">
                <a16:creationId xmlns:a16="http://schemas.microsoft.com/office/drawing/2014/main" id="{945DE2AF-73CC-2103-176A-69D2CC36D0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071" y="250705"/>
            <a:ext cx="1114425" cy="1238250"/>
          </a:xfrm>
          <a:prstGeom prst="rect">
            <a:avLst/>
          </a:prstGeom>
        </p:spPr>
      </p:pic>
      <p:pic>
        <p:nvPicPr>
          <p:cNvPr id="3" name="Slika 5">
            <a:extLst>
              <a:ext uri="{FF2B5EF4-FFF2-40B4-BE49-F238E27FC236}">
                <a16:creationId xmlns:a16="http://schemas.microsoft.com/office/drawing/2014/main" id="{91033329-C15C-83F5-5792-C25427C7F9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401" y="1616734"/>
            <a:ext cx="1057275" cy="1295400"/>
          </a:xfrm>
          <a:prstGeom prst="rect">
            <a:avLst/>
          </a:prstGeom>
        </p:spPr>
      </p:pic>
      <p:sp>
        <p:nvSpPr>
          <p:cNvPr id="6" name="Okvir za tekst 5">
            <a:extLst>
              <a:ext uri="{FF2B5EF4-FFF2-40B4-BE49-F238E27FC236}">
                <a16:creationId xmlns:a16="http://schemas.microsoft.com/office/drawing/2014/main" id="{8AEDA04C-6EFF-B9CD-9EDC-DE30D2015713}"/>
              </a:ext>
            </a:extLst>
          </p:cNvPr>
          <p:cNvSpPr txBox="1"/>
          <p:nvPr/>
        </p:nvSpPr>
        <p:spPr>
          <a:xfrm>
            <a:off x="7634826" y="4278702"/>
            <a:ext cx="413780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r-Cyrl-BA" sz="2400" b="1" dirty="0">
                <a:latin typeface="Times New Roman"/>
                <a:cs typeface="Times New Roman"/>
              </a:rPr>
              <a:t>Активности за побољшање:</a:t>
            </a:r>
          </a:p>
        </p:txBody>
      </p:sp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83228693-11C4-1148-D7A2-1B6997ED43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037566"/>
              </p:ext>
            </p:extLst>
          </p:nvPr>
        </p:nvGraphicFramePr>
        <p:xfrm>
          <a:off x="1839151" y="2390149"/>
          <a:ext cx="81686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320">
                  <a:extLst>
                    <a:ext uri="{9D8B030D-6E8A-4147-A177-3AD203B41FA5}">
                      <a16:colId xmlns:a16="http://schemas.microsoft.com/office/drawing/2014/main" val="2029238446"/>
                    </a:ext>
                  </a:extLst>
                </a:gridCol>
                <a:gridCol w="4084320">
                  <a:extLst>
                    <a:ext uri="{9D8B030D-6E8A-4147-A177-3AD203B41FA5}">
                      <a16:colId xmlns:a16="http://schemas.microsoft.com/office/drawing/2014/main" val="3844279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dirty="0">
                          <a:latin typeface="Times New Roman"/>
                        </a:rPr>
                        <a:t>ЈАКЕ СТРАНЕ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>
                          <a:latin typeface="Times New Roman"/>
                        </a:rPr>
                        <a:t>СЛАБЕ СТРАНЕ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080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r-Latn-RS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 dirty="0"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278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r-Latn-RS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 dirty="0"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404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r-Latn-RS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 dirty="0"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807699"/>
                  </a:ext>
                </a:extLst>
              </a:tr>
            </a:tbl>
          </a:graphicData>
        </a:graphic>
      </p:graphicFrame>
      <p:pic>
        <p:nvPicPr>
          <p:cNvPr id="8" name="Slika 8">
            <a:extLst>
              <a:ext uri="{FF2B5EF4-FFF2-40B4-BE49-F238E27FC236}">
                <a16:creationId xmlns:a16="http://schemas.microsoft.com/office/drawing/2014/main" id="{F1E9851C-30EA-BDB6-4AC1-2E1F0C2402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276" y="4097907"/>
            <a:ext cx="1971675" cy="2400300"/>
          </a:xfrm>
          <a:prstGeom prst="rect">
            <a:avLst/>
          </a:prstGeom>
        </p:spPr>
      </p:pic>
      <p:sp>
        <p:nvSpPr>
          <p:cNvPr id="9" name="Okvir za tekst 8">
            <a:extLst>
              <a:ext uri="{FF2B5EF4-FFF2-40B4-BE49-F238E27FC236}">
                <a16:creationId xmlns:a16="http://schemas.microsoft.com/office/drawing/2014/main" id="{08034A4E-B87F-548F-79CD-DDEBA1D8E18B}"/>
              </a:ext>
            </a:extLst>
          </p:cNvPr>
          <p:cNvSpPr txBox="1"/>
          <p:nvPr/>
        </p:nvSpPr>
        <p:spPr>
          <a:xfrm>
            <a:off x="2608053" y="4215441"/>
            <a:ext cx="4856671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r-Cyrl-BA" sz="2400" b="1" dirty="0">
                <a:latin typeface="Times New Roman"/>
                <a:cs typeface="Times New Roman"/>
              </a:rPr>
              <a:t>Ниво квалитета за стандард</a:t>
            </a:r>
            <a:r>
              <a:rPr lang="en-US" sz="2400" b="1" dirty="0">
                <a:latin typeface="Times New Roman"/>
                <a:cs typeface="Times New Roman"/>
              </a:rPr>
              <a:t>​</a:t>
            </a:r>
            <a:endParaRPr lang="sr-Latn-RS" sz="2400" b="1" dirty="0">
              <a:latin typeface="Times New Roman"/>
              <a:cs typeface="Times New Roman"/>
            </a:endParaRPr>
          </a:p>
        </p:txBody>
      </p:sp>
      <p:pic>
        <p:nvPicPr>
          <p:cNvPr id="10" name="Slika 10">
            <a:extLst>
              <a:ext uri="{FF2B5EF4-FFF2-40B4-BE49-F238E27FC236}">
                <a16:creationId xmlns:a16="http://schemas.microsoft.com/office/drawing/2014/main" id="{D29F516A-818C-9CFF-1FF0-1ED8B49BBC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91909" y="4740367"/>
            <a:ext cx="2790381" cy="1962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395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496AE70-F970-59AB-7309-6CC00692C1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kvir za tekst 3">
            <a:extLst>
              <a:ext uri="{FF2B5EF4-FFF2-40B4-BE49-F238E27FC236}">
                <a16:creationId xmlns:a16="http://schemas.microsoft.com/office/drawing/2014/main" id="{02013763-E4EF-503B-BC02-8DDB11638210}"/>
              </a:ext>
            </a:extLst>
          </p:cNvPr>
          <p:cNvSpPr txBox="1"/>
          <p:nvPr/>
        </p:nvSpPr>
        <p:spPr>
          <a:xfrm>
            <a:off x="808008" y="387065"/>
            <a:ext cx="11431641" cy="82402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 err="1">
                <a:latin typeface="Times New Roman"/>
                <a:ea typeface="+mj-ea"/>
                <a:cs typeface="Times New Roman"/>
              </a:rPr>
              <a:t>Идентификовање</a:t>
            </a:r>
            <a:r>
              <a:rPr lang="en-US" sz="2400" dirty="0">
                <a:latin typeface="Times New Roman"/>
                <a:ea typeface="+mj-ea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j-ea"/>
                <a:cs typeface="Times New Roman"/>
              </a:rPr>
              <a:t>ресурса</a:t>
            </a:r>
            <a:r>
              <a:rPr lang="en-US" sz="2400" dirty="0">
                <a:latin typeface="Times New Roman"/>
                <a:ea typeface="+mj-ea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j-ea"/>
                <a:cs typeface="Times New Roman"/>
              </a:rPr>
              <a:t>за</a:t>
            </a:r>
            <a:r>
              <a:rPr lang="en-US" sz="2400" dirty="0">
                <a:latin typeface="Times New Roman"/>
                <a:ea typeface="+mj-ea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j-ea"/>
                <a:cs typeface="Times New Roman"/>
              </a:rPr>
              <a:t>дјеловање</a:t>
            </a:r>
            <a:r>
              <a:rPr lang="en-US" sz="2400" dirty="0">
                <a:latin typeface="Times New Roman"/>
                <a:ea typeface="+mj-ea"/>
                <a:cs typeface="Times New Roman"/>
              </a:rPr>
              <a:t>, </a:t>
            </a:r>
            <a:r>
              <a:rPr lang="en-US" sz="2400" dirty="0" err="1">
                <a:latin typeface="Times New Roman"/>
                <a:ea typeface="+mj-ea"/>
                <a:cs typeface="Times New Roman"/>
              </a:rPr>
              <a:t>те</a:t>
            </a:r>
            <a:r>
              <a:rPr lang="en-US" sz="2400" dirty="0">
                <a:latin typeface="Times New Roman"/>
                <a:ea typeface="+mj-ea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j-ea"/>
                <a:cs typeface="Times New Roman"/>
              </a:rPr>
              <a:t>препознавање</a:t>
            </a:r>
            <a:r>
              <a:rPr lang="en-US" sz="2400" dirty="0">
                <a:latin typeface="Times New Roman"/>
                <a:ea typeface="+mj-ea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j-ea"/>
                <a:cs typeface="Times New Roman"/>
              </a:rPr>
              <a:t>прилика</a:t>
            </a:r>
            <a:r>
              <a:rPr lang="en-US" sz="2400" dirty="0">
                <a:latin typeface="Times New Roman"/>
                <a:ea typeface="+mj-ea"/>
                <a:cs typeface="Times New Roman"/>
              </a:rPr>
              <a:t> и </a:t>
            </a:r>
            <a:r>
              <a:rPr lang="en-US" sz="2400" dirty="0" err="1">
                <a:latin typeface="Times New Roman"/>
                <a:ea typeface="+mj-ea"/>
                <a:cs typeface="Times New Roman"/>
              </a:rPr>
              <a:t>ограничења</a:t>
            </a:r>
            <a:r>
              <a:rPr lang="en-US" sz="2400" dirty="0">
                <a:latin typeface="Times New Roman"/>
                <a:ea typeface="+mj-ea"/>
                <a:cs typeface="Times New Roman"/>
              </a:rPr>
              <a:t>; </a:t>
            </a:r>
          </a:p>
        </p:txBody>
      </p:sp>
      <p:pic>
        <p:nvPicPr>
          <p:cNvPr id="8" name="Slika 8">
            <a:extLst>
              <a:ext uri="{FF2B5EF4-FFF2-40B4-BE49-F238E27FC236}">
                <a16:creationId xmlns:a16="http://schemas.microsoft.com/office/drawing/2014/main" id="{6B3C5C32-BF0A-58C8-E496-360BDA0278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50"/>
          <a:stretch/>
        </p:blipFill>
        <p:spPr>
          <a:xfrm>
            <a:off x="9431546" y="891397"/>
            <a:ext cx="2248579" cy="3302898"/>
          </a:xfrm>
          <a:prstGeom prst="rect">
            <a:avLst/>
          </a:prstGeom>
        </p:spPr>
      </p:pic>
      <p:pic>
        <p:nvPicPr>
          <p:cNvPr id="5" name="Slika 5">
            <a:extLst>
              <a:ext uri="{FF2B5EF4-FFF2-40B4-BE49-F238E27FC236}">
                <a16:creationId xmlns:a16="http://schemas.microsoft.com/office/drawing/2014/main" id="{9D162563-D770-3565-2E67-6761738BB2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1" b="7687"/>
          <a:stretch/>
        </p:blipFill>
        <p:spPr>
          <a:xfrm>
            <a:off x="730941" y="905783"/>
            <a:ext cx="2262243" cy="3331644"/>
          </a:xfrm>
          <a:prstGeom prst="rect">
            <a:avLst/>
          </a:prstGeom>
        </p:spPr>
      </p:pic>
      <p:pic>
        <p:nvPicPr>
          <p:cNvPr id="6" name="Slika 6">
            <a:extLst>
              <a:ext uri="{FF2B5EF4-FFF2-40B4-BE49-F238E27FC236}">
                <a16:creationId xmlns:a16="http://schemas.microsoft.com/office/drawing/2014/main" id="{FB5722AD-045D-9155-078A-865A7E803F8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-2" b="6735"/>
          <a:stretch/>
        </p:blipFill>
        <p:spPr>
          <a:xfrm>
            <a:off x="3792930" y="833896"/>
            <a:ext cx="2298542" cy="3403531"/>
          </a:xfrm>
          <a:prstGeom prst="rect">
            <a:avLst/>
          </a:prstGeom>
        </p:spPr>
      </p:pic>
      <p:pic>
        <p:nvPicPr>
          <p:cNvPr id="7" name="Slika 7">
            <a:extLst>
              <a:ext uri="{FF2B5EF4-FFF2-40B4-BE49-F238E27FC236}">
                <a16:creationId xmlns:a16="http://schemas.microsoft.com/office/drawing/2014/main" id="{748441C8-01C7-8007-47F4-847B53BAFA4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" b="4991"/>
          <a:stretch/>
        </p:blipFill>
        <p:spPr>
          <a:xfrm>
            <a:off x="6615420" y="790756"/>
            <a:ext cx="2284165" cy="3403540"/>
          </a:xfrm>
          <a:prstGeom prst="rect">
            <a:avLst/>
          </a:prstGeom>
        </p:spPr>
      </p:pic>
      <p:sp>
        <p:nvSpPr>
          <p:cNvPr id="9" name="Okvir za tekst 8">
            <a:extLst>
              <a:ext uri="{FF2B5EF4-FFF2-40B4-BE49-F238E27FC236}">
                <a16:creationId xmlns:a16="http://schemas.microsoft.com/office/drawing/2014/main" id="{A74521B8-64F9-AE76-1C5A-20C97D8C4649}"/>
              </a:ext>
            </a:extLst>
          </p:cNvPr>
          <p:cNvSpPr txBox="1"/>
          <p:nvPr/>
        </p:nvSpPr>
        <p:spPr>
          <a:xfrm>
            <a:off x="618837" y="4773771"/>
            <a:ext cx="237156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r-Latn-RS" sz="2400" b="1" dirty="0">
                <a:latin typeface="Times New Roman"/>
                <a:cs typeface="Times New Roman"/>
              </a:rPr>
              <a:t>ПРЕДНОСТИ</a:t>
            </a:r>
          </a:p>
        </p:txBody>
      </p:sp>
      <p:sp>
        <p:nvSpPr>
          <p:cNvPr id="10" name="Okvir za tekst 9">
            <a:extLst>
              <a:ext uri="{FF2B5EF4-FFF2-40B4-BE49-F238E27FC236}">
                <a16:creationId xmlns:a16="http://schemas.microsoft.com/office/drawing/2014/main" id="{AEE5A4AF-2AED-7F0A-7F57-5A39401C14D9}"/>
              </a:ext>
            </a:extLst>
          </p:cNvPr>
          <p:cNvSpPr txBox="1"/>
          <p:nvPr/>
        </p:nvSpPr>
        <p:spPr>
          <a:xfrm>
            <a:off x="3753101" y="4773771"/>
            <a:ext cx="237156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r-Latn-RS" sz="2400" b="1" dirty="0">
                <a:latin typeface="Times New Roman"/>
                <a:cs typeface="Times New Roman"/>
              </a:rPr>
              <a:t>СЛАБОСТИ</a:t>
            </a:r>
          </a:p>
        </p:txBody>
      </p:sp>
      <p:sp>
        <p:nvSpPr>
          <p:cNvPr id="11" name="Okvir za tekst 10">
            <a:extLst>
              <a:ext uri="{FF2B5EF4-FFF2-40B4-BE49-F238E27FC236}">
                <a16:creationId xmlns:a16="http://schemas.microsoft.com/office/drawing/2014/main" id="{20939B8D-525D-62EA-B1A3-9481596747EA}"/>
              </a:ext>
            </a:extLst>
          </p:cNvPr>
          <p:cNvSpPr txBox="1"/>
          <p:nvPr/>
        </p:nvSpPr>
        <p:spPr>
          <a:xfrm>
            <a:off x="6470421" y="4716261"/>
            <a:ext cx="258722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r-Latn-RS" sz="2400" b="1" dirty="0">
                <a:latin typeface="Times New Roman"/>
                <a:cs typeface="Times New Roman"/>
              </a:rPr>
              <a:t>МОГУЋНОСТИ</a:t>
            </a:r>
          </a:p>
        </p:txBody>
      </p:sp>
      <p:sp>
        <p:nvSpPr>
          <p:cNvPr id="12" name="Okvir za tekst 11">
            <a:extLst>
              <a:ext uri="{FF2B5EF4-FFF2-40B4-BE49-F238E27FC236}">
                <a16:creationId xmlns:a16="http://schemas.microsoft.com/office/drawing/2014/main" id="{A0972627-3CB6-0763-6247-5F2BD0358EB0}"/>
              </a:ext>
            </a:extLst>
          </p:cNvPr>
          <p:cNvSpPr txBox="1"/>
          <p:nvPr/>
        </p:nvSpPr>
        <p:spPr>
          <a:xfrm>
            <a:off x="9561554" y="4716262"/>
            <a:ext cx="237156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r-Latn-RS" sz="2400" b="1" dirty="0">
                <a:latin typeface="Times New Roman"/>
                <a:cs typeface="Times New Roman"/>
              </a:rPr>
              <a:t>ПРИЈЕТЊЕ</a:t>
            </a:r>
          </a:p>
        </p:txBody>
      </p:sp>
      <p:sp>
        <p:nvSpPr>
          <p:cNvPr id="14" name="Okvir za tekst 13">
            <a:extLst>
              <a:ext uri="{FF2B5EF4-FFF2-40B4-BE49-F238E27FC236}">
                <a16:creationId xmlns:a16="http://schemas.microsoft.com/office/drawing/2014/main" id="{672DC683-6161-87E5-8D92-08B6D10DF556}"/>
              </a:ext>
            </a:extLst>
          </p:cNvPr>
          <p:cNvSpPr txBox="1"/>
          <p:nvPr/>
        </p:nvSpPr>
        <p:spPr>
          <a:xfrm>
            <a:off x="725444" y="5559999"/>
            <a:ext cx="11384265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r-Latn-RS" sz="2400" dirty="0">
                <a:latin typeface="Times New Roman"/>
                <a:cs typeface="Times New Roman"/>
              </a:rPr>
              <a:t>ПРОЦЈЕНА УНУТРАШЊИХ И СПОЉАШЊИХ ФАКТОРА </a:t>
            </a:r>
            <a:endParaRPr lang="sr-Latn-RS"/>
          </a:p>
          <a:p>
            <a:pPr algn="ctr"/>
            <a:r>
              <a:rPr lang="sr-Latn-RS" sz="2400" dirty="0">
                <a:latin typeface="Times New Roman"/>
                <a:cs typeface="Times New Roman"/>
              </a:rPr>
              <a:t>КОЈИ УТИЧУ НА КВАЛИТЕТ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31622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4">
            <a:extLst>
              <a:ext uri="{FF2B5EF4-FFF2-40B4-BE49-F238E27FC236}">
                <a16:creationId xmlns:a16="http://schemas.microsoft.com/office/drawing/2014/main" id="{189640BA-3B11-B07C-F51F-54304A869C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855" y="189692"/>
            <a:ext cx="4380781" cy="6291710"/>
          </a:xfrm>
          <a:prstGeom prst="rect">
            <a:avLst/>
          </a:prstGeom>
        </p:spPr>
      </p:pic>
      <p:sp>
        <p:nvSpPr>
          <p:cNvPr id="2" name="Okvir za tekst 1">
            <a:extLst>
              <a:ext uri="{FF2B5EF4-FFF2-40B4-BE49-F238E27FC236}">
                <a16:creationId xmlns:a16="http://schemas.microsoft.com/office/drawing/2014/main" id="{2B1726A4-36D1-2427-A29E-CB2C2A3E6C15}"/>
              </a:ext>
            </a:extLst>
          </p:cNvPr>
          <p:cNvSpPr txBox="1"/>
          <p:nvPr/>
        </p:nvSpPr>
        <p:spPr>
          <a:xfrm>
            <a:off x="5428891" y="396815"/>
            <a:ext cx="5676181" cy="1323439"/>
          </a:xfrm>
          <a:prstGeom prst="rect">
            <a:avLst/>
          </a:prstGeom>
          <a:solidFill>
            <a:srgbClr val="FFFFFF">
              <a:alpha val="61176"/>
            </a:srgb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bs-Latn-BA" sz="2000" dirty="0" err="1">
                <a:latin typeface="Times New Roman"/>
                <a:cs typeface="Times New Roman"/>
              </a:rPr>
              <a:t>На</a:t>
            </a:r>
            <a:r>
              <a:rPr lang="bs-Latn-BA" sz="2000" dirty="0">
                <a:latin typeface="Times New Roman"/>
                <a:cs typeface="Times New Roman"/>
              </a:rPr>
              <a:t> </a:t>
            </a:r>
            <a:r>
              <a:rPr lang="bs-Latn-BA" sz="2000" dirty="0" err="1">
                <a:latin typeface="Times New Roman"/>
                <a:cs typeface="Times New Roman"/>
              </a:rPr>
              <a:t>основу</a:t>
            </a:r>
            <a:r>
              <a:rPr lang="bs-Latn-BA" sz="2000" dirty="0">
                <a:latin typeface="Times New Roman"/>
                <a:cs typeface="Times New Roman"/>
              </a:rPr>
              <a:t> </a:t>
            </a:r>
            <a:r>
              <a:rPr lang="bs-Latn-BA" sz="2000" dirty="0" err="1">
                <a:latin typeface="Times New Roman"/>
                <a:cs typeface="Times New Roman"/>
              </a:rPr>
              <a:t>уочених</a:t>
            </a:r>
            <a:r>
              <a:rPr lang="bs-Latn-BA" sz="2000" dirty="0">
                <a:latin typeface="Times New Roman"/>
                <a:cs typeface="Times New Roman"/>
              </a:rPr>
              <a:t> </a:t>
            </a:r>
            <a:r>
              <a:rPr lang="bs-Latn-BA" sz="2000" dirty="0" err="1">
                <a:latin typeface="Times New Roman"/>
                <a:cs typeface="Times New Roman"/>
              </a:rPr>
              <a:t>предности</a:t>
            </a:r>
            <a:r>
              <a:rPr lang="bs-Latn-BA" sz="2000" dirty="0">
                <a:latin typeface="Times New Roman"/>
                <a:cs typeface="Times New Roman"/>
              </a:rPr>
              <a:t>, </a:t>
            </a:r>
            <a:r>
              <a:rPr lang="bs-Latn-BA" sz="2000" dirty="0" err="1">
                <a:latin typeface="Times New Roman"/>
                <a:cs typeface="Times New Roman"/>
              </a:rPr>
              <a:t>слабости</a:t>
            </a:r>
            <a:r>
              <a:rPr lang="bs-Latn-BA" sz="2000" dirty="0">
                <a:latin typeface="Times New Roman"/>
                <a:cs typeface="Times New Roman"/>
              </a:rPr>
              <a:t>, </a:t>
            </a:r>
            <a:r>
              <a:rPr lang="bs-Latn-BA" sz="2000" dirty="0" err="1">
                <a:latin typeface="Times New Roman"/>
                <a:cs typeface="Times New Roman"/>
              </a:rPr>
              <a:t>могућности</a:t>
            </a:r>
            <a:r>
              <a:rPr lang="bs-Latn-BA" sz="2000" dirty="0">
                <a:latin typeface="Times New Roman"/>
                <a:cs typeface="Times New Roman"/>
              </a:rPr>
              <a:t> и </a:t>
            </a:r>
            <a:r>
              <a:rPr lang="bs-Latn-BA" sz="2000" dirty="0" err="1">
                <a:latin typeface="Times New Roman"/>
                <a:cs typeface="Times New Roman"/>
              </a:rPr>
              <a:t>пријетње</a:t>
            </a:r>
            <a:r>
              <a:rPr lang="bs-Latn-BA" sz="2000" dirty="0">
                <a:latin typeface="Times New Roman"/>
                <a:cs typeface="Times New Roman"/>
              </a:rPr>
              <a:t> </a:t>
            </a:r>
            <a:r>
              <a:rPr lang="bs-Latn-BA" sz="2000" dirty="0" err="1">
                <a:latin typeface="Times New Roman"/>
                <a:cs typeface="Times New Roman"/>
              </a:rPr>
              <a:t>направити</a:t>
            </a:r>
            <a:r>
              <a:rPr lang="bs-Latn-BA" sz="2000" dirty="0">
                <a:latin typeface="Times New Roman"/>
                <a:cs typeface="Times New Roman"/>
              </a:rPr>
              <a:t> </a:t>
            </a:r>
            <a:r>
              <a:rPr lang="bs-Latn-BA" sz="2000" dirty="0" err="1">
                <a:latin typeface="Times New Roman"/>
                <a:cs typeface="Times New Roman"/>
              </a:rPr>
              <a:t>план</a:t>
            </a:r>
            <a:r>
              <a:rPr lang="bs-Latn-BA" sz="2000" dirty="0">
                <a:latin typeface="Times New Roman"/>
                <a:cs typeface="Times New Roman"/>
              </a:rPr>
              <a:t> </a:t>
            </a:r>
            <a:r>
              <a:rPr lang="bs-Latn-BA" sz="2000" dirty="0" err="1">
                <a:latin typeface="Times New Roman"/>
                <a:cs typeface="Times New Roman"/>
              </a:rPr>
              <a:t>активности</a:t>
            </a:r>
            <a:r>
              <a:rPr lang="bs-Latn-BA" sz="2000" dirty="0">
                <a:latin typeface="Times New Roman"/>
                <a:cs typeface="Times New Roman"/>
              </a:rPr>
              <a:t> </a:t>
            </a:r>
            <a:r>
              <a:rPr lang="bs-Latn-BA" sz="2000" dirty="0" err="1">
                <a:latin typeface="Times New Roman"/>
                <a:cs typeface="Times New Roman"/>
              </a:rPr>
              <a:t>за</a:t>
            </a:r>
            <a:r>
              <a:rPr lang="bs-Latn-BA" sz="2000" dirty="0">
                <a:latin typeface="Times New Roman"/>
                <a:cs typeface="Times New Roman"/>
              </a:rPr>
              <a:t> </a:t>
            </a:r>
            <a:r>
              <a:rPr lang="bs-Latn-BA" sz="2000" dirty="0" err="1">
                <a:latin typeface="Times New Roman"/>
                <a:cs typeface="Times New Roman"/>
              </a:rPr>
              <a:t>побољшање</a:t>
            </a:r>
            <a:r>
              <a:rPr lang="bs-Latn-BA" sz="2000" dirty="0">
                <a:latin typeface="Times New Roman"/>
                <a:cs typeface="Times New Roman"/>
              </a:rPr>
              <a:t> </a:t>
            </a:r>
            <a:r>
              <a:rPr lang="bs-Latn-BA" sz="2000" dirty="0" err="1">
                <a:latin typeface="Times New Roman"/>
                <a:cs typeface="Times New Roman"/>
              </a:rPr>
              <a:t>квалитета</a:t>
            </a:r>
            <a:r>
              <a:rPr lang="bs-Latn-BA" sz="2000" dirty="0">
                <a:latin typeface="Times New Roman"/>
                <a:cs typeface="Times New Roman"/>
              </a:rPr>
              <a:t> </a:t>
            </a:r>
            <a:r>
              <a:rPr lang="bs-Latn-BA" sz="2000" dirty="0" err="1">
                <a:latin typeface="Times New Roman"/>
                <a:cs typeface="Times New Roman"/>
              </a:rPr>
              <a:t>одабраног</a:t>
            </a:r>
            <a:r>
              <a:rPr lang="bs-Latn-BA" sz="2000" dirty="0">
                <a:latin typeface="Times New Roman"/>
                <a:cs typeface="Times New Roman"/>
              </a:rPr>
              <a:t> </a:t>
            </a:r>
            <a:r>
              <a:rPr lang="bs-Latn-BA" sz="2000" dirty="0" err="1">
                <a:latin typeface="Times New Roman"/>
                <a:cs typeface="Times New Roman"/>
              </a:rPr>
              <a:t>стандарда</a:t>
            </a:r>
            <a:r>
              <a:rPr lang="bs-Latn-BA" sz="2000" dirty="0">
                <a:latin typeface="Times New Roman"/>
                <a:cs typeface="Times New Roman"/>
              </a:rPr>
              <a:t>.</a:t>
            </a:r>
            <a:endParaRPr lang="sr-Latn-RS" sz="2000" dirty="0">
              <a:latin typeface="Times New Roman"/>
              <a:cs typeface="Times New Roman"/>
            </a:endParaRPr>
          </a:p>
        </p:txBody>
      </p:sp>
      <p:pic>
        <p:nvPicPr>
          <p:cNvPr id="6" name="Slika 6" descr="Slika na kojoj se nalazi sto&#10;&#10;Opis je automatski generisan">
            <a:extLst>
              <a:ext uri="{FF2B5EF4-FFF2-40B4-BE49-F238E27FC236}">
                <a16:creationId xmlns:a16="http://schemas.microsoft.com/office/drawing/2014/main" id="{CFC7A866-EF8F-4B34-0852-DAF3632056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8853" y="1929152"/>
            <a:ext cx="6941387" cy="4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323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812" y="187705"/>
            <a:ext cx="10515600" cy="603866"/>
          </a:xfrm>
        </p:spPr>
        <p:txBody>
          <a:bodyPr>
            <a:normAutofit fontScale="90000"/>
          </a:bodyPr>
          <a:lstStyle/>
          <a:p>
            <a:r>
              <a:rPr lang="sr-Cyrl-RS" b="1" dirty="0" smtClean="0">
                <a:solidFill>
                  <a:schemeClr val="tx1"/>
                </a:solidFill>
              </a:rPr>
              <a:t>Питања</a:t>
            </a:r>
            <a:r>
              <a:rPr lang="sr-Cyrl-RS" b="1" dirty="0">
                <a:solidFill>
                  <a:schemeClr val="tx1"/>
                </a:solidFill>
              </a:rPr>
              <a:t> </a:t>
            </a:r>
            <a:r>
              <a:rPr lang="sr-Cyrl-RS" b="1" dirty="0" smtClean="0">
                <a:solidFill>
                  <a:schemeClr val="tx1"/>
                </a:solidFill>
              </a:rPr>
              <a:t>и</a:t>
            </a:r>
            <a:r>
              <a:rPr lang="sr-Cyrl-RS" b="1" dirty="0" smtClean="0">
                <a:solidFill>
                  <a:schemeClr val="tx1"/>
                </a:solidFill>
              </a:rPr>
              <a:t> коментари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28" y="696036"/>
            <a:ext cx="11477768" cy="5827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-</a:t>
            </a:r>
            <a:r>
              <a:rPr lang="sr-Cyrl-RS" sz="2400" dirty="0" smtClean="0">
                <a:solidFill>
                  <a:schemeClr val="tx1"/>
                </a:solidFill>
              </a:rPr>
              <a:t>Наведите</a:t>
            </a:r>
            <a:r>
              <a:rPr lang="sr-Cyrl-RS" sz="2400" dirty="0">
                <a:solidFill>
                  <a:schemeClr val="tx1"/>
                </a:solidFill>
              </a:rPr>
              <a:t>, за које стандарде се „Дневник рада допунске наставе“ може </a:t>
            </a:r>
            <a:r>
              <a:rPr lang="sr-Cyrl-RS" sz="2400" dirty="0" err="1">
                <a:solidFill>
                  <a:schemeClr val="tx1"/>
                </a:solidFill>
              </a:rPr>
              <a:t>употријебити</a:t>
            </a:r>
            <a:r>
              <a:rPr lang="sr-Cyrl-RS" sz="2400" dirty="0">
                <a:solidFill>
                  <a:schemeClr val="tx1"/>
                </a:solidFill>
              </a:rPr>
              <a:t> као доказ </a:t>
            </a:r>
            <a:r>
              <a:rPr lang="sr-Cyrl-RS" sz="2400" dirty="0" smtClean="0">
                <a:solidFill>
                  <a:schemeClr val="tx1"/>
                </a:solidFill>
              </a:rPr>
              <a:t>за испуњеност </a:t>
            </a:r>
            <a:r>
              <a:rPr lang="sr-Cyrl-RS" sz="2400" dirty="0">
                <a:solidFill>
                  <a:schemeClr val="tx1"/>
                </a:solidFill>
              </a:rPr>
              <a:t>индикатора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sr-Cyrl-RS" sz="2400" dirty="0" smtClean="0">
                <a:solidFill>
                  <a:schemeClr val="tx1"/>
                </a:solidFill>
              </a:rPr>
              <a:t>- „Систем осигурања квалитета укључује прикупљање информација, мишљења и ставова, ученика, родитеља, наставника, запослених у школи, представника локалне заједнице“) </a:t>
            </a:r>
            <a:r>
              <a:rPr lang="sr-Cyrl-RS" sz="2400" dirty="0">
                <a:solidFill>
                  <a:schemeClr val="tx1"/>
                </a:solidFill>
              </a:rPr>
              <a:t> </a:t>
            </a:r>
            <a:r>
              <a:rPr lang="sr-Cyrl-RS" sz="2400" dirty="0" smtClean="0">
                <a:solidFill>
                  <a:schemeClr val="tx1"/>
                </a:solidFill>
              </a:rPr>
              <a:t>наведите доказ/документе/материјал за испуњеност индикатора.</a:t>
            </a:r>
          </a:p>
          <a:p>
            <a:pPr marL="0" indent="0">
              <a:buNone/>
            </a:pPr>
            <a:r>
              <a:rPr lang="sr-Cyrl-RS" sz="2400" dirty="0" smtClean="0">
                <a:solidFill>
                  <a:schemeClr val="tx1"/>
                </a:solidFill>
              </a:rPr>
              <a:t>-Који документ(и) представља(ју) доказ(е) да је број ученика у ваннаставним активностима већи него претходне школске године?</a:t>
            </a:r>
          </a:p>
          <a:p>
            <a:pPr marL="0" indent="0">
              <a:buNone/>
            </a:pPr>
            <a:r>
              <a:rPr lang="sr-Cyrl-RS" sz="2400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sr-Cyrl-RS" sz="2400" dirty="0" smtClean="0">
                <a:solidFill>
                  <a:schemeClr val="tx1"/>
                </a:solidFill>
              </a:rPr>
              <a:t>Који </a:t>
            </a:r>
            <a:r>
              <a:rPr lang="sr-Cyrl-RS" sz="2400" dirty="0">
                <a:solidFill>
                  <a:schemeClr val="tx1"/>
                </a:solidFill>
              </a:rPr>
              <a:t>документ(и) представља(ју) доказ(е) да су </a:t>
            </a:r>
            <a:r>
              <a:rPr lang="sr-Cyrl-RS" sz="2400" dirty="0" err="1">
                <a:solidFill>
                  <a:schemeClr val="tx1"/>
                </a:solidFill>
              </a:rPr>
              <a:t>просјечни</a:t>
            </a:r>
            <a:r>
              <a:rPr lang="sr-Cyrl-RS" sz="2400" dirty="0">
                <a:solidFill>
                  <a:schemeClr val="tx1"/>
                </a:solidFill>
              </a:rPr>
              <a:t> резултати </a:t>
            </a:r>
            <a:endParaRPr lang="sr-Cyrl-R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Cyrl-RS" sz="2400" dirty="0">
                <a:solidFill>
                  <a:schemeClr val="tx1"/>
                </a:solidFill>
              </a:rPr>
              <a:t> </a:t>
            </a:r>
            <a:r>
              <a:rPr lang="sr-Cyrl-RS" sz="2400" dirty="0" smtClean="0">
                <a:solidFill>
                  <a:schemeClr val="tx1"/>
                </a:solidFill>
              </a:rPr>
              <a:t>ученика </a:t>
            </a:r>
            <a:r>
              <a:rPr lang="sr-Cyrl-RS" sz="2400" dirty="0">
                <a:solidFill>
                  <a:schemeClr val="tx1"/>
                </a:solidFill>
              </a:rPr>
              <a:t>на малој матури бољи него претходне школске године</a:t>
            </a:r>
            <a:r>
              <a:rPr lang="sr-Cyrl-RS" sz="2400" dirty="0" smtClean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r>
              <a:rPr lang="sr-Cyrl-RS" sz="2400" dirty="0">
                <a:solidFill>
                  <a:schemeClr val="tx1"/>
                </a:solidFill>
              </a:rPr>
              <a:t>-</a:t>
            </a:r>
            <a:r>
              <a:rPr lang="sr-Cyrl-RS" sz="2400" dirty="0" smtClean="0">
                <a:solidFill>
                  <a:schemeClr val="tx1"/>
                </a:solidFill>
              </a:rPr>
              <a:t>Наставници се подстичу да врше саморефлексију и </a:t>
            </a:r>
            <a:r>
              <a:rPr lang="sr-Cyrl-RS" sz="2400" dirty="0" err="1" smtClean="0">
                <a:solidFill>
                  <a:schemeClr val="tx1"/>
                </a:solidFill>
              </a:rPr>
              <a:t>самовредновање</a:t>
            </a:r>
            <a:r>
              <a:rPr lang="sr-Cyrl-RS" sz="2400" dirty="0" smtClean="0">
                <a:solidFill>
                  <a:schemeClr val="tx1"/>
                </a:solidFill>
              </a:rPr>
              <a:t> – доказ?</a:t>
            </a:r>
          </a:p>
          <a:p>
            <a:pPr marL="0" indent="0">
              <a:buNone/>
            </a:pPr>
            <a:r>
              <a:rPr lang="sr-Cyrl-RS" sz="2400" dirty="0">
                <a:solidFill>
                  <a:schemeClr val="tx1"/>
                </a:solidFill>
              </a:rPr>
              <a:t>-</a:t>
            </a:r>
            <a:r>
              <a:rPr lang="sr-Cyrl-RS" sz="2400" dirty="0" smtClean="0">
                <a:solidFill>
                  <a:schemeClr val="tx1"/>
                </a:solidFill>
              </a:rPr>
              <a:t>Успостављен је систем </a:t>
            </a:r>
            <a:r>
              <a:rPr lang="sr-Cyrl-RS" sz="2400" dirty="0" err="1" smtClean="0">
                <a:solidFill>
                  <a:schemeClr val="tx1"/>
                </a:solidFill>
              </a:rPr>
              <a:t>извјештавања</a:t>
            </a:r>
            <a:r>
              <a:rPr lang="sr-Cyrl-RS" sz="2400" dirty="0" smtClean="0">
                <a:solidFill>
                  <a:schemeClr val="tx1"/>
                </a:solidFill>
              </a:rPr>
              <a:t> у школи који укључује и вредновање рада школе. – доказ?</a:t>
            </a:r>
            <a:endParaRPr lang="sr-Cyrl-R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r-Cyrl-RS" sz="2400" dirty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sr-Cyrl-RS" sz="2400" dirty="0" smtClean="0"/>
          </a:p>
          <a:p>
            <a:pPr marL="514350" indent="-514350">
              <a:buAutoNum type="arabicPeriod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1664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23834"/>
            <a:ext cx="8734425" cy="34068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ОКВИРУ ГРУПЕ ПРОДИСКУТУЈТЕ И НАПИШИТЕ КОЈИ СУ ТО, ПО ВАШЕМ МИШЉЕЊУ, РЕЛЕВАНТНИ ДОКУМЕНТИ И МАТЕРИЈАЛИ ТЈ. ДОКАЗИ ШКОЛЕ О ИСПУЊЕНОСТИ ИНДИКАТОРА:</a:t>
            </a:r>
            <a:endParaRPr lang="sr-Cyrl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R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endParaRPr lang="en-GB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189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150126"/>
            <a:ext cx="11368585" cy="657822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-</a:t>
            </a:r>
            <a:r>
              <a:rPr lang="sr-Cyrl-RS" sz="2400" dirty="0" smtClean="0"/>
              <a:t> </a:t>
            </a:r>
            <a:r>
              <a:rPr lang="sr-Cyrl-RS" sz="2400" dirty="0" smtClean="0"/>
              <a:t>Комуницирати координатора задуженог за школу кадгод се за то укаже потреба тј. кад год се појави нека дилема, питање и </a:t>
            </a:r>
            <a:r>
              <a:rPr lang="sr-Cyrl-RS" sz="2400" dirty="0" err="1" smtClean="0"/>
              <a:t>сл</a:t>
            </a:r>
            <a:r>
              <a:rPr lang="sr-Cyrl-RS" sz="2400" dirty="0" smtClean="0"/>
              <a:t>, 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sr-Cyrl-R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-</a:t>
            </a:r>
            <a:r>
              <a:rPr lang="sr-Cyrl-RS" sz="2400" dirty="0" smtClean="0"/>
              <a:t> Досљедно се придржавати прописане методологије и обрасца </a:t>
            </a:r>
            <a:r>
              <a:rPr lang="sr-Cyrl-RS" sz="2400" dirty="0" err="1" smtClean="0"/>
              <a:t>извјештаја</a:t>
            </a:r>
            <a:r>
              <a:rPr lang="sr-Cyrl-RS" sz="2400" dirty="0" smtClean="0"/>
              <a:t> – свим члановима тима указати на обавезна три сегмента у „описивању индикатора“ – 1.наводи се индикатор, 2.опис стања у односу на индикатор и 3.документи и материјали школе као докази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sr-Cyrl-RS" sz="2400" dirty="0" smtClean="0"/>
          </a:p>
          <a:p>
            <a:pPr>
              <a:spcBef>
                <a:spcPts val="0"/>
              </a:spcBef>
              <a:buFontTx/>
              <a:buChar char="-"/>
            </a:pPr>
            <a:r>
              <a:rPr lang="sr-Cyrl-RS" sz="2400" dirty="0" smtClean="0"/>
              <a:t>Уколико </a:t>
            </a:r>
            <a:r>
              <a:rPr lang="sr-Cyrl-RS" sz="2400" dirty="0" smtClean="0"/>
              <a:t>је нека документација наведена као доказ за индикатор </a:t>
            </a:r>
            <a:r>
              <a:rPr lang="sr-Cyrl-RS" sz="2400" dirty="0" smtClean="0"/>
              <a:t>у</a:t>
            </a:r>
          </a:p>
          <a:p>
            <a:pPr marL="0" indent="0">
              <a:spcBef>
                <a:spcPts val="0"/>
              </a:spcBef>
              <a:buNone/>
            </a:pPr>
            <a:r>
              <a:rPr lang="sr-Cyrl-RS" sz="2400" dirty="0" smtClean="0"/>
              <a:t>стандарду </a:t>
            </a:r>
            <a:r>
              <a:rPr lang="sr-Cyrl-RS" sz="2400" dirty="0" smtClean="0"/>
              <a:t>1, и уколико иста представља доказ и у стандарду 4, у </a:t>
            </a:r>
            <a:r>
              <a:rPr lang="sr-Cyrl-RS" sz="2400" dirty="0" err="1" smtClean="0"/>
              <a:t>извјештају</a:t>
            </a:r>
            <a:r>
              <a:rPr lang="sr-Cyrl-RS" sz="2400" dirty="0" smtClean="0"/>
              <a:t> се не уписује „већ наведено у стандарду 1“ – потребно ју је навести и у стандарду 4 ( и свим другим стандардима, ако је </a:t>
            </a:r>
            <a:r>
              <a:rPr lang="sr-Cyrl-RS" sz="2400" dirty="0" err="1" smtClean="0"/>
              <a:t>примјењиво</a:t>
            </a:r>
            <a:r>
              <a:rPr lang="sr-Cyrl-RS" sz="2400" dirty="0" smtClean="0"/>
              <a:t>)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- </a:t>
            </a:r>
            <a:r>
              <a:rPr lang="sr-Cyrl-RS" sz="2400" dirty="0"/>
              <a:t>Анализе мале матуре и спољашњих </a:t>
            </a:r>
            <a:r>
              <a:rPr lang="sr-Cyrl-RS" sz="2400" dirty="0" err="1"/>
              <a:t>провјера</a:t>
            </a:r>
            <a:r>
              <a:rPr lang="sr-Cyrl-RS" sz="2400" dirty="0"/>
              <a:t> постигнућа - доказ нису табеле са резултатима РПЗ-а) – потребна је компаративна анализа показатеља</a:t>
            </a:r>
          </a:p>
          <a:p>
            <a:pPr marL="457200" indent="-457200">
              <a:spcBef>
                <a:spcPts val="0"/>
              </a:spcBef>
              <a:buAutoNum type="arabicPeriod" startAt="6"/>
            </a:pPr>
            <a:endParaRPr lang="sr-Cyrl-R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- </a:t>
            </a:r>
            <a:r>
              <a:rPr lang="sr-Cyrl-RS" sz="2400" dirty="0"/>
              <a:t>Унутар-тимска сарадња, размјена информација и </a:t>
            </a:r>
            <a:r>
              <a:rPr lang="sr-Cyrl-RS" sz="2400" dirty="0" smtClean="0"/>
              <a:t>усаглашавање – важна је и</a:t>
            </a:r>
            <a:endParaRPr lang="sr-Cyrl-RS" sz="2400" dirty="0"/>
          </a:p>
          <a:p>
            <a:pPr marL="0" indent="0">
              <a:spcBef>
                <a:spcPts val="0"/>
              </a:spcBef>
              <a:buNone/>
            </a:pPr>
            <a:r>
              <a:rPr lang="sr-Cyrl-RS" sz="2400" dirty="0" smtClean="0"/>
              <a:t>  подршка </a:t>
            </a:r>
            <a:r>
              <a:rPr lang="sr-Cyrl-RS" sz="2400" dirty="0"/>
              <a:t>цијелог колектива 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endParaRPr lang="sr-Cyrl-RS" sz="2400" dirty="0" smtClean="0"/>
          </a:p>
        </p:txBody>
      </p:sp>
    </p:spTree>
    <p:extLst>
      <p:ext uri="{BB962C8B-B14F-4D97-AF65-F5344CB8AC3E}">
        <p14:creationId xmlns:p14="http://schemas.microsoft.com/office/powerpoint/2010/main" val="20578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E56B16C-D774-008B-290E-E3325CB06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4424" y="2812473"/>
            <a:ext cx="8608751" cy="1510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ХВАЛА </a:t>
            </a:r>
            <a:r>
              <a:rPr lang="sr-Cyrl-R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sr-Cyrl-R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ПАЖЊИ</a:t>
            </a:r>
            <a:r>
              <a:rPr lang="sr-Cyrl-R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GB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66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kvir za tekst 7">
            <a:extLst>
              <a:ext uri="{FF2B5EF4-FFF2-40B4-BE49-F238E27FC236}">
                <a16:creationId xmlns:a16="http://schemas.microsoft.com/office/drawing/2014/main" id="{B3DC9FCA-D4DD-5233-AEDF-5C12D6182B03}"/>
              </a:ext>
            </a:extLst>
          </p:cNvPr>
          <p:cNvSpPr txBox="1"/>
          <p:nvPr/>
        </p:nvSpPr>
        <p:spPr>
          <a:xfrm>
            <a:off x="581527" y="2907632"/>
            <a:ext cx="423110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r-Latn-RS" sz="2800">
                <a:latin typeface="Times New Roman"/>
                <a:cs typeface="Calibri"/>
              </a:rPr>
              <a:t>ИНДИКАТОР</a:t>
            </a:r>
            <a:endParaRPr lang="sr-Latn-RS" sz="2800">
              <a:latin typeface="Times New Roman"/>
              <a:cs typeface="Times New Roman"/>
            </a:endParaRPr>
          </a:p>
        </p:txBody>
      </p:sp>
      <p:sp>
        <p:nvSpPr>
          <p:cNvPr id="12" name="Podnaslov 2">
            <a:extLst>
              <a:ext uri="{FF2B5EF4-FFF2-40B4-BE49-F238E27FC236}">
                <a16:creationId xmlns:a16="http://schemas.microsoft.com/office/drawing/2014/main" id="{827E9F1C-BEBC-80BC-FD6D-2226127F681A}"/>
              </a:ext>
            </a:extLst>
          </p:cNvPr>
          <p:cNvSpPr>
            <a:spLocks noGrp="1"/>
          </p:cNvSpPr>
          <p:nvPr/>
        </p:nvSpPr>
        <p:spPr>
          <a:xfrm>
            <a:off x="449579" y="1790057"/>
            <a:ext cx="6760193" cy="4631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algn="l"/>
            <a:r>
              <a:rPr lang="en-US" sz="3200" b="1" dirty="0" err="1">
                <a:latin typeface="Times New Roman"/>
                <a:ea typeface="+mn-lt"/>
                <a:cs typeface="+mn-lt"/>
              </a:rPr>
              <a:t>Стандард</a:t>
            </a:r>
            <a:r>
              <a:rPr lang="en-US" sz="3200" b="1" dirty="0">
                <a:latin typeface="Times New Roman"/>
                <a:ea typeface="+mn-lt"/>
                <a:cs typeface="+mn-lt"/>
              </a:rPr>
              <a:t> 1</a:t>
            </a: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4A9FC21F-9716-3021-49FB-C4F4FA2F6E70}"/>
              </a:ext>
            </a:extLst>
          </p:cNvPr>
          <p:cNvSpPr txBox="1"/>
          <p:nvPr/>
        </p:nvSpPr>
        <p:spPr>
          <a:xfrm>
            <a:off x="4125191" y="535621"/>
            <a:ext cx="394111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bs-Cyrl-BA" sz="3600">
                <a:latin typeface="Times New Roman"/>
                <a:cs typeface="Times New Roman"/>
              </a:rPr>
              <a:t>1. РАДИОНИЦА</a:t>
            </a:r>
            <a:endParaRPr lang="sr-Cyrl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slov 2">
            <a:extLst>
              <a:ext uri="{FF2B5EF4-FFF2-40B4-BE49-F238E27FC236}">
                <a16:creationId xmlns:a16="http://schemas.microsoft.com/office/drawing/2014/main" id="{5EE8CC4F-574C-6B70-3281-851DAD8859A9}"/>
              </a:ext>
            </a:extLst>
          </p:cNvPr>
          <p:cNvSpPr txBox="1">
            <a:spLocks/>
          </p:cNvSpPr>
          <p:nvPr/>
        </p:nvSpPr>
        <p:spPr>
          <a:xfrm>
            <a:off x="578540" y="3579821"/>
            <a:ext cx="10998109" cy="14987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7550" indent="-717550" algn="just"/>
            <a:r>
              <a:rPr lang="sr-Latn-RS" sz="2800" b="1" dirty="0">
                <a:latin typeface="Times New Roman"/>
                <a:cs typeface="Calibri"/>
              </a:rPr>
              <a:t>1.14. 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Родитељи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 и 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представници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 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институција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 у 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локалној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 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заједници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 су 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укључени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 у 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процесе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 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планирања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 и 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реализације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 активности у 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школи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.</a:t>
            </a:r>
            <a:endParaRPr lang="sr-Latn-RS" sz="2800" b="1" dirty="0"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0565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276" y="255944"/>
            <a:ext cx="10515600" cy="767638"/>
          </a:xfrm>
        </p:spPr>
        <p:txBody>
          <a:bodyPr/>
          <a:lstStyle/>
          <a:p>
            <a:r>
              <a:rPr lang="sr-Cyrl-R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1, индикатор 1.14.</a:t>
            </a:r>
            <a:endParaRPr lang="en-GB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93" y="1023582"/>
            <a:ext cx="9945807" cy="5527343"/>
          </a:xfrm>
          <a:solidFill>
            <a:srgbClr val="F3F2E6">
              <a:alpha val="38824"/>
            </a:srgbClr>
          </a:solidFill>
        </p:spPr>
        <p:txBody>
          <a:bodyPr>
            <a:normAutofit fontScale="70000" lnSpcReduction="20000"/>
          </a:bodyPr>
          <a:lstStyle/>
          <a:p>
            <a:pPr marL="542925" indent="-542925" algn="just">
              <a:lnSpc>
                <a:spcPct val="120000"/>
              </a:lnSpc>
              <a:buClrTx/>
            </a:pP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Записници са сједница ШО (</a:t>
            </a:r>
            <a:r>
              <a:rPr lang="sr-Cyrl-R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15.09.2022.</a:t>
            </a: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,</a:t>
            </a:r>
          </a:p>
          <a:p>
            <a:pPr marL="542925" indent="-542925" algn="just">
              <a:lnSpc>
                <a:spcPct val="120000"/>
              </a:lnSpc>
              <a:buClrTx/>
            </a:pP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записници са сједница Савјета родитеља (</a:t>
            </a:r>
            <a:r>
              <a:rPr lang="sr-Cyrl-R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23.10.2022./страна 27</a:t>
            </a: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542925" indent="-542925" algn="just">
              <a:lnSpc>
                <a:spcPct val="120000"/>
              </a:lnSpc>
              <a:buClrTx/>
            </a:pPr>
            <a:r>
              <a:rPr lang="sr-Cyrl-R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одјељењске</a:t>
            </a: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књиге (</a:t>
            </a:r>
            <a:r>
              <a:rPr lang="sr-Cyrl-R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записници родитељских састанака страна 215/12.02.2023, сарадња са родитељима 14.10.2022, сарадња са локалном заједницом, датум и догађај/и</a:t>
            </a: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542925" indent="-542925" algn="just">
              <a:lnSpc>
                <a:spcPct val="120000"/>
              </a:lnSpc>
              <a:buClrTx/>
            </a:pP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страница школе</a:t>
            </a:r>
            <a:r>
              <a:rPr lang="en-GB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r-Cyrl-R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линк/назив странице</a:t>
            </a: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542925" indent="-542925" algn="just">
              <a:lnSpc>
                <a:spcPct val="120000"/>
              </a:lnSpc>
              <a:buClrTx/>
            </a:pPr>
            <a:r>
              <a:rPr lang="sr-Cyrl-R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фејзбук</a:t>
            </a: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страница школе (</a:t>
            </a:r>
            <a:r>
              <a:rPr lang="sr-Cyrl-R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 профила/линк</a:t>
            </a: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542925" indent="-542925" algn="just">
              <a:lnSpc>
                <a:spcPct val="120000"/>
              </a:lnSpc>
              <a:buClrTx/>
            </a:pP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фото-албум школе (</a:t>
            </a:r>
            <a:r>
              <a:rPr lang="sr-Cyrl-R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 15</a:t>
            </a: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542925" indent="-542925" algn="just">
              <a:lnSpc>
                <a:spcPct val="120000"/>
              </a:lnSpc>
              <a:buClrTx/>
            </a:pP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Љетопис школе (</a:t>
            </a:r>
            <a:r>
              <a:rPr lang="sr-Cyrl-R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 76</a:t>
            </a: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542925" indent="-542925" algn="just">
              <a:lnSpc>
                <a:spcPct val="120000"/>
              </a:lnSpc>
              <a:buClrTx/>
            </a:pP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електронска архива школе (</a:t>
            </a:r>
            <a:r>
              <a:rPr lang="sr-Cyrl-R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 документа</a:t>
            </a: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542925" indent="-542925" algn="just">
              <a:lnSpc>
                <a:spcPct val="120000"/>
              </a:lnSpc>
              <a:buClrTx/>
            </a:pP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 о </a:t>
            </a:r>
            <a:r>
              <a:rPr lang="sr-Cyrl-R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реализацији годишњег програма рада </a:t>
            </a: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 (</a:t>
            </a:r>
            <a:r>
              <a:rPr lang="sr-Cyrl-R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27.06.202</a:t>
            </a:r>
            <a:r>
              <a:rPr lang="sr-Latn-R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sr-Cyrl-R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2925" indent="-542925" algn="just">
              <a:lnSpc>
                <a:spcPct val="120000"/>
              </a:lnSpc>
              <a:buClrTx/>
            </a:pP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лична евиденција директора/педагога (</a:t>
            </a:r>
            <a:r>
              <a:rPr lang="sr-Cyrl-R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13.05.2022</a:t>
            </a: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542925" indent="-542925" algn="just">
              <a:lnSpc>
                <a:spcPct val="120000"/>
              </a:lnSpc>
              <a:buClrTx/>
            </a:pP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marL="0" indent="0">
              <a:buNone/>
            </a:pPr>
            <a:endParaRPr lang="sr-Cyrl-R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317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kvir za tekst 7">
            <a:extLst>
              <a:ext uri="{FF2B5EF4-FFF2-40B4-BE49-F238E27FC236}">
                <a16:creationId xmlns:a16="http://schemas.microsoft.com/office/drawing/2014/main" id="{B3DC9FCA-D4DD-5233-AEDF-5C12D6182B03}"/>
              </a:ext>
            </a:extLst>
          </p:cNvPr>
          <p:cNvSpPr txBox="1"/>
          <p:nvPr/>
        </p:nvSpPr>
        <p:spPr>
          <a:xfrm>
            <a:off x="601580" y="2867527"/>
            <a:ext cx="423110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r-Latn-RS" sz="2800">
                <a:latin typeface="Times New Roman"/>
                <a:cs typeface="Calibri"/>
              </a:rPr>
              <a:t>ИНДИКАТОР</a:t>
            </a:r>
            <a:endParaRPr lang="sr-Latn-RS" sz="2800">
              <a:latin typeface="Times New Roman"/>
              <a:cs typeface="Times New Roman"/>
            </a:endParaRPr>
          </a:p>
        </p:txBody>
      </p:sp>
      <p:sp>
        <p:nvSpPr>
          <p:cNvPr id="9" name="Podnaslov 2">
            <a:extLst>
              <a:ext uri="{FF2B5EF4-FFF2-40B4-BE49-F238E27FC236}">
                <a16:creationId xmlns:a16="http://schemas.microsoft.com/office/drawing/2014/main" id="{5EE8CC4F-574C-6B70-3281-851DAD8859A9}"/>
              </a:ext>
            </a:extLst>
          </p:cNvPr>
          <p:cNvSpPr txBox="1">
            <a:spLocks/>
          </p:cNvSpPr>
          <p:nvPr/>
        </p:nvSpPr>
        <p:spPr>
          <a:xfrm>
            <a:off x="688829" y="3559768"/>
            <a:ext cx="10554276" cy="14987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7550" indent="-717550" algn="just"/>
            <a:r>
              <a:rPr lang="sr-Latn-RS" sz="2800" b="1" dirty="0">
                <a:latin typeface="Times New Roman"/>
                <a:cs typeface="Calibri"/>
              </a:rPr>
              <a:t>2.5. 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У 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писаним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 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припремама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 за 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наставни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 час (или дан) 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поред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 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осталог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 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наведени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 су исходи 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учења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 и начин 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њихове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 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провјере</a:t>
            </a:r>
            <a:endParaRPr lang="sr-Latn-RS" sz="2800" b="1" dirty="0">
              <a:latin typeface="Times New Roman"/>
              <a:cs typeface="Calibri"/>
            </a:endParaRPr>
          </a:p>
        </p:txBody>
      </p:sp>
      <p:sp>
        <p:nvSpPr>
          <p:cNvPr id="12" name="Podnaslov 2">
            <a:extLst>
              <a:ext uri="{FF2B5EF4-FFF2-40B4-BE49-F238E27FC236}">
                <a16:creationId xmlns:a16="http://schemas.microsoft.com/office/drawing/2014/main" id="{827E9F1C-BEBC-80BC-FD6D-2226127F681A}"/>
              </a:ext>
            </a:extLst>
          </p:cNvPr>
          <p:cNvSpPr>
            <a:spLocks noGrp="1"/>
          </p:cNvSpPr>
          <p:nvPr/>
        </p:nvSpPr>
        <p:spPr>
          <a:xfrm>
            <a:off x="439553" y="1790057"/>
            <a:ext cx="6760193" cy="4631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algn="l"/>
            <a:r>
              <a:rPr lang="en-US" sz="3200" b="1" dirty="0" err="1">
                <a:latin typeface="Times New Roman"/>
                <a:ea typeface="+mn-lt"/>
                <a:cs typeface="+mn-lt"/>
              </a:rPr>
              <a:t>Стандард</a:t>
            </a:r>
            <a:r>
              <a:rPr lang="en-US" sz="3200" b="1" dirty="0">
                <a:latin typeface="Times New Roman"/>
                <a:ea typeface="+mn-lt"/>
                <a:cs typeface="+mn-lt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665382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257176"/>
            <a:ext cx="10787063" cy="6357937"/>
          </a:xfrm>
          <a:solidFill>
            <a:srgbClr val="F3F2E6">
              <a:alpha val="23922"/>
            </a:srgb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2, индикатор 2.5. </a:t>
            </a:r>
          </a:p>
          <a:p>
            <a:pPr>
              <a:buClrTx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Писане припреме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наставника у току школске године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Индивидуални образовни програми </a:t>
            </a:r>
            <a:r>
              <a:rPr lang="sr-Latn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s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М.Н. 8. разред)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записници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директора, помоћника директора,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школе,</a:t>
            </a: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инспектора-просвјетних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савјетника </a:t>
            </a:r>
            <a:endPara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Записници – са опсервираних часова које су израдили директор, помоћник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</a:t>
            </a: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инспектори-просвјетни савјетници</a:t>
            </a:r>
          </a:p>
          <a:p>
            <a:pPr>
              <a:buClrTx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 утврђеног стања у сегменту припремања наставника за реализацију наставног процеса са освртом на исходе и провјеру очекиваних исхода (коју израђује директор или помоћник или педагог након једног оперативног периода – полугодишта или шк.године)</a:t>
            </a:r>
          </a:p>
          <a:p>
            <a:pPr>
              <a:buClrTx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019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Slika 6" descr="Slika na kojoj se nalazi tekst&#10;&#10;Opis je automatski generisan">
            <a:extLst>
              <a:ext uri="{FF2B5EF4-FFF2-40B4-BE49-F238E27FC236}">
                <a16:creationId xmlns:a16="http://schemas.microsoft.com/office/drawing/2014/main" id="{428FF7C6-EA20-0FD1-0B85-9D85E122FA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51" b="12462"/>
          <a:stretch/>
        </p:blipFill>
        <p:spPr>
          <a:xfrm>
            <a:off x="7988727" y="-20044"/>
            <a:ext cx="4171671" cy="4160912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8" name="Okvir za tekst 7">
            <a:extLst>
              <a:ext uri="{FF2B5EF4-FFF2-40B4-BE49-F238E27FC236}">
                <a16:creationId xmlns:a16="http://schemas.microsoft.com/office/drawing/2014/main" id="{B3DC9FCA-D4DD-5233-AEDF-5C12D6182B03}"/>
              </a:ext>
            </a:extLst>
          </p:cNvPr>
          <p:cNvSpPr txBox="1"/>
          <p:nvPr/>
        </p:nvSpPr>
        <p:spPr>
          <a:xfrm>
            <a:off x="611606" y="3429001"/>
            <a:ext cx="423110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r-Latn-RS" sz="2800">
                <a:latin typeface="Times New Roman"/>
                <a:cs typeface="Calibri"/>
              </a:rPr>
              <a:t>ИНДИКАТОР</a:t>
            </a:r>
            <a:endParaRPr lang="sr-Latn-RS" sz="2800">
              <a:latin typeface="Times New Roman"/>
              <a:cs typeface="Times New Roman"/>
            </a:endParaRPr>
          </a:p>
        </p:txBody>
      </p:sp>
      <p:sp>
        <p:nvSpPr>
          <p:cNvPr id="9" name="Podnaslov 2">
            <a:extLst>
              <a:ext uri="{FF2B5EF4-FFF2-40B4-BE49-F238E27FC236}">
                <a16:creationId xmlns:a16="http://schemas.microsoft.com/office/drawing/2014/main" id="{5EE8CC4F-574C-6B70-3281-851DAD8859A9}"/>
              </a:ext>
            </a:extLst>
          </p:cNvPr>
          <p:cNvSpPr txBox="1">
            <a:spLocks/>
          </p:cNvSpPr>
          <p:nvPr/>
        </p:nvSpPr>
        <p:spPr>
          <a:xfrm>
            <a:off x="638697" y="4191426"/>
            <a:ext cx="9742432" cy="116050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7063" indent="-627063"/>
            <a:r>
              <a:rPr lang="sr-Latn-RS" sz="2800" b="1" dirty="0">
                <a:latin typeface="Times New Roman"/>
                <a:cs typeface="Calibri"/>
              </a:rPr>
              <a:t>1.3. Обавезни </a:t>
            </a:r>
            <a:r>
              <a:rPr lang="sr-Latn-RS" sz="2800" b="1" dirty="0" err="1">
                <a:latin typeface="Times New Roman"/>
                <a:cs typeface="Calibri"/>
              </a:rPr>
              <a:t>документи</a:t>
            </a:r>
            <a:r>
              <a:rPr lang="sr-Latn-RS" sz="2800" b="1" dirty="0">
                <a:latin typeface="Times New Roman"/>
                <a:cs typeface="Calibri"/>
              </a:rPr>
              <a:t> </a:t>
            </a:r>
            <a:r>
              <a:rPr lang="sr-Latn-RS" sz="2800" b="1" dirty="0" err="1">
                <a:latin typeface="Times New Roman"/>
                <a:cs typeface="Calibri"/>
              </a:rPr>
              <a:t>донесени</a:t>
            </a:r>
            <a:r>
              <a:rPr lang="sr-Latn-RS" sz="2800" b="1" dirty="0">
                <a:latin typeface="Times New Roman"/>
                <a:cs typeface="Calibri"/>
              </a:rPr>
              <a:t> </a:t>
            </a:r>
            <a:r>
              <a:rPr lang="sr-Latn-RS" sz="2800" b="1" dirty="0" err="1">
                <a:latin typeface="Times New Roman"/>
                <a:cs typeface="Calibri"/>
              </a:rPr>
              <a:t>по</a:t>
            </a:r>
            <a:r>
              <a:rPr lang="sr-Latn-RS" sz="2800" b="1" dirty="0">
                <a:latin typeface="Times New Roman"/>
                <a:cs typeface="Calibri"/>
              </a:rPr>
              <a:t> </a:t>
            </a:r>
            <a:r>
              <a:rPr lang="sr-Latn-RS" sz="2800" b="1" dirty="0" err="1">
                <a:latin typeface="Times New Roman"/>
                <a:cs typeface="Calibri"/>
              </a:rPr>
              <a:t>прописаним</a:t>
            </a:r>
            <a:r>
              <a:rPr lang="sr-Latn-RS" sz="2800" b="1" dirty="0">
                <a:latin typeface="Times New Roman"/>
                <a:cs typeface="Calibri"/>
              </a:rPr>
              <a:t> </a:t>
            </a:r>
            <a:r>
              <a:rPr lang="sr-Latn-RS" sz="2800" b="1" dirty="0" err="1">
                <a:latin typeface="Times New Roman"/>
                <a:cs typeface="Calibri"/>
              </a:rPr>
              <a:t>процедурама</a:t>
            </a:r>
            <a:endParaRPr lang="sr-Latn-RS" sz="2800" b="1" dirty="0">
              <a:latin typeface="Times New Roman"/>
              <a:cs typeface="Calibri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4A9FC21F-9716-3021-49FB-C4F4FA2F6E70}"/>
              </a:ext>
            </a:extLst>
          </p:cNvPr>
          <p:cNvSpPr txBox="1"/>
          <p:nvPr/>
        </p:nvSpPr>
        <p:spPr>
          <a:xfrm>
            <a:off x="4034954" y="485490"/>
            <a:ext cx="394111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bs-Cyrl-BA" sz="3600" dirty="0">
                <a:latin typeface="Times New Roman"/>
                <a:cs typeface="Times New Roman"/>
              </a:rPr>
              <a:t>2. РАДИОНИЦА</a:t>
            </a:r>
            <a:endParaRPr lang="sr-Cyrl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odnaslov 2">
            <a:extLst>
              <a:ext uri="{FF2B5EF4-FFF2-40B4-BE49-F238E27FC236}">
                <a16:creationId xmlns:a16="http://schemas.microsoft.com/office/drawing/2014/main" id="{FEE65BFA-9803-B338-A46A-6B74E859F31B}"/>
              </a:ext>
            </a:extLst>
          </p:cNvPr>
          <p:cNvSpPr>
            <a:spLocks noGrp="1"/>
          </p:cNvSpPr>
          <p:nvPr/>
        </p:nvSpPr>
        <p:spPr>
          <a:xfrm>
            <a:off x="389421" y="1830162"/>
            <a:ext cx="6760193" cy="4631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algn="l"/>
            <a:r>
              <a:rPr lang="en-US" sz="3200" b="1" dirty="0" err="1">
                <a:latin typeface="Times New Roman"/>
                <a:ea typeface="+mn-lt"/>
                <a:cs typeface="+mn-lt"/>
              </a:rPr>
              <a:t>Стандард</a:t>
            </a:r>
            <a:r>
              <a:rPr lang="en-US" sz="3200" b="1" dirty="0">
                <a:latin typeface="Times New Roman"/>
                <a:ea typeface="+mn-lt"/>
                <a:cs typeface="+mn-lt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820854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kvir za tekst 2">
            <a:extLst>
              <a:ext uri="{FF2B5EF4-FFF2-40B4-BE49-F238E27FC236}">
                <a16:creationId xmlns:a16="http://schemas.microsoft.com/office/drawing/2014/main" id="{68868CE7-D5BC-8F3F-4B3F-743750AA81D9}"/>
              </a:ext>
            </a:extLst>
          </p:cNvPr>
          <p:cNvSpPr txBox="1"/>
          <p:nvPr/>
        </p:nvSpPr>
        <p:spPr>
          <a:xfrm>
            <a:off x="265608" y="799247"/>
            <a:ext cx="11457820" cy="53245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>
                <a:alpha val="12000"/>
              </a:srgb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 algn="just">
              <a:buFont typeface="Wingdings"/>
              <a:buChar char="v"/>
            </a:pPr>
            <a:r>
              <a:rPr lang="en-US" sz="2000" dirty="0" err="1">
                <a:latin typeface="Times New Roman"/>
                <a:cs typeface="Times New Roman"/>
              </a:rPr>
              <a:t>Школски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одбор</a:t>
            </a:r>
            <a:r>
              <a:rPr lang="en-US" sz="2000" dirty="0">
                <a:latin typeface="Times New Roman"/>
                <a:cs typeface="Times New Roman"/>
              </a:rPr>
              <a:t> (</a:t>
            </a:r>
            <a:r>
              <a:rPr lang="en-US" sz="2000" dirty="0" err="1">
                <a:latin typeface="Times New Roman"/>
                <a:cs typeface="Times New Roman"/>
              </a:rPr>
              <a:t>именовање</a:t>
            </a:r>
            <a:r>
              <a:rPr lang="en-US" sz="2000" dirty="0">
                <a:latin typeface="Times New Roman"/>
                <a:cs typeface="Times New Roman"/>
              </a:rPr>
              <a:t> и </a:t>
            </a:r>
            <a:r>
              <a:rPr lang="en-US" sz="2000" dirty="0" err="1">
                <a:latin typeface="Times New Roman"/>
                <a:cs typeface="Times New Roman"/>
              </a:rPr>
              <a:t>пословник</a:t>
            </a:r>
            <a:r>
              <a:rPr lang="en-US" sz="2000" dirty="0">
                <a:latin typeface="Times New Roman"/>
                <a:cs typeface="Times New Roman"/>
              </a:rPr>
              <a:t> о </a:t>
            </a:r>
            <a:r>
              <a:rPr lang="en-US" sz="2000" dirty="0" err="1">
                <a:latin typeface="Times New Roman"/>
                <a:cs typeface="Times New Roman"/>
              </a:rPr>
              <a:t>раду</a:t>
            </a:r>
            <a:r>
              <a:rPr lang="en-US" sz="2000" dirty="0">
                <a:latin typeface="Times New Roman"/>
                <a:cs typeface="Times New Roman"/>
              </a:rPr>
              <a:t>), </a:t>
            </a:r>
            <a:r>
              <a:rPr lang="en-US" sz="2000" dirty="0" err="1">
                <a:latin typeface="Times New Roman"/>
                <a:cs typeface="Times New Roman"/>
              </a:rPr>
              <a:t>с</a:t>
            </a:r>
            <a:r>
              <a:rPr lang="en-US" sz="2000" dirty="0" err="1">
                <a:latin typeface="Times New Roman"/>
                <a:cs typeface="Calibri"/>
              </a:rPr>
              <a:t>татут</a:t>
            </a:r>
            <a:r>
              <a:rPr lang="en-US" sz="2000" dirty="0">
                <a:latin typeface="Times New Roman"/>
                <a:cs typeface="Calibri"/>
              </a:rPr>
              <a:t>, ГПРШ</a:t>
            </a:r>
            <a:r>
              <a:rPr lang="en-US" sz="2000" dirty="0">
                <a:latin typeface="Times New Roman"/>
                <a:ea typeface="+mn-lt"/>
                <a:cs typeface="Calibri"/>
              </a:rPr>
              <a:t>, р</a:t>
            </a:r>
            <a:r>
              <a:rPr lang="sr-Cyrl-RS" sz="2000" dirty="0" err="1">
                <a:latin typeface="Times New Roman"/>
                <a:ea typeface="+mn-lt"/>
                <a:cs typeface="+mn-lt"/>
              </a:rPr>
              <a:t>азвојни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 план школе, </a:t>
            </a:r>
            <a:r>
              <a:rPr lang="sr-Cyrl-RS" sz="2000" dirty="0" err="1">
                <a:latin typeface="Times New Roman"/>
                <a:ea typeface="+mn-lt"/>
                <a:cs typeface="+mn-lt"/>
              </a:rPr>
              <a:t>љетопис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 школе, кућни ред школе</a:t>
            </a:r>
            <a:endParaRPr lang="en-US" sz="2000" dirty="0">
              <a:latin typeface="Times New Roman"/>
              <a:ea typeface="+mn-lt"/>
              <a:cs typeface="Calibri"/>
            </a:endParaRPr>
          </a:p>
          <a:p>
            <a:pPr marL="342900" indent="-342900" algn="just">
              <a:buFont typeface="Wingdings"/>
              <a:buChar char="v"/>
            </a:pPr>
            <a:r>
              <a:rPr lang="sr-Cyrl-RS" sz="2000" dirty="0">
                <a:latin typeface="Times New Roman"/>
                <a:ea typeface="+mn-lt"/>
                <a:cs typeface="+mn-lt"/>
              </a:rPr>
              <a:t>Програми рада: </a:t>
            </a:r>
            <a:r>
              <a:rPr lang="sr-Cyrl-RS" sz="2000" dirty="0" smtClean="0">
                <a:latin typeface="Times New Roman"/>
                <a:ea typeface="+mn-lt"/>
                <a:cs typeface="+mn-lt"/>
              </a:rPr>
              <a:t>ИОП-и, 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програм рада продуженог боравка, програм "Брига о </a:t>
            </a:r>
            <a:r>
              <a:rPr lang="sr-Cyrl-RS" sz="2000" dirty="0" err="1">
                <a:latin typeface="Times New Roman"/>
                <a:ea typeface="+mn-lt"/>
                <a:cs typeface="+mn-lt"/>
              </a:rPr>
              <a:t>дјеци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 - заједничка одговорност и </a:t>
            </a:r>
            <a:r>
              <a:rPr lang="sr-Cyrl-RS" sz="2000" dirty="0" smtClean="0">
                <a:latin typeface="Times New Roman"/>
                <a:ea typeface="+mn-lt"/>
                <a:cs typeface="+mn-lt"/>
              </a:rPr>
              <a:t>обавеза итд.</a:t>
            </a:r>
            <a:endParaRPr lang="sr-Cyrl-RS" sz="2000" dirty="0">
              <a:latin typeface="Times New Roman"/>
              <a:ea typeface="+mn-lt"/>
              <a:cs typeface="+mn-lt"/>
            </a:endParaRPr>
          </a:p>
          <a:p>
            <a:pPr marL="342900" indent="-342900" algn="just">
              <a:buFont typeface="Wingdings"/>
              <a:buChar char="v"/>
            </a:pPr>
            <a:r>
              <a:rPr lang="sr-Cyrl-RS" sz="2000" dirty="0">
                <a:latin typeface="Times New Roman"/>
                <a:ea typeface="+mn-lt"/>
                <a:cs typeface="+mn-lt"/>
              </a:rPr>
              <a:t>Распореди: часова редовне, допунске, додатне, факултативне наставе и ваннаставних активности</a:t>
            </a:r>
            <a:endParaRPr lang="sr-Cyrl-RS" sz="2000" dirty="0">
              <a:latin typeface="Times New Roman"/>
              <a:cs typeface="Calibri"/>
            </a:endParaRPr>
          </a:p>
          <a:p>
            <a:pPr marL="342900" indent="-342900" algn="just">
              <a:buFont typeface="Wingdings"/>
              <a:buChar char="v"/>
            </a:pPr>
            <a:r>
              <a:rPr lang="sr-Cyrl-RS" sz="2000" dirty="0">
                <a:latin typeface="Times New Roman"/>
                <a:ea typeface="+mn-lt"/>
                <a:cs typeface="+mn-lt"/>
              </a:rPr>
              <a:t>Планови: одржавања хигијене, план заштите и  </a:t>
            </a:r>
            <a:r>
              <a:rPr lang="sr-Cyrl-RS" sz="2000" dirty="0" smtClean="0">
                <a:latin typeface="Times New Roman"/>
                <a:ea typeface="+mn-lt"/>
                <a:cs typeface="+mn-lt"/>
              </a:rPr>
              <a:t>спашавања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 </a:t>
            </a:r>
            <a:r>
              <a:rPr lang="sr-Cyrl-RS" sz="2000" dirty="0" smtClean="0">
                <a:latin typeface="Times New Roman"/>
                <a:ea typeface="+mn-lt"/>
                <a:cs typeface="+mn-lt"/>
              </a:rPr>
              <a:t>и др.</a:t>
            </a:r>
            <a:endParaRPr lang="sr-Cyrl-RS" sz="2000" dirty="0">
              <a:latin typeface="Times New Roman"/>
              <a:cs typeface="Calibri" panose="020F0502020204030204"/>
            </a:endParaRPr>
          </a:p>
          <a:p>
            <a:pPr marL="342900" indent="-342900" algn="just">
              <a:buFont typeface="Wingdings"/>
              <a:buChar char="v"/>
            </a:pPr>
            <a:r>
              <a:rPr lang="sr-Cyrl-RS" sz="2000" dirty="0" err="1">
                <a:latin typeface="Times New Roman"/>
                <a:cs typeface="Calibri" panose="020F0502020204030204"/>
              </a:rPr>
              <a:t>Правилици</a:t>
            </a:r>
            <a:r>
              <a:rPr lang="sr-Cyrl-RS" sz="2000" dirty="0">
                <a:latin typeface="Times New Roman"/>
                <a:cs typeface="Calibri" panose="020F0502020204030204"/>
              </a:rPr>
              <a:t>: о 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систематизацији радних </a:t>
            </a:r>
            <a:r>
              <a:rPr lang="sr-Cyrl-RS" sz="2000" dirty="0" err="1">
                <a:latin typeface="Times New Roman"/>
                <a:ea typeface="+mn-lt"/>
                <a:cs typeface="+mn-lt"/>
              </a:rPr>
              <a:t>мјеста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, дисциплинској и материјалној одговорности ученика, технолошком вишку радника, заштити и здрављу на раду, организацији и реализацији васпитно-образовног рада за ученике који су на дужем кућном или болничком </a:t>
            </a:r>
            <a:r>
              <a:rPr lang="sr-Cyrl-RS" sz="2000" dirty="0" err="1">
                <a:latin typeface="Times New Roman"/>
                <a:ea typeface="+mn-lt"/>
                <a:cs typeface="+mn-lt"/>
              </a:rPr>
              <a:t>лијечењу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, награђивању наставника, стручних сарадника и осталих радника, награђивању ученика, раду школске библиотеке, </a:t>
            </a:r>
            <a:r>
              <a:rPr lang="sr-Cyrl-RS" sz="2000" dirty="0" smtClean="0">
                <a:latin typeface="Times New Roman"/>
                <a:ea typeface="+mn-lt"/>
                <a:cs typeface="+mn-lt"/>
              </a:rPr>
              <a:t>и др.</a:t>
            </a:r>
            <a:endParaRPr lang="sr-Cyrl-RS" sz="2000" dirty="0">
              <a:latin typeface="Times New Roman"/>
              <a:ea typeface="+mn-lt"/>
              <a:cs typeface="+mn-lt"/>
            </a:endParaRPr>
          </a:p>
          <a:p>
            <a:pPr marL="342900" indent="-342900" algn="just">
              <a:buFont typeface="Wingdings"/>
              <a:buChar char="v"/>
            </a:pPr>
            <a:r>
              <a:rPr lang="sr-Cyrl-RS" sz="2000" dirty="0" smtClean="0">
                <a:latin typeface="Times New Roman"/>
                <a:ea typeface="+mn-lt"/>
                <a:cs typeface="+mn-lt"/>
              </a:rPr>
              <a:t>Пословници 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о </a:t>
            </a:r>
            <a:r>
              <a:rPr lang="sr-Cyrl-RS" sz="2000" dirty="0" smtClean="0">
                <a:latin typeface="Times New Roman"/>
                <a:ea typeface="+mn-lt"/>
                <a:cs typeface="+mn-lt"/>
              </a:rPr>
              <a:t>раду: 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Наставничког </a:t>
            </a:r>
            <a:r>
              <a:rPr lang="sr-Cyrl-RS" sz="2000" dirty="0" err="1">
                <a:latin typeface="Times New Roman"/>
                <a:ea typeface="+mn-lt"/>
                <a:cs typeface="+mn-lt"/>
              </a:rPr>
              <a:t>вијећа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, </a:t>
            </a:r>
            <a:r>
              <a:rPr lang="sr-Cyrl-RS" sz="2000" dirty="0" err="1">
                <a:latin typeface="Times New Roman"/>
                <a:ea typeface="+mn-lt"/>
                <a:cs typeface="+mn-lt"/>
              </a:rPr>
              <a:t>Савјета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 родитеља, </a:t>
            </a:r>
            <a:r>
              <a:rPr lang="sr-Cyrl-RS" sz="2000" dirty="0" err="1">
                <a:latin typeface="Times New Roman"/>
                <a:ea typeface="+mn-lt"/>
                <a:cs typeface="+mn-lt"/>
              </a:rPr>
              <a:t>Савјета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 ученика</a:t>
            </a:r>
          </a:p>
          <a:p>
            <a:pPr marL="342900" indent="-342900" algn="just">
              <a:buFont typeface="Wingdings"/>
              <a:buChar char="v"/>
            </a:pPr>
            <a:r>
              <a:rPr lang="sr-Cyrl-RS" sz="2000" dirty="0">
                <a:latin typeface="Times New Roman"/>
                <a:ea typeface="+mn-lt"/>
                <a:cs typeface="+mn-lt"/>
              </a:rPr>
              <a:t>Општи акт школе који одређује детаљно број дана, </a:t>
            </a:r>
            <a:r>
              <a:rPr lang="sr-Cyrl-RS" sz="2000" dirty="0" err="1">
                <a:latin typeface="Times New Roman"/>
                <a:ea typeface="+mn-lt"/>
                <a:cs typeface="+mn-lt"/>
              </a:rPr>
              <a:t>вријеме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 и услове коришћења </a:t>
            </a:r>
            <a:r>
              <a:rPr lang="sr-Cyrl-RS" sz="2000" dirty="0" err="1">
                <a:latin typeface="Times New Roman"/>
                <a:ea typeface="+mn-lt"/>
                <a:cs typeface="+mn-lt"/>
              </a:rPr>
              <a:t>год.одмора</a:t>
            </a:r>
            <a:endParaRPr lang="sr-Cyrl-RS" sz="2000" dirty="0">
              <a:latin typeface="Times New Roman"/>
              <a:cs typeface="Calibri" panose="020F0502020204030204"/>
            </a:endParaRPr>
          </a:p>
          <a:p>
            <a:pPr marL="342900" indent="-342900" algn="just">
              <a:buFont typeface="Wingdings"/>
              <a:buChar char="v"/>
            </a:pPr>
            <a:r>
              <a:rPr lang="sr-Cyrl-RS" sz="2000" dirty="0" err="1">
                <a:latin typeface="Times New Roman"/>
                <a:ea typeface="+mn-lt"/>
                <a:cs typeface="+mn-lt"/>
              </a:rPr>
              <a:t>Рјешења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: 40-часовној радној седмици </a:t>
            </a:r>
            <a:r>
              <a:rPr lang="sr-Cyrl-RS" sz="2000" dirty="0" smtClean="0">
                <a:latin typeface="Times New Roman"/>
                <a:ea typeface="+mn-lt"/>
                <a:cs typeface="+mn-lt"/>
              </a:rPr>
              <a:t>и задужењу 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за текућу </a:t>
            </a:r>
            <a:r>
              <a:rPr lang="sr-Cyrl-RS" sz="2000" dirty="0" err="1" smtClean="0">
                <a:latin typeface="Times New Roman"/>
                <a:ea typeface="+mn-lt"/>
                <a:cs typeface="+mn-lt"/>
              </a:rPr>
              <a:t>шк.годину</a:t>
            </a:r>
            <a:endParaRPr lang="sr-Cyrl-RS" sz="2000" dirty="0" smtClean="0">
              <a:latin typeface="Times New Roman"/>
              <a:ea typeface="+mn-lt"/>
              <a:cs typeface="+mn-lt"/>
            </a:endParaRPr>
          </a:p>
          <a:p>
            <a:pPr marL="342900" indent="-342900" algn="just">
              <a:buFont typeface="Wingdings"/>
              <a:buChar char="v"/>
            </a:pPr>
            <a:r>
              <a:rPr lang="sr-Cyrl-RS" sz="2000" dirty="0" smtClean="0">
                <a:latin typeface="Times New Roman"/>
                <a:ea typeface="+mn-lt"/>
                <a:cs typeface="+mn-lt"/>
              </a:rPr>
              <a:t>Одлуке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: о формирању </a:t>
            </a:r>
            <a:r>
              <a:rPr lang="sr-Cyrl-RS" sz="2000" dirty="0" err="1">
                <a:latin typeface="Times New Roman"/>
                <a:ea typeface="+mn-lt"/>
                <a:cs typeface="+mn-lt"/>
              </a:rPr>
              <a:t>одјељењских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 </a:t>
            </a:r>
            <a:r>
              <a:rPr lang="sr-Cyrl-RS" sz="2000" dirty="0" err="1">
                <a:latin typeface="Times New Roman"/>
                <a:ea typeface="+mn-lt"/>
                <a:cs typeface="+mn-lt"/>
              </a:rPr>
              <a:t>вијећа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, броју </a:t>
            </a:r>
            <a:r>
              <a:rPr lang="sr-Cyrl-RS" sz="2000" dirty="0" err="1">
                <a:latin typeface="Times New Roman"/>
                <a:ea typeface="+mn-lt"/>
                <a:cs typeface="+mn-lt"/>
              </a:rPr>
              <a:t>одјељења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, распореду часова, извођењу наставе, подјели </a:t>
            </a:r>
            <a:r>
              <a:rPr lang="sr-Cyrl-RS" sz="2000" dirty="0" err="1">
                <a:latin typeface="Times New Roman"/>
                <a:ea typeface="+mn-lt"/>
                <a:cs typeface="+mn-lt"/>
              </a:rPr>
              <a:t>одјељењских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 </a:t>
            </a:r>
            <a:r>
              <a:rPr lang="sr-Cyrl-RS" sz="2000" dirty="0" err="1" smtClean="0">
                <a:latin typeface="Times New Roman"/>
                <a:ea typeface="+mn-lt"/>
                <a:cs typeface="+mn-lt"/>
              </a:rPr>
              <a:t>старјешинства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, избору часописа, </a:t>
            </a:r>
            <a:r>
              <a:rPr lang="sr-Cyrl-RS" sz="2000" dirty="0" err="1">
                <a:latin typeface="Times New Roman"/>
                <a:ea typeface="+mn-lt"/>
                <a:cs typeface="+mn-lt"/>
              </a:rPr>
              <a:t>смјенама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 у школској </a:t>
            </a:r>
            <a:r>
              <a:rPr lang="sr-Cyrl-RS" sz="2000" dirty="0" smtClean="0">
                <a:latin typeface="Times New Roman"/>
                <a:ea typeface="+mn-lt"/>
                <a:cs typeface="+mn-lt"/>
              </a:rPr>
              <a:t>години, и др.</a:t>
            </a:r>
            <a:endParaRPr lang="sr-Cyrl-RS" sz="2000" dirty="0">
              <a:latin typeface="Times New Roman"/>
              <a:ea typeface="+mn-lt"/>
              <a:cs typeface="+mn-lt"/>
            </a:endParaRPr>
          </a:p>
          <a:p>
            <a:pPr marL="342900" indent="-342900" algn="just">
              <a:buFont typeface="Wingdings"/>
              <a:buChar char="v"/>
            </a:pPr>
            <a:r>
              <a:rPr lang="sr-Cyrl-RS" sz="2000" dirty="0">
                <a:latin typeface="Times New Roman"/>
                <a:ea typeface="+mn-lt"/>
                <a:cs typeface="+mn-lt"/>
              </a:rPr>
              <a:t>сагласности и други акти школе</a:t>
            </a:r>
            <a:endParaRPr lang="sr-Cyrl-RS" sz="2000" dirty="0"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1811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kvir za tekst 7">
            <a:extLst>
              <a:ext uri="{FF2B5EF4-FFF2-40B4-BE49-F238E27FC236}">
                <a16:creationId xmlns:a16="http://schemas.microsoft.com/office/drawing/2014/main" id="{B3DC9FCA-D4DD-5233-AEDF-5C12D6182B03}"/>
              </a:ext>
            </a:extLst>
          </p:cNvPr>
          <p:cNvSpPr txBox="1"/>
          <p:nvPr/>
        </p:nvSpPr>
        <p:spPr>
          <a:xfrm>
            <a:off x="608617" y="3260101"/>
            <a:ext cx="423110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r-Latn-RS" sz="2800" dirty="0">
                <a:latin typeface="Times New Roman"/>
                <a:cs typeface="Calibri"/>
              </a:rPr>
              <a:t>ИНДИКАТОР</a:t>
            </a:r>
            <a:endParaRPr lang="sr-Latn-RS" sz="2800" dirty="0">
              <a:latin typeface="Times New Roman"/>
              <a:cs typeface="Times New Roman"/>
            </a:endParaRPr>
          </a:p>
        </p:txBody>
      </p:sp>
      <p:sp>
        <p:nvSpPr>
          <p:cNvPr id="10" name="Podnaslov 2">
            <a:extLst>
              <a:ext uri="{FF2B5EF4-FFF2-40B4-BE49-F238E27FC236}">
                <a16:creationId xmlns:a16="http://schemas.microsoft.com/office/drawing/2014/main" id="{CCEC87A5-D2F0-42D6-BC5F-8E8B2356193A}"/>
              </a:ext>
            </a:extLst>
          </p:cNvPr>
          <p:cNvSpPr txBox="1">
            <a:spLocks/>
          </p:cNvSpPr>
          <p:nvPr/>
        </p:nvSpPr>
        <p:spPr>
          <a:xfrm>
            <a:off x="688828" y="3968888"/>
            <a:ext cx="11095697" cy="11177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7063" indent="-627063" algn="just"/>
            <a:r>
              <a:rPr lang="sr-Latn-RS" sz="2800" b="1" dirty="0">
                <a:latin typeface="Times New Roman"/>
                <a:cs typeface="Calibri"/>
              </a:rPr>
              <a:t>5.5. </a:t>
            </a:r>
            <a:r>
              <a:rPr lang="sr-Latn-RS" sz="2800" b="1" dirty="0" err="1">
                <a:latin typeface="Times New Roman"/>
                <a:cs typeface="Calibri"/>
              </a:rPr>
              <a:t>Родитељима</a:t>
            </a:r>
            <a:r>
              <a:rPr lang="sr-Latn-RS" sz="2800" b="1" dirty="0">
                <a:latin typeface="Times New Roman"/>
                <a:cs typeface="Calibri"/>
              </a:rPr>
              <a:t> </a:t>
            </a:r>
            <a:r>
              <a:rPr lang="sr-Latn-RS" sz="2800" b="1" dirty="0" err="1">
                <a:latin typeface="Times New Roman"/>
                <a:cs typeface="Calibri"/>
              </a:rPr>
              <a:t>се</a:t>
            </a:r>
            <a:r>
              <a:rPr lang="sr-Latn-RS" sz="2800" b="1" dirty="0">
                <a:latin typeface="Times New Roman"/>
                <a:cs typeface="Calibri"/>
              </a:rPr>
              <a:t> </a:t>
            </a:r>
            <a:r>
              <a:rPr lang="sr-Latn-RS" sz="2800" b="1" dirty="0" err="1">
                <a:latin typeface="Times New Roman"/>
                <a:cs typeface="Calibri"/>
              </a:rPr>
              <a:t>пружа</a:t>
            </a:r>
            <a:r>
              <a:rPr lang="sr-Latn-RS" sz="2800" b="1" dirty="0">
                <a:latin typeface="Times New Roman"/>
                <a:cs typeface="Calibri"/>
              </a:rPr>
              <a:t>  </a:t>
            </a:r>
            <a:r>
              <a:rPr lang="sr-Latn-RS" sz="2800" b="1" dirty="0" err="1">
                <a:latin typeface="Times New Roman"/>
                <a:cs typeface="Calibri"/>
              </a:rPr>
              <a:t>подршка</a:t>
            </a:r>
            <a:r>
              <a:rPr lang="sr-Latn-RS" sz="2800" b="1" dirty="0">
                <a:latin typeface="Times New Roman"/>
                <a:cs typeface="Calibri"/>
              </a:rPr>
              <a:t> у </a:t>
            </a:r>
            <a:r>
              <a:rPr lang="sr-Latn-RS" sz="2800" b="1" dirty="0" err="1">
                <a:latin typeface="Times New Roman"/>
                <a:cs typeface="Calibri"/>
              </a:rPr>
              <a:t>томе</a:t>
            </a:r>
            <a:r>
              <a:rPr lang="sr-Latn-RS" sz="2800" b="1" dirty="0">
                <a:latin typeface="Times New Roman"/>
                <a:cs typeface="Calibri"/>
              </a:rPr>
              <a:t> </a:t>
            </a:r>
            <a:r>
              <a:rPr lang="sr-Latn-RS" sz="2800" b="1" dirty="0" err="1">
                <a:latin typeface="Times New Roman"/>
                <a:cs typeface="Calibri"/>
              </a:rPr>
              <a:t>како</a:t>
            </a:r>
            <a:r>
              <a:rPr lang="sr-Latn-RS" sz="2800" b="1" dirty="0">
                <a:latin typeface="Times New Roman"/>
                <a:cs typeface="Calibri"/>
              </a:rPr>
              <a:t> </a:t>
            </a:r>
            <a:r>
              <a:rPr lang="sr-Latn-RS" sz="2800" b="1" dirty="0" err="1">
                <a:latin typeface="Times New Roman"/>
                <a:cs typeface="Calibri"/>
              </a:rPr>
              <a:t>могу</a:t>
            </a:r>
            <a:r>
              <a:rPr lang="sr-Latn-RS" sz="2800" b="1" dirty="0">
                <a:latin typeface="Times New Roman"/>
                <a:cs typeface="Calibri"/>
              </a:rPr>
              <a:t> </a:t>
            </a:r>
            <a:r>
              <a:rPr lang="sr-Latn-RS" sz="2800" b="1" dirty="0" err="1">
                <a:latin typeface="Times New Roman"/>
                <a:cs typeface="Calibri"/>
              </a:rPr>
              <a:t>да</a:t>
            </a:r>
            <a:r>
              <a:rPr lang="sr-Latn-RS" sz="2800" b="1" dirty="0">
                <a:latin typeface="Times New Roman"/>
                <a:cs typeface="Calibri"/>
              </a:rPr>
              <a:t> </a:t>
            </a:r>
            <a:r>
              <a:rPr lang="sr-Latn-RS" sz="2800" b="1" dirty="0" err="1">
                <a:latin typeface="Times New Roman"/>
                <a:cs typeface="Calibri"/>
              </a:rPr>
              <a:t>подрже</a:t>
            </a:r>
            <a:r>
              <a:rPr lang="sr-Latn-RS" sz="2800" b="1" dirty="0">
                <a:latin typeface="Times New Roman"/>
                <a:cs typeface="Calibri"/>
              </a:rPr>
              <a:t> </a:t>
            </a:r>
            <a:r>
              <a:rPr lang="sr-Latn-RS" sz="2800" b="1" dirty="0" err="1">
                <a:latin typeface="Times New Roman"/>
                <a:cs typeface="Calibri"/>
              </a:rPr>
              <a:t>развој</a:t>
            </a:r>
            <a:r>
              <a:rPr lang="sr-Latn-RS" sz="2800" b="1" dirty="0">
                <a:latin typeface="Times New Roman"/>
                <a:cs typeface="Calibri"/>
              </a:rPr>
              <a:t> </a:t>
            </a:r>
            <a:r>
              <a:rPr lang="sr-Latn-RS" sz="2800" b="1" dirty="0" err="1">
                <a:latin typeface="Times New Roman"/>
                <a:cs typeface="Calibri"/>
              </a:rPr>
              <a:t>ученика</a:t>
            </a:r>
            <a:r>
              <a:rPr lang="sr-Latn-RS" sz="2800" b="1" dirty="0">
                <a:latin typeface="Times New Roman"/>
                <a:cs typeface="Calibri"/>
              </a:rPr>
              <a:t> </a:t>
            </a:r>
            <a:r>
              <a:rPr lang="sr-Latn-RS" sz="2800" b="1" dirty="0" err="1">
                <a:latin typeface="Times New Roman"/>
                <a:cs typeface="Calibri"/>
              </a:rPr>
              <a:t>код</a:t>
            </a:r>
            <a:r>
              <a:rPr lang="sr-Latn-RS" sz="2800" b="1" dirty="0">
                <a:latin typeface="Times New Roman"/>
                <a:cs typeface="Calibri"/>
              </a:rPr>
              <a:t> </a:t>
            </a:r>
            <a:r>
              <a:rPr lang="sr-Latn-RS" sz="2800" b="1" dirty="0" err="1">
                <a:latin typeface="Times New Roman"/>
                <a:cs typeface="Calibri"/>
              </a:rPr>
              <a:t>куће</a:t>
            </a:r>
            <a:r>
              <a:rPr lang="sr-Latn-RS" sz="2800" b="1" dirty="0">
                <a:latin typeface="Times New Roman"/>
                <a:cs typeface="Calibri"/>
              </a:rPr>
              <a:t> (у </a:t>
            </a:r>
            <a:r>
              <a:rPr lang="sr-Latn-RS" sz="2800" b="1" dirty="0" err="1">
                <a:latin typeface="Times New Roman"/>
                <a:cs typeface="Calibri"/>
              </a:rPr>
              <a:t>виду</a:t>
            </a:r>
            <a:r>
              <a:rPr lang="sr-Latn-RS" sz="2800" b="1" dirty="0">
                <a:latin typeface="Times New Roman"/>
                <a:cs typeface="Calibri"/>
              </a:rPr>
              <a:t> </a:t>
            </a:r>
            <a:r>
              <a:rPr lang="sr-Latn-RS" sz="2800" b="1" dirty="0" err="1">
                <a:latin typeface="Times New Roman"/>
                <a:cs typeface="Calibri"/>
              </a:rPr>
              <a:t>савјета</a:t>
            </a:r>
            <a:r>
              <a:rPr lang="sr-Latn-RS" sz="2800" b="1" dirty="0">
                <a:latin typeface="Times New Roman"/>
                <a:cs typeface="Calibri"/>
              </a:rPr>
              <a:t> и </a:t>
            </a:r>
            <a:r>
              <a:rPr lang="sr-Latn-RS" sz="2800" b="1" dirty="0" err="1">
                <a:latin typeface="Times New Roman"/>
                <a:cs typeface="Calibri"/>
              </a:rPr>
              <a:t>сугестија</a:t>
            </a:r>
            <a:r>
              <a:rPr lang="sr-Latn-RS" sz="2800" b="1" dirty="0">
                <a:latin typeface="Times New Roman"/>
                <a:cs typeface="Calibri"/>
              </a:rPr>
              <a:t>)</a:t>
            </a:r>
            <a:r>
              <a:rPr lang="sr-Cyrl-RS" sz="2800" b="1" dirty="0">
                <a:latin typeface="Times New Roman"/>
                <a:cs typeface="Calibri"/>
              </a:rPr>
              <a:t>.</a:t>
            </a:r>
            <a:endParaRPr lang="sr-Latn-RS" sz="2800" b="1" dirty="0">
              <a:latin typeface="Times New Roman"/>
              <a:cs typeface="Calibri"/>
            </a:endParaRPr>
          </a:p>
        </p:txBody>
      </p:sp>
      <p:pic>
        <p:nvPicPr>
          <p:cNvPr id="14" name="Slika 14" descr="Slika na kojoj se nalazi tekst&#10;&#10;Opis je automatski generisan">
            <a:extLst>
              <a:ext uri="{FF2B5EF4-FFF2-40B4-BE49-F238E27FC236}">
                <a16:creationId xmlns:a16="http://schemas.microsoft.com/office/drawing/2014/main" id="{D110614E-B4B3-AAF4-A3C6-409AA6346E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2977" y="165927"/>
            <a:ext cx="3966411" cy="2866545"/>
          </a:xfrm>
          <a:prstGeom prst="rect">
            <a:avLst/>
          </a:prstGeom>
        </p:spPr>
      </p:pic>
      <p:sp>
        <p:nvSpPr>
          <p:cNvPr id="6" name="Podnaslov 2">
            <a:extLst>
              <a:ext uri="{FF2B5EF4-FFF2-40B4-BE49-F238E27FC236}">
                <a16:creationId xmlns:a16="http://schemas.microsoft.com/office/drawing/2014/main" id="{EC75CE43-C047-B104-6D7D-3FB8BE84FF59}"/>
              </a:ext>
            </a:extLst>
          </p:cNvPr>
          <p:cNvSpPr>
            <a:spLocks noGrp="1"/>
          </p:cNvSpPr>
          <p:nvPr/>
        </p:nvSpPr>
        <p:spPr>
          <a:xfrm>
            <a:off x="389421" y="1830162"/>
            <a:ext cx="6760193" cy="4631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algn="l"/>
            <a:r>
              <a:rPr lang="en-US" sz="3200" b="1" dirty="0" err="1">
                <a:latin typeface="Times New Roman"/>
                <a:ea typeface="+mn-lt"/>
                <a:cs typeface="+mn-lt"/>
              </a:rPr>
              <a:t>Стандард</a:t>
            </a:r>
            <a:r>
              <a:rPr lang="en-US" sz="3200" b="1" dirty="0">
                <a:latin typeface="Times New Roman"/>
                <a:ea typeface="+mn-lt"/>
                <a:cs typeface="+mn-lt"/>
              </a:rPr>
              <a:t> 5</a:t>
            </a:r>
          </a:p>
        </p:txBody>
      </p:sp>
    </p:spTree>
    <p:extLst>
      <p:ext uri="{BB962C8B-B14F-4D97-AF65-F5344CB8AC3E}">
        <p14:creationId xmlns:p14="http://schemas.microsoft.com/office/powerpoint/2010/main" val="165653774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1523</TotalTime>
  <Words>909</Words>
  <Application>Microsoft Office PowerPoint</Application>
  <PresentationFormat>Widescreen</PresentationFormat>
  <Paragraphs>124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САМОВРЕДНОВАЊЕ РАДА ШКОЛЕ - радионице - </vt:lpstr>
      <vt:lpstr>PowerPoint Presentation</vt:lpstr>
      <vt:lpstr>PowerPoint Presentation</vt:lpstr>
      <vt:lpstr>Стандард 1, индикатор 1.14.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Стандард 6, индикатор 6.2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Питања и коментари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САМОВРЕДНОВАЊЕ РАДА ШКОЛЕ</dc:title>
  <dc:creator>42. Tatjana Bogdanovic</dc:creator>
  <cp:lastModifiedBy>42. Tatjana Bogdanovic</cp:lastModifiedBy>
  <cp:revision>417</cp:revision>
  <cp:lastPrinted>2024-03-04T09:00:44Z</cp:lastPrinted>
  <dcterms:created xsi:type="dcterms:W3CDTF">2021-02-11T11:53:34Z</dcterms:created>
  <dcterms:modified xsi:type="dcterms:W3CDTF">2024-03-15T08:26:09Z</dcterms:modified>
</cp:coreProperties>
</file>