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5" r:id="rId4"/>
    <p:sldId id="296" r:id="rId5"/>
    <p:sldId id="258" r:id="rId6"/>
    <p:sldId id="281" r:id="rId7"/>
    <p:sldId id="291" r:id="rId8"/>
    <p:sldId id="283" r:id="rId9"/>
    <p:sldId id="284" r:id="rId10"/>
    <p:sldId id="293" r:id="rId11"/>
    <p:sldId id="259" r:id="rId12"/>
    <p:sldId id="262" r:id="rId13"/>
    <p:sldId id="261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5" r:id="rId33"/>
    <p:sldId id="286" r:id="rId34"/>
    <p:sldId id="287" r:id="rId35"/>
    <p:sldId id="288" r:id="rId36"/>
    <p:sldId id="289" r:id="rId37"/>
    <p:sldId id="292" r:id="rId38"/>
    <p:sldId id="297" r:id="rId39"/>
    <p:sldId id="298" r:id="rId40"/>
    <p:sldId id="299" r:id="rId41"/>
    <p:sldId id="300" r:id="rId42"/>
    <p:sldId id="301" r:id="rId43"/>
    <p:sldId id="30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3896" autoAdjust="0"/>
  </p:normalViewPr>
  <p:slideViewPr>
    <p:cSldViewPr>
      <p:cViewPr varScale="1">
        <p:scale>
          <a:sx n="64" d="100"/>
          <a:sy n="64" d="100"/>
        </p:scale>
        <p:origin x="72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3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93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0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3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6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9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6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1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7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A751-438C-49C4-A14E-34499978AEC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B106F-BF6A-4415-A2A3-9A996A79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8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r-Cyrl-BA" sz="2800" dirty="0" smtClean="0"/>
              <a:t>ИНТЕРВИЗИЈСКА И СОЦИЈАЛНО-ПСИХОЛОШКА ПОДРШКА ПРОСВЈЕТНИМ РАДНИЦИМА У ОСНОВНИМ И СРЕДЊИМ ШКОЛАМА У РС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BA" dirty="0" smtClean="0"/>
              <a:t>„Брига о дјеци: заједничка одговорност и обавеза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85293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sr-Cyrl-RS" sz="1800" dirty="0"/>
              <a:t>Сљедећи корак је био разговор са ученицима о</a:t>
            </a:r>
            <a:r>
              <a:rPr lang="en-US" sz="1800" dirty="0"/>
              <a:t>c</a:t>
            </a:r>
            <a:r>
              <a:rPr lang="sr-Cyrl-RS" sz="1800" dirty="0"/>
              <a:t>мих и деветих разреда односно бирање теме(шта је то што њих занима и интересује и о чему би радо причали).Сами ученици су предложили „Проблеми у пубертету“.Њихов циљ је да се подигне свијест о пубертету као и лакше суочавање са психичким и физичким промјенама које доноси пубертет и проблемима са самопоуздањем.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051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1156990"/>
          </a:xfrm>
        </p:spPr>
        <p:txBody>
          <a:bodyPr/>
          <a:lstStyle/>
          <a:p>
            <a:r>
              <a:rPr lang="sr-Cyrl-BA" dirty="0" smtClean="0"/>
              <a:t>ОКРУГЛИ СТО СА УЧЕНИЦИМА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7544" y="1916832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Дана 9.11.2022.године ученици другог разреда СШЦ“Ђуро Радмановић“(Фармацеутски техничари)су у пратњи свог педагога и психолога,посјетили нашу школу.Одржан је округли сто на сљедеће теме:Проблеми у пубертету(однос према ауторитетима, проблеми са самопоуздањем и насиље на друштвеним мрежама и социјално насиље). Округлом столу су присуствовали ученици осмих и деветих разреда, педагог и психолог наше школе, ученици другог разреда средње школе са своијим педагогом и психлогом. Ученици су представили и дискутовали из свог угла на горе поменуте теме (вршњачка едукација</a:t>
            </a:r>
            <a:r>
              <a:rPr lang="ru-RU" dirty="0" smtClean="0"/>
              <a:t>)</a:t>
            </a:r>
            <a:r>
              <a:rPr lang="sr-Latn-BA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88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526"/>
            <a:ext cx="3960440" cy="68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4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4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33426"/>
            <a:ext cx="3816424" cy="689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8164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69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dirty="0" smtClean="0"/>
              <a:t>ПРЕДАВАЊЕ ГИНЕКОЛОГА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27958" y="2492896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/>
              <a:t>У петак 11.11.2022.године одржано је предавање за ученике деветих разреда од стране примариус доктора Душана Гашића(гинеколога)на тему физичких промјена у пубертету, полној зрелости, контрацепцији и нежељеној трудноћи.Том приликом ученици су имали прилику да поставе и нека питања.Овом предавању је присуствовало и пар колега као подршка</a:t>
            </a:r>
            <a:r>
              <a:rPr lang="sr-Cyrl-R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680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08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4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9" y="1417638"/>
            <a:ext cx="8229600" cy="4525963"/>
          </a:xfrm>
        </p:spPr>
        <p:txBody>
          <a:bodyPr/>
          <a:lstStyle/>
          <a:p>
            <a:pPr algn="ctr"/>
            <a:endParaRPr lang="sr-Cyrl-RS" dirty="0" smtClean="0"/>
          </a:p>
          <a:p>
            <a:pPr algn="ctr"/>
            <a:endParaRPr lang="sr-Cyrl-RS" dirty="0"/>
          </a:p>
          <a:p>
            <a:pPr marL="0" indent="0" algn="ctr">
              <a:buNone/>
            </a:pPr>
            <a:r>
              <a:rPr lang="sr-Cyrl-RS" sz="4500" dirty="0" smtClean="0"/>
              <a:t>Бубе </a:t>
            </a:r>
            <a:r>
              <a:rPr lang="sr-Cyrl-RS" sz="4500" dirty="0"/>
              <a:t>су у глави</a:t>
            </a:r>
            <a:endParaRPr lang="sr-Latn-BA" sz="4500" dirty="0"/>
          </a:p>
        </p:txBody>
      </p:sp>
    </p:spTree>
    <p:extLst>
      <p:ext uri="{BB962C8B-B14F-4D97-AF65-F5344CB8AC3E}">
        <p14:creationId xmlns:p14="http://schemas.microsoft.com/office/powerpoint/2010/main" val="21118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10445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2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7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15240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dirty="0" smtClean="0"/>
              <a:t>ПОСЈЕТА ЦЕНТРУ ЗА МЕНТАЛНО ЗДРАВЉЕ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1560" y="2136339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/>
              <a:t>У понедељак 14.11.2022.године су ученици деветог разреда посјетили Центар за ментално здравље гдје су им психијатар доктор Ирена Марин и психолог Николина Ресановић одржали предавање на тему пубертета(психичке промјене у пубертету, однос према вршњацима, наставницима и родитељима односно ауторитету и како прихватити и вољети себе)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0"/>
            <a:ext cx="5040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4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7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24"/>
            <a:ext cx="4392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9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524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5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524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3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524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1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0" y="115888"/>
            <a:ext cx="9144000" cy="6742112"/>
          </a:xfrm>
        </p:spPr>
        <p:txBody>
          <a:bodyPr>
            <a:noAutofit/>
          </a:bodyPr>
          <a:lstStyle/>
          <a:p>
            <a:r>
              <a:rPr lang="sr-Cyrl-RS" sz="1500" dirty="0"/>
              <a:t>Име наставника:Миранда Балтић</a:t>
            </a:r>
            <a:endParaRPr lang="sr-Latn-BA" sz="1500" dirty="0"/>
          </a:p>
          <a:p>
            <a:r>
              <a:rPr lang="sr-Cyrl-RS" sz="1500" dirty="0"/>
              <a:t>Школа:ЈУ ОШ „Вук Караџић“</a:t>
            </a:r>
            <a:endParaRPr lang="sr-Latn-BA" sz="1500" dirty="0"/>
          </a:p>
          <a:p>
            <a:r>
              <a:rPr lang="sr-Cyrl-RS" sz="1500" dirty="0"/>
              <a:t>Мјесто: Нови Град</a:t>
            </a:r>
            <a:endParaRPr lang="sr-Latn-BA" sz="1500" dirty="0"/>
          </a:p>
          <a:p>
            <a:r>
              <a:rPr lang="sr-Cyrl-RS" sz="1500" dirty="0"/>
              <a:t>Разред: </a:t>
            </a:r>
            <a:r>
              <a:rPr lang="sr-Latn-BA" sz="1500" dirty="0"/>
              <a:t>VIII,IX</a:t>
            </a:r>
          </a:p>
          <a:p>
            <a:r>
              <a:rPr lang="sr-Cyrl-RS" sz="1500" dirty="0"/>
              <a:t>Назив продукта: Бубе су у глави</a:t>
            </a:r>
            <a:endParaRPr lang="sr-Latn-BA" sz="1500" dirty="0"/>
          </a:p>
          <a:p>
            <a:r>
              <a:rPr lang="sr-Cyrl-RS" sz="1500" dirty="0"/>
              <a:t>Предметно подручје: Одјељенска заједница</a:t>
            </a:r>
            <a:endParaRPr lang="sr-Latn-BA" sz="1500" dirty="0"/>
          </a:p>
          <a:p>
            <a:r>
              <a:rPr lang="sr-Cyrl-RS" sz="1500" dirty="0"/>
              <a:t>Трајање активности: 15 дана</a:t>
            </a:r>
            <a:endParaRPr lang="sr-Latn-BA" sz="1500" dirty="0"/>
          </a:p>
          <a:p>
            <a:r>
              <a:rPr lang="sr-Cyrl-RS" sz="1500" dirty="0"/>
              <a:t>Циљ продукта: Подизање свијести о пубертету и адолесценцији и промјенама насталим у овом развојном </a:t>
            </a:r>
            <a:r>
              <a:rPr lang="sr-Cyrl-RS" sz="1500" dirty="0" smtClean="0"/>
              <a:t>периоду</a:t>
            </a:r>
          </a:p>
          <a:p>
            <a:r>
              <a:rPr lang="sr-Cyrl-RS" sz="1500" dirty="0" smtClean="0"/>
              <a:t>Исходи: Ученици ће моћи препознати психичке и физичке промјене, научити контролисати емоције,упознати се са значајем кориштења контрацепције  и посљедицама нежељене трудноће.</a:t>
            </a:r>
            <a:endParaRPr lang="sr-Latn-BA" sz="1500" dirty="0"/>
          </a:p>
          <a:p>
            <a:r>
              <a:rPr lang="sr-Cyrl-RS" sz="1500" dirty="0"/>
              <a:t>Осврт на пројекат: Пројекат се рализује од 27.10.2022. до 14.11.2022.године и представља пројекат са детаљно разрађеним активностима уз укљученост стручњака из здравства и менталног здравља.</a:t>
            </a:r>
            <a:endParaRPr lang="sr-Latn-BA" sz="1500" dirty="0"/>
          </a:p>
          <a:p>
            <a:r>
              <a:rPr lang="sr-Cyrl-RS" sz="1500" dirty="0"/>
              <a:t>Начин реализације:</a:t>
            </a:r>
            <a:endParaRPr lang="sr-Latn-BA" sz="1500" dirty="0"/>
          </a:p>
          <a:p>
            <a:pPr lvl="0"/>
            <a:r>
              <a:rPr lang="sr-Cyrl-RS" sz="1500" dirty="0" smtClean="0"/>
              <a:t>1.Корак</a:t>
            </a:r>
            <a:r>
              <a:rPr lang="sr-Cyrl-RS" sz="1500" dirty="0"/>
              <a:t>:</a:t>
            </a:r>
            <a:endParaRPr lang="sr-Latn-BA" sz="1500" dirty="0"/>
          </a:p>
          <a:p>
            <a:r>
              <a:rPr lang="sr-Cyrl-RS" sz="1500" dirty="0"/>
              <a:t>Наставник је започео овај пројекат са упознавањем колега на сједници Наставничког вијећа  која је одржана 27.10.2022.године.</a:t>
            </a:r>
            <a:endParaRPr lang="sr-Latn-BA" sz="1500" dirty="0"/>
          </a:p>
          <a:p>
            <a:pPr lvl="0"/>
            <a:r>
              <a:rPr lang="sr-Cyrl-RS" sz="1500" dirty="0" smtClean="0"/>
              <a:t>2.Корак</a:t>
            </a:r>
            <a:r>
              <a:rPr lang="sr-Cyrl-RS" sz="1500" dirty="0"/>
              <a:t>:</a:t>
            </a:r>
            <a:endParaRPr lang="sr-Latn-BA" sz="1500" dirty="0"/>
          </a:p>
          <a:p>
            <a:r>
              <a:rPr lang="sr-Cyrl-RS" sz="1500" dirty="0"/>
              <a:t> Сљедећи корак је био разговор са ученицима о</a:t>
            </a:r>
            <a:r>
              <a:rPr lang="en-US" sz="1500" dirty="0"/>
              <a:t>c</a:t>
            </a:r>
            <a:r>
              <a:rPr lang="sr-Cyrl-RS" sz="1500" dirty="0"/>
              <a:t>мих и деветих разреда односно бирање теме(шта је то што њих занима и интересује и о чему би радо причали).Сами ученици су предложили „Проблеми у пубертету“.Њихов циљ је да се подигне свијест о пубертету као и лакше суочавање са психичким и физичким промјенама које доноси пубертет и проблемима са самопоуздањем.</a:t>
            </a:r>
            <a:endParaRPr lang="sr-Latn-BA" sz="1500" dirty="0"/>
          </a:p>
          <a:p>
            <a:pPr lvl="0"/>
            <a:endParaRPr lang="sr-Latn-BA" sz="1500" dirty="0"/>
          </a:p>
          <a:p>
            <a:pPr marL="0" indent="0">
              <a:buNone/>
            </a:pPr>
            <a:r>
              <a:rPr lang="sr-Cyrl-RS" sz="1500" dirty="0"/>
              <a:t> </a:t>
            </a:r>
            <a:endParaRPr lang="sr-Latn-BA" sz="1500" dirty="0"/>
          </a:p>
          <a:p>
            <a:endParaRPr lang="sr-Latn-BA" sz="1500" dirty="0"/>
          </a:p>
        </p:txBody>
      </p:sp>
    </p:spTree>
    <p:extLst>
      <p:ext uri="{BB962C8B-B14F-4D97-AF65-F5344CB8AC3E}">
        <p14:creationId xmlns:p14="http://schemas.microsoft.com/office/powerpoint/2010/main" val="2874634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59" y="0"/>
            <a:ext cx="41764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74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0"/>
            <a:ext cx="4320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8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sr-Cyrl-RS" sz="1800" b="1" dirty="0" smtClean="0"/>
              <a:t>ЗАКЉУЧАК:</a:t>
            </a:r>
            <a:r>
              <a:rPr lang="sr-Cyrl-RS" sz="1800" dirty="0" smtClean="0"/>
              <a:t/>
            </a:r>
            <a:br>
              <a:rPr lang="sr-Cyrl-RS" sz="1800" dirty="0" smtClean="0"/>
            </a:br>
            <a:r>
              <a:rPr lang="sr-Cyrl-RS" sz="1800" dirty="0" smtClean="0"/>
              <a:t>Ученици сматрају овакав облик предавања корисним и занимљивим, добили су одговоре на питања која су их мучила, почели су отворено говорити  о темама које су им прије биле неугодне за комуникацију.Такође,ученици су тражили да се на овакав начин чешће прича о различитим темама.На њихову иницијативу направили су </a:t>
            </a:r>
            <a:r>
              <a:rPr lang="sr-Cyrl-BA" sz="1800" dirty="0" smtClean="0"/>
              <a:t>три</a:t>
            </a:r>
            <a:r>
              <a:rPr lang="sr-Cyrl-RS" sz="1800" dirty="0" smtClean="0"/>
              <a:t> паноа на ову тему.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09260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0-02-05-024b9480b60c2377aa500f2daf8d964cbd7def134489788b20312afa1c69938a_7fe0b814d1c3c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0"/>
            <a:ext cx="5328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091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0-02-05-e35beb4e62dc89a41bde5d20611934068cf231c4644355f1071b043d8a7b9b18_214aef9181d70e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0"/>
            <a:ext cx="4752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268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0-02-05-b2182d792d99800d4548a129d3ec603d146efc1b095e22a5bd2623c589e8f438_b4bfe470f84ccd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"/>
            <a:ext cx="5256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376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/>
          <a:lstStyle/>
          <a:p>
            <a:r>
              <a:rPr lang="sr-Cyrl-BA" dirty="0" smtClean="0"/>
              <a:t>ВИДЕО-СНИМЦИ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56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43060"/>
              </p:ext>
            </p:extLst>
          </p:nvPr>
        </p:nvGraphicFramePr>
        <p:xfrm>
          <a:off x="1220961" y="332656"/>
          <a:ext cx="655955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Packager Shell Object" showAsIcon="1" r:id="rId3" imgW="6559200" imgH="512640" progId="Package">
                  <p:embed/>
                </p:oleObj>
              </mc:Choice>
              <mc:Fallback>
                <p:oleObj name="Packager Shell Object" showAsIcon="1" r:id="rId3" imgW="6559200" imgH="512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0961" y="332656"/>
                        <a:ext cx="6559550" cy="51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203965"/>
              </p:ext>
            </p:extLst>
          </p:nvPr>
        </p:nvGraphicFramePr>
        <p:xfrm>
          <a:off x="1139998" y="980728"/>
          <a:ext cx="672147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Packager Shell Object" showAsIcon="1" r:id="rId5" imgW="6720840" imgH="512640" progId="Package">
                  <p:embed/>
                </p:oleObj>
              </mc:Choice>
              <mc:Fallback>
                <p:oleObj name="Packager Shell Object" showAsIcon="1" r:id="rId5" imgW="6720840" imgH="512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9998" y="980728"/>
                        <a:ext cx="6721475" cy="51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5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sr-Cyrl-RS" sz="2000" dirty="0" smtClean="0"/>
              <a:t>У имплементацији овог пројекта учествовали су сљедећи ученици:</a:t>
            </a:r>
          </a:p>
          <a:p>
            <a:r>
              <a:rPr lang="sr-Cyrl-RS" sz="2000" dirty="0"/>
              <a:t>Бера </a:t>
            </a:r>
            <a:r>
              <a:rPr lang="sr-Cyrl-RS" sz="2000" dirty="0" smtClean="0"/>
              <a:t>Бојана</a:t>
            </a:r>
          </a:p>
          <a:p>
            <a:r>
              <a:rPr lang="sr-Cyrl-RS" sz="2000" dirty="0"/>
              <a:t>Васиљевић </a:t>
            </a:r>
            <a:r>
              <a:rPr lang="sr-Cyrl-RS" sz="2000" dirty="0" smtClean="0"/>
              <a:t>Кристина</a:t>
            </a:r>
          </a:p>
          <a:p>
            <a:r>
              <a:rPr lang="sr-Cyrl-RS" sz="2000" dirty="0"/>
              <a:t>Вујновић </a:t>
            </a:r>
            <a:r>
              <a:rPr lang="sr-Cyrl-RS" sz="2000" dirty="0" smtClean="0"/>
              <a:t>Јелена</a:t>
            </a:r>
          </a:p>
          <a:p>
            <a:r>
              <a:rPr lang="sr-Cyrl-RS" sz="2000" dirty="0"/>
              <a:t>Громилић </a:t>
            </a:r>
            <a:r>
              <a:rPr lang="sr-Cyrl-RS" sz="2000" dirty="0" smtClean="0"/>
              <a:t>Лејла</a:t>
            </a:r>
          </a:p>
          <a:p>
            <a:r>
              <a:rPr lang="sr-Cyrl-RS" sz="2000" dirty="0"/>
              <a:t>Ђурић </a:t>
            </a:r>
            <a:r>
              <a:rPr lang="sr-Cyrl-RS" sz="2000" dirty="0" smtClean="0"/>
              <a:t>Ана</a:t>
            </a:r>
          </a:p>
          <a:p>
            <a:r>
              <a:rPr lang="sr-Cyrl-RS" sz="2000" dirty="0"/>
              <a:t>Ковачевић </a:t>
            </a:r>
            <a:r>
              <a:rPr lang="sr-Cyrl-RS" sz="2000" dirty="0" smtClean="0"/>
              <a:t>Сара</a:t>
            </a:r>
          </a:p>
          <a:p>
            <a:r>
              <a:rPr lang="sr-Cyrl-RS" sz="2000" dirty="0"/>
              <a:t>Костадиновић </a:t>
            </a:r>
            <a:r>
              <a:rPr lang="sr-Cyrl-RS" sz="2000" dirty="0" smtClean="0"/>
              <a:t>Дамјан</a:t>
            </a:r>
          </a:p>
          <a:p>
            <a:r>
              <a:rPr lang="sr-Cyrl-RS" sz="2000" dirty="0"/>
              <a:t>Медић </a:t>
            </a:r>
            <a:r>
              <a:rPr lang="sr-Cyrl-RS" sz="2000" dirty="0" smtClean="0"/>
              <a:t>Павле</a:t>
            </a:r>
          </a:p>
          <a:p>
            <a:r>
              <a:rPr lang="sr-Cyrl-RS" sz="2000" dirty="0"/>
              <a:t>Милешевић </a:t>
            </a:r>
            <a:r>
              <a:rPr lang="sr-Cyrl-RS" sz="2000" dirty="0" smtClean="0"/>
              <a:t>Тина</a:t>
            </a:r>
          </a:p>
          <a:p>
            <a:r>
              <a:rPr lang="sr-Cyrl-RS" sz="2000" dirty="0" smtClean="0"/>
              <a:t>Миљешић Милена</a:t>
            </a:r>
          </a:p>
          <a:p>
            <a:r>
              <a:rPr lang="sr-Cyrl-RS" sz="2000" dirty="0"/>
              <a:t>Павић </a:t>
            </a:r>
            <a:r>
              <a:rPr lang="sr-Cyrl-RS" sz="2000" dirty="0" smtClean="0"/>
              <a:t>Данијел</a:t>
            </a:r>
          </a:p>
          <a:p>
            <a:r>
              <a:rPr lang="sr-Cyrl-RS" sz="2000" dirty="0"/>
              <a:t>Сердар </a:t>
            </a:r>
            <a:r>
              <a:rPr lang="sr-Cyrl-RS" sz="2000" dirty="0" smtClean="0"/>
              <a:t>Немања</a:t>
            </a:r>
          </a:p>
          <a:p>
            <a:r>
              <a:rPr lang="sr-Cyrl-RS" sz="2000" dirty="0"/>
              <a:t>Софиљ </a:t>
            </a:r>
            <a:r>
              <a:rPr lang="sr-Cyrl-RS" sz="2000" dirty="0" smtClean="0"/>
              <a:t>Стефан</a:t>
            </a:r>
          </a:p>
          <a:p>
            <a:r>
              <a:rPr lang="sr-Cyrl-RS" sz="2000" dirty="0"/>
              <a:t>Ступар </a:t>
            </a:r>
            <a:r>
              <a:rPr lang="sr-Cyrl-RS" sz="2000" dirty="0" smtClean="0"/>
              <a:t>Јана</a:t>
            </a:r>
          </a:p>
          <a:p>
            <a:r>
              <a:rPr lang="sr-Cyrl-RS" sz="2000" dirty="0"/>
              <a:t>Тороман </a:t>
            </a:r>
            <a:r>
              <a:rPr lang="sr-Cyrl-RS" sz="2000" dirty="0" smtClean="0"/>
              <a:t>Ермин</a:t>
            </a:r>
          </a:p>
          <a:p>
            <a:r>
              <a:rPr lang="sr-Cyrl-RS" sz="2000" dirty="0"/>
              <a:t>Царић </a:t>
            </a:r>
            <a:r>
              <a:rPr lang="sr-Cyrl-RS" sz="2000" dirty="0" smtClean="0"/>
              <a:t>Александар</a:t>
            </a:r>
          </a:p>
          <a:p>
            <a:r>
              <a:rPr lang="sr-Cyrl-RS" sz="2000" dirty="0"/>
              <a:t>Чокић </a:t>
            </a:r>
            <a:r>
              <a:rPr lang="sr-Cyrl-RS" sz="2000" dirty="0" smtClean="0"/>
              <a:t>Матеј</a:t>
            </a:r>
          </a:p>
          <a:p>
            <a:r>
              <a:rPr lang="sr-Cyrl-RS" sz="2000" dirty="0"/>
              <a:t>Чубра Саша</a:t>
            </a:r>
            <a:endParaRPr lang="sr-Cyrl-RS" sz="2000" dirty="0" smtClean="0"/>
          </a:p>
          <a:p>
            <a:endParaRPr lang="sr-Cyrl-RS" sz="2000" dirty="0" smtClean="0"/>
          </a:p>
          <a:p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207362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sr-Cyrl-RS" sz="2000" dirty="0"/>
              <a:t>Агичић </a:t>
            </a:r>
            <a:r>
              <a:rPr lang="sr-Cyrl-RS" sz="2000" dirty="0" smtClean="0"/>
              <a:t>Амела</a:t>
            </a:r>
            <a:endParaRPr lang="sr-Cyrl-RS" sz="2000" dirty="0"/>
          </a:p>
          <a:p>
            <a:r>
              <a:rPr lang="sr-Cyrl-RS" sz="2000" dirty="0"/>
              <a:t>Антонић </a:t>
            </a:r>
            <a:r>
              <a:rPr lang="sr-Cyrl-RS" sz="2000" dirty="0" smtClean="0"/>
              <a:t>Тамара</a:t>
            </a:r>
          </a:p>
          <a:p>
            <a:r>
              <a:rPr lang="sr-Cyrl-RS" sz="2000" dirty="0"/>
              <a:t>Балабан </a:t>
            </a:r>
            <a:r>
              <a:rPr lang="sr-Cyrl-RS" sz="2000" dirty="0" smtClean="0"/>
              <a:t>Валентина</a:t>
            </a:r>
          </a:p>
          <a:p>
            <a:r>
              <a:rPr lang="sr-Cyrl-RS" sz="2000" dirty="0"/>
              <a:t>Батар </a:t>
            </a:r>
            <a:r>
              <a:rPr lang="sr-Cyrl-RS" sz="2000" dirty="0" smtClean="0"/>
              <a:t>Живко</a:t>
            </a:r>
          </a:p>
          <a:p>
            <a:r>
              <a:rPr lang="sr-Cyrl-RS" sz="2000" dirty="0"/>
              <a:t>Батез </a:t>
            </a:r>
            <a:r>
              <a:rPr lang="sr-Cyrl-RS" sz="2000" dirty="0" smtClean="0"/>
              <a:t>Маријо</a:t>
            </a:r>
          </a:p>
          <a:p>
            <a:r>
              <a:rPr lang="sr-Cyrl-RS" sz="2000" dirty="0"/>
              <a:t>Бера </a:t>
            </a:r>
            <a:r>
              <a:rPr lang="sr-Cyrl-RS" sz="2000" dirty="0" smtClean="0"/>
              <a:t>Анђела</a:t>
            </a:r>
          </a:p>
          <a:p>
            <a:r>
              <a:rPr lang="sr-Cyrl-RS" sz="2000" dirty="0"/>
              <a:t>Дрљача </a:t>
            </a:r>
            <a:r>
              <a:rPr lang="sr-Cyrl-RS" sz="2000" dirty="0" smtClean="0"/>
              <a:t>Марко</a:t>
            </a:r>
          </a:p>
          <a:p>
            <a:r>
              <a:rPr lang="sr-Cyrl-RS" sz="2000" dirty="0"/>
              <a:t>Ђенић </a:t>
            </a:r>
            <a:r>
              <a:rPr lang="sr-Cyrl-RS" sz="2000" dirty="0" smtClean="0"/>
              <a:t>Лука</a:t>
            </a:r>
          </a:p>
          <a:p>
            <a:r>
              <a:rPr lang="sr-Cyrl-RS" sz="2000" dirty="0"/>
              <a:t>Ђурић </a:t>
            </a:r>
            <a:r>
              <a:rPr lang="sr-Cyrl-RS" sz="2000" dirty="0" smtClean="0"/>
              <a:t>Ана</a:t>
            </a:r>
          </a:p>
          <a:p>
            <a:r>
              <a:rPr lang="sr-Cyrl-RS" sz="2000" dirty="0"/>
              <a:t>Јаковљевић </a:t>
            </a:r>
            <a:r>
              <a:rPr lang="sr-Cyrl-RS" sz="2000" dirty="0" smtClean="0"/>
              <a:t>Владан</a:t>
            </a:r>
          </a:p>
          <a:p>
            <a:r>
              <a:rPr lang="sr-Cyrl-RS" sz="2000" dirty="0"/>
              <a:t>Јанковић </a:t>
            </a:r>
            <a:r>
              <a:rPr lang="sr-Cyrl-RS" sz="2000" dirty="0" smtClean="0"/>
              <a:t>Матеј</a:t>
            </a:r>
          </a:p>
          <a:p>
            <a:r>
              <a:rPr lang="sr-Cyrl-RS" sz="2000" dirty="0"/>
              <a:t>Јелчић </a:t>
            </a:r>
            <a:r>
              <a:rPr lang="sr-Cyrl-RS" sz="2000" dirty="0" smtClean="0"/>
              <a:t>Ана</a:t>
            </a:r>
          </a:p>
          <a:p>
            <a:r>
              <a:rPr lang="sr-Cyrl-RS" sz="2000" dirty="0"/>
              <a:t>Кајтезовић </a:t>
            </a:r>
            <a:r>
              <a:rPr lang="sr-Cyrl-RS" sz="2000" dirty="0" smtClean="0"/>
              <a:t>Амила</a:t>
            </a:r>
          </a:p>
          <a:p>
            <a:r>
              <a:rPr lang="sr-Cyrl-RS" sz="2000" dirty="0"/>
              <a:t>Марин </a:t>
            </a:r>
            <a:r>
              <a:rPr lang="sr-Cyrl-RS" sz="2000" dirty="0" smtClean="0"/>
              <a:t>Борис</a:t>
            </a:r>
          </a:p>
          <a:p>
            <a:r>
              <a:rPr lang="sr-Cyrl-RS" sz="2000" dirty="0"/>
              <a:t>Марјановић </a:t>
            </a:r>
            <a:r>
              <a:rPr lang="sr-Cyrl-RS" sz="2000" dirty="0" smtClean="0"/>
              <a:t>Адриан</a:t>
            </a:r>
          </a:p>
          <a:p>
            <a:r>
              <a:rPr lang="sr-Cyrl-RS" sz="2000" dirty="0"/>
              <a:t>Павић </a:t>
            </a:r>
            <a:r>
              <a:rPr lang="sr-Cyrl-RS" sz="2000" dirty="0" smtClean="0"/>
              <a:t>Николија</a:t>
            </a:r>
          </a:p>
          <a:p>
            <a:r>
              <a:rPr lang="sr-Cyrl-RS" sz="2000" dirty="0"/>
              <a:t>Чехић Анел</a:t>
            </a:r>
            <a:endParaRPr lang="sr-Cyrl-RS" sz="2000" dirty="0" smtClean="0"/>
          </a:p>
          <a:p>
            <a:endParaRPr lang="sr-Cyrl-RS" sz="2000" dirty="0" smtClean="0"/>
          </a:p>
          <a:p>
            <a:endParaRPr lang="sr-Cyrl-RS" sz="2000" dirty="0" smtClean="0"/>
          </a:p>
          <a:p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4182317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lvl="0"/>
            <a:r>
              <a:rPr lang="sr-Cyrl-RS" sz="1500" dirty="0"/>
              <a:t>3.Корак: </a:t>
            </a:r>
            <a:endParaRPr lang="sr-Latn-BA" sz="1500" dirty="0"/>
          </a:p>
          <a:p>
            <a:r>
              <a:rPr lang="sr-Cyrl-RS" sz="1500" dirty="0"/>
              <a:t>Дана 9.11.2022.године ученици другог разреда СШЦ“Ђуро Радмановић“(Фармацеутски техничари)су у пратњи свог педагога и психолога,посјетили нашу школу.Одржан је округли сто на сљедеће теме:Проблеми у пубертету(однос према ауторитетима, проблеми са самопоуздањем и насиље на друштвеним мрежама и социјално насиље). Округлом столу су присуствовали ученици осмих и деветих разреда, педагог  Николина Колунџија Ђурђевић и психолог Љиљана Поповић које раде у школи, ученици другог разреда средње школе са своијим педагогом и психлогом Свјетланом Ољача и Слободанком Штрбац. Ученици су представили и дискутовали из свог угла на горе поменуте теме (вршњачка едукација)</a:t>
            </a:r>
            <a:endParaRPr lang="sr-Latn-BA" sz="1500" dirty="0"/>
          </a:p>
          <a:p>
            <a:pPr lvl="0"/>
            <a:r>
              <a:rPr lang="sr-Cyrl-RS" sz="1500" dirty="0"/>
              <a:t>4.Корак:</a:t>
            </a:r>
            <a:endParaRPr lang="sr-Latn-BA" sz="1500" dirty="0"/>
          </a:p>
          <a:p>
            <a:r>
              <a:rPr lang="sr-Cyrl-RS" sz="1500" dirty="0"/>
              <a:t>У петак 11.11.2022.године одржано је предавање за ученике деветих разреда од стране примариус доктора Душана Гашића(гинеколога)на тему физичких промјена у пубертету, полној зрелости, контрацепцији и нежељеној трудноћи.Том приликом ученици су имали прилику да поставе и нека питања.Овом предавању је присуствовало и пар колега као подршка.</a:t>
            </a:r>
            <a:endParaRPr lang="sr-Latn-BA" sz="1500" dirty="0"/>
          </a:p>
          <a:p>
            <a:pPr lvl="0"/>
            <a:r>
              <a:rPr lang="sr-Cyrl-RS" sz="1500" dirty="0"/>
              <a:t>5.Корак:</a:t>
            </a:r>
            <a:endParaRPr lang="sr-Latn-BA" sz="1500" dirty="0"/>
          </a:p>
          <a:p>
            <a:r>
              <a:rPr lang="sr-Cyrl-RS" sz="1500" dirty="0"/>
              <a:t> У понедељак 14.11.2022.године су ученици деветог разреда посјетили Центар за ментално здравље гдје су им психијатар доктор Ирена Марин и психолог Николина Ресановић одржали предавање на тему пубертета(психичке промјене у пубертету, однос према вршњацима, наставницима и родитељима односно ауторитету и како прихватити и вољети себе).</a:t>
            </a:r>
            <a:endParaRPr lang="sr-Latn-BA" sz="1500" dirty="0"/>
          </a:p>
          <a:p>
            <a:pPr lvl="0"/>
            <a:r>
              <a:rPr lang="sr-Cyrl-RS" sz="1500" dirty="0"/>
              <a:t>6.Корак: </a:t>
            </a:r>
            <a:endParaRPr lang="sr-Latn-BA" sz="1500" dirty="0"/>
          </a:p>
          <a:p>
            <a:r>
              <a:rPr lang="sr-Cyrl-RS" sz="1500" dirty="0"/>
              <a:t>Ученици сматрају овакав облик предавања корисним и занимљивим, добили су одговоре на питања која су их мучила, почели су отворено говорити  о темама које су им прије биле неугодне за комуникацију.Такође,ученици су тражили да се на овакав начин чешће прича о различитим темама.На њихову иницијативу направили су два паноа на ову тему.</a:t>
            </a:r>
            <a:endParaRPr lang="sr-Latn-BA" sz="1500" dirty="0"/>
          </a:p>
          <a:p>
            <a:pPr marL="0" indent="0">
              <a:buNone/>
            </a:pPr>
            <a:r>
              <a:rPr lang="sr-Cyrl-RS" sz="1500" dirty="0"/>
              <a:t> </a:t>
            </a:r>
            <a:endParaRPr lang="sr-Latn-BA" sz="1500" dirty="0"/>
          </a:p>
          <a:p>
            <a:endParaRPr lang="sr-Latn-BA" sz="1500" dirty="0"/>
          </a:p>
        </p:txBody>
      </p:sp>
    </p:spTree>
    <p:extLst>
      <p:ext uri="{BB962C8B-B14F-4D97-AF65-F5344CB8AC3E}">
        <p14:creationId xmlns:p14="http://schemas.microsoft.com/office/powerpoint/2010/main" val="830265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sr-Cyrl-RS" sz="2000" dirty="0"/>
              <a:t>Агичић </a:t>
            </a:r>
            <a:r>
              <a:rPr lang="sr-Cyrl-RS" sz="2000" dirty="0" smtClean="0"/>
              <a:t>Мирнес</a:t>
            </a:r>
          </a:p>
          <a:p>
            <a:r>
              <a:rPr lang="sr-Cyrl-RS" sz="2000" dirty="0"/>
              <a:t>Бокан </a:t>
            </a:r>
            <a:r>
              <a:rPr lang="sr-Cyrl-RS" sz="2000" dirty="0" smtClean="0"/>
              <a:t>Зорана</a:t>
            </a:r>
          </a:p>
          <a:p>
            <a:r>
              <a:rPr lang="sr-Cyrl-RS" sz="2000" dirty="0"/>
              <a:t>Боројевић </a:t>
            </a:r>
            <a:r>
              <a:rPr lang="sr-Cyrl-RS" sz="2000" dirty="0" smtClean="0"/>
              <a:t>Невена</a:t>
            </a:r>
          </a:p>
          <a:p>
            <a:r>
              <a:rPr lang="sr-Cyrl-RS" sz="2000" dirty="0"/>
              <a:t>Бурсаћ </a:t>
            </a:r>
            <a:r>
              <a:rPr lang="sr-Cyrl-RS" sz="2000" dirty="0" smtClean="0"/>
              <a:t>Сергеј</a:t>
            </a:r>
          </a:p>
          <a:p>
            <a:r>
              <a:rPr lang="sr-Cyrl-RS" sz="2000" dirty="0"/>
              <a:t>Вакуфац </a:t>
            </a:r>
            <a:r>
              <a:rPr lang="sr-Cyrl-RS" sz="2000" dirty="0" smtClean="0"/>
              <a:t>Аделиса</a:t>
            </a:r>
          </a:p>
          <a:p>
            <a:r>
              <a:rPr lang="sr-Cyrl-RS" sz="2000" dirty="0"/>
              <a:t>Вујановић Мила</a:t>
            </a:r>
            <a:endParaRPr lang="sr-Cyrl-RS" sz="2000" dirty="0" smtClean="0"/>
          </a:p>
          <a:p>
            <a:r>
              <a:rPr lang="sr-Cyrl-RS" sz="2000" dirty="0"/>
              <a:t>Вукота </a:t>
            </a:r>
            <a:r>
              <a:rPr lang="sr-Cyrl-RS" sz="2000" dirty="0" smtClean="0"/>
              <a:t>Давид</a:t>
            </a:r>
          </a:p>
          <a:p>
            <a:r>
              <a:rPr lang="sr-Cyrl-RS" sz="2000" dirty="0"/>
              <a:t>Г</a:t>
            </a:r>
            <a:r>
              <a:rPr lang="sr-Cyrl-RS" sz="2000" dirty="0" smtClean="0"/>
              <a:t>авриловић Лана</a:t>
            </a:r>
          </a:p>
          <a:p>
            <a:r>
              <a:rPr lang="sr-Cyrl-RS" sz="2000" dirty="0"/>
              <a:t>Глиштра </a:t>
            </a:r>
            <a:r>
              <a:rPr lang="sr-Cyrl-RS" sz="2000" dirty="0" smtClean="0"/>
              <a:t>Данило</a:t>
            </a:r>
          </a:p>
          <a:p>
            <a:r>
              <a:rPr lang="sr-Cyrl-RS" sz="2000" dirty="0"/>
              <a:t>Грубор </a:t>
            </a:r>
            <a:r>
              <a:rPr lang="sr-Cyrl-RS" sz="2000" dirty="0" smtClean="0"/>
              <a:t>Сара</a:t>
            </a:r>
          </a:p>
          <a:p>
            <a:r>
              <a:rPr lang="sr-Cyrl-RS" sz="2000" dirty="0" smtClean="0"/>
              <a:t>Дрљача Марко</a:t>
            </a:r>
          </a:p>
          <a:p>
            <a:r>
              <a:rPr lang="sr-Cyrl-RS" sz="2000" dirty="0"/>
              <a:t>Јајчанин </a:t>
            </a:r>
            <a:r>
              <a:rPr lang="sr-Cyrl-RS" sz="2000" dirty="0" smtClean="0"/>
              <a:t>Ана</a:t>
            </a:r>
          </a:p>
          <a:p>
            <a:r>
              <a:rPr lang="sr-Cyrl-RS" sz="2000" dirty="0"/>
              <a:t>Јеж </a:t>
            </a:r>
            <a:r>
              <a:rPr lang="sr-Cyrl-RS" sz="2000" dirty="0" smtClean="0"/>
              <a:t>Рајко</a:t>
            </a:r>
          </a:p>
          <a:p>
            <a:r>
              <a:rPr lang="sr-Cyrl-RS" sz="2000" dirty="0"/>
              <a:t>Јованић </a:t>
            </a:r>
            <a:r>
              <a:rPr lang="sr-Cyrl-RS" sz="2000" dirty="0" smtClean="0"/>
              <a:t>Ана</a:t>
            </a:r>
          </a:p>
          <a:p>
            <a:r>
              <a:rPr lang="sr-Cyrl-RS" sz="2000" dirty="0"/>
              <a:t>Љиљак </a:t>
            </a:r>
            <a:r>
              <a:rPr lang="sr-Cyrl-RS" sz="2000" dirty="0" smtClean="0"/>
              <a:t>Славко</a:t>
            </a:r>
          </a:p>
          <a:p>
            <a:r>
              <a:rPr lang="sr-Cyrl-RS" sz="2000" dirty="0"/>
              <a:t>Мачак </a:t>
            </a:r>
            <a:r>
              <a:rPr lang="sr-Cyrl-RS" sz="2000" dirty="0" smtClean="0"/>
              <a:t>Данијел</a:t>
            </a:r>
          </a:p>
          <a:p>
            <a:r>
              <a:rPr lang="sr-Cyrl-RS" sz="2000" dirty="0"/>
              <a:t>Недимовић </a:t>
            </a:r>
            <a:r>
              <a:rPr lang="sr-Cyrl-RS" sz="2000" dirty="0" smtClean="0"/>
              <a:t>Миодраг</a:t>
            </a:r>
          </a:p>
          <a:p>
            <a:r>
              <a:rPr lang="sr-Cyrl-RS" sz="2000" dirty="0"/>
              <a:t>Ћулибрк </a:t>
            </a:r>
            <a:r>
              <a:rPr lang="sr-Cyrl-RS" sz="2000" dirty="0" smtClean="0"/>
              <a:t>Марија</a:t>
            </a:r>
          </a:p>
          <a:p>
            <a:r>
              <a:rPr lang="sr-Cyrl-RS" sz="2000" dirty="0"/>
              <a:t>Шеховић Денис</a:t>
            </a:r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2329887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sr-Cyrl-RS" sz="2000" dirty="0"/>
              <a:t>Адамовић </a:t>
            </a:r>
            <a:r>
              <a:rPr lang="sr-Cyrl-RS" sz="2000" dirty="0" smtClean="0"/>
              <a:t>Јелена</a:t>
            </a:r>
          </a:p>
          <a:p>
            <a:r>
              <a:rPr lang="sr-Cyrl-RS" sz="2000" dirty="0"/>
              <a:t>Башић </a:t>
            </a:r>
            <a:r>
              <a:rPr lang="sr-Cyrl-RS" sz="2000" dirty="0" smtClean="0"/>
              <a:t>Милица</a:t>
            </a:r>
          </a:p>
          <a:p>
            <a:r>
              <a:rPr lang="sr-Cyrl-RS" sz="2000" dirty="0"/>
              <a:t>Бокан </a:t>
            </a:r>
            <a:r>
              <a:rPr lang="sr-Cyrl-RS" sz="2000" dirty="0" smtClean="0"/>
              <a:t>Данило</a:t>
            </a:r>
          </a:p>
          <a:p>
            <a:r>
              <a:rPr lang="sr-Cyrl-RS" sz="2000" dirty="0"/>
              <a:t>Гајић </a:t>
            </a:r>
            <a:r>
              <a:rPr lang="sr-Cyrl-RS" sz="2000" dirty="0" smtClean="0"/>
              <a:t>Бранислав</a:t>
            </a:r>
          </a:p>
          <a:p>
            <a:r>
              <a:rPr lang="sr-Cyrl-RS" sz="2000" dirty="0" smtClean="0"/>
              <a:t>Глиштра Дарио</a:t>
            </a:r>
          </a:p>
          <a:p>
            <a:r>
              <a:rPr lang="sr-Cyrl-RS" sz="2000" dirty="0"/>
              <a:t>Ивановић </a:t>
            </a:r>
            <a:r>
              <a:rPr lang="sr-Cyrl-RS" sz="2000" dirty="0" smtClean="0"/>
              <a:t>Јована</a:t>
            </a:r>
          </a:p>
          <a:p>
            <a:r>
              <a:rPr lang="sr-Cyrl-RS" sz="2000" dirty="0"/>
              <a:t>Кондић </a:t>
            </a:r>
            <a:r>
              <a:rPr lang="sr-Cyrl-RS" sz="2000" dirty="0" smtClean="0"/>
              <a:t>Аљоша</a:t>
            </a:r>
          </a:p>
          <a:p>
            <a:r>
              <a:rPr lang="sr-Cyrl-RS" sz="2000" dirty="0"/>
              <a:t>Крећа </a:t>
            </a:r>
            <a:r>
              <a:rPr lang="sr-Cyrl-RS" sz="2000" dirty="0" smtClean="0"/>
              <a:t>Мићо</a:t>
            </a:r>
          </a:p>
          <a:p>
            <a:r>
              <a:rPr lang="sr-Cyrl-RS" sz="2000" dirty="0"/>
              <a:t>Курић </a:t>
            </a:r>
            <a:r>
              <a:rPr lang="sr-Cyrl-RS" sz="2000" dirty="0" smtClean="0"/>
              <a:t>Хана</a:t>
            </a:r>
          </a:p>
          <a:p>
            <a:r>
              <a:rPr lang="sr-Cyrl-RS" sz="2000" dirty="0"/>
              <a:t>Кутлија </a:t>
            </a:r>
            <a:r>
              <a:rPr lang="sr-Cyrl-RS" sz="2000" dirty="0" smtClean="0"/>
              <a:t>Ена</a:t>
            </a:r>
          </a:p>
          <a:p>
            <a:r>
              <a:rPr lang="sr-Cyrl-RS" sz="2000" dirty="0"/>
              <a:t>Мајкић </a:t>
            </a:r>
            <a:r>
              <a:rPr lang="sr-Cyrl-RS" sz="2000" dirty="0" smtClean="0"/>
              <a:t>Николина</a:t>
            </a:r>
          </a:p>
          <a:p>
            <a:r>
              <a:rPr lang="sr-Cyrl-RS" sz="2000" dirty="0"/>
              <a:t>Микелић </a:t>
            </a:r>
            <a:r>
              <a:rPr lang="sr-Cyrl-RS" sz="2000" dirty="0" smtClean="0"/>
              <a:t>Стефан</a:t>
            </a:r>
          </a:p>
          <a:p>
            <a:r>
              <a:rPr lang="sr-Cyrl-RS" sz="2000" dirty="0"/>
              <a:t>Митић </a:t>
            </a:r>
            <a:r>
              <a:rPr lang="sr-Cyrl-RS" sz="2000" dirty="0" smtClean="0"/>
              <a:t>Марко</a:t>
            </a:r>
          </a:p>
          <a:p>
            <a:r>
              <a:rPr lang="sr-Cyrl-RS" sz="2000" dirty="0"/>
              <a:t>Мустић </a:t>
            </a:r>
            <a:r>
              <a:rPr lang="sr-Cyrl-RS" sz="2000" dirty="0" smtClean="0"/>
              <a:t>Хана</a:t>
            </a:r>
          </a:p>
          <a:p>
            <a:r>
              <a:rPr lang="sr-Cyrl-RS" sz="2000" dirty="0"/>
              <a:t>Репија </a:t>
            </a:r>
            <a:r>
              <a:rPr lang="sr-Cyrl-RS" sz="2000" dirty="0" smtClean="0"/>
              <a:t>Анђела</a:t>
            </a:r>
          </a:p>
          <a:p>
            <a:r>
              <a:rPr lang="sr-Cyrl-RS" sz="2000" dirty="0"/>
              <a:t>Ризвановић </a:t>
            </a:r>
            <a:r>
              <a:rPr lang="sr-Cyrl-RS" sz="2000" dirty="0" smtClean="0"/>
              <a:t>Алмедин</a:t>
            </a:r>
          </a:p>
          <a:p>
            <a:r>
              <a:rPr lang="sr-Cyrl-RS" sz="2000" dirty="0"/>
              <a:t>Трбулин </a:t>
            </a:r>
            <a:r>
              <a:rPr lang="sr-Cyrl-RS" sz="2000" dirty="0" smtClean="0"/>
              <a:t>Немања</a:t>
            </a:r>
          </a:p>
          <a:p>
            <a:r>
              <a:rPr lang="sr-Cyrl-RS" sz="2000" dirty="0"/>
              <a:t>Хоџић Нил</a:t>
            </a:r>
            <a:endParaRPr lang="sr-Cyrl-RS" sz="2000" dirty="0"/>
          </a:p>
        </p:txBody>
      </p:sp>
    </p:spTree>
    <p:extLst>
      <p:ext uri="{BB962C8B-B14F-4D97-AF65-F5344CB8AC3E}">
        <p14:creationId xmlns:p14="http://schemas.microsoft.com/office/powerpoint/2010/main" val="1971362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sr-Cyrl-RS" sz="2000" dirty="0"/>
              <a:t>Адамовић </a:t>
            </a:r>
            <a:r>
              <a:rPr lang="sr-Cyrl-RS" sz="2000" dirty="0" smtClean="0"/>
              <a:t>Александра</a:t>
            </a:r>
          </a:p>
          <a:p>
            <a:r>
              <a:rPr lang="sr-Cyrl-RS" sz="2000" dirty="0"/>
              <a:t>Басрак </a:t>
            </a:r>
            <a:r>
              <a:rPr lang="sr-Cyrl-RS" sz="2000" dirty="0" smtClean="0"/>
              <a:t>Михаела</a:t>
            </a:r>
          </a:p>
          <a:p>
            <a:r>
              <a:rPr lang="sr-Cyrl-RS" sz="2000" dirty="0"/>
              <a:t>Бечић </a:t>
            </a:r>
            <a:r>
              <a:rPr lang="sr-Cyrl-RS" sz="2000" dirty="0" smtClean="0"/>
              <a:t>Елвис</a:t>
            </a:r>
          </a:p>
          <a:p>
            <a:r>
              <a:rPr lang="sr-Cyrl-RS" sz="2000" dirty="0"/>
              <a:t>Бркић </a:t>
            </a:r>
            <a:r>
              <a:rPr lang="sr-Cyrl-RS" sz="2000" dirty="0" smtClean="0"/>
              <a:t>Мирослав</a:t>
            </a:r>
          </a:p>
          <a:p>
            <a:r>
              <a:rPr lang="sr-Cyrl-RS" sz="2000" dirty="0"/>
              <a:t>Бурсаћ </a:t>
            </a:r>
            <a:r>
              <a:rPr lang="sr-Cyrl-RS" sz="2000" dirty="0" smtClean="0"/>
              <a:t>Рајко</a:t>
            </a:r>
          </a:p>
          <a:p>
            <a:r>
              <a:rPr lang="sr-Cyrl-RS" sz="2000" dirty="0"/>
              <a:t>Вујасин </a:t>
            </a:r>
            <a:r>
              <a:rPr lang="sr-Cyrl-RS" sz="2000" dirty="0" smtClean="0"/>
              <a:t>Ирина</a:t>
            </a:r>
          </a:p>
          <a:p>
            <a:r>
              <a:rPr lang="sr-Cyrl-RS" sz="2000" dirty="0"/>
              <a:t>Ђенић </a:t>
            </a:r>
            <a:r>
              <a:rPr lang="sr-Cyrl-RS" sz="2000" dirty="0" smtClean="0"/>
              <a:t>Матеа</a:t>
            </a:r>
          </a:p>
          <a:p>
            <a:r>
              <a:rPr lang="sr-Cyrl-RS" sz="2000" dirty="0"/>
              <a:t>Зијан </a:t>
            </a:r>
            <a:r>
              <a:rPr lang="sr-Cyrl-RS" sz="2000" dirty="0" smtClean="0"/>
              <a:t>Данило</a:t>
            </a:r>
          </a:p>
          <a:p>
            <a:r>
              <a:rPr lang="sr-Cyrl-RS" sz="2000" dirty="0"/>
              <a:t>Јаковљевић </a:t>
            </a:r>
            <a:r>
              <a:rPr lang="sr-Cyrl-RS" sz="2000" dirty="0" smtClean="0"/>
              <a:t>Арсен</a:t>
            </a:r>
          </a:p>
          <a:p>
            <a:r>
              <a:rPr lang="sr-Cyrl-RS" sz="2000" dirty="0"/>
              <a:t>Кајтезовић </a:t>
            </a:r>
            <a:r>
              <a:rPr lang="sr-Cyrl-RS" sz="2000" dirty="0" smtClean="0"/>
              <a:t>Елмин</a:t>
            </a:r>
          </a:p>
          <a:p>
            <a:r>
              <a:rPr lang="sr-Cyrl-RS" sz="2000" dirty="0"/>
              <a:t>Лазаревић </a:t>
            </a:r>
            <a:r>
              <a:rPr lang="sr-Cyrl-RS" sz="2000" dirty="0" smtClean="0"/>
              <a:t>Немања</a:t>
            </a:r>
          </a:p>
          <a:p>
            <a:r>
              <a:rPr lang="sr-Cyrl-RS" sz="2000" dirty="0"/>
              <a:t>Лончина </a:t>
            </a:r>
            <a:r>
              <a:rPr lang="sr-Cyrl-RS" sz="2000" dirty="0" smtClean="0"/>
              <a:t>Нина</a:t>
            </a:r>
          </a:p>
          <a:p>
            <a:r>
              <a:rPr lang="sr-Cyrl-RS" sz="2000" dirty="0"/>
              <a:t>Марчета </a:t>
            </a:r>
            <a:r>
              <a:rPr lang="sr-Cyrl-RS" sz="2000" dirty="0" smtClean="0"/>
              <a:t>Давид</a:t>
            </a:r>
          </a:p>
          <a:p>
            <a:r>
              <a:rPr lang="sr-Cyrl-RS" sz="2000" dirty="0"/>
              <a:t>Медић </a:t>
            </a:r>
            <a:r>
              <a:rPr lang="sr-Cyrl-RS" sz="2000" dirty="0" smtClean="0"/>
              <a:t>Николина</a:t>
            </a:r>
          </a:p>
          <a:p>
            <a:r>
              <a:rPr lang="sr-Cyrl-RS" sz="2000" dirty="0"/>
              <a:t>Мулазимовић </a:t>
            </a:r>
            <a:r>
              <a:rPr lang="sr-Cyrl-RS" sz="2000" dirty="0" smtClean="0"/>
              <a:t>Минел</a:t>
            </a:r>
          </a:p>
          <a:p>
            <a:r>
              <a:rPr lang="sr-Cyrl-RS" sz="2000" dirty="0"/>
              <a:t>Муслић </a:t>
            </a:r>
            <a:r>
              <a:rPr lang="sr-Cyrl-RS" sz="2000" dirty="0" smtClean="0"/>
              <a:t>Ади</a:t>
            </a:r>
          </a:p>
          <a:p>
            <a:r>
              <a:rPr lang="sr-Cyrl-RS" sz="2000" dirty="0"/>
              <a:t>Пауковић </a:t>
            </a:r>
            <a:r>
              <a:rPr lang="sr-Cyrl-RS" sz="2000" dirty="0" smtClean="0"/>
              <a:t>Горана</a:t>
            </a:r>
          </a:p>
          <a:p>
            <a:r>
              <a:rPr lang="sr-Cyrl-RS" sz="2000" dirty="0"/>
              <a:t>Пашић Милица</a:t>
            </a:r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2509208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755560" cy="7290048"/>
          </a:xfrm>
        </p:spPr>
        <p:txBody>
          <a:bodyPr>
            <a:normAutofit/>
          </a:bodyPr>
          <a:lstStyle/>
          <a:p>
            <a:r>
              <a:rPr lang="sr-Cyrl-RS" sz="2000" dirty="0"/>
              <a:t>Поповић </a:t>
            </a:r>
            <a:r>
              <a:rPr lang="sr-Cyrl-RS" sz="2000" dirty="0" smtClean="0"/>
              <a:t>Дилана</a:t>
            </a:r>
          </a:p>
          <a:p>
            <a:r>
              <a:rPr lang="sr-Cyrl-RS" sz="2000" dirty="0"/>
              <a:t>Радишић </a:t>
            </a:r>
            <a:r>
              <a:rPr lang="sr-Cyrl-RS" sz="2000" dirty="0" smtClean="0"/>
              <a:t>Стефан</a:t>
            </a:r>
          </a:p>
          <a:p>
            <a:r>
              <a:rPr lang="sr-Cyrl-RS" sz="2000" dirty="0"/>
              <a:t>Старчевић </a:t>
            </a:r>
            <a:r>
              <a:rPr lang="sr-Cyrl-RS" sz="2000" dirty="0" smtClean="0"/>
              <a:t>Дамјан</a:t>
            </a:r>
          </a:p>
          <a:p>
            <a:r>
              <a:rPr lang="sr-Cyrl-RS" sz="2000" dirty="0"/>
              <a:t>Стојаковић </a:t>
            </a:r>
            <a:r>
              <a:rPr lang="sr-Cyrl-RS" sz="2000" dirty="0" smtClean="0"/>
              <a:t>Младен</a:t>
            </a:r>
          </a:p>
          <a:p>
            <a:r>
              <a:rPr lang="sr-Cyrl-RS" sz="2000" dirty="0"/>
              <a:t>Тубин </a:t>
            </a:r>
            <a:r>
              <a:rPr lang="sr-Cyrl-RS" sz="2000" dirty="0" smtClean="0"/>
              <a:t>Николија</a:t>
            </a:r>
          </a:p>
          <a:p>
            <a:r>
              <a:rPr lang="sr-Cyrl-RS" sz="2000" dirty="0"/>
              <a:t>Штековић Мирјан</a:t>
            </a:r>
            <a:endParaRPr lang="sr-Cyrl-RS" sz="2000" dirty="0" smtClean="0"/>
          </a:p>
          <a:p>
            <a:endParaRPr lang="sr-Latn-BA" sz="2000" dirty="0"/>
          </a:p>
        </p:txBody>
      </p:sp>
    </p:spTree>
    <p:extLst>
      <p:ext uri="{BB962C8B-B14F-4D97-AF65-F5344CB8AC3E}">
        <p14:creationId xmlns:p14="http://schemas.microsoft.com/office/powerpoint/2010/main" val="381921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275239"/>
              </p:ext>
            </p:extLst>
          </p:nvPr>
        </p:nvGraphicFramePr>
        <p:xfrm>
          <a:off x="683569" y="188640"/>
          <a:ext cx="7992888" cy="6172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2428"/>
                <a:gridCol w="4140460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sr-Cyrl-BA" sz="1200" kern="1200" dirty="0" smtClean="0"/>
                        <a:t>НАЗИВ</a:t>
                      </a:r>
                      <a:r>
                        <a:rPr lang="sr-Cyrl-BA" sz="1200" kern="1200" baseline="0" dirty="0" smtClean="0"/>
                        <a:t> РАДИОНИЦЕ: 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БУБЕ СУ У ГЛАВИ</a:t>
                      </a:r>
                      <a:endParaRPr lang="en-US" sz="1200" dirty="0"/>
                    </a:p>
                  </a:txBody>
                  <a:tcPr/>
                </a:tc>
              </a:tr>
              <a:tr h="406785"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ИМЕ ГРУПЕ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„Кобре“</a:t>
                      </a:r>
                      <a:endParaRPr lang="en-US" sz="1200" dirty="0"/>
                    </a:p>
                  </a:txBody>
                  <a:tcPr/>
                </a:tc>
              </a:tr>
              <a:tr h="406785"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ПРЕДСТАВНИК</a:t>
                      </a:r>
                      <a:r>
                        <a:rPr lang="sr-Cyrl-BA" sz="1200" baseline="0" dirty="0" smtClean="0"/>
                        <a:t> ГРУПЕ: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МАТЕЈ ЈАНКОВИЋ</a:t>
                      </a:r>
                      <a:endParaRPr lang="en-US" sz="1200" dirty="0"/>
                    </a:p>
                  </a:txBody>
                  <a:tcPr/>
                </a:tc>
              </a:tr>
              <a:tr h="698598"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ЦИЉ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-подизање</a:t>
                      </a:r>
                      <a:r>
                        <a:rPr lang="sr-Cyrl-BA" sz="1200" baseline="0" dirty="0" smtClean="0"/>
                        <a:t> свијести о пубертету, адолесценције и промјенама насталим у овом развојном периоду</a:t>
                      </a:r>
                      <a:endParaRPr lang="en-US" sz="1200" dirty="0"/>
                    </a:p>
                  </a:txBody>
                  <a:tcPr/>
                </a:tc>
              </a:tr>
              <a:tr h="1348578"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ОПИС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-разговор</a:t>
                      </a:r>
                      <a:r>
                        <a:rPr lang="sr-Cyrl-BA" sz="1200" baseline="0" dirty="0" smtClean="0"/>
                        <a:t> са ученицима (бирање тема) </a:t>
                      </a:r>
                      <a:br>
                        <a:rPr lang="sr-Cyrl-BA" sz="1200" baseline="0" dirty="0" smtClean="0"/>
                      </a:br>
                      <a:r>
                        <a:rPr lang="sr-Cyrl-BA" sz="1200" baseline="0" dirty="0" smtClean="0"/>
                        <a:t>-округли сто са ученицима </a:t>
                      </a:r>
                      <a:r>
                        <a:rPr lang="sr-Latn-BA" sz="1200" baseline="0" dirty="0" smtClean="0"/>
                        <a:t>IX</a:t>
                      </a:r>
                      <a:r>
                        <a:rPr lang="sr-Cyrl-BA" sz="1200" baseline="0" dirty="0" smtClean="0"/>
                        <a:t> и</a:t>
                      </a:r>
                      <a:r>
                        <a:rPr lang="sr-Latn-BA" sz="1200" baseline="0" dirty="0" smtClean="0"/>
                        <a:t> II</a:t>
                      </a:r>
                      <a:r>
                        <a:rPr lang="sr-Cyrl-BA" sz="1200" baseline="0" dirty="0" smtClean="0"/>
                        <a:t> разреда средње школе</a:t>
                      </a:r>
                    </a:p>
                    <a:p>
                      <a:pPr algn="ctr"/>
                      <a:r>
                        <a:rPr lang="sr-Cyrl-BA" sz="1200" baseline="0" dirty="0" smtClean="0"/>
                        <a:t>-сарадња са педагогом и психологом и другом наставницима</a:t>
                      </a:r>
                      <a:r>
                        <a:rPr lang="sr-Latn-BA" sz="1200" baseline="0" dirty="0" smtClean="0"/>
                        <a:t> </a:t>
                      </a:r>
                      <a:endParaRPr lang="sr-Cyrl-BA" sz="1200" baseline="0" dirty="0" smtClean="0"/>
                    </a:p>
                    <a:p>
                      <a:pPr algn="ctr"/>
                      <a:r>
                        <a:rPr lang="sr-Cyrl-BA" sz="1200" baseline="0" dirty="0" smtClean="0"/>
                        <a:t>-предавање гинеколога</a:t>
                      </a:r>
                    </a:p>
                    <a:p>
                      <a:pPr algn="ctr"/>
                      <a:r>
                        <a:rPr lang="sr-Cyrl-BA" sz="1200" baseline="0" dirty="0" smtClean="0"/>
                        <a:t>-посјета ЦЗМЗ</a:t>
                      </a:r>
                      <a:endParaRPr lang="en-US" sz="1200" dirty="0"/>
                    </a:p>
                  </a:txBody>
                  <a:tcPr/>
                </a:tc>
              </a:tr>
              <a:tr h="1027686"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ИСХОДИ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-ученици</a:t>
                      </a:r>
                      <a:r>
                        <a:rPr lang="sr-Cyrl-BA" sz="1200" baseline="0" dirty="0" smtClean="0"/>
                        <a:t> ће моћи препознати психичке и физичке промјене, научити контролисати емоције,упознати се са значајем кориштења контрацепције и посљедицама нежељене трудноће</a:t>
                      </a:r>
                      <a:endParaRPr lang="en-US" sz="1200" dirty="0"/>
                    </a:p>
                  </a:txBody>
                  <a:tcPr/>
                </a:tc>
              </a:tr>
              <a:tr h="701527"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МЕТОДОЛОГИЈА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-гост у разреду</a:t>
                      </a:r>
                    </a:p>
                    <a:p>
                      <a:pPr algn="ctr"/>
                      <a:r>
                        <a:rPr lang="sr-Cyrl-BA" sz="1200" dirty="0" smtClean="0"/>
                        <a:t>-гост</a:t>
                      </a:r>
                      <a:r>
                        <a:rPr lang="sr-Cyrl-BA" sz="1200" baseline="0" dirty="0" smtClean="0"/>
                        <a:t> предавач за ученике</a:t>
                      </a:r>
                      <a:br>
                        <a:rPr lang="sr-Cyrl-BA" sz="1200" baseline="0" dirty="0" smtClean="0"/>
                      </a:br>
                      <a:r>
                        <a:rPr lang="sr-Cyrl-BA" sz="1200" baseline="0" dirty="0" smtClean="0"/>
                        <a:t>-пано</a:t>
                      </a:r>
                      <a:endParaRPr lang="en-US" sz="1200" dirty="0"/>
                    </a:p>
                  </a:txBody>
                  <a:tcPr/>
                </a:tc>
              </a:tr>
              <a:tr h="539272"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/>
                      </a:r>
                      <a:br>
                        <a:rPr lang="sr-Cyrl-BA" sz="1200" dirty="0" smtClean="0"/>
                      </a:br>
                      <a:r>
                        <a:rPr lang="sr-Cyrl-BA" sz="1200" dirty="0" smtClean="0"/>
                        <a:t>ВРЕМЕНСКИ ОКВИР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200" dirty="0" smtClean="0"/>
                        <a:t>-15 дана (понављати</a:t>
                      </a:r>
                      <a:r>
                        <a:rPr lang="sr-Cyrl-BA" sz="1200" baseline="0" dirty="0" smtClean="0"/>
                        <a:t> сваке године)</a:t>
                      </a:r>
                      <a:endParaRPr lang="en-US" sz="1200" dirty="0"/>
                    </a:p>
                  </a:txBody>
                  <a:tcPr/>
                </a:tc>
              </a:tr>
              <a:tr h="539272">
                <a:tc>
                  <a:txBody>
                    <a:bodyPr/>
                    <a:lstStyle/>
                    <a:p>
                      <a:pPr algn="ctr"/>
                      <a:r>
                        <a:rPr lang="sr-Cyrl-RS" sz="1200" dirty="0" smtClean="0"/>
                        <a:t>ПРЕПРЕКЕ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dirty="0" smtClean="0"/>
                        <a:t>-незаинтересованост појединих ученика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10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05547" y="25649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Cyrl-RS" sz="2400" dirty="0" smtClean="0"/>
              <a:t>Наставник је започео овај пројекат са </a:t>
            </a:r>
            <a:r>
              <a:rPr lang="sr-Cyrl-RS" sz="2400" dirty="0"/>
              <a:t>упознавањем колега на сједници Наставничког вијећа  која је одржана </a:t>
            </a:r>
            <a:r>
              <a:rPr lang="sr-Cyrl-RS" sz="2400" dirty="0" smtClean="0"/>
              <a:t>27.10.2022.године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51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hp\Desktop\0-02-05-c0b9afac2cf355af64e06e21e520c92ef02ddfc816c39f096f597bcc6eb317eb_f5c1fecc2cdf3d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040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3339752"/>
            <a:ext cx="15240000" cy="1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0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2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1037</Words>
  <Application>Microsoft Office PowerPoint</Application>
  <PresentationFormat>On-screen Show (4:3)</PresentationFormat>
  <Paragraphs>161</Paragraphs>
  <Slides>43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Office Theme</vt:lpstr>
      <vt:lpstr>Package</vt:lpstr>
      <vt:lpstr>ИНТЕРВИЗИЈСКА И СОЦИЈАЛНО-ПСИХОЛОШКА ПОДРШКА ПРОСВЈЕТНИМ РАДНИЦИМА У ОСНОВНИМ И СРЕДЊИМ ШКОЛАМА У РС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Сљедећи корак је био разговор са ученицима оcмих и деветих разреда односно бирање теме(шта је то што њих занима и интересује и о чему би радо причали).Сами ученици су предложили „Проблеми у пубертету“.Њихов циљ је да се подигне свијест о пубертету као и лакше суочавање са психичким и физичким промјенама које доноси пубертет и проблемима са самопоуздањем. </vt:lpstr>
      <vt:lpstr>ОКРУГЛИ СТО СА УЧЕНИЦИМА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ПРЕДАВАЊЕ ГИНЕКОЛОГА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ПОСЈЕТА ЦЕНТРУ ЗА МЕНТАЛНО ЗДРАВЉЕ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ЗАКЉУЧАК: Ученици сматрају овакав облик предавања корисним и занимљивим, добили су одговоре на питања која су их мучила, почели су отворено говорити  о темама које су им прије биле неугодне за комуникацију.Такође,ученици су тражили да се на овакав начин чешће прича о различитим темама.На њихову иницијативу направили су три паноа на ову тему.</vt:lpstr>
      <vt:lpstr>PowerPoint Presentation</vt:lpstr>
      <vt:lpstr>PowerPoint Presentation</vt:lpstr>
      <vt:lpstr>PowerPoint Presentation</vt:lpstr>
      <vt:lpstr>ВИДЕО-СНИМЦИ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ИНТЕРВИЗИЈСКА И СОЦИЈАЛНО-ПСИХОЛОШКА ПОДРШКА ПРОСВЈЕТНИМ РАДНИЦИМА У ОСНОВНИМ И СРЕДЊИМ ШКОЛАМА У РС</dc:title>
  <dc:creator>Windows User</dc:creator>
  <cp:lastModifiedBy>Intel 8</cp:lastModifiedBy>
  <cp:revision>26</cp:revision>
  <dcterms:created xsi:type="dcterms:W3CDTF">2022-11-16T15:27:29Z</dcterms:created>
  <dcterms:modified xsi:type="dcterms:W3CDTF">2022-12-13T17:33:48Z</dcterms:modified>
</cp:coreProperties>
</file>