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6858000" cy="9144000"/>
  <p:embeddedFontLst>
    <p:embeddedFont>
      <p:font typeface="Tahoma"/>
      <p:regular r:id="rId31"/>
      <p:bold r:id="rId32"/>
    </p:embeddedFon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7" roundtripDataSignature="AMtx7mgxSAOc/8wY4HHl0mv6Y4UG7Nel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ahoma-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CenturyGothic-regular.fntdata"/><Relationship Id="rId10" Type="http://schemas.openxmlformats.org/officeDocument/2006/relationships/slide" Target="slides/slide5.xml"/><Relationship Id="rId32" Type="http://schemas.openxmlformats.org/officeDocument/2006/relationships/font" Target="fonts/Tahoma-bold.fntdata"/><Relationship Id="rId13" Type="http://schemas.openxmlformats.org/officeDocument/2006/relationships/slide" Target="slides/slide8.xml"/><Relationship Id="rId35" Type="http://schemas.openxmlformats.org/officeDocument/2006/relationships/font" Target="fonts/CenturyGothic-italic.fntdata"/><Relationship Id="rId12" Type="http://schemas.openxmlformats.org/officeDocument/2006/relationships/slide" Target="slides/slide7.xml"/><Relationship Id="rId34" Type="http://schemas.openxmlformats.org/officeDocument/2006/relationships/font" Target="fonts/CenturyGothic-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CenturyGothic-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grpSp>
        <p:nvGrpSpPr>
          <p:cNvPr id="18" name="Google Shape;18;p27"/>
          <p:cNvGrpSpPr/>
          <p:nvPr/>
        </p:nvGrpSpPr>
        <p:grpSpPr>
          <a:xfrm>
            <a:off x="4334933" y="1169931"/>
            <a:ext cx="4814835" cy="4993802"/>
            <a:chOff x="4334933" y="1169931"/>
            <a:chExt cx="4814835" cy="4993802"/>
          </a:xfrm>
        </p:grpSpPr>
        <p:cxnSp>
          <p:nvCxnSpPr>
            <p:cNvPr id="19" name="Google Shape;19;p27"/>
            <p:cNvCxnSpPr/>
            <p:nvPr/>
          </p:nvCxnSpPr>
          <p:spPr>
            <a:xfrm flipH="1">
              <a:off x="6009259" y="1169931"/>
              <a:ext cx="3134741" cy="3134741"/>
            </a:xfrm>
            <a:prstGeom prst="straightConnector1">
              <a:avLst/>
            </a:prstGeom>
            <a:noFill/>
            <a:ln cap="flat" cmpd="sng" w="12700">
              <a:solidFill>
                <a:schemeClr val="lt1"/>
              </a:solidFill>
              <a:prstDash val="solid"/>
              <a:round/>
              <a:headEnd len="sm" w="sm" type="none"/>
              <a:tailEnd len="sm" w="sm" type="none"/>
            </a:ln>
          </p:spPr>
        </p:cxnSp>
        <p:cxnSp>
          <p:nvCxnSpPr>
            <p:cNvPr id="20" name="Google Shape;20;p27"/>
            <p:cNvCxnSpPr/>
            <p:nvPr/>
          </p:nvCxnSpPr>
          <p:spPr>
            <a:xfrm flipH="1">
              <a:off x="4334933" y="1348898"/>
              <a:ext cx="4814835" cy="4814835"/>
            </a:xfrm>
            <a:prstGeom prst="straightConnector1">
              <a:avLst/>
            </a:prstGeom>
            <a:noFill/>
            <a:ln cap="flat" cmpd="sng" w="12700">
              <a:solidFill>
                <a:schemeClr val="lt1"/>
              </a:solidFill>
              <a:prstDash val="solid"/>
              <a:round/>
              <a:headEnd len="sm" w="sm" type="none"/>
              <a:tailEnd len="sm" w="sm" type="none"/>
            </a:ln>
          </p:spPr>
        </p:cxnSp>
        <p:cxnSp>
          <p:nvCxnSpPr>
            <p:cNvPr id="21" name="Google Shape;21;p27"/>
            <p:cNvCxnSpPr/>
            <p:nvPr/>
          </p:nvCxnSpPr>
          <p:spPr>
            <a:xfrm flipH="1">
              <a:off x="5225595" y="1469269"/>
              <a:ext cx="3912054" cy="3912054"/>
            </a:xfrm>
            <a:prstGeom prst="straightConnector1">
              <a:avLst/>
            </a:prstGeom>
            <a:noFill/>
            <a:ln cap="flat" cmpd="sng" w="12700">
              <a:solidFill>
                <a:schemeClr val="lt1"/>
              </a:solidFill>
              <a:prstDash val="solid"/>
              <a:round/>
              <a:headEnd len="sm" w="sm" type="none"/>
              <a:tailEnd len="sm" w="sm" type="none"/>
            </a:ln>
          </p:spPr>
        </p:cxnSp>
        <p:cxnSp>
          <p:nvCxnSpPr>
            <p:cNvPr id="22" name="Google Shape;22;p27"/>
            <p:cNvCxnSpPr/>
            <p:nvPr/>
          </p:nvCxnSpPr>
          <p:spPr>
            <a:xfrm flipH="1">
              <a:off x="5304588" y="1307856"/>
              <a:ext cx="3839412" cy="3839412"/>
            </a:xfrm>
            <a:prstGeom prst="straightConnector1">
              <a:avLst/>
            </a:prstGeom>
            <a:noFill/>
            <a:ln cap="flat" cmpd="sng" w="31750">
              <a:solidFill>
                <a:schemeClr val="lt1"/>
              </a:solidFill>
              <a:prstDash val="solid"/>
              <a:round/>
              <a:headEnd len="sm" w="sm" type="none"/>
              <a:tailEnd len="sm" w="sm" type="none"/>
            </a:ln>
          </p:spPr>
        </p:cxnSp>
        <p:cxnSp>
          <p:nvCxnSpPr>
            <p:cNvPr id="23" name="Google Shape;23;p27"/>
            <p:cNvCxnSpPr/>
            <p:nvPr/>
          </p:nvCxnSpPr>
          <p:spPr>
            <a:xfrm flipH="1">
              <a:off x="5707078" y="1770196"/>
              <a:ext cx="3430571" cy="3430570"/>
            </a:xfrm>
            <a:prstGeom prst="straightConnector1">
              <a:avLst/>
            </a:prstGeom>
            <a:noFill/>
            <a:ln cap="flat" cmpd="sng" w="31750">
              <a:solidFill>
                <a:schemeClr val="lt1"/>
              </a:solidFill>
              <a:prstDash val="solid"/>
              <a:round/>
              <a:headEnd len="sm" w="sm" type="none"/>
              <a:tailEnd len="sm" w="sm" type="none"/>
            </a:ln>
          </p:spPr>
        </p:cxnSp>
      </p:grpSp>
      <p:sp>
        <p:nvSpPr>
          <p:cNvPr id="24" name="Google Shape;24;p27"/>
          <p:cNvSpPr txBox="1"/>
          <p:nvPr>
            <p:ph type="ctrTitle"/>
          </p:nvPr>
        </p:nvSpPr>
        <p:spPr>
          <a:xfrm>
            <a:off x="533400" y="533400"/>
            <a:ext cx="6154713" cy="312420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400"/>
              <a:buFont typeface="Century Gothic"/>
              <a:buNone/>
              <a:defRPr sz="4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 type="subTitle"/>
          </p:nvPr>
        </p:nvSpPr>
        <p:spPr>
          <a:xfrm>
            <a:off x="533400" y="3843868"/>
            <a:ext cx="4954250" cy="1913466"/>
          </a:xfrm>
          <a:prstGeom prst="rect">
            <a:avLst/>
          </a:prstGeom>
          <a:noFill/>
          <a:ln>
            <a:noFill/>
          </a:ln>
        </p:spPr>
        <p:txBody>
          <a:bodyPr anchorCtr="0" anchor="t" bIns="45700" lIns="91425" spcFirstLastPara="1" rIns="91425" wrap="square" tIns="45700">
            <a:normAutofit/>
          </a:bodyPr>
          <a:lstStyle>
            <a:lvl1pPr lvl="0" algn="l">
              <a:spcBef>
                <a:spcPts val="400"/>
              </a:spcBef>
              <a:spcAft>
                <a:spcPts val="0"/>
              </a:spcAft>
              <a:buSzPts val="1600"/>
              <a:buNone/>
              <a:defRPr sz="20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p:txBody>
      </p:sp>
      <p:sp>
        <p:nvSpPr>
          <p:cNvPr id="26" name="Google Shape;26;p27"/>
          <p:cNvSpPr txBox="1"/>
          <p:nvPr>
            <p:ph idx="10" type="dt"/>
          </p:nvPr>
        </p:nvSpPr>
        <p:spPr>
          <a:xfrm>
            <a:off x="7430245" y="6172203"/>
            <a:ext cx="1200463"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7"/>
          <p:cNvSpPr txBox="1"/>
          <p:nvPr>
            <p:ph idx="11" type="ftr"/>
          </p:nvPr>
        </p:nvSpPr>
        <p:spPr>
          <a:xfrm>
            <a:off x="533400" y="6172200"/>
            <a:ext cx="5811724"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7"/>
          <p:cNvSpPr txBox="1"/>
          <p:nvPr>
            <p:ph idx="12" type="sldNum"/>
          </p:nvPr>
        </p:nvSpPr>
        <p:spPr>
          <a:xfrm>
            <a:off x="7774426" y="5578478"/>
            <a:ext cx="856907"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0" name="Shape 80"/>
        <p:cNvGrpSpPr/>
        <p:nvPr/>
      </p:nvGrpSpPr>
      <p:grpSpPr>
        <a:xfrm>
          <a:off x="0" y="0"/>
          <a:ext cx="0" cy="0"/>
          <a:chOff x="0" y="0"/>
          <a:chExt cx="0" cy="0"/>
        </a:xfrm>
      </p:grpSpPr>
      <p:sp>
        <p:nvSpPr>
          <p:cNvPr id="81" name="Google Shape;81;p36"/>
          <p:cNvSpPr txBox="1"/>
          <p:nvPr>
            <p:ph type="title"/>
          </p:nvPr>
        </p:nvSpPr>
        <p:spPr>
          <a:xfrm>
            <a:off x="533400" y="4495800"/>
            <a:ext cx="6554867" cy="1524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p:nvPr>
            <p:ph idx="2" type="pic"/>
          </p:nvPr>
        </p:nvSpPr>
        <p:spPr>
          <a:xfrm>
            <a:off x="533400" y="533400"/>
            <a:ext cx="8077200" cy="31242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83" name="Google Shape;83;p36"/>
          <p:cNvSpPr txBox="1"/>
          <p:nvPr>
            <p:ph idx="1" type="body"/>
          </p:nvPr>
        </p:nvSpPr>
        <p:spPr>
          <a:xfrm>
            <a:off x="762002" y="3843867"/>
            <a:ext cx="7281332" cy="45720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Font typeface="Century Gothic"/>
              <a:buNone/>
              <a:defRPr sz="1600"/>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84" name="Google Shape;84;p36"/>
          <p:cNvSpPr txBox="1"/>
          <p:nvPr>
            <p:ph idx="10" type="dt"/>
          </p:nvPr>
        </p:nvSpPr>
        <p:spPr>
          <a:xfrm>
            <a:off x="7430245" y="6172203"/>
            <a:ext cx="1200463"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6"/>
          <p:cNvSpPr txBox="1"/>
          <p:nvPr>
            <p:ph idx="11" type="ftr"/>
          </p:nvPr>
        </p:nvSpPr>
        <p:spPr>
          <a:xfrm>
            <a:off x="533400" y="6172200"/>
            <a:ext cx="5811724"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6"/>
          <p:cNvSpPr txBox="1"/>
          <p:nvPr>
            <p:ph idx="12" type="sldNum"/>
          </p:nvPr>
        </p:nvSpPr>
        <p:spPr>
          <a:xfrm>
            <a:off x="7774426" y="5578478"/>
            <a:ext cx="856907"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7" name="Shape 87"/>
        <p:cNvGrpSpPr/>
        <p:nvPr/>
      </p:nvGrpSpPr>
      <p:grpSpPr>
        <a:xfrm>
          <a:off x="0" y="0"/>
          <a:ext cx="0" cy="0"/>
          <a:chOff x="0" y="0"/>
          <a:chExt cx="0" cy="0"/>
        </a:xfrm>
      </p:grpSpPr>
      <p:sp>
        <p:nvSpPr>
          <p:cNvPr id="88" name="Google Shape;88;p37"/>
          <p:cNvSpPr txBox="1"/>
          <p:nvPr>
            <p:ph type="title"/>
          </p:nvPr>
        </p:nvSpPr>
        <p:spPr>
          <a:xfrm>
            <a:off x="533400" y="533400"/>
            <a:ext cx="8077200"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800"/>
              <a:buFont typeface="Century Gothic"/>
              <a:buNone/>
              <a:defRPr b="0" sz="2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7"/>
          <p:cNvSpPr txBox="1"/>
          <p:nvPr>
            <p:ph idx="1" type="body"/>
          </p:nvPr>
        </p:nvSpPr>
        <p:spPr>
          <a:xfrm>
            <a:off x="533400" y="4114800"/>
            <a:ext cx="6383552" cy="1905000"/>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90" name="Google Shape;90;p37"/>
          <p:cNvSpPr txBox="1"/>
          <p:nvPr>
            <p:ph idx="10" type="dt"/>
          </p:nvPr>
        </p:nvSpPr>
        <p:spPr>
          <a:xfrm>
            <a:off x="7430245" y="6172203"/>
            <a:ext cx="1200463"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7"/>
          <p:cNvSpPr txBox="1"/>
          <p:nvPr>
            <p:ph idx="11" type="ftr"/>
          </p:nvPr>
        </p:nvSpPr>
        <p:spPr>
          <a:xfrm>
            <a:off x="533400" y="6172200"/>
            <a:ext cx="5811724"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7"/>
          <p:cNvSpPr txBox="1"/>
          <p:nvPr>
            <p:ph idx="12" type="sldNum"/>
          </p:nvPr>
        </p:nvSpPr>
        <p:spPr>
          <a:xfrm>
            <a:off x="7774426" y="5578478"/>
            <a:ext cx="856907"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3" name="Shape 93"/>
        <p:cNvGrpSpPr/>
        <p:nvPr/>
      </p:nvGrpSpPr>
      <p:grpSpPr>
        <a:xfrm>
          <a:off x="0" y="0"/>
          <a:ext cx="0" cy="0"/>
          <a:chOff x="0" y="0"/>
          <a:chExt cx="0" cy="0"/>
        </a:xfrm>
      </p:grpSpPr>
      <p:sp>
        <p:nvSpPr>
          <p:cNvPr id="94" name="Google Shape;94;p38"/>
          <p:cNvSpPr txBox="1"/>
          <p:nvPr>
            <p:ph type="title"/>
          </p:nvPr>
        </p:nvSpPr>
        <p:spPr>
          <a:xfrm>
            <a:off x="856283" y="533400"/>
            <a:ext cx="6859787"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800"/>
              <a:buFont typeface="Century Gothic"/>
              <a:buNone/>
              <a:defRPr b="0" sz="28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8"/>
          <p:cNvSpPr txBox="1"/>
          <p:nvPr>
            <p:ph idx="1" type="body"/>
          </p:nvPr>
        </p:nvSpPr>
        <p:spPr>
          <a:xfrm>
            <a:off x="1066800" y="3429000"/>
            <a:ext cx="6402467" cy="4826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Font typeface="Century Gothic"/>
              <a:buNone/>
              <a:defRPr/>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96" name="Google Shape;96;p38"/>
          <p:cNvSpPr txBox="1"/>
          <p:nvPr>
            <p:ph idx="2" type="body"/>
          </p:nvPr>
        </p:nvSpPr>
        <p:spPr>
          <a:xfrm>
            <a:off x="533400" y="4301070"/>
            <a:ext cx="6382361" cy="171873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97" name="Google Shape;97;p38"/>
          <p:cNvSpPr txBox="1"/>
          <p:nvPr>
            <p:ph idx="10" type="dt"/>
          </p:nvPr>
        </p:nvSpPr>
        <p:spPr>
          <a:xfrm>
            <a:off x="7430245" y="6172203"/>
            <a:ext cx="1200463"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8"/>
          <p:cNvSpPr txBox="1"/>
          <p:nvPr>
            <p:ph idx="11" type="ftr"/>
          </p:nvPr>
        </p:nvSpPr>
        <p:spPr>
          <a:xfrm>
            <a:off x="533400" y="6172200"/>
            <a:ext cx="5811724"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8"/>
          <p:cNvSpPr txBox="1"/>
          <p:nvPr>
            <p:ph idx="12" type="sldNum"/>
          </p:nvPr>
        </p:nvSpPr>
        <p:spPr>
          <a:xfrm>
            <a:off x="7774426" y="5578478"/>
            <a:ext cx="856907"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
        <p:nvSpPr>
          <p:cNvPr id="100" name="Google Shape;100;p38"/>
          <p:cNvSpPr txBox="1"/>
          <p:nvPr/>
        </p:nvSpPr>
        <p:spPr>
          <a:xfrm>
            <a:off x="228600" y="710624"/>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sr-Cyrl-RS" sz="8000">
                <a:solidFill>
                  <a:schemeClr val="lt1"/>
                </a:solidFill>
                <a:latin typeface="Century Gothic"/>
                <a:ea typeface="Century Gothic"/>
                <a:cs typeface="Century Gothic"/>
                <a:sym typeface="Century Gothic"/>
              </a:rPr>
              <a:t>“</a:t>
            </a:r>
            <a:endParaRPr/>
          </a:p>
        </p:txBody>
      </p:sp>
      <p:sp>
        <p:nvSpPr>
          <p:cNvPr id="101" name="Google Shape;101;p38"/>
          <p:cNvSpPr txBox="1"/>
          <p:nvPr/>
        </p:nvSpPr>
        <p:spPr>
          <a:xfrm>
            <a:off x="7696200" y="2768601"/>
            <a:ext cx="457319"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sr-Cyrl-RS"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2" name="Shape 102"/>
        <p:cNvGrpSpPr/>
        <p:nvPr/>
      </p:nvGrpSpPr>
      <p:grpSpPr>
        <a:xfrm>
          <a:off x="0" y="0"/>
          <a:ext cx="0" cy="0"/>
          <a:chOff x="0" y="0"/>
          <a:chExt cx="0" cy="0"/>
        </a:xfrm>
      </p:grpSpPr>
      <p:sp>
        <p:nvSpPr>
          <p:cNvPr id="103" name="Google Shape;103;p39"/>
          <p:cNvSpPr txBox="1"/>
          <p:nvPr>
            <p:ph type="title"/>
          </p:nvPr>
        </p:nvSpPr>
        <p:spPr>
          <a:xfrm>
            <a:off x="533400" y="3429000"/>
            <a:ext cx="6382361" cy="169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entury Gothic"/>
              <a:buNone/>
              <a:defRPr b="0" sz="2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9"/>
          <p:cNvSpPr txBox="1"/>
          <p:nvPr>
            <p:ph idx="1" type="body"/>
          </p:nvPr>
        </p:nvSpPr>
        <p:spPr>
          <a:xfrm>
            <a:off x="533400" y="5132980"/>
            <a:ext cx="6383552" cy="886819"/>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05" name="Google Shape;105;p39"/>
          <p:cNvSpPr txBox="1"/>
          <p:nvPr>
            <p:ph idx="10" type="dt"/>
          </p:nvPr>
        </p:nvSpPr>
        <p:spPr>
          <a:xfrm>
            <a:off x="7430245" y="6172203"/>
            <a:ext cx="1200463"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9"/>
          <p:cNvSpPr txBox="1"/>
          <p:nvPr>
            <p:ph idx="11" type="ftr"/>
          </p:nvPr>
        </p:nvSpPr>
        <p:spPr>
          <a:xfrm>
            <a:off x="533400" y="6172200"/>
            <a:ext cx="5811724"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9"/>
          <p:cNvSpPr txBox="1"/>
          <p:nvPr>
            <p:ph idx="12" type="sldNum"/>
          </p:nvPr>
        </p:nvSpPr>
        <p:spPr>
          <a:xfrm>
            <a:off x="7774426" y="5578478"/>
            <a:ext cx="856907"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8" name="Shape 108"/>
        <p:cNvGrpSpPr/>
        <p:nvPr/>
      </p:nvGrpSpPr>
      <p:grpSpPr>
        <a:xfrm>
          <a:off x="0" y="0"/>
          <a:ext cx="0" cy="0"/>
          <a:chOff x="0" y="0"/>
          <a:chExt cx="0" cy="0"/>
        </a:xfrm>
      </p:grpSpPr>
      <p:sp>
        <p:nvSpPr>
          <p:cNvPr id="109" name="Google Shape;109;p40"/>
          <p:cNvSpPr txBox="1"/>
          <p:nvPr>
            <p:ph type="title"/>
          </p:nvPr>
        </p:nvSpPr>
        <p:spPr>
          <a:xfrm>
            <a:off x="856284" y="533400"/>
            <a:ext cx="685978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800"/>
              <a:buFont typeface="Century Gothic"/>
              <a:buNone/>
              <a:defRPr b="0" sz="28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40"/>
          <p:cNvSpPr txBox="1"/>
          <p:nvPr>
            <p:ph idx="1" type="body"/>
          </p:nvPr>
        </p:nvSpPr>
        <p:spPr>
          <a:xfrm>
            <a:off x="533400" y="3886200"/>
            <a:ext cx="6382361" cy="1049866"/>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1600"/>
              <a:buNone/>
              <a:defRPr b="0" sz="20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11" name="Google Shape;111;p40"/>
          <p:cNvSpPr txBox="1"/>
          <p:nvPr>
            <p:ph idx="2" type="body"/>
          </p:nvPr>
        </p:nvSpPr>
        <p:spPr>
          <a:xfrm>
            <a:off x="533400" y="4953000"/>
            <a:ext cx="6382360" cy="1066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12" name="Google Shape;112;p40"/>
          <p:cNvSpPr txBox="1"/>
          <p:nvPr>
            <p:ph idx="10" type="dt"/>
          </p:nvPr>
        </p:nvSpPr>
        <p:spPr>
          <a:xfrm>
            <a:off x="7430245" y="6172203"/>
            <a:ext cx="1200463"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0"/>
          <p:cNvSpPr txBox="1"/>
          <p:nvPr>
            <p:ph idx="11" type="ftr"/>
          </p:nvPr>
        </p:nvSpPr>
        <p:spPr>
          <a:xfrm>
            <a:off x="533400" y="6172200"/>
            <a:ext cx="5811724"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0"/>
          <p:cNvSpPr txBox="1"/>
          <p:nvPr>
            <p:ph idx="12" type="sldNum"/>
          </p:nvPr>
        </p:nvSpPr>
        <p:spPr>
          <a:xfrm>
            <a:off x="7774426" y="5578478"/>
            <a:ext cx="856907"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
        <p:nvSpPr>
          <p:cNvPr id="115" name="Google Shape;115;p40"/>
          <p:cNvSpPr txBox="1"/>
          <p:nvPr/>
        </p:nvSpPr>
        <p:spPr>
          <a:xfrm>
            <a:off x="228600" y="710624"/>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sr-Cyrl-RS" sz="8000">
                <a:solidFill>
                  <a:schemeClr val="lt1"/>
                </a:solidFill>
                <a:latin typeface="Century Gothic"/>
                <a:ea typeface="Century Gothic"/>
                <a:cs typeface="Century Gothic"/>
                <a:sym typeface="Century Gothic"/>
              </a:rPr>
              <a:t>“</a:t>
            </a:r>
            <a:endParaRPr/>
          </a:p>
        </p:txBody>
      </p:sp>
      <p:sp>
        <p:nvSpPr>
          <p:cNvPr id="116" name="Google Shape;116;p40"/>
          <p:cNvSpPr txBox="1"/>
          <p:nvPr/>
        </p:nvSpPr>
        <p:spPr>
          <a:xfrm>
            <a:off x="7696200" y="2768601"/>
            <a:ext cx="457319"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sr-Cyrl-RS"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17" name="Shape 117"/>
        <p:cNvGrpSpPr/>
        <p:nvPr/>
      </p:nvGrpSpPr>
      <p:grpSpPr>
        <a:xfrm>
          <a:off x="0" y="0"/>
          <a:ext cx="0" cy="0"/>
          <a:chOff x="0" y="0"/>
          <a:chExt cx="0" cy="0"/>
        </a:xfrm>
      </p:grpSpPr>
      <p:sp>
        <p:nvSpPr>
          <p:cNvPr id="118" name="Google Shape;118;p41"/>
          <p:cNvSpPr txBox="1"/>
          <p:nvPr>
            <p:ph type="title"/>
          </p:nvPr>
        </p:nvSpPr>
        <p:spPr>
          <a:xfrm>
            <a:off x="533400" y="533400"/>
            <a:ext cx="7525658"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800"/>
              <a:buFont typeface="Century Gothic"/>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41"/>
          <p:cNvSpPr txBox="1"/>
          <p:nvPr>
            <p:ph idx="1" type="body"/>
          </p:nvPr>
        </p:nvSpPr>
        <p:spPr>
          <a:xfrm>
            <a:off x="533400" y="3928534"/>
            <a:ext cx="6382361"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1600"/>
              <a:buNone/>
              <a:defRPr b="0" sz="20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20" name="Google Shape;120;p41"/>
          <p:cNvSpPr txBox="1"/>
          <p:nvPr>
            <p:ph idx="2" type="body"/>
          </p:nvPr>
        </p:nvSpPr>
        <p:spPr>
          <a:xfrm>
            <a:off x="533400" y="4766735"/>
            <a:ext cx="6382360" cy="1253065"/>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21" name="Google Shape;121;p41"/>
          <p:cNvSpPr txBox="1"/>
          <p:nvPr>
            <p:ph idx="10" type="dt"/>
          </p:nvPr>
        </p:nvSpPr>
        <p:spPr>
          <a:xfrm>
            <a:off x="7430245" y="6172203"/>
            <a:ext cx="1200463"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1"/>
          <p:cNvSpPr txBox="1"/>
          <p:nvPr>
            <p:ph idx="11" type="ftr"/>
          </p:nvPr>
        </p:nvSpPr>
        <p:spPr>
          <a:xfrm>
            <a:off x="533400" y="6172200"/>
            <a:ext cx="5811724"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1"/>
          <p:cNvSpPr txBox="1"/>
          <p:nvPr>
            <p:ph idx="12" type="sldNum"/>
          </p:nvPr>
        </p:nvSpPr>
        <p:spPr>
          <a:xfrm>
            <a:off x="7774426" y="5578478"/>
            <a:ext cx="856907"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4" name="Shape 124"/>
        <p:cNvGrpSpPr/>
        <p:nvPr/>
      </p:nvGrpSpPr>
      <p:grpSpPr>
        <a:xfrm>
          <a:off x="0" y="0"/>
          <a:ext cx="0" cy="0"/>
          <a:chOff x="0" y="0"/>
          <a:chExt cx="0" cy="0"/>
        </a:xfrm>
      </p:grpSpPr>
      <p:sp>
        <p:nvSpPr>
          <p:cNvPr id="125" name="Google Shape;125;p42"/>
          <p:cNvSpPr txBox="1"/>
          <p:nvPr>
            <p:ph type="title"/>
          </p:nvPr>
        </p:nvSpPr>
        <p:spPr>
          <a:xfrm>
            <a:off x="533400" y="4495800"/>
            <a:ext cx="6554867" cy="1524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800"/>
              <a:buFont typeface="Century Gothic"/>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42"/>
          <p:cNvSpPr txBox="1"/>
          <p:nvPr>
            <p:ph idx="1" type="body"/>
          </p:nvPr>
        </p:nvSpPr>
        <p:spPr>
          <a:xfrm rot="5400000">
            <a:off x="1926999" y="-860197"/>
            <a:ext cx="3767670" cy="6554867"/>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27" name="Google Shape;127;p42"/>
          <p:cNvSpPr txBox="1"/>
          <p:nvPr>
            <p:ph idx="10" type="dt"/>
          </p:nvPr>
        </p:nvSpPr>
        <p:spPr>
          <a:xfrm>
            <a:off x="7430245" y="6172203"/>
            <a:ext cx="1200463"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2"/>
          <p:cNvSpPr txBox="1"/>
          <p:nvPr>
            <p:ph idx="11" type="ftr"/>
          </p:nvPr>
        </p:nvSpPr>
        <p:spPr>
          <a:xfrm>
            <a:off x="533400" y="6172200"/>
            <a:ext cx="5811724"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42"/>
          <p:cNvSpPr txBox="1"/>
          <p:nvPr>
            <p:ph idx="12" type="sldNum"/>
          </p:nvPr>
        </p:nvSpPr>
        <p:spPr>
          <a:xfrm>
            <a:off x="7774426" y="5578478"/>
            <a:ext cx="856907"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0" name="Shape 130"/>
        <p:cNvGrpSpPr/>
        <p:nvPr/>
      </p:nvGrpSpPr>
      <p:grpSpPr>
        <a:xfrm>
          <a:off x="0" y="0"/>
          <a:ext cx="0" cy="0"/>
          <a:chOff x="0" y="0"/>
          <a:chExt cx="0" cy="0"/>
        </a:xfrm>
      </p:grpSpPr>
      <p:sp>
        <p:nvSpPr>
          <p:cNvPr id="131" name="Google Shape;131;p43"/>
          <p:cNvSpPr txBox="1"/>
          <p:nvPr>
            <p:ph type="title"/>
          </p:nvPr>
        </p:nvSpPr>
        <p:spPr>
          <a:xfrm rot="5400000">
            <a:off x="5378703" y="1721103"/>
            <a:ext cx="4419600" cy="204419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800"/>
              <a:buFont typeface="Century Gothic"/>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3"/>
          <p:cNvSpPr txBox="1"/>
          <p:nvPr>
            <p:ph idx="1" type="body"/>
          </p:nvPr>
        </p:nvSpPr>
        <p:spPr>
          <a:xfrm rot="5400000">
            <a:off x="715206" y="351594"/>
            <a:ext cx="5486400" cy="5850012"/>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33" name="Google Shape;133;p43"/>
          <p:cNvSpPr txBox="1"/>
          <p:nvPr>
            <p:ph idx="10" type="dt"/>
          </p:nvPr>
        </p:nvSpPr>
        <p:spPr>
          <a:xfrm>
            <a:off x="7430245" y="6172203"/>
            <a:ext cx="1200463"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3"/>
          <p:cNvSpPr txBox="1"/>
          <p:nvPr>
            <p:ph idx="11" type="ftr"/>
          </p:nvPr>
        </p:nvSpPr>
        <p:spPr>
          <a:xfrm>
            <a:off x="533400" y="6172200"/>
            <a:ext cx="5811724"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43"/>
          <p:cNvSpPr txBox="1"/>
          <p:nvPr>
            <p:ph idx="12" type="sldNum"/>
          </p:nvPr>
        </p:nvSpPr>
        <p:spPr>
          <a:xfrm>
            <a:off x="7774426" y="5578478"/>
            <a:ext cx="856907"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28"/>
          <p:cNvSpPr txBox="1"/>
          <p:nvPr>
            <p:ph type="title"/>
          </p:nvPr>
        </p:nvSpPr>
        <p:spPr>
          <a:xfrm>
            <a:off x="533400" y="4495800"/>
            <a:ext cx="6554867" cy="1524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8"/>
          <p:cNvSpPr txBox="1"/>
          <p:nvPr>
            <p:ph idx="1" type="body"/>
          </p:nvPr>
        </p:nvSpPr>
        <p:spPr>
          <a:xfrm>
            <a:off x="533400" y="533400"/>
            <a:ext cx="6554867" cy="3767670"/>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32" name="Google Shape;32;p28"/>
          <p:cNvSpPr txBox="1"/>
          <p:nvPr>
            <p:ph idx="10" type="dt"/>
          </p:nvPr>
        </p:nvSpPr>
        <p:spPr>
          <a:xfrm>
            <a:off x="7430245" y="6172203"/>
            <a:ext cx="1200463"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8"/>
          <p:cNvSpPr txBox="1"/>
          <p:nvPr>
            <p:ph idx="11" type="ftr"/>
          </p:nvPr>
        </p:nvSpPr>
        <p:spPr>
          <a:xfrm>
            <a:off x="533400" y="6172200"/>
            <a:ext cx="5811724"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8"/>
          <p:cNvSpPr txBox="1"/>
          <p:nvPr>
            <p:ph idx="12" type="sldNum"/>
          </p:nvPr>
        </p:nvSpPr>
        <p:spPr>
          <a:xfrm>
            <a:off x="7774426" y="5578478"/>
            <a:ext cx="856907"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29"/>
          <p:cNvSpPr txBox="1"/>
          <p:nvPr>
            <p:ph idx="10" type="dt"/>
          </p:nvPr>
        </p:nvSpPr>
        <p:spPr>
          <a:xfrm>
            <a:off x="7430245" y="6172203"/>
            <a:ext cx="1200463"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9"/>
          <p:cNvSpPr txBox="1"/>
          <p:nvPr>
            <p:ph idx="11" type="ftr"/>
          </p:nvPr>
        </p:nvSpPr>
        <p:spPr>
          <a:xfrm>
            <a:off x="533400" y="6172200"/>
            <a:ext cx="5811724"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2" type="sldNum"/>
          </p:nvPr>
        </p:nvSpPr>
        <p:spPr>
          <a:xfrm>
            <a:off x="7774426" y="5578478"/>
            <a:ext cx="856907"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30"/>
          <p:cNvSpPr txBox="1"/>
          <p:nvPr>
            <p:ph type="title"/>
          </p:nvPr>
        </p:nvSpPr>
        <p:spPr>
          <a:xfrm>
            <a:off x="533400" y="4495800"/>
            <a:ext cx="6554867" cy="1524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0"/>
          <p:cNvSpPr txBox="1"/>
          <p:nvPr>
            <p:ph idx="1" type="body"/>
          </p:nvPr>
        </p:nvSpPr>
        <p:spPr>
          <a:xfrm>
            <a:off x="762001" y="533400"/>
            <a:ext cx="3716866" cy="609600"/>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0" sz="2400" cap="none">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42" name="Google Shape;42;p30"/>
          <p:cNvSpPr txBox="1"/>
          <p:nvPr>
            <p:ph idx="2" type="body"/>
          </p:nvPr>
        </p:nvSpPr>
        <p:spPr>
          <a:xfrm>
            <a:off x="533399" y="1143000"/>
            <a:ext cx="3945467" cy="3158067"/>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43" name="Google Shape;43;p30"/>
          <p:cNvSpPr txBox="1"/>
          <p:nvPr>
            <p:ph idx="3" type="body"/>
          </p:nvPr>
        </p:nvSpPr>
        <p:spPr>
          <a:xfrm>
            <a:off x="4855016" y="566738"/>
            <a:ext cx="3764051" cy="5762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0" sz="2400" cap="none">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44" name="Google Shape;44;p30"/>
          <p:cNvSpPr txBox="1"/>
          <p:nvPr>
            <p:ph idx="4" type="body"/>
          </p:nvPr>
        </p:nvSpPr>
        <p:spPr>
          <a:xfrm>
            <a:off x="4662362" y="1143000"/>
            <a:ext cx="3956705" cy="31496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45" name="Google Shape;45;p30"/>
          <p:cNvSpPr txBox="1"/>
          <p:nvPr>
            <p:ph idx="10" type="dt"/>
          </p:nvPr>
        </p:nvSpPr>
        <p:spPr>
          <a:xfrm>
            <a:off x="7430245" y="6172203"/>
            <a:ext cx="1200463"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0"/>
          <p:cNvSpPr txBox="1"/>
          <p:nvPr>
            <p:ph idx="11" type="ftr"/>
          </p:nvPr>
        </p:nvSpPr>
        <p:spPr>
          <a:xfrm>
            <a:off x="533400" y="6172200"/>
            <a:ext cx="5811724"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
          <p:cNvSpPr txBox="1"/>
          <p:nvPr>
            <p:ph idx="12" type="sldNum"/>
          </p:nvPr>
        </p:nvSpPr>
        <p:spPr>
          <a:xfrm>
            <a:off x="7774426" y="5578478"/>
            <a:ext cx="856907"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31"/>
          <p:cNvSpPr txBox="1"/>
          <p:nvPr>
            <p:ph type="title"/>
          </p:nvPr>
        </p:nvSpPr>
        <p:spPr>
          <a:xfrm>
            <a:off x="533400" y="4495800"/>
            <a:ext cx="6554867" cy="1524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1"/>
          <p:cNvSpPr txBox="1"/>
          <p:nvPr>
            <p:ph idx="10" type="dt"/>
          </p:nvPr>
        </p:nvSpPr>
        <p:spPr>
          <a:xfrm>
            <a:off x="7430245" y="6172203"/>
            <a:ext cx="1200463"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1"/>
          <p:cNvSpPr txBox="1"/>
          <p:nvPr>
            <p:ph idx="11" type="ftr"/>
          </p:nvPr>
        </p:nvSpPr>
        <p:spPr>
          <a:xfrm>
            <a:off x="533400" y="6172200"/>
            <a:ext cx="5811724"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2" type="sldNum"/>
          </p:nvPr>
        </p:nvSpPr>
        <p:spPr>
          <a:xfrm>
            <a:off x="7774426" y="5578478"/>
            <a:ext cx="856907"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32"/>
          <p:cNvSpPr txBox="1"/>
          <p:nvPr>
            <p:ph type="title"/>
          </p:nvPr>
        </p:nvSpPr>
        <p:spPr>
          <a:xfrm>
            <a:off x="533400" y="1981199"/>
            <a:ext cx="6402468" cy="231986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2"/>
          <p:cNvSpPr txBox="1"/>
          <p:nvPr>
            <p:ph idx="1" type="body"/>
          </p:nvPr>
        </p:nvSpPr>
        <p:spPr>
          <a:xfrm>
            <a:off x="533400" y="4487333"/>
            <a:ext cx="6402467" cy="15324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56" name="Google Shape;56;p32"/>
          <p:cNvSpPr txBox="1"/>
          <p:nvPr>
            <p:ph idx="10" type="dt"/>
          </p:nvPr>
        </p:nvSpPr>
        <p:spPr>
          <a:xfrm>
            <a:off x="7430245" y="6172203"/>
            <a:ext cx="1200463"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1" type="ftr"/>
          </p:nvPr>
        </p:nvSpPr>
        <p:spPr>
          <a:xfrm>
            <a:off x="533400" y="6172200"/>
            <a:ext cx="5811724"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2"/>
          <p:cNvSpPr txBox="1"/>
          <p:nvPr>
            <p:ph idx="12" type="sldNum"/>
          </p:nvPr>
        </p:nvSpPr>
        <p:spPr>
          <a:xfrm>
            <a:off x="7774426" y="5578478"/>
            <a:ext cx="856907"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33"/>
          <p:cNvSpPr txBox="1"/>
          <p:nvPr>
            <p:ph type="title"/>
          </p:nvPr>
        </p:nvSpPr>
        <p:spPr>
          <a:xfrm>
            <a:off x="533400" y="4495800"/>
            <a:ext cx="6554867" cy="1524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3"/>
          <p:cNvSpPr txBox="1"/>
          <p:nvPr>
            <p:ph idx="1" type="body"/>
          </p:nvPr>
        </p:nvSpPr>
        <p:spPr>
          <a:xfrm>
            <a:off x="533400" y="533400"/>
            <a:ext cx="3949967" cy="3767667"/>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62" name="Google Shape;62;p33"/>
          <p:cNvSpPr txBox="1"/>
          <p:nvPr>
            <p:ph idx="2" type="body"/>
          </p:nvPr>
        </p:nvSpPr>
        <p:spPr>
          <a:xfrm>
            <a:off x="4662362" y="533400"/>
            <a:ext cx="3948238" cy="3759200"/>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63" name="Google Shape;63;p33"/>
          <p:cNvSpPr txBox="1"/>
          <p:nvPr>
            <p:ph idx="10" type="dt"/>
          </p:nvPr>
        </p:nvSpPr>
        <p:spPr>
          <a:xfrm>
            <a:off x="7430245" y="6172203"/>
            <a:ext cx="1200463"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1" type="ftr"/>
          </p:nvPr>
        </p:nvSpPr>
        <p:spPr>
          <a:xfrm>
            <a:off x="533400" y="6172200"/>
            <a:ext cx="5811724"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3"/>
          <p:cNvSpPr txBox="1"/>
          <p:nvPr>
            <p:ph idx="12" type="sldNum"/>
          </p:nvPr>
        </p:nvSpPr>
        <p:spPr>
          <a:xfrm>
            <a:off x="7774426" y="5578478"/>
            <a:ext cx="856907"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34"/>
          <p:cNvSpPr txBox="1"/>
          <p:nvPr>
            <p:ph type="title"/>
          </p:nvPr>
        </p:nvSpPr>
        <p:spPr>
          <a:xfrm>
            <a:off x="5418667" y="533400"/>
            <a:ext cx="3200400" cy="1524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4"/>
          <p:cNvSpPr txBox="1"/>
          <p:nvPr>
            <p:ph idx="1" type="body"/>
          </p:nvPr>
        </p:nvSpPr>
        <p:spPr>
          <a:xfrm>
            <a:off x="533399" y="533400"/>
            <a:ext cx="4438755" cy="5486400"/>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69" name="Google Shape;69;p34"/>
          <p:cNvSpPr txBox="1"/>
          <p:nvPr>
            <p:ph idx="2" type="body"/>
          </p:nvPr>
        </p:nvSpPr>
        <p:spPr>
          <a:xfrm>
            <a:off x="5418667" y="2209802"/>
            <a:ext cx="3200400" cy="2091267"/>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None/>
              <a:defRPr sz="16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70" name="Google Shape;70;p34"/>
          <p:cNvSpPr txBox="1"/>
          <p:nvPr>
            <p:ph idx="10" type="dt"/>
          </p:nvPr>
        </p:nvSpPr>
        <p:spPr>
          <a:xfrm>
            <a:off x="7430245" y="6172203"/>
            <a:ext cx="1200463"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1" type="ftr"/>
          </p:nvPr>
        </p:nvSpPr>
        <p:spPr>
          <a:xfrm>
            <a:off x="533400" y="6172200"/>
            <a:ext cx="5811724"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txBox="1"/>
          <p:nvPr>
            <p:ph idx="12" type="sldNum"/>
          </p:nvPr>
        </p:nvSpPr>
        <p:spPr>
          <a:xfrm>
            <a:off x="7774426" y="5578478"/>
            <a:ext cx="856907"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35"/>
          <p:cNvSpPr txBox="1"/>
          <p:nvPr>
            <p:ph type="title"/>
          </p:nvPr>
        </p:nvSpPr>
        <p:spPr>
          <a:xfrm>
            <a:off x="4495800" y="1447800"/>
            <a:ext cx="3563258"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5"/>
          <p:cNvSpPr/>
          <p:nvPr>
            <p:ph idx="2" type="pic"/>
          </p:nvPr>
        </p:nvSpPr>
        <p:spPr>
          <a:xfrm>
            <a:off x="762000" y="914400"/>
            <a:ext cx="3280974" cy="48006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76" name="Google Shape;76;p35"/>
          <p:cNvSpPr txBox="1"/>
          <p:nvPr>
            <p:ph idx="1" type="body"/>
          </p:nvPr>
        </p:nvSpPr>
        <p:spPr>
          <a:xfrm>
            <a:off x="4496027" y="2743200"/>
            <a:ext cx="3564223" cy="2082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77" name="Google Shape;77;p35"/>
          <p:cNvSpPr txBox="1"/>
          <p:nvPr>
            <p:ph idx="10" type="dt"/>
          </p:nvPr>
        </p:nvSpPr>
        <p:spPr>
          <a:xfrm>
            <a:off x="7430245" y="6172203"/>
            <a:ext cx="1200463"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5"/>
          <p:cNvSpPr txBox="1"/>
          <p:nvPr>
            <p:ph idx="11" type="ftr"/>
          </p:nvPr>
        </p:nvSpPr>
        <p:spPr>
          <a:xfrm>
            <a:off x="533400" y="6172200"/>
            <a:ext cx="5811724"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5"/>
          <p:cNvSpPr txBox="1"/>
          <p:nvPr>
            <p:ph idx="12" type="sldNum"/>
          </p:nvPr>
        </p:nvSpPr>
        <p:spPr>
          <a:xfrm>
            <a:off x="7774426" y="5578478"/>
            <a:ext cx="856907"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5" name="Shape 5"/>
        <p:cNvGrpSpPr/>
        <p:nvPr/>
      </p:nvGrpSpPr>
      <p:grpSpPr>
        <a:xfrm>
          <a:off x="0" y="0"/>
          <a:ext cx="0" cy="0"/>
          <a:chOff x="0" y="0"/>
          <a:chExt cx="0" cy="0"/>
        </a:xfrm>
      </p:grpSpPr>
      <p:grpSp>
        <p:nvGrpSpPr>
          <p:cNvPr id="6" name="Google Shape;6;p26"/>
          <p:cNvGrpSpPr/>
          <p:nvPr/>
        </p:nvGrpSpPr>
        <p:grpSpPr>
          <a:xfrm>
            <a:off x="6670675" y="3894667"/>
            <a:ext cx="2470456" cy="2658533"/>
            <a:chOff x="6687077" y="3259666"/>
            <a:chExt cx="2981857" cy="3208867"/>
          </a:xfrm>
        </p:grpSpPr>
        <p:cxnSp>
          <p:nvCxnSpPr>
            <p:cNvPr id="7" name="Google Shape;7;p26"/>
            <p:cNvCxnSpPr/>
            <p:nvPr/>
          </p:nvCxnSpPr>
          <p:spPr>
            <a:xfrm flipH="1">
              <a:off x="8756120" y="3259666"/>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8" name="Google Shape;8;p26"/>
            <p:cNvCxnSpPr/>
            <p:nvPr/>
          </p:nvCxnSpPr>
          <p:spPr>
            <a:xfrm flipH="1">
              <a:off x="6687077" y="3486677"/>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9" name="Google Shape;9;p26"/>
            <p:cNvCxnSpPr/>
            <p:nvPr/>
          </p:nvCxnSpPr>
          <p:spPr>
            <a:xfrm flipH="1">
              <a:off x="7772400" y="3581400"/>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10" name="Google Shape;10;p26"/>
            <p:cNvCxnSpPr/>
            <p:nvPr/>
          </p:nvCxnSpPr>
          <p:spPr>
            <a:xfrm flipH="1">
              <a:off x="7923214" y="3433394"/>
              <a:ext cx="1739738" cy="1739740"/>
            </a:xfrm>
            <a:prstGeom prst="straightConnector1">
              <a:avLst/>
            </a:prstGeom>
            <a:noFill/>
            <a:ln cap="flat" cmpd="sng" w="28575">
              <a:solidFill>
                <a:schemeClr val="lt1"/>
              </a:solidFill>
              <a:prstDash val="solid"/>
              <a:round/>
              <a:headEnd len="sm" w="sm" type="none"/>
              <a:tailEnd len="sm" w="sm" type="none"/>
            </a:ln>
          </p:spPr>
        </p:cxnSp>
        <p:cxnSp>
          <p:nvCxnSpPr>
            <p:cNvPr id="11" name="Google Shape;11;p26"/>
            <p:cNvCxnSpPr/>
            <p:nvPr/>
          </p:nvCxnSpPr>
          <p:spPr>
            <a:xfrm flipH="1">
              <a:off x="8398935" y="3985317"/>
              <a:ext cx="1264017" cy="1264016"/>
            </a:xfrm>
            <a:prstGeom prst="straightConnector1">
              <a:avLst/>
            </a:prstGeom>
            <a:noFill/>
            <a:ln cap="flat" cmpd="sng" w="28575">
              <a:solidFill>
                <a:schemeClr val="lt1"/>
              </a:solidFill>
              <a:prstDash val="solid"/>
              <a:round/>
              <a:headEnd len="sm" w="sm" type="none"/>
              <a:tailEnd len="sm" w="sm" type="none"/>
            </a:ln>
          </p:spPr>
        </p:cxnSp>
      </p:grpSp>
      <p:sp>
        <p:nvSpPr>
          <p:cNvPr id="12" name="Google Shape;12;p26"/>
          <p:cNvSpPr txBox="1"/>
          <p:nvPr>
            <p:ph type="title"/>
          </p:nvPr>
        </p:nvSpPr>
        <p:spPr>
          <a:xfrm>
            <a:off x="533400" y="4495800"/>
            <a:ext cx="6554867" cy="1524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200"/>
              <a:buFont typeface="Century Gothic"/>
              <a:buNone/>
              <a:defRPr b="0" i="0" sz="32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Google Shape;13;p26"/>
          <p:cNvSpPr txBox="1"/>
          <p:nvPr>
            <p:ph idx="1" type="body"/>
          </p:nvPr>
        </p:nvSpPr>
        <p:spPr>
          <a:xfrm>
            <a:off x="533400" y="533401"/>
            <a:ext cx="6554867" cy="3767670"/>
          </a:xfrm>
          <a:prstGeom prst="rect">
            <a:avLst/>
          </a:prstGeom>
          <a:noFill/>
          <a:ln>
            <a:noFill/>
          </a:ln>
        </p:spPr>
        <p:txBody>
          <a:bodyPr anchorCtr="0" anchor="ctr" bIns="45700" lIns="91425" spcFirstLastPara="1" rIns="91425" wrap="square" tIns="45700">
            <a:normAutofit/>
          </a:bodyPr>
          <a:lstStyle>
            <a:lvl1pPr indent="-330200" lvl="0" marL="457200" marR="0" rtl="0" algn="l">
              <a:spcBef>
                <a:spcPts val="400"/>
              </a:spcBef>
              <a:spcAft>
                <a:spcPts val="0"/>
              </a:spcAft>
              <a:buClr>
                <a:schemeClr val="lt1"/>
              </a:buClr>
              <a:buSzPts val="16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320040" lvl="1" marL="914400" marR="0" rtl="0" algn="l">
              <a:spcBef>
                <a:spcPts val="600"/>
              </a:spcBef>
              <a:spcAft>
                <a:spcPts val="0"/>
              </a:spcAft>
              <a:buClr>
                <a:schemeClr val="lt1"/>
              </a:buClr>
              <a:buSzPts val="1440"/>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309880" lvl="2" marL="1371600" marR="0" rtl="0" algn="l">
              <a:spcBef>
                <a:spcPts val="600"/>
              </a:spcBef>
              <a:spcAft>
                <a:spcPts val="0"/>
              </a:spcAft>
              <a:buClr>
                <a:schemeClr val="lt1"/>
              </a:buClr>
              <a:buSzPts val="128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299719" lvl="3" marL="18288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299720" lvl="4" marL="22860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4" name="Google Shape;14;p26"/>
          <p:cNvSpPr txBox="1"/>
          <p:nvPr>
            <p:ph idx="10" type="dt"/>
          </p:nvPr>
        </p:nvSpPr>
        <p:spPr>
          <a:xfrm>
            <a:off x="7430245" y="6172203"/>
            <a:ext cx="1200463"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26"/>
          <p:cNvSpPr txBox="1"/>
          <p:nvPr>
            <p:ph idx="11" type="ftr"/>
          </p:nvPr>
        </p:nvSpPr>
        <p:spPr>
          <a:xfrm>
            <a:off x="533400" y="6172200"/>
            <a:ext cx="5811724"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26"/>
          <p:cNvSpPr txBox="1"/>
          <p:nvPr>
            <p:ph idx="12" type="sldNum"/>
          </p:nvPr>
        </p:nvSpPr>
        <p:spPr>
          <a:xfrm>
            <a:off x="7774426" y="5578478"/>
            <a:ext cx="856907" cy="6699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2800" u="none" cap="none" strike="noStrike">
                <a:solidFill>
                  <a:srgbClr val="09304A"/>
                </a:solidFill>
                <a:latin typeface="Century Gothic"/>
                <a:ea typeface="Century Gothic"/>
                <a:cs typeface="Century Gothic"/>
                <a:sym typeface="Century Gothic"/>
              </a:defRPr>
            </a:lvl1pPr>
            <a:lvl2pPr indent="0" lvl="1" marL="0" marR="0" rtl="0" algn="r">
              <a:spcBef>
                <a:spcPts val="0"/>
              </a:spcBef>
              <a:buNone/>
              <a:defRPr b="0" i="0" sz="2800" u="none" cap="none" strike="noStrike">
                <a:solidFill>
                  <a:srgbClr val="09304A"/>
                </a:solidFill>
                <a:latin typeface="Century Gothic"/>
                <a:ea typeface="Century Gothic"/>
                <a:cs typeface="Century Gothic"/>
                <a:sym typeface="Century Gothic"/>
              </a:defRPr>
            </a:lvl2pPr>
            <a:lvl3pPr indent="0" lvl="2" marL="0" marR="0" rtl="0" algn="r">
              <a:spcBef>
                <a:spcPts val="0"/>
              </a:spcBef>
              <a:buNone/>
              <a:defRPr b="0" i="0" sz="2800" u="none" cap="none" strike="noStrike">
                <a:solidFill>
                  <a:srgbClr val="09304A"/>
                </a:solidFill>
                <a:latin typeface="Century Gothic"/>
                <a:ea typeface="Century Gothic"/>
                <a:cs typeface="Century Gothic"/>
                <a:sym typeface="Century Gothic"/>
              </a:defRPr>
            </a:lvl3pPr>
            <a:lvl4pPr indent="0" lvl="3" marL="0" marR="0" rtl="0" algn="r">
              <a:spcBef>
                <a:spcPts val="0"/>
              </a:spcBef>
              <a:buNone/>
              <a:defRPr b="0" i="0" sz="2800" u="none" cap="none" strike="noStrike">
                <a:solidFill>
                  <a:srgbClr val="09304A"/>
                </a:solidFill>
                <a:latin typeface="Century Gothic"/>
                <a:ea typeface="Century Gothic"/>
                <a:cs typeface="Century Gothic"/>
                <a:sym typeface="Century Gothic"/>
              </a:defRPr>
            </a:lvl4pPr>
            <a:lvl5pPr indent="0" lvl="4" marL="0" marR="0" rtl="0" algn="r">
              <a:spcBef>
                <a:spcPts val="0"/>
              </a:spcBef>
              <a:buNone/>
              <a:defRPr b="0" i="0" sz="2800" u="none" cap="none" strike="noStrike">
                <a:solidFill>
                  <a:srgbClr val="09304A"/>
                </a:solidFill>
                <a:latin typeface="Century Gothic"/>
                <a:ea typeface="Century Gothic"/>
                <a:cs typeface="Century Gothic"/>
                <a:sym typeface="Century Gothic"/>
              </a:defRPr>
            </a:lvl5pPr>
            <a:lvl6pPr indent="0" lvl="5" marL="0" marR="0" rtl="0" algn="r">
              <a:spcBef>
                <a:spcPts val="0"/>
              </a:spcBef>
              <a:buNone/>
              <a:defRPr b="0" i="0" sz="2800" u="none" cap="none" strike="noStrike">
                <a:solidFill>
                  <a:srgbClr val="09304A"/>
                </a:solidFill>
                <a:latin typeface="Century Gothic"/>
                <a:ea typeface="Century Gothic"/>
                <a:cs typeface="Century Gothic"/>
                <a:sym typeface="Century Gothic"/>
              </a:defRPr>
            </a:lvl6pPr>
            <a:lvl7pPr indent="0" lvl="6" marL="0" marR="0" rtl="0" algn="r">
              <a:spcBef>
                <a:spcPts val="0"/>
              </a:spcBef>
              <a:buNone/>
              <a:defRPr b="0" i="0" sz="2800" u="none" cap="none" strike="noStrike">
                <a:solidFill>
                  <a:srgbClr val="09304A"/>
                </a:solidFill>
                <a:latin typeface="Century Gothic"/>
                <a:ea typeface="Century Gothic"/>
                <a:cs typeface="Century Gothic"/>
                <a:sym typeface="Century Gothic"/>
              </a:defRPr>
            </a:lvl7pPr>
            <a:lvl8pPr indent="0" lvl="7" marL="0" marR="0" rtl="0" algn="r">
              <a:spcBef>
                <a:spcPts val="0"/>
              </a:spcBef>
              <a:buNone/>
              <a:defRPr b="0" i="0" sz="2800" u="none" cap="none" strike="noStrike">
                <a:solidFill>
                  <a:srgbClr val="09304A"/>
                </a:solidFill>
                <a:latin typeface="Century Gothic"/>
                <a:ea typeface="Century Gothic"/>
                <a:cs typeface="Century Gothic"/>
                <a:sym typeface="Century Gothic"/>
              </a:defRPr>
            </a:lvl8pPr>
            <a:lvl9pPr indent="0" lvl="8" marL="0" marR="0" rtl="0" algn="r">
              <a:spcBef>
                <a:spcPts val="0"/>
              </a:spcBef>
              <a:buNone/>
              <a:defRPr b="0" i="0" sz="28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sr-Cyrl-R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7.jpg"/><Relationship Id="rId5"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s://www.wikipedia.org/" TargetMode="External"/><Relationship Id="rId4" Type="http://schemas.openxmlformats.org/officeDocument/2006/relationships/hyperlink" Target="https://drive.google.com/file/d/1g9AwgSu_KSQdO6Xd7k8UMKxvCK2rVAH_/view" TargetMode="External"/><Relationship Id="rId5" Type="http://schemas.openxmlformats.org/officeDocument/2006/relationships/hyperlink" Target="https://miss7mama.24sata.hr/amp/vrti%C4%87/dijabetes-kod-djece-simptomi-uzroci-prehrana-14393" TargetMode="External"/><Relationship Id="rId6" Type="http://schemas.openxmlformats.org/officeDocument/2006/relationships/hyperlink" Target="https://myhealth.alberta.ca/Health/Pages/conditions.aspx?hwid=aa20431" TargetMode="External"/><Relationship Id="rId7" Type="http://schemas.openxmlformats.org/officeDocument/2006/relationships/hyperlink" Target="https://etrebinje.com/2020/07/zasto-dijabeticari-u-republici-srpskoj-ne-mogu-dobiti-vise-trakica-za-mjerenje-secera-zasto-djeca-ne-mogu-dobiti-senzor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
          <p:cNvSpPr txBox="1"/>
          <p:nvPr>
            <p:ph type="ctrTitle"/>
          </p:nvPr>
        </p:nvSpPr>
        <p:spPr>
          <a:xfrm>
            <a:off x="395536" y="260648"/>
            <a:ext cx="8496944" cy="640871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4400"/>
              <a:buFont typeface="Century Gothic"/>
              <a:buNone/>
            </a:pPr>
            <a:r>
              <a:rPr lang="sr-Cyrl-RS"/>
              <a:t>ЈУ ОШ „НИКОЛА ТЕСЛА“ ПРЊАВОР</a:t>
            </a:r>
            <a:br>
              <a:rPr lang="sr-Cyrl-RS"/>
            </a:br>
            <a:br>
              <a:rPr lang="sr-Cyrl-RS"/>
            </a:br>
            <a:br>
              <a:rPr lang="sr-Cyrl-RS"/>
            </a:br>
            <a:br>
              <a:rPr lang="sr-Cyrl-RS"/>
            </a:br>
            <a:r>
              <a:rPr lang="sr-Cyrl-RS" sz="2000"/>
              <a:t>РАДИОНИЦА</a:t>
            </a:r>
            <a:br>
              <a:rPr lang="sr-Cyrl-RS"/>
            </a:br>
            <a:r>
              <a:rPr lang="sr-Cyrl-RS" sz="3600"/>
              <a:t>ДРУГАРСТВО И ПОДРШКА СУ ОНО ШТО ЈЕ НАЈЉЕПШЕ И НАЈПОТРЕБНИЈЕ У ЂАЧКОМ ДОБУ!</a:t>
            </a:r>
            <a:br>
              <a:rPr lang="sr-Cyrl-RS" sz="3600"/>
            </a:br>
            <a:r>
              <a:rPr lang="sr-Cyrl-RS" sz="1600"/>
              <a:t>АУТОР РАДИОНИЦЕ: ДАНКА ВУКОВИЋ, ПРОФЕСОР РАЗРЕДНЕ НАСТАВЕ</a:t>
            </a:r>
            <a:br>
              <a:rPr lang="sr-Cyrl-RS" sz="1600"/>
            </a:b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0"/>
          <p:cNvSpPr txBox="1"/>
          <p:nvPr>
            <p:ph type="ctrTitle"/>
          </p:nvPr>
        </p:nvSpPr>
        <p:spPr>
          <a:xfrm>
            <a:off x="1907704" y="779993"/>
            <a:ext cx="6730777" cy="312420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8000"/>
              <a:buFont typeface="Comic Sans MS"/>
              <a:buNone/>
            </a:pPr>
            <a:br>
              <a:rPr lang="sr-Cyrl-RS" sz="8000">
                <a:latin typeface="Comic Sans MS"/>
                <a:ea typeface="Comic Sans MS"/>
                <a:cs typeface="Comic Sans MS"/>
                <a:sym typeface="Comic Sans MS"/>
              </a:rPr>
            </a:br>
            <a:endParaRPr sz="2800">
              <a:latin typeface="Comic Sans MS"/>
              <a:ea typeface="Comic Sans MS"/>
              <a:cs typeface="Comic Sans MS"/>
              <a:sym typeface="Comic Sans MS"/>
            </a:endParaRPr>
          </a:p>
        </p:txBody>
      </p:sp>
      <p:sp>
        <p:nvSpPr>
          <p:cNvPr id="194" name="Google Shape;194;p10"/>
          <p:cNvSpPr txBox="1"/>
          <p:nvPr/>
        </p:nvSpPr>
        <p:spPr>
          <a:xfrm>
            <a:off x="1619672" y="4293095"/>
            <a:ext cx="40324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i="1" sz="2400">
              <a:solidFill>
                <a:srgbClr val="D8D8D8"/>
              </a:solidFill>
              <a:latin typeface="Comic Sans MS"/>
              <a:ea typeface="Comic Sans MS"/>
              <a:cs typeface="Comic Sans MS"/>
              <a:sym typeface="Comic Sans MS"/>
            </a:endParaRPr>
          </a:p>
        </p:txBody>
      </p:sp>
      <p:sp>
        <p:nvSpPr>
          <p:cNvPr id="195" name="Google Shape;195;p10"/>
          <p:cNvSpPr txBox="1"/>
          <p:nvPr/>
        </p:nvSpPr>
        <p:spPr>
          <a:xfrm>
            <a:off x="611560" y="295710"/>
            <a:ext cx="7632848"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r-Cyrl-RS" sz="2800">
                <a:solidFill>
                  <a:schemeClr val="lt1"/>
                </a:solidFill>
                <a:latin typeface="Comic Sans MS"/>
                <a:ea typeface="Comic Sans MS"/>
                <a:cs typeface="Comic Sans MS"/>
                <a:sym typeface="Comic Sans MS"/>
              </a:rPr>
              <a:t>ЈУ ОШ „Никола Тесла“ Прњавор</a:t>
            </a:r>
            <a:endParaRPr sz="2800">
              <a:solidFill>
                <a:schemeClr val="lt1"/>
              </a:solidFill>
              <a:latin typeface="Comic Sans MS"/>
              <a:ea typeface="Comic Sans MS"/>
              <a:cs typeface="Comic Sans MS"/>
              <a:sym typeface="Comic Sans MS"/>
            </a:endParaRPr>
          </a:p>
        </p:txBody>
      </p:sp>
      <p:sp>
        <p:nvSpPr>
          <p:cNvPr id="196" name="Google Shape;196;p10"/>
          <p:cNvSpPr txBox="1"/>
          <p:nvPr/>
        </p:nvSpPr>
        <p:spPr>
          <a:xfrm>
            <a:off x="611560" y="4608859"/>
            <a:ext cx="7776864"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r-Cyrl-RS" sz="2400">
                <a:solidFill>
                  <a:srgbClr val="D8D8D8"/>
                </a:solidFill>
                <a:latin typeface="Comic Sans MS"/>
                <a:ea typeface="Comic Sans MS"/>
                <a:cs typeface="Comic Sans MS"/>
                <a:sym typeface="Comic Sans MS"/>
              </a:rPr>
              <a:t>Тема: ДИЈАБЕТЕС ТИП 1</a:t>
            </a:r>
            <a:endParaRPr sz="2400">
              <a:solidFill>
                <a:srgbClr val="D8D8D8"/>
              </a:solidFill>
              <a:latin typeface="Comic Sans MS"/>
              <a:ea typeface="Comic Sans MS"/>
              <a:cs typeface="Comic Sans MS"/>
              <a:sym typeface="Comic Sans MS"/>
            </a:endParaRPr>
          </a:p>
          <a:p>
            <a:pPr indent="0" lvl="0" marL="0" marR="0" rtl="0" algn="l">
              <a:spcBef>
                <a:spcPts val="0"/>
              </a:spcBef>
              <a:spcAft>
                <a:spcPts val="0"/>
              </a:spcAft>
              <a:buNone/>
            </a:pPr>
            <a:r>
              <a:rPr lang="sr-Cyrl-RS" sz="2400">
                <a:solidFill>
                  <a:srgbClr val="D8D8D8"/>
                </a:solidFill>
                <a:latin typeface="Comic Sans MS"/>
                <a:ea typeface="Comic Sans MS"/>
                <a:cs typeface="Comic Sans MS"/>
                <a:sym typeface="Comic Sans MS"/>
              </a:rPr>
              <a:t>Припремили: Савјет ученика ЈУ ОШ „Никола Тесла“ Прњавор и координатор Савјета ученика: Данка Вуковић, професор разредне наставе</a:t>
            </a:r>
            <a:endParaRPr sz="2400">
              <a:solidFill>
                <a:srgbClr val="D8D8D8"/>
              </a:solidFill>
              <a:latin typeface="Comic Sans MS"/>
              <a:ea typeface="Comic Sans MS"/>
              <a:cs typeface="Comic Sans MS"/>
              <a:sym typeface="Comic Sans MS"/>
            </a:endParaRPr>
          </a:p>
        </p:txBody>
      </p:sp>
      <p:pic>
        <p:nvPicPr>
          <p:cNvPr id="197" name="Google Shape;197;p10"/>
          <p:cNvPicPr preferRelativeResize="0"/>
          <p:nvPr/>
        </p:nvPicPr>
        <p:blipFill rotWithShape="1">
          <a:blip r:embed="rId3">
            <a:alphaModFix/>
          </a:blip>
          <a:srcRect b="0" l="0" r="0" t="0"/>
          <a:stretch/>
        </p:blipFill>
        <p:spPr>
          <a:xfrm>
            <a:off x="2195736" y="1412776"/>
            <a:ext cx="4506033" cy="30331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nvSpPr>
        <p:spPr>
          <a:xfrm>
            <a:off x="1043608" y="980728"/>
            <a:ext cx="7488832" cy="53245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r-Cyrl-RS" sz="2000">
                <a:solidFill>
                  <a:schemeClr val="lt1"/>
                </a:solidFill>
                <a:latin typeface="Comic Sans MS"/>
                <a:ea typeface="Comic Sans MS"/>
                <a:cs typeface="Comic Sans MS"/>
                <a:sym typeface="Comic Sans MS"/>
              </a:rPr>
              <a:t>САДРЖAJ:</a:t>
            </a:r>
            <a:endParaRPr/>
          </a:p>
          <a:p>
            <a:pPr indent="0" lvl="0" marL="0" marR="0" rtl="0" algn="l">
              <a:spcBef>
                <a:spcPts val="0"/>
              </a:spcBef>
              <a:spcAft>
                <a:spcPts val="0"/>
              </a:spcAft>
              <a:buNone/>
            </a:pPr>
            <a:r>
              <a:t/>
            </a:r>
            <a:endParaRPr sz="2000">
              <a:solidFill>
                <a:schemeClr val="lt1"/>
              </a:solidFill>
              <a:latin typeface="Comic Sans MS"/>
              <a:ea typeface="Comic Sans MS"/>
              <a:cs typeface="Comic Sans MS"/>
              <a:sym typeface="Comic Sans MS"/>
            </a:endParaRPr>
          </a:p>
          <a:p>
            <a:pPr indent="-342900" lvl="0" marL="342900" marR="0" rtl="0" algn="l">
              <a:spcBef>
                <a:spcPts val="0"/>
              </a:spcBef>
              <a:spcAft>
                <a:spcPts val="0"/>
              </a:spcAft>
              <a:buClr>
                <a:schemeClr val="lt1"/>
              </a:buClr>
              <a:buSzPts val="2000"/>
              <a:buFont typeface="Arial"/>
              <a:buChar char="•"/>
            </a:pPr>
            <a:r>
              <a:rPr lang="sr-Cyrl-RS" sz="2000">
                <a:solidFill>
                  <a:schemeClr val="lt1"/>
                </a:solidFill>
                <a:latin typeface="Comic Sans MS"/>
                <a:ea typeface="Comic Sans MS"/>
                <a:cs typeface="Comic Sans MS"/>
                <a:sym typeface="Comic Sans MS"/>
              </a:rPr>
              <a:t> Шта je дијабетес тип 1?</a:t>
            </a:r>
            <a:endParaRPr sz="2000">
              <a:solidFill>
                <a:schemeClr val="lt1"/>
              </a:solidFill>
              <a:latin typeface="Comic Sans MS"/>
              <a:ea typeface="Comic Sans MS"/>
              <a:cs typeface="Comic Sans MS"/>
              <a:sym typeface="Comic Sans MS"/>
            </a:endParaRPr>
          </a:p>
          <a:p>
            <a:pPr indent="-342900" lvl="0" marL="342900" marR="0" rtl="0" algn="l">
              <a:spcBef>
                <a:spcPts val="0"/>
              </a:spcBef>
              <a:spcAft>
                <a:spcPts val="0"/>
              </a:spcAft>
              <a:buClr>
                <a:schemeClr val="lt1"/>
              </a:buClr>
              <a:buSzPts val="2000"/>
              <a:buFont typeface="Arial"/>
              <a:buChar char="•"/>
            </a:pPr>
            <a:r>
              <a:rPr lang="sr-Cyrl-RS" sz="2000">
                <a:solidFill>
                  <a:schemeClr val="lt1"/>
                </a:solidFill>
                <a:latin typeface="Comic Sans MS"/>
                <a:ea typeface="Comic Sans MS"/>
                <a:cs typeface="Comic Sans MS"/>
                <a:sym typeface="Comic Sans MS"/>
              </a:rPr>
              <a:t> Kратка историја дијабетеса</a:t>
            </a:r>
            <a:endParaRPr sz="2000">
              <a:solidFill>
                <a:schemeClr val="lt1"/>
              </a:solidFill>
              <a:latin typeface="Comic Sans MS"/>
              <a:ea typeface="Comic Sans MS"/>
              <a:cs typeface="Comic Sans MS"/>
              <a:sym typeface="Comic Sans MS"/>
            </a:endParaRPr>
          </a:p>
          <a:p>
            <a:pPr indent="-342900" lvl="0" marL="342900" marR="0" rtl="0" algn="l">
              <a:spcBef>
                <a:spcPts val="0"/>
              </a:spcBef>
              <a:spcAft>
                <a:spcPts val="0"/>
              </a:spcAft>
              <a:buClr>
                <a:schemeClr val="lt1"/>
              </a:buClr>
              <a:buSzPts val="2000"/>
              <a:buFont typeface="Arial"/>
              <a:buChar char="•"/>
            </a:pPr>
            <a:r>
              <a:rPr lang="sr-Cyrl-RS" sz="2000">
                <a:solidFill>
                  <a:schemeClr val="lt1"/>
                </a:solidFill>
                <a:latin typeface="Comic Sans MS"/>
                <a:ea typeface="Comic Sans MS"/>
                <a:cs typeface="Comic Sans MS"/>
                <a:sym typeface="Comic Sans MS"/>
              </a:rPr>
              <a:t> Врсте дијабетеса</a:t>
            </a:r>
            <a:endParaRPr sz="2000">
              <a:solidFill>
                <a:schemeClr val="lt1"/>
              </a:solidFill>
              <a:latin typeface="Comic Sans MS"/>
              <a:ea typeface="Comic Sans MS"/>
              <a:cs typeface="Comic Sans MS"/>
              <a:sym typeface="Comic Sans MS"/>
            </a:endParaRPr>
          </a:p>
          <a:p>
            <a:pPr indent="-342900" lvl="0" marL="342900" marR="0" rtl="0" algn="l">
              <a:spcBef>
                <a:spcPts val="0"/>
              </a:spcBef>
              <a:spcAft>
                <a:spcPts val="0"/>
              </a:spcAft>
              <a:buClr>
                <a:schemeClr val="lt1"/>
              </a:buClr>
              <a:buSzPts val="2000"/>
              <a:buFont typeface="Arial"/>
              <a:buChar char="•"/>
            </a:pPr>
            <a:r>
              <a:rPr lang="sr-Cyrl-RS" sz="2000">
                <a:solidFill>
                  <a:schemeClr val="lt1"/>
                </a:solidFill>
                <a:latin typeface="Comic Sans MS"/>
                <a:ea typeface="Comic Sans MS"/>
                <a:cs typeface="Comic Sans MS"/>
                <a:sym typeface="Comic Sans MS"/>
              </a:rPr>
              <a:t> Симптоми ниског шећера у крви (хипогликемија)</a:t>
            </a:r>
            <a:endParaRPr/>
          </a:p>
          <a:p>
            <a:pPr indent="-342900" lvl="0" marL="342900" marR="0" rtl="0" algn="l">
              <a:spcBef>
                <a:spcPts val="0"/>
              </a:spcBef>
              <a:spcAft>
                <a:spcPts val="0"/>
              </a:spcAft>
              <a:buClr>
                <a:schemeClr val="lt1"/>
              </a:buClr>
              <a:buSzPts val="2000"/>
              <a:buFont typeface="Arial"/>
              <a:buChar char="•"/>
            </a:pPr>
            <a:r>
              <a:rPr lang="sr-Cyrl-RS" sz="2000">
                <a:solidFill>
                  <a:schemeClr val="lt1"/>
                </a:solidFill>
                <a:latin typeface="Comic Sans MS"/>
                <a:ea typeface="Comic Sans MS"/>
                <a:cs typeface="Comic Sans MS"/>
                <a:sym typeface="Comic Sans MS"/>
              </a:rPr>
              <a:t> Симптоми високог шећера у крви (хиперликемија)</a:t>
            </a:r>
            <a:endParaRPr sz="2000">
              <a:solidFill>
                <a:schemeClr val="lt1"/>
              </a:solidFill>
              <a:latin typeface="Comic Sans MS"/>
              <a:ea typeface="Comic Sans MS"/>
              <a:cs typeface="Comic Sans MS"/>
              <a:sym typeface="Comic Sans MS"/>
            </a:endParaRPr>
          </a:p>
          <a:p>
            <a:pPr indent="-342900" lvl="0" marL="342900" marR="0" rtl="0" algn="l">
              <a:spcBef>
                <a:spcPts val="0"/>
              </a:spcBef>
              <a:spcAft>
                <a:spcPts val="0"/>
              </a:spcAft>
              <a:buClr>
                <a:schemeClr val="lt1"/>
              </a:buClr>
              <a:buSzPts val="2000"/>
              <a:buFont typeface="Arial"/>
              <a:buChar char="•"/>
            </a:pPr>
            <a:r>
              <a:rPr lang="sr-Cyrl-RS" sz="2000">
                <a:solidFill>
                  <a:schemeClr val="lt1"/>
                </a:solidFill>
                <a:latin typeface="Comic Sans MS"/>
                <a:ea typeface="Comic Sans MS"/>
                <a:cs typeface="Comic Sans MS"/>
                <a:sym typeface="Comic Sans MS"/>
              </a:rPr>
              <a:t> Инсулин</a:t>
            </a:r>
            <a:endParaRPr/>
          </a:p>
          <a:p>
            <a:pPr indent="-342900" lvl="0" marL="342900" marR="0" rtl="0" algn="l">
              <a:spcBef>
                <a:spcPts val="0"/>
              </a:spcBef>
              <a:spcAft>
                <a:spcPts val="0"/>
              </a:spcAft>
              <a:buClr>
                <a:schemeClr val="lt1"/>
              </a:buClr>
              <a:buSzPts val="2000"/>
              <a:buFont typeface="Arial"/>
              <a:buChar char="•"/>
            </a:pPr>
            <a:r>
              <a:rPr lang="sr-Cyrl-RS" sz="2000">
                <a:solidFill>
                  <a:schemeClr val="lt1"/>
                </a:solidFill>
                <a:latin typeface="Comic Sans MS"/>
                <a:ea typeface="Comic Sans MS"/>
                <a:cs typeface="Comic Sans MS"/>
                <a:sym typeface="Comic Sans MS"/>
              </a:rPr>
              <a:t> Мјерење шећера у крви</a:t>
            </a:r>
            <a:endParaRPr sz="2000">
              <a:solidFill>
                <a:schemeClr val="lt1"/>
              </a:solidFill>
              <a:latin typeface="Comic Sans MS"/>
              <a:ea typeface="Comic Sans MS"/>
              <a:cs typeface="Comic Sans MS"/>
              <a:sym typeface="Comic Sans MS"/>
            </a:endParaRPr>
          </a:p>
          <a:p>
            <a:pPr indent="-342900" lvl="0" marL="342900" marR="0" rtl="0" algn="l">
              <a:spcBef>
                <a:spcPts val="0"/>
              </a:spcBef>
              <a:spcAft>
                <a:spcPts val="0"/>
              </a:spcAft>
              <a:buClr>
                <a:schemeClr val="lt1"/>
              </a:buClr>
              <a:buSzPts val="2000"/>
              <a:buFont typeface="Arial"/>
              <a:buChar char="•"/>
            </a:pPr>
            <a:r>
              <a:rPr lang="sr-Cyrl-RS" sz="2000">
                <a:solidFill>
                  <a:schemeClr val="lt1"/>
                </a:solidFill>
                <a:latin typeface="Comic Sans MS"/>
                <a:ea typeface="Comic Sans MS"/>
                <a:cs typeface="Comic Sans MS"/>
                <a:sym typeface="Comic Sans MS"/>
              </a:rPr>
              <a:t> Лијечењe и компликације</a:t>
            </a:r>
            <a:endParaRPr/>
          </a:p>
          <a:p>
            <a:pPr indent="-342900" lvl="0" marL="342900" marR="0" rtl="0" algn="l">
              <a:spcBef>
                <a:spcPts val="0"/>
              </a:spcBef>
              <a:spcAft>
                <a:spcPts val="0"/>
              </a:spcAft>
              <a:buClr>
                <a:schemeClr val="lt1"/>
              </a:buClr>
              <a:buSzPts val="2000"/>
              <a:buFont typeface="Arial"/>
              <a:buChar char="•"/>
            </a:pPr>
            <a:r>
              <a:rPr lang="sr-Cyrl-RS" sz="2000">
                <a:solidFill>
                  <a:schemeClr val="lt1"/>
                </a:solidFill>
                <a:latin typeface="Comic Sans MS"/>
                <a:ea typeface="Comic Sans MS"/>
                <a:cs typeface="Comic Sans MS"/>
                <a:sym typeface="Comic Sans MS"/>
              </a:rPr>
              <a:t> Предрасуде о дјеци са дијабетесом</a:t>
            </a:r>
            <a:endParaRPr/>
          </a:p>
          <a:p>
            <a:pPr indent="-342900" lvl="0" marL="342900" marR="0" rtl="0" algn="l">
              <a:spcBef>
                <a:spcPts val="0"/>
              </a:spcBef>
              <a:spcAft>
                <a:spcPts val="0"/>
              </a:spcAft>
              <a:buClr>
                <a:schemeClr val="lt1"/>
              </a:buClr>
              <a:buSzPts val="2000"/>
              <a:buFont typeface="Arial"/>
              <a:buChar char="•"/>
            </a:pPr>
            <a:r>
              <a:rPr lang="sr-Cyrl-RS" sz="2000">
                <a:solidFill>
                  <a:schemeClr val="lt1"/>
                </a:solidFill>
                <a:latin typeface="Comic Sans MS"/>
                <a:ea typeface="Comic Sans MS"/>
                <a:cs typeface="Comic Sans MS"/>
                <a:sym typeface="Comic Sans MS"/>
              </a:rPr>
              <a:t> Дијабетес данас</a:t>
            </a:r>
            <a:endParaRPr/>
          </a:p>
          <a:p>
            <a:pPr indent="-342900" lvl="0" marL="342900" marR="0" rtl="0" algn="l">
              <a:spcBef>
                <a:spcPts val="0"/>
              </a:spcBef>
              <a:spcAft>
                <a:spcPts val="0"/>
              </a:spcAft>
              <a:buClr>
                <a:schemeClr val="lt1"/>
              </a:buClr>
              <a:buSzPts val="2000"/>
              <a:buFont typeface="Arial"/>
              <a:buChar char="•"/>
            </a:pPr>
            <a:r>
              <a:rPr lang="sr-Cyrl-RS" sz="2000">
                <a:solidFill>
                  <a:schemeClr val="lt1"/>
                </a:solidFill>
                <a:latin typeface="Comic Sans MS"/>
                <a:ea typeface="Comic Sans MS"/>
                <a:cs typeface="Comic Sans MS"/>
                <a:sym typeface="Comic Sans MS"/>
              </a:rPr>
              <a:t> Разумијевање и подршка</a:t>
            </a:r>
            <a:endParaRPr/>
          </a:p>
          <a:p>
            <a:pPr indent="-342900" lvl="0" marL="342900" marR="0" rtl="0" algn="l">
              <a:spcBef>
                <a:spcPts val="0"/>
              </a:spcBef>
              <a:spcAft>
                <a:spcPts val="0"/>
              </a:spcAft>
              <a:buClr>
                <a:schemeClr val="lt1"/>
              </a:buClr>
              <a:buSzPts val="2000"/>
              <a:buFont typeface="Arial"/>
              <a:buChar char="•"/>
            </a:pPr>
            <a:r>
              <a:rPr lang="sr-Cyrl-RS" sz="2000">
                <a:solidFill>
                  <a:schemeClr val="lt1"/>
                </a:solidFill>
                <a:latin typeface="Comic Sans MS"/>
                <a:ea typeface="Comic Sans MS"/>
                <a:cs typeface="Comic Sans MS"/>
                <a:sym typeface="Comic Sans MS"/>
              </a:rPr>
              <a:t> Закључак </a:t>
            </a:r>
            <a:endParaRPr sz="2000">
              <a:solidFill>
                <a:schemeClr val="lt1"/>
              </a:solidFill>
              <a:latin typeface="Comic Sans MS"/>
              <a:ea typeface="Comic Sans MS"/>
              <a:cs typeface="Comic Sans MS"/>
              <a:sym typeface="Comic Sans MS"/>
            </a:endParaRPr>
          </a:p>
          <a:p>
            <a:pPr indent="-342900" lvl="0" marL="342900" marR="0" rtl="0" algn="l">
              <a:spcBef>
                <a:spcPts val="0"/>
              </a:spcBef>
              <a:spcAft>
                <a:spcPts val="0"/>
              </a:spcAft>
              <a:buClr>
                <a:schemeClr val="lt1"/>
              </a:buClr>
              <a:buSzPts val="2000"/>
              <a:buFont typeface="Arial"/>
              <a:buChar char="•"/>
            </a:pPr>
            <a:r>
              <a:rPr lang="sr-Cyrl-RS" sz="2000">
                <a:solidFill>
                  <a:schemeClr val="lt1"/>
                </a:solidFill>
                <a:latin typeface="Comic Sans MS"/>
                <a:ea typeface="Comic Sans MS"/>
                <a:cs typeface="Comic Sans MS"/>
                <a:sym typeface="Comic Sans MS"/>
              </a:rPr>
              <a:t> Извори</a:t>
            </a:r>
            <a:endParaRPr/>
          </a:p>
          <a:p>
            <a:pPr indent="-342900" lvl="0" marL="342900" marR="0" rtl="0" algn="l">
              <a:spcBef>
                <a:spcPts val="0"/>
              </a:spcBef>
              <a:spcAft>
                <a:spcPts val="0"/>
              </a:spcAft>
              <a:buClr>
                <a:schemeClr val="lt1"/>
              </a:buClr>
              <a:buSzPts val="2000"/>
              <a:buFont typeface="Arial"/>
              <a:buChar char="•"/>
            </a:pPr>
            <a:r>
              <a:rPr lang="sr-Cyrl-RS" sz="2000">
                <a:solidFill>
                  <a:schemeClr val="lt1"/>
                </a:solidFill>
                <a:latin typeface="Comic Sans MS"/>
                <a:ea typeface="Comic Sans MS"/>
                <a:cs typeface="Comic Sans MS"/>
                <a:sym typeface="Comic Sans MS"/>
              </a:rPr>
              <a:t> Ученици који су учествовали у активностима</a:t>
            </a:r>
            <a:endParaRPr sz="20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lt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2"/>
          <p:cNvSpPr txBox="1"/>
          <p:nvPr>
            <p:ph type="title"/>
          </p:nvPr>
        </p:nvSpPr>
        <p:spPr>
          <a:xfrm>
            <a:off x="1403649" y="116632"/>
            <a:ext cx="7454168" cy="1524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omic Sans MS"/>
              <a:buNone/>
            </a:pPr>
            <a:r>
              <a:rPr lang="sr-Cyrl-RS" sz="3600">
                <a:latin typeface="Comic Sans MS"/>
                <a:ea typeface="Comic Sans MS"/>
                <a:cs typeface="Comic Sans MS"/>
                <a:sym typeface="Comic Sans MS"/>
              </a:rPr>
              <a:t>ШТА JE ДИЈАБЕТЕС ТИП 1?</a:t>
            </a:r>
            <a:endParaRPr sz="3600">
              <a:latin typeface="Comic Sans MS"/>
              <a:ea typeface="Comic Sans MS"/>
              <a:cs typeface="Comic Sans MS"/>
              <a:sym typeface="Comic Sans MS"/>
            </a:endParaRPr>
          </a:p>
        </p:txBody>
      </p:sp>
      <p:sp>
        <p:nvSpPr>
          <p:cNvPr id="208" name="Google Shape;208;p12"/>
          <p:cNvSpPr txBox="1"/>
          <p:nvPr>
            <p:ph idx="1" type="body"/>
          </p:nvPr>
        </p:nvSpPr>
        <p:spPr>
          <a:xfrm>
            <a:off x="539552" y="945967"/>
            <a:ext cx="6554867" cy="3767670"/>
          </a:xfrm>
          <a:prstGeom prst="rect">
            <a:avLst/>
          </a:prstGeom>
          <a:noFill/>
          <a:ln>
            <a:noFill/>
          </a:ln>
        </p:spPr>
        <p:txBody>
          <a:bodyPr anchorCtr="0" anchor="ctr" bIns="45700" lIns="91425" spcFirstLastPara="1" rIns="91425" wrap="square" tIns="45700">
            <a:normAutofit fontScale="92500"/>
          </a:bodyPr>
          <a:lstStyle/>
          <a:p>
            <a:pPr indent="0" lvl="0" marL="0" rtl="0" algn="l">
              <a:spcBef>
                <a:spcPts val="0"/>
              </a:spcBef>
              <a:spcAft>
                <a:spcPts val="0"/>
              </a:spcAft>
              <a:buSzPct val="66666"/>
              <a:buNone/>
            </a:pPr>
            <a:r>
              <a:rPr lang="sr-Cyrl-RS"/>
              <a:t> </a:t>
            </a:r>
            <a:endParaRPr sz="2400">
              <a:solidFill>
                <a:schemeClr val="accent1"/>
              </a:solidFill>
              <a:latin typeface="Comic Sans MS"/>
              <a:ea typeface="Comic Sans MS"/>
              <a:cs typeface="Comic Sans MS"/>
              <a:sym typeface="Comic Sans MS"/>
            </a:endParaRPr>
          </a:p>
          <a:p>
            <a:pPr indent="-285750" lvl="0" marL="285750" rtl="0" algn="l">
              <a:spcBef>
                <a:spcPts val="1044"/>
              </a:spcBef>
              <a:spcAft>
                <a:spcPts val="0"/>
              </a:spcAft>
              <a:buSzPct val="80000"/>
              <a:buChar char="▶"/>
            </a:pPr>
            <a:r>
              <a:rPr b="1" lang="sr-Cyrl-RS" sz="2400">
                <a:solidFill>
                  <a:schemeClr val="accent1"/>
                </a:solidFill>
                <a:latin typeface="Comic Sans MS"/>
                <a:ea typeface="Comic Sans MS"/>
                <a:cs typeface="Comic Sans MS"/>
                <a:sym typeface="Comic Sans MS"/>
              </a:rPr>
              <a:t>Аутоимуна болест од које оболијевају дјеца и адолесценти, рјеђе и одрасле особе.</a:t>
            </a:r>
            <a:endParaRPr b="1" sz="2400">
              <a:solidFill>
                <a:schemeClr val="accent1"/>
              </a:solidFill>
              <a:latin typeface="Comic Sans MS"/>
              <a:ea typeface="Comic Sans MS"/>
              <a:cs typeface="Comic Sans MS"/>
              <a:sym typeface="Comic Sans MS"/>
            </a:endParaRPr>
          </a:p>
          <a:p>
            <a:pPr indent="-285750" lvl="0" marL="285750" rtl="0" algn="l">
              <a:spcBef>
                <a:spcPts val="1044"/>
              </a:spcBef>
              <a:spcAft>
                <a:spcPts val="0"/>
              </a:spcAft>
              <a:buSzPct val="80000"/>
              <a:buChar char="▶"/>
            </a:pPr>
            <a:r>
              <a:rPr lang="sr-Cyrl-RS" sz="2400">
                <a:solidFill>
                  <a:schemeClr val="accent1"/>
                </a:solidFill>
                <a:latin typeface="Comic Sans MS"/>
                <a:ea typeface="Comic Sans MS"/>
                <a:cs typeface="Comic Sans MS"/>
                <a:sym typeface="Comic Sans MS"/>
              </a:rPr>
              <a:t>Догађа се када панкреас престане да лучи инсулин, хормон неопходан да би се шећер у организму претварао у енергију.</a:t>
            </a:r>
            <a:endParaRPr/>
          </a:p>
          <a:p>
            <a:pPr indent="-285750" lvl="0" marL="285750" rtl="0" algn="l">
              <a:spcBef>
                <a:spcPts val="1044"/>
              </a:spcBef>
              <a:spcAft>
                <a:spcPts val="0"/>
              </a:spcAft>
              <a:buSzPct val="80000"/>
              <a:buChar char="▶"/>
            </a:pPr>
            <a:r>
              <a:rPr lang="sr-Cyrl-RS" sz="2400">
                <a:solidFill>
                  <a:schemeClr val="accent1"/>
                </a:solidFill>
                <a:latin typeface="Comic Sans MS"/>
                <a:ea typeface="Comic Sans MS"/>
                <a:cs typeface="Comic Sans MS"/>
                <a:sym typeface="Comic Sans MS"/>
              </a:rPr>
              <a:t>Инсулин је попут кључа, он омогућује улазак глукозе (шећера) у ћелију.</a:t>
            </a:r>
            <a:endParaRPr sz="2400">
              <a:solidFill>
                <a:schemeClr val="accent1"/>
              </a:solidFill>
              <a:latin typeface="Comic Sans MS"/>
              <a:ea typeface="Comic Sans MS"/>
              <a:cs typeface="Comic Sans MS"/>
              <a:sym typeface="Comic Sans MS"/>
            </a:endParaRPr>
          </a:p>
          <a:p>
            <a:pPr indent="0" lvl="0" marL="0" rtl="0" algn="l">
              <a:spcBef>
                <a:spcPts val="970"/>
              </a:spcBef>
              <a:spcAft>
                <a:spcPts val="0"/>
              </a:spcAft>
              <a:buSzPct val="80000"/>
              <a:buNone/>
            </a:pPr>
            <a:r>
              <a:t/>
            </a:r>
            <a:endParaRPr/>
          </a:p>
        </p:txBody>
      </p:sp>
      <p:pic>
        <p:nvPicPr>
          <p:cNvPr id="209" name="Google Shape;209;p12"/>
          <p:cNvPicPr preferRelativeResize="0"/>
          <p:nvPr/>
        </p:nvPicPr>
        <p:blipFill rotWithShape="1">
          <a:blip r:embed="rId3">
            <a:alphaModFix/>
          </a:blip>
          <a:srcRect b="0" l="0" r="0" t="0"/>
          <a:stretch/>
        </p:blipFill>
        <p:spPr>
          <a:xfrm>
            <a:off x="2725186" y="4421502"/>
            <a:ext cx="3485183" cy="22429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3"/>
          <p:cNvSpPr txBox="1"/>
          <p:nvPr>
            <p:ph type="title"/>
          </p:nvPr>
        </p:nvSpPr>
        <p:spPr>
          <a:xfrm>
            <a:off x="1043608" y="-243408"/>
            <a:ext cx="7923019" cy="1524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8D8D8"/>
              </a:buClr>
              <a:buSzPts val="3600"/>
              <a:buFont typeface="Comic Sans MS"/>
              <a:buNone/>
            </a:pPr>
            <a:r>
              <a:rPr lang="sr-Cyrl-RS" sz="3600">
                <a:solidFill>
                  <a:srgbClr val="D8D8D8"/>
                </a:solidFill>
                <a:latin typeface="Comic Sans MS"/>
                <a:ea typeface="Comic Sans MS"/>
                <a:cs typeface="Comic Sans MS"/>
                <a:sym typeface="Comic Sans MS"/>
              </a:rPr>
              <a:t>KРАТКА ИСТОРИЈА ДИЈАБЕТЕСA</a:t>
            </a:r>
            <a:endParaRPr sz="3600">
              <a:solidFill>
                <a:srgbClr val="D8D8D8"/>
              </a:solidFill>
              <a:latin typeface="Comic Sans MS"/>
              <a:ea typeface="Comic Sans MS"/>
              <a:cs typeface="Comic Sans MS"/>
              <a:sym typeface="Comic Sans MS"/>
            </a:endParaRPr>
          </a:p>
        </p:txBody>
      </p:sp>
      <p:sp>
        <p:nvSpPr>
          <p:cNvPr id="215" name="Google Shape;215;p13"/>
          <p:cNvSpPr txBox="1"/>
          <p:nvPr>
            <p:ph idx="1" type="body"/>
          </p:nvPr>
        </p:nvSpPr>
        <p:spPr>
          <a:xfrm>
            <a:off x="445484" y="836712"/>
            <a:ext cx="8676456" cy="602128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600"/>
              <a:buNone/>
            </a:pPr>
            <a:r>
              <a:t/>
            </a:r>
            <a:endParaRPr>
              <a:solidFill>
                <a:schemeClr val="accent1"/>
              </a:solidFill>
              <a:latin typeface="Comic Sans MS"/>
              <a:ea typeface="Comic Sans MS"/>
              <a:cs typeface="Comic Sans MS"/>
              <a:sym typeface="Comic Sans MS"/>
            </a:endParaRPr>
          </a:p>
          <a:p>
            <a:pPr indent="-184150" lvl="0" marL="285750" rtl="0" algn="l">
              <a:spcBef>
                <a:spcPts val="1000"/>
              </a:spcBef>
              <a:spcAft>
                <a:spcPts val="0"/>
              </a:spcAft>
              <a:buSzPts val="1600"/>
              <a:buNone/>
            </a:pPr>
            <a:r>
              <a:t/>
            </a:r>
            <a:endParaRPr>
              <a:solidFill>
                <a:schemeClr val="accent1"/>
              </a:solidFill>
              <a:latin typeface="Comic Sans MS"/>
              <a:ea typeface="Comic Sans MS"/>
              <a:cs typeface="Comic Sans MS"/>
              <a:sym typeface="Comic Sans MS"/>
            </a:endParaRPr>
          </a:p>
          <a:p>
            <a:pPr indent="-184150" lvl="0" marL="285750" rtl="0" algn="l">
              <a:spcBef>
                <a:spcPts val="1000"/>
              </a:spcBef>
              <a:spcAft>
                <a:spcPts val="0"/>
              </a:spcAft>
              <a:buSzPts val="1600"/>
              <a:buNone/>
            </a:pPr>
            <a:r>
              <a:t/>
            </a:r>
            <a:endParaRPr>
              <a:solidFill>
                <a:schemeClr val="accent1"/>
              </a:solidFill>
              <a:latin typeface="Comic Sans MS"/>
              <a:ea typeface="Comic Sans MS"/>
              <a:cs typeface="Comic Sans MS"/>
              <a:sym typeface="Comic Sans MS"/>
            </a:endParaRPr>
          </a:p>
          <a:p>
            <a:pPr indent="-285750" lvl="0" marL="285750" rtl="0" algn="l">
              <a:spcBef>
                <a:spcPts val="1000"/>
              </a:spcBef>
              <a:spcAft>
                <a:spcPts val="0"/>
              </a:spcAft>
              <a:buSzPts val="1600"/>
              <a:buChar char="▶"/>
            </a:pPr>
            <a:r>
              <a:rPr lang="sr-Cyrl-RS">
                <a:solidFill>
                  <a:schemeClr val="accent1"/>
                </a:solidFill>
                <a:latin typeface="Comic Sans MS"/>
                <a:ea typeface="Comic Sans MS"/>
                <a:cs typeface="Comic Sans MS"/>
                <a:sym typeface="Comic Sans MS"/>
              </a:rPr>
              <a:t>Први писани подаци о дијабетесу долазе још из Египта, потом подаци о болести долазе из античке Грчке, гдје се описује болест и начин дијегностификовања</a:t>
            </a:r>
            <a:endParaRPr>
              <a:solidFill>
                <a:schemeClr val="accent1"/>
              </a:solidFill>
              <a:latin typeface="Comic Sans MS"/>
              <a:ea typeface="Comic Sans MS"/>
              <a:cs typeface="Comic Sans MS"/>
              <a:sym typeface="Comic Sans MS"/>
            </a:endParaRPr>
          </a:p>
          <a:p>
            <a:pPr indent="-285750" lvl="0" marL="285750" rtl="0" algn="l">
              <a:spcBef>
                <a:spcPts val="1000"/>
              </a:spcBef>
              <a:spcAft>
                <a:spcPts val="0"/>
              </a:spcAft>
              <a:buSzPts val="1600"/>
              <a:buChar char="▶"/>
            </a:pPr>
            <a:r>
              <a:rPr lang="sr-Cyrl-RS">
                <a:solidFill>
                  <a:schemeClr val="accent1"/>
                </a:solidFill>
                <a:latin typeface="Comic Sans MS"/>
                <a:ea typeface="Comic Sans MS"/>
                <a:cs typeface="Comic Sans MS"/>
                <a:sym typeface="Comic Sans MS"/>
              </a:rPr>
              <a:t>Медицински исраживач, Фредерик Бантинг и научник медицине, Чарлс Бест, су открили инсулин 1921. године.</a:t>
            </a:r>
            <a:endParaRPr/>
          </a:p>
          <a:p>
            <a:pPr indent="-285750" lvl="0" marL="285750" rtl="0" algn="l">
              <a:spcBef>
                <a:spcPts val="1000"/>
              </a:spcBef>
              <a:spcAft>
                <a:spcPts val="0"/>
              </a:spcAft>
              <a:buSzPts val="1600"/>
              <a:buChar char="▶"/>
            </a:pPr>
            <a:r>
              <a:rPr lang="sr-Cyrl-RS">
                <a:solidFill>
                  <a:schemeClr val="accent1"/>
                </a:solidFill>
                <a:latin typeface="Comic Sans MS"/>
                <a:ea typeface="Comic Sans MS"/>
                <a:cs typeface="Comic Sans MS"/>
                <a:sym typeface="Comic Sans MS"/>
              </a:rPr>
              <a:t>1922. први пут су га примијенили на дјечаку од 14 година.</a:t>
            </a:r>
            <a:endParaRPr/>
          </a:p>
          <a:p>
            <a:pPr indent="-285750" lvl="0" marL="285750" rtl="0" algn="l">
              <a:spcBef>
                <a:spcPts val="1000"/>
              </a:spcBef>
              <a:spcAft>
                <a:spcPts val="0"/>
              </a:spcAft>
              <a:buSzPts val="1600"/>
              <a:buChar char="▶"/>
            </a:pPr>
            <a:r>
              <a:rPr lang="sr-Cyrl-RS">
                <a:solidFill>
                  <a:schemeClr val="accent1"/>
                </a:solidFill>
                <a:latin typeface="Comic Sans MS"/>
                <a:ea typeface="Comic Sans MS"/>
                <a:cs typeface="Comic Sans MS"/>
                <a:sym typeface="Comic Sans MS"/>
              </a:rPr>
              <a:t>Инсулин је донио револуцију, за до тада смртоносну болест, пронађен је начин како да се та болест држи под контролом.</a:t>
            </a:r>
            <a:endParaRPr/>
          </a:p>
          <a:p>
            <a:pPr indent="-285750" lvl="0" marL="285750" rtl="0" algn="l">
              <a:spcBef>
                <a:spcPts val="1000"/>
              </a:spcBef>
              <a:spcAft>
                <a:spcPts val="0"/>
              </a:spcAft>
              <a:buSzPts val="1600"/>
              <a:buChar char="▶"/>
            </a:pPr>
            <a:r>
              <a:rPr lang="sr-Cyrl-RS">
                <a:solidFill>
                  <a:schemeClr val="accent1"/>
                </a:solidFill>
                <a:latin typeface="Comic Sans MS"/>
                <a:ea typeface="Comic Sans MS"/>
                <a:cs typeface="Comic Sans MS"/>
                <a:sym typeface="Comic Sans MS"/>
              </a:rPr>
              <a:t>Ово се сматра једним од најзначајнијих тренутака у историји медицине.</a:t>
            </a:r>
            <a:endParaRPr>
              <a:solidFill>
                <a:schemeClr val="accent1"/>
              </a:solidFill>
              <a:latin typeface="Comic Sans MS"/>
              <a:ea typeface="Comic Sans MS"/>
              <a:cs typeface="Comic Sans MS"/>
              <a:sym typeface="Comic Sans MS"/>
            </a:endParaRPr>
          </a:p>
          <a:p>
            <a:pPr indent="-184150" lvl="0" marL="285750" rtl="0" algn="l">
              <a:spcBef>
                <a:spcPts val="1000"/>
              </a:spcBef>
              <a:spcAft>
                <a:spcPts val="0"/>
              </a:spcAft>
              <a:buSzPts val="1600"/>
              <a:buNone/>
            </a:pPr>
            <a:r>
              <a:t/>
            </a:r>
            <a:endParaRPr>
              <a:solidFill>
                <a:schemeClr val="accent1"/>
              </a:solidFill>
              <a:latin typeface="Comic Sans MS"/>
              <a:ea typeface="Comic Sans MS"/>
              <a:cs typeface="Comic Sans MS"/>
              <a:sym typeface="Comic Sans MS"/>
            </a:endParaRPr>
          </a:p>
          <a:p>
            <a:pPr indent="-184150" lvl="0" marL="285750" rtl="0" algn="l">
              <a:spcBef>
                <a:spcPts val="1000"/>
              </a:spcBef>
              <a:spcAft>
                <a:spcPts val="0"/>
              </a:spcAft>
              <a:buSzPts val="1600"/>
              <a:buNone/>
            </a:pPr>
            <a:r>
              <a:t/>
            </a:r>
            <a:endParaRPr>
              <a:solidFill>
                <a:schemeClr val="accent1"/>
              </a:solidFill>
              <a:latin typeface="Comic Sans MS"/>
              <a:ea typeface="Comic Sans MS"/>
              <a:cs typeface="Comic Sans MS"/>
              <a:sym typeface="Comic Sans MS"/>
            </a:endParaRPr>
          </a:p>
          <a:p>
            <a:pPr indent="-184150" lvl="0" marL="285750" rtl="0" algn="l">
              <a:spcBef>
                <a:spcPts val="1000"/>
              </a:spcBef>
              <a:spcAft>
                <a:spcPts val="0"/>
              </a:spcAft>
              <a:buSzPts val="1600"/>
              <a:buNone/>
            </a:pPr>
            <a:r>
              <a:t/>
            </a:r>
            <a:endParaRPr>
              <a:solidFill>
                <a:schemeClr val="accent1"/>
              </a:solidFill>
              <a:latin typeface="Comic Sans MS"/>
              <a:ea typeface="Comic Sans MS"/>
              <a:cs typeface="Comic Sans MS"/>
              <a:sym typeface="Comic Sans MS"/>
            </a:endParaRPr>
          </a:p>
          <a:p>
            <a:pPr indent="-184150" lvl="0" marL="285750" rtl="0" algn="l">
              <a:spcBef>
                <a:spcPts val="1000"/>
              </a:spcBef>
              <a:spcAft>
                <a:spcPts val="0"/>
              </a:spcAft>
              <a:buSzPts val="1600"/>
              <a:buNone/>
            </a:pPr>
            <a:r>
              <a:t/>
            </a:r>
            <a:endParaRPr>
              <a:solidFill>
                <a:schemeClr val="accent1"/>
              </a:solidFill>
              <a:latin typeface="Comic Sans MS"/>
              <a:ea typeface="Comic Sans MS"/>
              <a:cs typeface="Comic Sans MS"/>
              <a:sym typeface="Comic Sans MS"/>
            </a:endParaRPr>
          </a:p>
          <a:p>
            <a:pPr indent="-184150" lvl="0" marL="285750" rtl="0" algn="l">
              <a:spcBef>
                <a:spcPts val="1000"/>
              </a:spcBef>
              <a:spcAft>
                <a:spcPts val="0"/>
              </a:spcAft>
              <a:buSzPts val="1600"/>
              <a:buNone/>
            </a:pPr>
            <a:r>
              <a:t/>
            </a:r>
            <a:endParaRPr>
              <a:solidFill>
                <a:schemeClr val="accent1"/>
              </a:solidFill>
              <a:latin typeface="Comic Sans MS"/>
              <a:ea typeface="Comic Sans MS"/>
              <a:cs typeface="Comic Sans MS"/>
              <a:sym typeface="Comic Sans MS"/>
            </a:endParaRPr>
          </a:p>
          <a:p>
            <a:pPr indent="0" lvl="0" marL="0" rtl="0" algn="l">
              <a:spcBef>
                <a:spcPts val="1000"/>
              </a:spcBef>
              <a:spcAft>
                <a:spcPts val="0"/>
              </a:spcAft>
              <a:buSzPts val="1600"/>
              <a:buNone/>
            </a:pPr>
            <a:r>
              <a:t/>
            </a:r>
            <a:endParaRPr>
              <a:solidFill>
                <a:schemeClr val="accent1"/>
              </a:solidFill>
              <a:latin typeface="Comic Sans MS"/>
              <a:ea typeface="Comic Sans MS"/>
              <a:cs typeface="Comic Sans MS"/>
              <a:sym typeface="Comic Sans MS"/>
            </a:endParaRPr>
          </a:p>
          <a:p>
            <a:pPr indent="0" lvl="0" marL="0" rtl="0" algn="l">
              <a:spcBef>
                <a:spcPts val="1000"/>
              </a:spcBef>
              <a:spcAft>
                <a:spcPts val="0"/>
              </a:spcAft>
              <a:buSzPts val="1600"/>
              <a:buNone/>
            </a:pPr>
            <a:r>
              <a:t/>
            </a:r>
            <a:endParaRPr>
              <a:solidFill>
                <a:schemeClr val="accent1"/>
              </a:solidFill>
              <a:latin typeface="Comic Sans MS"/>
              <a:ea typeface="Comic Sans MS"/>
              <a:cs typeface="Comic Sans MS"/>
              <a:sym typeface="Comic Sans MS"/>
            </a:endParaRPr>
          </a:p>
        </p:txBody>
      </p:sp>
      <p:pic>
        <p:nvPicPr>
          <p:cNvPr id="216" name="Google Shape;216;p13"/>
          <p:cNvPicPr preferRelativeResize="0"/>
          <p:nvPr/>
        </p:nvPicPr>
        <p:blipFill rotWithShape="1">
          <a:blip r:embed="rId3">
            <a:alphaModFix/>
          </a:blip>
          <a:srcRect b="0" l="0" r="0" t="0"/>
          <a:stretch/>
        </p:blipFill>
        <p:spPr>
          <a:xfrm>
            <a:off x="2267744" y="4653136"/>
            <a:ext cx="2885778" cy="204947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4"/>
          <p:cNvSpPr txBox="1"/>
          <p:nvPr>
            <p:ph type="title"/>
          </p:nvPr>
        </p:nvSpPr>
        <p:spPr>
          <a:xfrm>
            <a:off x="899592" y="332656"/>
            <a:ext cx="8712968" cy="1524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800"/>
              <a:buFont typeface="Comic Sans MS"/>
              <a:buNone/>
            </a:pPr>
            <a:r>
              <a:rPr lang="sr-Cyrl-RS" sz="4800">
                <a:latin typeface="Comic Sans MS"/>
                <a:ea typeface="Comic Sans MS"/>
                <a:cs typeface="Comic Sans MS"/>
                <a:sym typeface="Comic Sans MS"/>
              </a:rPr>
              <a:t>  ВРСТЕ ДИЈАБЕТЕСA</a:t>
            </a:r>
            <a:endParaRPr sz="4800">
              <a:latin typeface="Comic Sans MS"/>
              <a:ea typeface="Comic Sans MS"/>
              <a:cs typeface="Comic Sans MS"/>
              <a:sym typeface="Comic Sans MS"/>
            </a:endParaRPr>
          </a:p>
        </p:txBody>
      </p:sp>
      <p:sp>
        <p:nvSpPr>
          <p:cNvPr id="222" name="Google Shape;222;p14"/>
          <p:cNvSpPr txBox="1"/>
          <p:nvPr>
            <p:ph idx="1" type="body"/>
          </p:nvPr>
        </p:nvSpPr>
        <p:spPr>
          <a:xfrm>
            <a:off x="323528" y="1700808"/>
            <a:ext cx="8640960" cy="3767670"/>
          </a:xfrm>
          <a:prstGeom prst="rect">
            <a:avLst/>
          </a:prstGeom>
          <a:noFill/>
          <a:ln>
            <a:noFill/>
          </a:ln>
        </p:spPr>
        <p:txBody>
          <a:bodyPr anchorCtr="0" anchor="ctr" bIns="45700" lIns="91425" spcFirstLastPara="1" rIns="91425" wrap="square" tIns="45700">
            <a:normAutofit/>
          </a:bodyPr>
          <a:lstStyle/>
          <a:p>
            <a:pPr indent="-285750" lvl="1" marL="742950" rtl="0" algn="l">
              <a:spcBef>
                <a:spcPts val="0"/>
              </a:spcBef>
              <a:spcAft>
                <a:spcPts val="0"/>
              </a:spcAft>
              <a:buSzPts val="1920"/>
              <a:buFont typeface="Arial"/>
              <a:buChar char="•"/>
            </a:pPr>
            <a:r>
              <a:rPr i="1" lang="sr-Cyrl-RS" sz="2400" u="sng">
                <a:solidFill>
                  <a:schemeClr val="accent1"/>
                </a:solidFill>
              </a:rPr>
              <a:t>TIP 1 </a:t>
            </a:r>
            <a:r>
              <a:rPr lang="sr-Cyrl-RS" sz="2400">
                <a:solidFill>
                  <a:schemeClr val="accent1"/>
                </a:solidFill>
              </a:rPr>
              <a:t>– </a:t>
            </a:r>
            <a:r>
              <a:rPr lang="sr-Cyrl-RS" sz="2400">
                <a:solidFill>
                  <a:schemeClr val="accent1"/>
                </a:solidFill>
                <a:latin typeface="Tahoma"/>
                <a:ea typeface="Tahoma"/>
                <a:cs typeface="Tahoma"/>
                <a:sym typeface="Tahoma"/>
              </a:rPr>
              <a:t>овисан о инсулину, оболијевају особе млађе од 30 година; много рјеђи од типа 2</a:t>
            </a:r>
            <a:endParaRPr sz="2400">
              <a:solidFill>
                <a:schemeClr val="accent1"/>
              </a:solidFill>
              <a:latin typeface="Tahoma"/>
              <a:ea typeface="Tahoma"/>
              <a:cs typeface="Tahoma"/>
              <a:sym typeface="Tahoma"/>
            </a:endParaRPr>
          </a:p>
          <a:p>
            <a:pPr indent="-285750" lvl="1" marL="742950" rtl="0" algn="l">
              <a:spcBef>
                <a:spcPts val="1080"/>
              </a:spcBef>
              <a:spcAft>
                <a:spcPts val="0"/>
              </a:spcAft>
              <a:buSzPts val="1920"/>
              <a:buFont typeface="Arial"/>
              <a:buChar char="•"/>
            </a:pPr>
            <a:r>
              <a:rPr i="1" lang="sr-Cyrl-RS" sz="2400" u="sng">
                <a:solidFill>
                  <a:schemeClr val="accent1"/>
                </a:solidFill>
              </a:rPr>
              <a:t>TIP 2 </a:t>
            </a:r>
            <a:r>
              <a:rPr lang="sr-Cyrl-RS" sz="2400">
                <a:solidFill>
                  <a:schemeClr val="accent1"/>
                </a:solidFill>
              </a:rPr>
              <a:t>- </a:t>
            </a:r>
            <a:r>
              <a:rPr lang="sr-Cyrl-RS" sz="2400">
                <a:solidFill>
                  <a:schemeClr val="accent1"/>
                </a:solidFill>
                <a:latin typeface="Tahoma"/>
                <a:ea typeface="Tahoma"/>
                <a:cs typeface="Tahoma"/>
                <a:sym typeface="Tahoma"/>
              </a:rPr>
              <a:t>неовисан o инсулину, оболијевају особе старије од 30 година и ријетко дјеца; правилне животне и прехрамбене навике су битне за превенцију овог типа дијабетеса</a:t>
            </a:r>
            <a:endParaRPr/>
          </a:p>
          <a:p>
            <a:pPr indent="-285750" lvl="1" marL="742950" rtl="0" algn="l">
              <a:spcBef>
                <a:spcPts val="1080"/>
              </a:spcBef>
              <a:spcAft>
                <a:spcPts val="0"/>
              </a:spcAft>
              <a:buSzPts val="1920"/>
              <a:buFont typeface="Arial"/>
              <a:buChar char="•"/>
            </a:pPr>
            <a:r>
              <a:rPr lang="sr-Cyrl-RS" sz="2400">
                <a:solidFill>
                  <a:schemeClr val="accent1"/>
                </a:solidFill>
                <a:latin typeface="Tahoma"/>
                <a:ea typeface="Tahoma"/>
                <a:cs typeface="Tahoma"/>
                <a:sym typeface="Tahoma"/>
              </a:rPr>
              <a:t>Гестацијски тип који се јавља код трудница.</a:t>
            </a:r>
            <a:endParaRPr sz="2400">
              <a:solidFill>
                <a:schemeClr val="accent1"/>
              </a:solidFill>
              <a:latin typeface="Tahoma"/>
              <a:ea typeface="Tahoma"/>
              <a:cs typeface="Tahoma"/>
              <a:sym typeface="Tahoma"/>
            </a:endParaRPr>
          </a:p>
          <a:p>
            <a:pPr indent="-163830" lvl="1" marL="742950" rtl="0" algn="l">
              <a:spcBef>
                <a:spcPts val="1080"/>
              </a:spcBef>
              <a:spcAft>
                <a:spcPts val="0"/>
              </a:spcAft>
              <a:buSzPts val="1920"/>
              <a:buFont typeface="Arial"/>
              <a:buNone/>
            </a:pPr>
            <a:r>
              <a:t/>
            </a:r>
            <a:endParaRPr sz="2400">
              <a:solidFill>
                <a:schemeClr val="accent1"/>
              </a:solidFill>
            </a:endParaRPr>
          </a:p>
          <a:p>
            <a:pPr indent="-184150" lvl="0" marL="285750" rtl="0" algn="l">
              <a:spcBef>
                <a:spcPts val="1000"/>
              </a:spcBef>
              <a:spcAft>
                <a:spcPts val="0"/>
              </a:spcAft>
              <a:buSzPts val="1600"/>
              <a:buNone/>
            </a:pPr>
            <a:r>
              <a:t/>
            </a:r>
            <a:endParaRPr>
              <a:latin typeface="Comic Sans MS"/>
              <a:ea typeface="Comic Sans MS"/>
              <a:cs typeface="Comic Sans MS"/>
              <a:sym typeface="Comic Sans MS"/>
            </a:endParaRPr>
          </a:p>
        </p:txBody>
      </p:sp>
      <p:pic>
        <p:nvPicPr>
          <p:cNvPr id="223" name="Google Shape;223;p14"/>
          <p:cNvPicPr preferRelativeResize="0"/>
          <p:nvPr/>
        </p:nvPicPr>
        <p:blipFill rotWithShape="1">
          <a:blip r:embed="rId3">
            <a:alphaModFix/>
          </a:blip>
          <a:srcRect b="0" l="0" r="0" t="0"/>
          <a:stretch/>
        </p:blipFill>
        <p:spPr>
          <a:xfrm>
            <a:off x="2574032" y="4725144"/>
            <a:ext cx="4139952" cy="19650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Effect filter="fade" transition="in">
                                      <p:cBhvr>
                                        <p:cTn dur="500"/>
                                        <p:tgtEl>
                                          <p:spTgt spid="2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animEffect filter="fade" transition="in">
                                      <p:cBhvr>
                                        <p:cTn dur="500"/>
                                        <p:tgtEl>
                                          <p:spTgt spid="2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animEffect filter="fade" transition="in">
                                      <p:cBhvr>
                                        <p:cTn dur="500"/>
                                        <p:tgtEl>
                                          <p:spTgt spid="2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3" st="3"/>
                                            </p:txEl>
                                          </p:spTgt>
                                        </p:tgtEl>
                                        <p:attrNameLst>
                                          <p:attrName>style.visibility</p:attrName>
                                        </p:attrNameLst>
                                      </p:cBhvr>
                                      <p:to>
                                        <p:strVal val="visible"/>
                                      </p:to>
                                    </p:set>
                                    <p:animEffect filter="fade" transition="in">
                                      <p:cBhvr>
                                        <p:cTn dur="500"/>
                                        <p:tgtEl>
                                          <p:spTgt spid="2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4" st="4"/>
                                            </p:txEl>
                                          </p:spTgt>
                                        </p:tgtEl>
                                        <p:attrNameLst>
                                          <p:attrName>style.visibility</p:attrName>
                                        </p:attrNameLst>
                                      </p:cBhvr>
                                      <p:to>
                                        <p:strVal val="visible"/>
                                      </p:to>
                                    </p:set>
                                    <p:animEffect filter="fade" transition="in">
                                      <p:cBhvr>
                                        <p:cTn dur="500"/>
                                        <p:tgtEl>
                                          <p:spTgt spid="22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5"/>
          <p:cNvSpPr txBox="1"/>
          <p:nvPr>
            <p:ph type="title"/>
          </p:nvPr>
        </p:nvSpPr>
        <p:spPr>
          <a:xfrm>
            <a:off x="251519" y="320045"/>
            <a:ext cx="8892481" cy="171235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omic Sans MS"/>
              <a:buNone/>
            </a:pPr>
            <a:r>
              <a:rPr lang="sr-Cyrl-RS">
                <a:latin typeface="Comic Sans MS"/>
                <a:ea typeface="Comic Sans MS"/>
                <a:cs typeface="Comic Sans MS"/>
                <a:sym typeface="Comic Sans MS"/>
              </a:rPr>
              <a:t> СИМПТОМИ НИСКОГ ШЕЋЕРА У КРВИ (ХИПОГЛИКЕМИЈА)</a:t>
            </a:r>
            <a:br>
              <a:rPr lang="sr-Cyrl-RS">
                <a:latin typeface="Comic Sans MS"/>
                <a:ea typeface="Comic Sans MS"/>
                <a:cs typeface="Comic Sans MS"/>
                <a:sym typeface="Comic Sans MS"/>
              </a:rPr>
            </a:br>
            <a:br>
              <a:rPr lang="sr-Cyrl-RS">
                <a:latin typeface="Comic Sans MS"/>
                <a:ea typeface="Comic Sans MS"/>
                <a:cs typeface="Comic Sans MS"/>
                <a:sym typeface="Comic Sans MS"/>
              </a:rPr>
            </a:br>
            <a:endParaRPr>
              <a:latin typeface="Comic Sans MS"/>
              <a:ea typeface="Comic Sans MS"/>
              <a:cs typeface="Comic Sans MS"/>
              <a:sym typeface="Comic Sans MS"/>
            </a:endParaRPr>
          </a:p>
        </p:txBody>
      </p:sp>
      <p:sp>
        <p:nvSpPr>
          <p:cNvPr id="229" name="Google Shape;229;p15"/>
          <p:cNvSpPr txBox="1"/>
          <p:nvPr>
            <p:ph idx="1" type="body"/>
          </p:nvPr>
        </p:nvSpPr>
        <p:spPr>
          <a:xfrm>
            <a:off x="467544" y="1176220"/>
            <a:ext cx="8280920" cy="505584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spcBef>
                <a:spcPts val="0"/>
              </a:spcBef>
              <a:spcAft>
                <a:spcPts val="0"/>
              </a:spcAft>
              <a:buSzPct val="80000"/>
              <a:buNone/>
            </a:pPr>
            <a:r>
              <a:t/>
            </a:r>
            <a:endParaRPr/>
          </a:p>
          <a:p>
            <a:pPr indent="0" lvl="0" marL="0" rtl="0" algn="l">
              <a:spcBef>
                <a:spcPts val="970"/>
              </a:spcBef>
              <a:spcAft>
                <a:spcPts val="0"/>
              </a:spcAft>
              <a:buSzPct val="80000"/>
              <a:buNone/>
            </a:pPr>
            <a:r>
              <a:t/>
            </a:r>
            <a:endParaRPr/>
          </a:p>
          <a:p>
            <a:pPr indent="0" lvl="0" marL="0" rtl="0" algn="l">
              <a:spcBef>
                <a:spcPts val="970"/>
              </a:spcBef>
              <a:spcAft>
                <a:spcPts val="0"/>
              </a:spcAft>
              <a:buSzPct val="80000"/>
              <a:buNone/>
            </a:pPr>
            <a:r>
              <a:t/>
            </a:r>
            <a:endParaRPr/>
          </a:p>
          <a:p>
            <a:pPr indent="0" lvl="0" marL="0" rtl="0" algn="l">
              <a:spcBef>
                <a:spcPts val="970"/>
              </a:spcBef>
              <a:spcAft>
                <a:spcPts val="0"/>
              </a:spcAft>
              <a:buSzPct val="80000"/>
              <a:buNone/>
            </a:pPr>
            <a:r>
              <a:t/>
            </a:r>
            <a:endParaRPr/>
          </a:p>
          <a:p>
            <a:pPr indent="0" lvl="0" marL="0" rtl="0" algn="l">
              <a:spcBef>
                <a:spcPts val="970"/>
              </a:spcBef>
              <a:spcAft>
                <a:spcPts val="0"/>
              </a:spcAft>
              <a:buSzPct val="80000"/>
              <a:buNone/>
            </a:pPr>
            <a:r>
              <a:t/>
            </a:r>
            <a:endParaRPr/>
          </a:p>
          <a:p>
            <a:pPr indent="0" lvl="0" marL="0" rtl="0" algn="l">
              <a:spcBef>
                <a:spcPts val="970"/>
              </a:spcBef>
              <a:spcAft>
                <a:spcPts val="0"/>
              </a:spcAft>
              <a:buSzPct val="80000"/>
              <a:buNone/>
            </a:pPr>
            <a:r>
              <a:t/>
            </a:r>
            <a:endParaRPr/>
          </a:p>
          <a:p>
            <a:pPr indent="0" lvl="0" marL="0" rtl="0" algn="l">
              <a:spcBef>
                <a:spcPts val="970"/>
              </a:spcBef>
              <a:spcAft>
                <a:spcPts val="0"/>
              </a:spcAft>
              <a:buSzPct val="80000"/>
              <a:buNone/>
            </a:pPr>
            <a:r>
              <a:t/>
            </a:r>
            <a:endParaRPr/>
          </a:p>
          <a:p>
            <a:pPr indent="0" lvl="0" marL="0" rtl="0" algn="l">
              <a:spcBef>
                <a:spcPts val="970"/>
              </a:spcBef>
              <a:spcAft>
                <a:spcPts val="0"/>
              </a:spcAft>
              <a:buSzPct val="80000"/>
              <a:buNone/>
            </a:pPr>
            <a:r>
              <a:t/>
            </a:r>
            <a:endParaRPr/>
          </a:p>
          <a:p>
            <a:pPr indent="0" lvl="0" marL="0" rtl="0" algn="l">
              <a:spcBef>
                <a:spcPts val="970"/>
              </a:spcBef>
              <a:spcAft>
                <a:spcPts val="0"/>
              </a:spcAft>
              <a:buSzPct val="80000"/>
              <a:buNone/>
            </a:pPr>
            <a:r>
              <a:t/>
            </a:r>
            <a:endParaRPr/>
          </a:p>
          <a:p>
            <a:pPr indent="0" lvl="0" marL="0" rtl="0" algn="l">
              <a:spcBef>
                <a:spcPts val="1007"/>
              </a:spcBef>
              <a:spcAft>
                <a:spcPts val="0"/>
              </a:spcAft>
              <a:buSzPct val="80000"/>
              <a:buNone/>
            </a:pPr>
            <a:r>
              <a:rPr lang="sr-Cyrl-RS" sz="2200">
                <a:latin typeface="Comic Sans MS"/>
                <a:ea typeface="Comic Sans MS"/>
                <a:cs typeface="Comic Sans MS"/>
                <a:sym typeface="Comic Sans MS"/>
              </a:rPr>
              <a:t>Реаговање и помоћ:</a:t>
            </a:r>
            <a:endParaRPr/>
          </a:p>
          <a:p>
            <a:pPr indent="0" lvl="0" marL="0" rtl="0" algn="l">
              <a:spcBef>
                <a:spcPts val="1007"/>
              </a:spcBef>
              <a:spcAft>
                <a:spcPts val="0"/>
              </a:spcAft>
              <a:buSzPct val="80000"/>
              <a:buNone/>
            </a:pPr>
            <a:r>
              <a:rPr lang="sr-Cyrl-RS" sz="2200">
                <a:latin typeface="Comic Sans MS"/>
                <a:ea typeface="Comic Sans MS"/>
                <a:cs typeface="Comic Sans MS"/>
                <a:sym typeface="Comic Sans MS"/>
              </a:rPr>
              <a:t>Уколико је дијете свјесно, дати му сладак сок, шећер и воду или било који слаткиш.</a:t>
            </a:r>
            <a:endParaRPr/>
          </a:p>
          <a:p>
            <a:pPr indent="0" lvl="0" marL="0" rtl="0" algn="l">
              <a:spcBef>
                <a:spcPts val="1007"/>
              </a:spcBef>
              <a:spcAft>
                <a:spcPts val="0"/>
              </a:spcAft>
              <a:buSzPct val="80000"/>
              <a:buNone/>
            </a:pPr>
            <a:r>
              <a:rPr lang="sr-Cyrl-RS" sz="2200">
                <a:latin typeface="Comic Sans MS"/>
                <a:ea typeface="Comic Sans MS"/>
                <a:cs typeface="Comic Sans MS"/>
                <a:sym typeface="Comic Sans MS"/>
              </a:rPr>
              <a:t>Ако је дијете изгубило свијест позвати најближу одраслу особу и хитну помоћ. </a:t>
            </a:r>
            <a:endParaRPr sz="2200">
              <a:latin typeface="Comic Sans MS"/>
              <a:ea typeface="Comic Sans MS"/>
              <a:cs typeface="Comic Sans MS"/>
              <a:sym typeface="Comic Sans MS"/>
            </a:endParaRPr>
          </a:p>
          <a:p>
            <a:pPr indent="0" lvl="0" marL="0" rtl="0" algn="l">
              <a:spcBef>
                <a:spcPts val="970"/>
              </a:spcBef>
              <a:spcAft>
                <a:spcPts val="0"/>
              </a:spcAft>
              <a:buSzPct val="80000"/>
              <a:buNone/>
            </a:pPr>
            <a:r>
              <a:t/>
            </a:r>
            <a:endParaRPr>
              <a:latin typeface="Comic Sans MS"/>
              <a:ea typeface="Comic Sans MS"/>
              <a:cs typeface="Comic Sans MS"/>
              <a:sym typeface="Comic Sans MS"/>
            </a:endParaRPr>
          </a:p>
        </p:txBody>
      </p:sp>
      <p:pic>
        <p:nvPicPr>
          <p:cNvPr id="230" name="Google Shape;230;p15"/>
          <p:cNvPicPr preferRelativeResize="0"/>
          <p:nvPr/>
        </p:nvPicPr>
        <p:blipFill rotWithShape="1">
          <a:blip r:embed="rId3">
            <a:alphaModFix/>
          </a:blip>
          <a:srcRect b="35823" l="3703" r="11470" t="17825"/>
          <a:stretch/>
        </p:blipFill>
        <p:spPr>
          <a:xfrm>
            <a:off x="2051720" y="1334181"/>
            <a:ext cx="5112568" cy="273630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6"/>
          <p:cNvSpPr txBox="1"/>
          <p:nvPr>
            <p:ph type="title"/>
          </p:nvPr>
        </p:nvSpPr>
        <p:spPr>
          <a:xfrm>
            <a:off x="1291489" y="2636912"/>
            <a:ext cx="6554867" cy="3094856"/>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Comic Sans MS"/>
              <a:buNone/>
            </a:pPr>
            <a:r>
              <a:rPr lang="sr-Cyrl-RS" cap="none">
                <a:latin typeface="Comic Sans MS"/>
                <a:ea typeface="Comic Sans MS"/>
                <a:cs typeface="Comic Sans MS"/>
                <a:sym typeface="Comic Sans MS"/>
              </a:rPr>
              <a:t>нервоза, малаксалост, главобоља, повећана жеђ и учестало мокрење</a:t>
            </a:r>
            <a:br>
              <a:rPr lang="sr-Cyrl-RS" cap="none">
                <a:latin typeface="Comic Sans MS"/>
                <a:ea typeface="Comic Sans MS"/>
                <a:cs typeface="Comic Sans MS"/>
                <a:sym typeface="Comic Sans MS"/>
              </a:rPr>
            </a:br>
            <a:br>
              <a:rPr lang="sr-Cyrl-RS" cap="none">
                <a:latin typeface="Comic Sans MS"/>
                <a:ea typeface="Comic Sans MS"/>
                <a:cs typeface="Comic Sans MS"/>
                <a:sym typeface="Comic Sans MS"/>
              </a:rPr>
            </a:br>
            <a:r>
              <a:rPr lang="sr-Cyrl-RS" cap="none">
                <a:latin typeface="Comic Sans MS"/>
                <a:ea typeface="Comic Sans MS"/>
                <a:cs typeface="Comic Sans MS"/>
                <a:sym typeface="Comic Sans MS"/>
              </a:rPr>
              <a:t>самопомоћ - шетња и вода, и по потреби давање инсулина </a:t>
            </a:r>
            <a:endParaRPr cap="none">
              <a:latin typeface="Comic Sans MS"/>
              <a:ea typeface="Comic Sans MS"/>
              <a:cs typeface="Comic Sans MS"/>
              <a:sym typeface="Comic Sans MS"/>
            </a:endParaRPr>
          </a:p>
        </p:txBody>
      </p:sp>
      <p:sp>
        <p:nvSpPr>
          <p:cNvPr id="236" name="Google Shape;236;p16"/>
          <p:cNvSpPr txBox="1"/>
          <p:nvPr>
            <p:ph idx="1" type="body"/>
          </p:nvPr>
        </p:nvSpPr>
        <p:spPr>
          <a:xfrm>
            <a:off x="533400" y="533400"/>
            <a:ext cx="8071047" cy="174347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SzPts val="2560"/>
              <a:buNone/>
            </a:pPr>
            <a:r>
              <a:rPr lang="sr-Cyrl-RS" sz="3200" cap="none">
                <a:solidFill>
                  <a:srgbClr val="FFFFFF"/>
                </a:solidFill>
                <a:latin typeface="Comic Sans MS"/>
                <a:ea typeface="Comic Sans MS"/>
                <a:cs typeface="Comic Sans MS"/>
                <a:sym typeface="Comic Sans MS"/>
              </a:rPr>
              <a:t>СИМПТОМИ ВИСОКОГ ШЕЋЕРА У КРВИ (ХИПЕРГЛИКЕМИЈА)</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7"/>
          <p:cNvSpPr txBox="1"/>
          <p:nvPr>
            <p:ph type="title"/>
          </p:nvPr>
        </p:nvSpPr>
        <p:spPr>
          <a:xfrm>
            <a:off x="533400" y="4495800"/>
            <a:ext cx="6554867" cy="1524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Century Gothic"/>
              <a:buNone/>
            </a:pPr>
            <a:r>
              <a:rPr lang="sr-Cyrl-RS"/>
              <a:t> </a:t>
            </a:r>
            <a:endParaRPr/>
          </a:p>
        </p:txBody>
      </p:sp>
      <p:sp>
        <p:nvSpPr>
          <p:cNvPr id="242" name="Google Shape;242;p17"/>
          <p:cNvSpPr txBox="1"/>
          <p:nvPr>
            <p:ph idx="1" type="body"/>
          </p:nvPr>
        </p:nvSpPr>
        <p:spPr>
          <a:xfrm>
            <a:off x="853749" y="377205"/>
            <a:ext cx="3716866" cy="95532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3520"/>
              <a:buNone/>
            </a:pPr>
            <a:r>
              <a:rPr lang="sr-Cyrl-RS" sz="4400">
                <a:latin typeface="Comic Sans MS"/>
                <a:ea typeface="Comic Sans MS"/>
                <a:cs typeface="Comic Sans MS"/>
                <a:sym typeface="Comic Sans MS"/>
              </a:rPr>
              <a:t>ИНСУЛИН</a:t>
            </a:r>
            <a:endParaRPr sz="4400">
              <a:latin typeface="Comic Sans MS"/>
              <a:ea typeface="Comic Sans MS"/>
              <a:cs typeface="Comic Sans MS"/>
              <a:sym typeface="Comic Sans MS"/>
            </a:endParaRPr>
          </a:p>
        </p:txBody>
      </p:sp>
      <p:sp>
        <p:nvSpPr>
          <p:cNvPr id="243" name="Google Shape;243;p17"/>
          <p:cNvSpPr txBox="1"/>
          <p:nvPr>
            <p:ph idx="2" type="body"/>
          </p:nvPr>
        </p:nvSpPr>
        <p:spPr>
          <a:xfrm>
            <a:off x="625148" y="1488728"/>
            <a:ext cx="3945467" cy="482059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t/>
            </a:r>
            <a:endParaRPr>
              <a:latin typeface="Comic Sans MS"/>
              <a:ea typeface="Comic Sans MS"/>
              <a:cs typeface="Comic Sans MS"/>
              <a:sym typeface="Comic Sans MS"/>
            </a:endParaRPr>
          </a:p>
          <a:p>
            <a:pPr indent="-285750" lvl="0" marL="285750" rtl="0" algn="l">
              <a:spcBef>
                <a:spcPts val="1000"/>
              </a:spcBef>
              <a:spcAft>
                <a:spcPts val="0"/>
              </a:spcAft>
              <a:buSzPts val="1600"/>
              <a:buChar char="▶"/>
            </a:pPr>
            <a:r>
              <a:rPr lang="sr-Cyrl-RS">
                <a:latin typeface="Comic Sans MS"/>
                <a:ea typeface="Comic Sans MS"/>
                <a:cs typeface="Comic Sans MS"/>
                <a:sym typeface="Comic Sans MS"/>
              </a:rPr>
              <a:t>Обољели од дијабетеса тип 1 свакодневно себи, неколико пута дневно, дају инсулин уз помоћ инсулинског пена или инсулинске пумпе.</a:t>
            </a:r>
            <a:endParaRPr>
              <a:latin typeface="Comic Sans MS"/>
              <a:ea typeface="Comic Sans MS"/>
              <a:cs typeface="Comic Sans MS"/>
              <a:sym typeface="Comic Sans MS"/>
            </a:endParaRPr>
          </a:p>
          <a:p>
            <a:pPr indent="0" lvl="0" marL="0" rtl="0" algn="l">
              <a:spcBef>
                <a:spcPts val="1000"/>
              </a:spcBef>
              <a:spcAft>
                <a:spcPts val="0"/>
              </a:spcAft>
              <a:buSzPts val="1600"/>
              <a:buNone/>
            </a:pPr>
            <a:r>
              <a:rPr lang="sr-Cyrl-RS"/>
              <a:t> </a:t>
            </a:r>
            <a:endParaRPr/>
          </a:p>
          <a:p>
            <a:pPr indent="-184150" lvl="0" marL="285750" rtl="0" algn="l">
              <a:spcBef>
                <a:spcPts val="1000"/>
              </a:spcBef>
              <a:spcAft>
                <a:spcPts val="0"/>
              </a:spcAft>
              <a:buSzPts val="1600"/>
              <a:buNone/>
            </a:pPr>
            <a:r>
              <a:t/>
            </a:r>
            <a:endParaRPr/>
          </a:p>
        </p:txBody>
      </p:sp>
      <p:pic>
        <p:nvPicPr>
          <p:cNvPr id="244" name="Google Shape;244;p17"/>
          <p:cNvPicPr preferRelativeResize="0"/>
          <p:nvPr/>
        </p:nvPicPr>
        <p:blipFill rotWithShape="1">
          <a:blip r:embed="rId3">
            <a:alphaModFix/>
          </a:blip>
          <a:srcRect b="0" l="0" r="0" t="0"/>
          <a:stretch/>
        </p:blipFill>
        <p:spPr>
          <a:xfrm>
            <a:off x="899592" y="4159550"/>
            <a:ext cx="2952378" cy="2196498"/>
          </a:xfrm>
          <a:prstGeom prst="rect">
            <a:avLst/>
          </a:prstGeom>
          <a:noFill/>
          <a:ln>
            <a:noFill/>
          </a:ln>
        </p:spPr>
      </p:pic>
      <p:pic>
        <p:nvPicPr>
          <p:cNvPr id="245" name="Google Shape;245;p17"/>
          <p:cNvPicPr preferRelativeResize="0"/>
          <p:nvPr>
            <p:ph idx="4" type="body"/>
          </p:nvPr>
        </p:nvPicPr>
        <p:blipFill rotWithShape="1">
          <a:blip r:embed="rId4">
            <a:alphaModFix/>
          </a:blip>
          <a:srcRect b="0" l="0" r="0" t="0"/>
          <a:stretch/>
        </p:blipFill>
        <p:spPr>
          <a:xfrm>
            <a:off x="5868144" y="260648"/>
            <a:ext cx="2840970" cy="3149600"/>
          </a:xfrm>
          <a:prstGeom prst="rect">
            <a:avLst/>
          </a:prstGeom>
          <a:noFill/>
          <a:ln>
            <a:noFill/>
          </a:ln>
        </p:spPr>
      </p:pic>
      <p:pic>
        <p:nvPicPr>
          <p:cNvPr id="246" name="Google Shape;246;p17"/>
          <p:cNvPicPr preferRelativeResize="0"/>
          <p:nvPr/>
        </p:nvPicPr>
        <p:blipFill rotWithShape="1">
          <a:blip r:embed="rId5">
            <a:alphaModFix/>
          </a:blip>
          <a:srcRect b="0" l="0" r="1599" t="21651"/>
          <a:stretch/>
        </p:blipFill>
        <p:spPr>
          <a:xfrm>
            <a:off x="4871420" y="4043513"/>
            <a:ext cx="3528392" cy="23125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8"/>
          <p:cNvSpPr txBox="1"/>
          <p:nvPr>
            <p:ph type="title"/>
          </p:nvPr>
        </p:nvSpPr>
        <p:spPr>
          <a:xfrm>
            <a:off x="533400" y="4495800"/>
            <a:ext cx="6554867" cy="1524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1600"/>
              <a:buFont typeface="Comic Sans MS"/>
              <a:buNone/>
            </a:pPr>
            <a:r>
              <a:rPr lang="sr-Cyrl-RS" sz="1600">
                <a:latin typeface="Comic Sans MS"/>
                <a:ea typeface="Comic Sans MS"/>
                <a:cs typeface="Comic Sans MS"/>
                <a:sym typeface="Comic Sans MS"/>
              </a:rPr>
              <a:t>КОНТИНУИРАНИ МЈЕРАЧ – СЕНЗОР</a:t>
            </a:r>
            <a:br>
              <a:rPr lang="sr-Cyrl-RS" sz="1600">
                <a:latin typeface="Comic Sans MS"/>
                <a:ea typeface="Comic Sans MS"/>
                <a:cs typeface="Comic Sans MS"/>
                <a:sym typeface="Comic Sans MS"/>
              </a:rPr>
            </a:br>
            <a:br>
              <a:rPr lang="sr-Cyrl-RS" sz="1600">
                <a:latin typeface="Comic Sans MS"/>
                <a:ea typeface="Comic Sans MS"/>
                <a:cs typeface="Comic Sans MS"/>
                <a:sym typeface="Comic Sans MS"/>
              </a:rPr>
            </a:br>
            <a:r>
              <a:rPr lang="sr-Cyrl-RS" sz="1600">
                <a:latin typeface="Comic Sans MS"/>
                <a:ea typeface="Comic Sans MS"/>
                <a:cs typeface="Comic Sans MS"/>
                <a:sym typeface="Comic Sans MS"/>
              </a:rPr>
              <a:t>МЈЕРАЧ ШЕЋЕРА ИЗ КРВИ</a:t>
            </a:r>
            <a:endParaRPr sz="1600">
              <a:latin typeface="Comic Sans MS"/>
              <a:ea typeface="Comic Sans MS"/>
              <a:cs typeface="Comic Sans MS"/>
              <a:sym typeface="Comic Sans MS"/>
            </a:endParaRPr>
          </a:p>
        </p:txBody>
      </p:sp>
      <p:sp>
        <p:nvSpPr>
          <p:cNvPr id="252" name="Google Shape;252;p18"/>
          <p:cNvSpPr txBox="1"/>
          <p:nvPr>
            <p:ph idx="1" type="body"/>
          </p:nvPr>
        </p:nvSpPr>
        <p:spPr>
          <a:xfrm>
            <a:off x="762000" y="533400"/>
            <a:ext cx="7770439" cy="609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2560"/>
              <a:buNone/>
            </a:pPr>
            <a:r>
              <a:rPr lang="sr-Cyrl-RS" sz="3200">
                <a:latin typeface="Comic Sans MS"/>
                <a:ea typeface="Comic Sans MS"/>
                <a:cs typeface="Comic Sans MS"/>
                <a:sym typeface="Comic Sans MS"/>
              </a:rPr>
              <a:t>МЈЕРЕЊЕ ШЕЋЕРА У КРВИ</a:t>
            </a:r>
            <a:endParaRPr sz="3200">
              <a:latin typeface="Comic Sans MS"/>
              <a:ea typeface="Comic Sans MS"/>
              <a:cs typeface="Comic Sans MS"/>
              <a:sym typeface="Comic Sans MS"/>
            </a:endParaRPr>
          </a:p>
        </p:txBody>
      </p:sp>
      <p:pic>
        <p:nvPicPr>
          <p:cNvPr id="253" name="Google Shape;253;p18"/>
          <p:cNvPicPr preferRelativeResize="0"/>
          <p:nvPr>
            <p:ph idx="2" type="body"/>
          </p:nvPr>
        </p:nvPicPr>
        <p:blipFill rotWithShape="1">
          <a:blip r:embed="rId3">
            <a:alphaModFix/>
          </a:blip>
          <a:srcRect b="0" l="0" r="0" t="0"/>
          <a:stretch/>
        </p:blipFill>
        <p:spPr>
          <a:xfrm>
            <a:off x="570129" y="1143000"/>
            <a:ext cx="3871480" cy="3157538"/>
          </a:xfrm>
          <a:prstGeom prst="rect">
            <a:avLst/>
          </a:prstGeom>
          <a:noFill/>
          <a:ln>
            <a:noFill/>
          </a:ln>
        </p:spPr>
      </p:pic>
      <p:sp>
        <p:nvSpPr>
          <p:cNvPr id="254" name="Google Shape;254;p18"/>
          <p:cNvSpPr txBox="1"/>
          <p:nvPr>
            <p:ph idx="3" type="body"/>
          </p:nvPr>
        </p:nvSpPr>
        <p:spPr>
          <a:xfrm>
            <a:off x="4855016" y="566738"/>
            <a:ext cx="3764051"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t/>
            </a:r>
            <a:endParaRPr/>
          </a:p>
        </p:txBody>
      </p:sp>
      <p:sp>
        <p:nvSpPr>
          <p:cNvPr id="255" name="Google Shape;255;p18"/>
          <p:cNvSpPr txBox="1"/>
          <p:nvPr>
            <p:ph idx="4" type="body"/>
          </p:nvPr>
        </p:nvSpPr>
        <p:spPr>
          <a:xfrm>
            <a:off x="4662362" y="1143000"/>
            <a:ext cx="3956705" cy="3149600"/>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1600"/>
              <a:buChar char="▶"/>
            </a:pPr>
            <a:r>
              <a:rPr lang="sr-Cyrl-RS">
                <a:latin typeface="Comic Sans MS"/>
                <a:ea typeface="Comic Sans MS"/>
                <a:cs typeface="Comic Sans MS"/>
                <a:sym typeface="Comic Sans MS"/>
              </a:rPr>
              <a:t>Дјеца и млади обољели од дијабетеса тип 1 шећер у крви мјере минимално 6 пута дневно. Код обољелих од дијабетеса тип 1 шећер у крви непрестано варира.</a:t>
            </a:r>
            <a:endParaRPr>
              <a:latin typeface="Comic Sans MS"/>
              <a:ea typeface="Comic Sans MS"/>
              <a:cs typeface="Comic Sans MS"/>
              <a:sym typeface="Comic Sans MS"/>
            </a:endParaRPr>
          </a:p>
        </p:txBody>
      </p:sp>
      <p:pic>
        <p:nvPicPr>
          <p:cNvPr id="256" name="Google Shape;256;p18"/>
          <p:cNvPicPr preferRelativeResize="0"/>
          <p:nvPr/>
        </p:nvPicPr>
        <p:blipFill rotWithShape="1">
          <a:blip r:embed="rId4">
            <a:alphaModFix/>
          </a:blip>
          <a:srcRect b="0" l="0" r="0" t="0"/>
          <a:stretch/>
        </p:blipFill>
        <p:spPr>
          <a:xfrm>
            <a:off x="4692233" y="3165565"/>
            <a:ext cx="4189009" cy="28542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9"/>
          <p:cNvSpPr txBox="1"/>
          <p:nvPr>
            <p:ph type="title"/>
          </p:nvPr>
        </p:nvSpPr>
        <p:spPr>
          <a:xfrm>
            <a:off x="503548" y="-99392"/>
            <a:ext cx="8424936" cy="216024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omic Sans MS"/>
              <a:buNone/>
            </a:pPr>
            <a:r>
              <a:rPr lang="sr-Cyrl-RS" sz="4400">
                <a:latin typeface="Comic Sans MS"/>
                <a:ea typeface="Comic Sans MS"/>
                <a:cs typeface="Comic Sans MS"/>
                <a:sym typeface="Comic Sans MS"/>
              </a:rPr>
              <a:t>ЛИЈЕЧЕЊЕ И КОМПЛИКАЦИJE</a:t>
            </a:r>
            <a:endParaRPr sz="4400">
              <a:latin typeface="Comic Sans MS"/>
              <a:ea typeface="Comic Sans MS"/>
              <a:cs typeface="Comic Sans MS"/>
              <a:sym typeface="Comic Sans MS"/>
            </a:endParaRPr>
          </a:p>
        </p:txBody>
      </p:sp>
      <p:sp>
        <p:nvSpPr>
          <p:cNvPr id="262" name="Google Shape;262;p19"/>
          <p:cNvSpPr txBox="1"/>
          <p:nvPr>
            <p:ph idx="1" type="body"/>
          </p:nvPr>
        </p:nvSpPr>
        <p:spPr>
          <a:xfrm>
            <a:off x="395536" y="908720"/>
            <a:ext cx="8640960" cy="5423854"/>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1600"/>
              <a:buChar char="▶"/>
            </a:pPr>
            <a:r>
              <a:rPr lang="sr-Cyrl-RS">
                <a:solidFill>
                  <a:srgbClr val="032348"/>
                </a:solidFill>
                <a:latin typeface="Comic Sans MS"/>
                <a:ea typeface="Comic Sans MS"/>
                <a:cs typeface="Comic Sans MS"/>
                <a:sym typeface="Comic Sans MS"/>
              </a:rPr>
              <a:t>У лијечењу дијабетеса је јако важна едукација и самоконтролa. Одржавање је то баланса између исхране, терапије инсулином и физичке активности.</a:t>
            </a:r>
            <a:endParaRPr/>
          </a:p>
          <a:p>
            <a:pPr indent="-285750" lvl="0" marL="285750" rtl="0" algn="l">
              <a:spcBef>
                <a:spcPts val="1000"/>
              </a:spcBef>
              <a:spcAft>
                <a:spcPts val="0"/>
              </a:spcAft>
              <a:buSzPts val="1600"/>
              <a:buChar char="▶"/>
            </a:pPr>
            <a:r>
              <a:rPr lang="sr-Cyrl-RS">
                <a:solidFill>
                  <a:srgbClr val="032348"/>
                </a:solidFill>
                <a:latin typeface="Comic Sans MS"/>
                <a:ea typeface="Comic Sans MS"/>
                <a:cs typeface="Comic Sans MS"/>
                <a:sym typeface="Comic Sans MS"/>
              </a:rPr>
              <a:t>Пожељно је да обољели одржава ниво шећера у крви у границама од 4 до 10 милимола по литру.</a:t>
            </a:r>
            <a:br>
              <a:rPr lang="sr-Cyrl-RS">
                <a:solidFill>
                  <a:srgbClr val="032348"/>
                </a:solidFill>
                <a:latin typeface="Comic Sans MS"/>
                <a:ea typeface="Comic Sans MS"/>
                <a:cs typeface="Comic Sans MS"/>
                <a:sym typeface="Comic Sans MS"/>
              </a:rPr>
            </a:br>
            <a:endParaRPr>
              <a:solidFill>
                <a:srgbClr val="032348"/>
              </a:solidFill>
              <a:latin typeface="Comic Sans MS"/>
              <a:ea typeface="Comic Sans MS"/>
              <a:cs typeface="Comic Sans MS"/>
              <a:sym typeface="Comic Sans MS"/>
            </a:endParaRPr>
          </a:p>
          <a:p>
            <a:pPr indent="-285750" lvl="0" marL="285750" rtl="0" algn="l">
              <a:spcBef>
                <a:spcPts val="1000"/>
              </a:spcBef>
              <a:spcAft>
                <a:spcPts val="0"/>
              </a:spcAft>
              <a:buSzPts val="1600"/>
              <a:buChar char="▶"/>
            </a:pPr>
            <a:r>
              <a:rPr lang="sr-Cyrl-RS">
                <a:solidFill>
                  <a:srgbClr val="262626"/>
                </a:solidFill>
                <a:latin typeface="Comic Sans MS"/>
                <a:ea typeface="Comic Sans MS"/>
                <a:cs typeface="Comic Sans MS"/>
                <a:sym typeface="Comic Sans MS"/>
              </a:rPr>
              <a:t>Koмпликациje се појављују у случају ако обољели не врши правилну регулацију нивоа шећера у крви. Постоје акутне и хроничнe компликациje.</a:t>
            </a:r>
            <a:endParaRPr>
              <a:solidFill>
                <a:srgbClr val="262626"/>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Effect filter="fade" transition="in">
                                      <p:cBhvr>
                                        <p:cTn dur="500"/>
                                        <p:tgtEl>
                                          <p:spTgt spid="2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animEffect filter="fade" transition="in">
                                      <p:cBhvr>
                                        <p:cTn dur="500"/>
                                        <p:tgtEl>
                                          <p:spTgt spid="2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animEffect filter="fade" transition="in">
                                      <p:cBhvr>
                                        <p:cTn dur="500"/>
                                        <p:tgtEl>
                                          <p:spTgt spid="26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
          <p:cNvSpPr txBox="1"/>
          <p:nvPr>
            <p:ph type="ctrTitle"/>
          </p:nvPr>
        </p:nvSpPr>
        <p:spPr>
          <a:xfrm>
            <a:off x="179512" y="533400"/>
            <a:ext cx="8712968" cy="6063952"/>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entury Gothic"/>
              <a:buNone/>
            </a:pPr>
            <a:r>
              <a:rPr lang="sr-Cyrl-RS" sz="2000" u="sng">
                <a:solidFill>
                  <a:schemeClr val="dk1"/>
                </a:solidFill>
              </a:rPr>
              <a:t>ПРИПРЕМА ЗА ЧАС</a:t>
            </a:r>
            <a:r>
              <a:rPr i="1" lang="sr-Cyrl-RS" sz="2000">
                <a:solidFill>
                  <a:schemeClr val="dk1"/>
                </a:solidFill>
              </a:rPr>
              <a:t>: ВАСПИТНИ РАД У ОДЈЕЉЕНСКОЈ ЗАЈЕДНИЦИ У КОРЕЛАЦИЈИ СА НАСТАВОМ МУЗИЧКЕ КУЛТУРЕ И ФИЗИЧКОГ И ЗДРАВСТВЕНОГ ВАСПИТАЊА</a:t>
            </a:r>
            <a:br>
              <a:rPr i="1" lang="sr-Cyrl-RS" sz="2000">
                <a:solidFill>
                  <a:schemeClr val="dk1"/>
                </a:solidFill>
              </a:rPr>
            </a:br>
            <a:r>
              <a:rPr lang="sr-Cyrl-RS" sz="2000" u="sng">
                <a:solidFill>
                  <a:schemeClr val="dk1"/>
                </a:solidFill>
              </a:rPr>
              <a:t>РАЗРЕД:</a:t>
            </a:r>
            <a:r>
              <a:rPr lang="sr-Cyrl-RS" sz="2000">
                <a:solidFill>
                  <a:schemeClr val="dk1"/>
                </a:solidFill>
              </a:rPr>
              <a:t> II1, </a:t>
            </a:r>
            <a:r>
              <a:rPr lang="sr-Cyrl-RS" sz="2000" u="sng">
                <a:solidFill>
                  <a:schemeClr val="dk1"/>
                </a:solidFill>
              </a:rPr>
              <a:t>РЕАЛИЗАТОР</a:t>
            </a:r>
            <a:r>
              <a:rPr i="1" lang="sr-Cyrl-RS" sz="2000" u="sng">
                <a:solidFill>
                  <a:schemeClr val="dk1"/>
                </a:solidFill>
              </a:rPr>
              <a:t>:</a:t>
            </a:r>
            <a:r>
              <a:rPr i="1" lang="sr-Cyrl-RS" sz="2000">
                <a:solidFill>
                  <a:schemeClr val="dk1"/>
                </a:solidFill>
              </a:rPr>
              <a:t> ДАНКА ВУКОВИЋ, ПРОФЕСОР РАЗРЕДНЕ НАСТАВЕ</a:t>
            </a:r>
            <a:br>
              <a:rPr i="1" lang="sr-Cyrl-RS" sz="2000">
                <a:solidFill>
                  <a:schemeClr val="dk1"/>
                </a:solidFill>
              </a:rPr>
            </a:br>
            <a:r>
              <a:rPr lang="sr-Cyrl-RS" sz="2000" u="sng">
                <a:solidFill>
                  <a:schemeClr val="dk1"/>
                </a:solidFill>
              </a:rPr>
              <a:t>БРОЈ ЧАСА: </a:t>
            </a:r>
            <a:r>
              <a:rPr lang="sr-Cyrl-RS" sz="2000">
                <a:solidFill>
                  <a:schemeClr val="dk1"/>
                </a:solidFill>
              </a:rPr>
              <a:t>12, </a:t>
            </a:r>
            <a:r>
              <a:rPr lang="sr-Cyrl-RS" sz="2000" u="sng">
                <a:solidFill>
                  <a:schemeClr val="dk1"/>
                </a:solidFill>
              </a:rPr>
              <a:t>ДАТУМ: </a:t>
            </a:r>
            <a:r>
              <a:rPr lang="sr-Cyrl-RS" sz="2000">
                <a:solidFill>
                  <a:schemeClr val="dk1"/>
                </a:solidFill>
              </a:rPr>
              <a:t>14.11.2022.</a:t>
            </a:r>
            <a:br>
              <a:rPr lang="sr-Cyrl-RS" sz="2000">
                <a:solidFill>
                  <a:schemeClr val="dk1"/>
                </a:solidFill>
              </a:rPr>
            </a:br>
            <a:r>
              <a:rPr lang="sr-Cyrl-RS" sz="2000" u="sng">
                <a:solidFill>
                  <a:schemeClr val="dk1"/>
                </a:solidFill>
              </a:rPr>
              <a:t>НАЗИВ РАДИОНИЦЕ: </a:t>
            </a:r>
            <a:r>
              <a:rPr b="1" lang="sr-Cyrl-RS" sz="2000">
                <a:solidFill>
                  <a:schemeClr val="dk1"/>
                </a:solidFill>
              </a:rPr>
              <a:t>ДРУГАРСТВО И ПОДРШКА СУ ОНО ШТО ЈЕ НАЈЉЕПШЕ И НАЈПОТРЕБНИЈЕ У ЂАЧКОМ ДОБУ!</a:t>
            </a:r>
            <a:br>
              <a:rPr b="1" lang="sr-Cyrl-RS" sz="2000">
                <a:solidFill>
                  <a:schemeClr val="dk1"/>
                </a:solidFill>
              </a:rPr>
            </a:br>
            <a:r>
              <a:rPr lang="sr-Cyrl-RS" sz="2000" u="sng">
                <a:solidFill>
                  <a:schemeClr val="dk1"/>
                </a:solidFill>
              </a:rPr>
              <a:t>НАСТАВНЕ ТЕМЕ: </a:t>
            </a:r>
            <a:br>
              <a:rPr lang="sr-Cyrl-RS" sz="2000">
                <a:solidFill>
                  <a:schemeClr val="dk1"/>
                </a:solidFill>
              </a:rPr>
            </a:br>
            <a:r>
              <a:rPr lang="sr-Cyrl-RS" sz="2000" u="sng">
                <a:solidFill>
                  <a:schemeClr val="dk1"/>
                </a:solidFill>
              </a:rPr>
              <a:t>ВРОЗ</a:t>
            </a:r>
            <a:r>
              <a:rPr lang="sr-Cyrl-RS" sz="2000">
                <a:solidFill>
                  <a:schemeClr val="dk1"/>
                </a:solidFill>
              </a:rPr>
              <a:t>: КУЛТУРА ЖИВЉЕЊА – НАСТАВНА ЈЕДИНИЦА: ЈЕДИНО ДРУГАРСТВО НЕМА КРАЈ – ПОДРШКА ДЈЕЦИ ОБОЉЕЛОЈ ОД ДИЈАБЕТЕСАТИП 1</a:t>
            </a:r>
            <a:br>
              <a:rPr lang="sr-Cyrl-RS" sz="2000">
                <a:solidFill>
                  <a:schemeClr val="dk1"/>
                </a:solidFill>
              </a:rPr>
            </a:br>
            <a:r>
              <a:rPr lang="sr-Cyrl-RS" sz="2000" u="sng">
                <a:solidFill>
                  <a:schemeClr val="dk1"/>
                </a:solidFill>
              </a:rPr>
              <a:t>МУЗИЧКА КУЛТУРА</a:t>
            </a:r>
            <a:r>
              <a:rPr lang="sr-Cyrl-RS" sz="2000">
                <a:solidFill>
                  <a:schemeClr val="dk1"/>
                </a:solidFill>
              </a:rPr>
              <a:t>: МУЗИЧКО СТВАРАЛАШТВО – НАСТАВНА ЈЕДИНИЦА: РИТМИЧКА ИГРА „ЈЕДИНО ДРУГАРСТВО НЕМА КРАЈ“</a:t>
            </a:r>
            <a:br>
              <a:rPr lang="sr-Cyrl-RS" sz="2000">
                <a:solidFill>
                  <a:schemeClr val="dk1"/>
                </a:solidFill>
              </a:rPr>
            </a:br>
            <a:r>
              <a:rPr lang="sr-Cyrl-RS" sz="2000" u="sng">
                <a:solidFill>
                  <a:schemeClr val="dk1"/>
                </a:solidFill>
              </a:rPr>
              <a:t>ТИП ЧАСА</a:t>
            </a:r>
            <a:r>
              <a:rPr lang="sr-Cyrl-RS" sz="2000">
                <a:solidFill>
                  <a:schemeClr val="dk1"/>
                </a:solidFill>
              </a:rPr>
              <a:t>: ОБРАДА И ВЈЕЖБАЊЕ</a:t>
            </a:r>
            <a:br>
              <a:rPr lang="sr-Cyrl-RS" sz="2000">
                <a:solidFill>
                  <a:schemeClr val="dk1"/>
                </a:solidFill>
              </a:rPr>
            </a:br>
            <a:r>
              <a:rPr lang="sr-Cyrl-RS" sz="2000" u="sng">
                <a:solidFill>
                  <a:schemeClr val="dk1"/>
                </a:solidFill>
              </a:rPr>
              <a:t>ОБЛИЦИ РАДА: </a:t>
            </a:r>
            <a:r>
              <a:rPr lang="sr-Cyrl-RS" sz="2000">
                <a:solidFill>
                  <a:schemeClr val="dk1"/>
                </a:solidFill>
              </a:rPr>
              <a:t>ФРОНТАЛНИ, ИНДИВИДУАЛНИ, РАД У ПАРУ И РАД У ГРУПИ</a:t>
            </a:r>
            <a:br>
              <a:rPr lang="sr-Cyrl-RS" sz="2000">
                <a:solidFill>
                  <a:schemeClr val="dk1"/>
                </a:solidFill>
              </a:rPr>
            </a:br>
            <a:r>
              <a:rPr lang="sr-Cyrl-RS" sz="2000" u="sng">
                <a:solidFill>
                  <a:schemeClr val="dk1"/>
                </a:solidFill>
              </a:rPr>
              <a:t>ЦИЉЕВИ: </a:t>
            </a:r>
            <a:r>
              <a:rPr lang="sr-Cyrl-RS" sz="2000">
                <a:solidFill>
                  <a:schemeClr val="dk1"/>
                </a:solidFill>
              </a:rPr>
              <a:t>ПРОШИРИТИ ЗНАЊЕ О ДИЈАБЕТЕСУ ТИП 1 И ПРУЖИТИ ПОДРШКУ ДЈЕЦИ ОБОЉЕЛОЈ ОД ОВЕ ОПАКЕ БОЛЕСТИ КРОЗ ЈАЧАЊЕ ДРУГАРСКОГ ПОВЈЕРЕЊА И ОДНОСА ИЗМЕЂУ ЊИХ. </a:t>
            </a:r>
            <a:br>
              <a:rPr lang="sr-Cyrl-RS" sz="2000">
                <a:solidFill>
                  <a:schemeClr val="dk1"/>
                </a:solidFill>
              </a:rPr>
            </a:br>
            <a:r>
              <a:rPr lang="sr-Cyrl-RS" sz="2000">
                <a:solidFill>
                  <a:schemeClr val="dk1"/>
                </a:solidFill>
              </a:rPr>
              <a:t>ПОДСТИЦАЊЕ МАШТОВИТОСТИ МУЗИЧКОГ ИЗРАЗА И САМОПОУЗДАЊА У ИЗНОШЕЊУ НОВИХ ЗАМИСЛИ, ТЕ ПОДСТИЦАЊЕ ЕМОЦИОНАЛНОГ ДОЖИВЉАВАЊА ИЗАБРАНЕ МУЗИКЕ</a:t>
            </a:r>
            <a:br>
              <a:rPr lang="sr-Cyrl-RS" sz="2000">
                <a:solidFill>
                  <a:schemeClr val="dk1"/>
                </a:solidFill>
              </a:rPr>
            </a:br>
            <a:endParaRPr sz="2000">
              <a:solidFill>
                <a:schemeClr val="dk1"/>
              </a:solidFill>
            </a:endParaRPr>
          </a:p>
        </p:txBody>
      </p:sp>
      <p:sp>
        <p:nvSpPr>
          <p:cNvPr id="146" name="Google Shape;146;p2"/>
          <p:cNvSpPr txBox="1"/>
          <p:nvPr>
            <p:ph idx="1" type="subTitle"/>
          </p:nvPr>
        </p:nvSpPr>
        <p:spPr>
          <a:xfrm>
            <a:off x="179500" y="258725"/>
            <a:ext cx="8857200" cy="6266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0"/>
          <p:cNvSpPr txBox="1"/>
          <p:nvPr>
            <p:ph type="title"/>
          </p:nvPr>
        </p:nvSpPr>
        <p:spPr>
          <a:xfrm>
            <a:off x="611560" y="404664"/>
            <a:ext cx="6554867" cy="1524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Comic Sans MS"/>
              <a:buNone/>
            </a:pPr>
            <a:r>
              <a:rPr b="1" lang="sr-Cyrl-RS" sz="4000">
                <a:latin typeface="Comic Sans MS"/>
                <a:ea typeface="Comic Sans MS"/>
                <a:cs typeface="Comic Sans MS"/>
                <a:sym typeface="Comic Sans MS"/>
              </a:rPr>
              <a:t>ПРЕДРАСУДЕ О ДЈЕЦИ СА ДИЈАБЕТЕСOM</a:t>
            </a:r>
            <a:endParaRPr b="1" sz="4000">
              <a:latin typeface="Comic Sans MS"/>
              <a:ea typeface="Comic Sans MS"/>
              <a:cs typeface="Comic Sans MS"/>
              <a:sym typeface="Comic Sans MS"/>
            </a:endParaRPr>
          </a:p>
        </p:txBody>
      </p:sp>
      <p:sp>
        <p:nvSpPr>
          <p:cNvPr id="268" name="Google Shape;268;p20"/>
          <p:cNvSpPr txBox="1"/>
          <p:nvPr>
            <p:ph idx="1" type="body"/>
          </p:nvPr>
        </p:nvSpPr>
        <p:spPr>
          <a:xfrm>
            <a:off x="611560" y="1916832"/>
            <a:ext cx="6554867" cy="3767670"/>
          </a:xfrm>
          <a:prstGeom prst="rect">
            <a:avLst/>
          </a:prstGeom>
          <a:noFill/>
          <a:ln>
            <a:noFill/>
          </a:ln>
        </p:spPr>
        <p:txBody>
          <a:bodyPr anchorCtr="0" anchor="ctr" bIns="45700" lIns="91425" spcFirstLastPara="1" rIns="91425" wrap="square" tIns="45700">
            <a:normAutofit lnSpcReduction="10000"/>
          </a:bodyPr>
          <a:lstStyle/>
          <a:p>
            <a:pPr indent="-285750" lvl="0" marL="285750" rtl="0" algn="l">
              <a:spcBef>
                <a:spcPts val="0"/>
              </a:spcBef>
              <a:spcAft>
                <a:spcPts val="0"/>
              </a:spcAft>
              <a:buSzPts val="1600"/>
              <a:buChar char="▶"/>
            </a:pPr>
            <a:r>
              <a:rPr lang="sr-Cyrl-RS">
                <a:solidFill>
                  <a:srgbClr val="032348"/>
                </a:solidFill>
                <a:latin typeface="Comic Sans MS"/>
                <a:ea typeface="Comic Sans MS"/>
                <a:cs typeface="Comic Sans MS"/>
                <a:sym typeface="Comic Sans MS"/>
              </a:rPr>
              <a:t>Да је дијабетес заразна болест</a:t>
            </a:r>
            <a:endParaRPr>
              <a:solidFill>
                <a:srgbClr val="032348"/>
              </a:solidFill>
              <a:latin typeface="Comic Sans MS"/>
              <a:ea typeface="Comic Sans MS"/>
              <a:cs typeface="Comic Sans MS"/>
              <a:sym typeface="Comic Sans MS"/>
            </a:endParaRPr>
          </a:p>
          <a:p>
            <a:pPr indent="-285750" lvl="0" marL="285750" rtl="0" algn="l">
              <a:spcBef>
                <a:spcPts val="1000"/>
              </a:spcBef>
              <a:spcAft>
                <a:spcPts val="0"/>
              </a:spcAft>
              <a:buSzPts val="1600"/>
              <a:buChar char="▶"/>
            </a:pPr>
            <a:r>
              <a:rPr lang="sr-Cyrl-RS">
                <a:solidFill>
                  <a:srgbClr val="032348"/>
                </a:solidFill>
                <a:latin typeface="Comic Sans MS"/>
                <a:ea typeface="Comic Sans MS"/>
                <a:cs typeface="Comic Sans MS"/>
                <a:sym typeface="Comic Sans MS"/>
              </a:rPr>
              <a:t>Да су дијабетес добили због стреса</a:t>
            </a:r>
            <a:endParaRPr/>
          </a:p>
          <a:p>
            <a:pPr indent="-285750" lvl="0" marL="285750" rtl="0" algn="l">
              <a:spcBef>
                <a:spcPts val="1000"/>
              </a:spcBef>
              <a:spcAft>
                <a:spcPts val="0"/>
              </a:spcAft>
              <a:buSzPts val="1600"/>
              <a:buChar char="▶"/>
            </a:pPr>
            <a:r>
              <a:rPr lang="sr-Cyrl-RS">
                <a:solidFill>
                  <a:srgbClr val="032348"/>
                </a:solidFill>
                <a:latin typeface="Comic Sans MS"/>
                <a:ea typeface="Comic Sans MS"/>
                <a:cs typeface="Comic Sans MS"/>
                <a:sym typeface="Comic Sans MS"/>
              </a:rPr>
              <a:t>Да се добија од погрешне прехране или од слаткиша</a:t>
            </a:r>
            <a:endParaRPr>
              <a:solidFill>
                <a:srgbClr val="032348"/>
              </a:solidFill>
              <a:latin typeface="Comic Sans MS"/>
              <a:ea typeface="Comic Sans MS"/>
              <a:cs typeface="Comic Sans MS"/>
              <a:sym typeface="Comic Sans MS"/>
            </a:endParaRPr>
          </a:p>
          <a:p>
            <a:pPr indent="-285750" lvl="0" marL="285750" rtl="0" algn="l">
              <a:spcBef>
                <a:spcPts val="1000"/>
              </a:spcBef>
              <a:spcAft>
                <a:spcPts val="0"/>
              </a:spcAft>
              <a:buSzPts val="1600"/>
              <a:buChar char="▶"/>
            </a:pPr>
            <a:r>
              <a:rPr lang="sr-Cyrl-RS">
                <a:solidFill>
                  <a:srgbClr val="032348"/>
                </a:solidFill>
                <a:latin typeface="Comic Sans MS"/>
                <a:ea typeface="Comic Sans MS"/>
                <a:cs typeface="Comic Sans MS"/>
                <a:sym typeface="Comic Sans MS"/>
              </a:rPr>
              <a:t>Да имају велика ограничења у прехрани</a:t>
            </a:r>
            <a:endParaRPr>
              <a:solidFill>
                <a:srgbClr val="032348"/>
              </a:solidFill>
              <a:latin typeface="Comic Sans MS"/>
              <a:ea typeface="Comic Sans MS"/>
              <a:cs typeface="Comic Sans MS"/>
              <a:sym typeface="Comic Sans MS"/>
            </a:endParaRPr>
          </a:p>
          <a:p>
            <a:pPr indent="-285750" lvl="0" marL="285750" rtl="0" algn="l">
              <a:spcBef>
                <a:spcPts val="1000"/>
              </a:spcBef>
              <a:spcAft>
                <a:spcPts val="0"/>
              </a:spcAft>
              <a:buSzPts val="1600"/>
              <a:buChar char="▶"/>
            </a:pPr>
            <a:r>
              <a:rPr lang="sr-Cyrl-RS">
                <a:solidFill>
                  <a:srgbClr val="032348"/>
                </a:solidFill>
                <a:latin typeface="Comic Sans MS"/>
                <a:ea typeface="Comic Sans MS"/>
                <a:cs typeface="Comic Sans MS"/>
                <a:sym typeface="Comic Sans MS"/>
              </a:rPr>
              <a:t>Да се не могу бавити спортом</a:t>
            </a:r>
            <a:endParaRPr>
              <a:solidFill>
                <a:srgbClr val="032348"/>
              </a:solidFill>
              <a:latin typeface="Comic Sans MS"/>
              <a:ea typeface="Comic Sans MS"/>
              <a:cs typeface="Comic Sans MS"/>
              <a:sym typeface="Comic Sans MS"/>
            </a:endParaRPr>
          </a:p>
          <a:p>
            <a:pPr indent="-285750" lvl="0" marL="285750" rtl="0" algn="l">
              <a:spcBef>
                <a:spcPts val="1000"/>
              </a:spcBef>
              <a:spcAft>
                <a:spcPts val="0"/>
              </a:spcAft>
              <a:buSzPts val="1600"/>
              <a:buChar char="▶"/>
            </a:pPr>
            <a:r>
              <a:rPr lang="sr-Cyrl-RS">
                <a:solidFill>
                  <a:srgbClr val="032348"/>
                </a:solidFill>
                <a:latin typeface="Comic Sans MS"/>
                <a:ea typeface="Comic Sans MS"/>
                <a:cs typeface="Comic Sans MS"/>
                <a:sym typeface="Comic Sans MS"/>
              </a:rPr>
              <a:t>Да имају ограничен избор занимањa</a:t>
            </a:r>
            <a:endParaRPr>
              <a:solidFill>
                <a:srgbClr val="032348"/>
              </a:solidFill>
              <a:latin typeface="Comic Sans MS"/>
              <a:ea typeface="Comic Sans MS"/>
              <a:cs typeface="Comic Sans MS"/>
              <a:sym typeface="Comic Sans MS"/>
            </a:endParaRPr>
          </a:p>
          <a:p>
            <a:pPr indent="-285750" lvl="0" marL="285750" rtl="0" algn="l">
              <a:spcBef>
                <a:spcPts val="1000"/>
              </a:spcBef>
              <a:spcAft>
                <a:spcPts val="0"/>
              </a:spcAft>
              <a:buSzPts val="1600"/>
              <a:buChar char="▶"/>
            </a:pPr>
            <a:r>
              <a:rPr lang="sr-Cyrl-RS">
                <a:solidFill>
                  <a:srgbClr val="032348"/>
                </a:solidFill>
                <a:latin typeface="Comic Sans MS"/>
                <a:ea typeface="Comic Sans MS"/>
                <a:cs typeface="Comic Sans MS"/>
                <a:sym typeface="Comic Sans MS"/>
              </a:rPr>
              <a:t>Да ће проћи у пубертету</a:t>
            </a:r>
            <a:endParaRPr>
              <a:solidFill>
                <a:srgbClr val="032348"/>
              </a:solidFill>
              <a:latin typeface="Comic Sans MS"/>
              <a:ea typeface="Comic Sans MS"/>
              <a:cs typeface="Comic Sans MS"/>
              <a:sym typeface="Comic Sans MS"/>
            </a:endParaRPr>
          </a:p>
          <a:p>
            <a:pPr indent="-285750" lvl="0" marL="285750" rtl="0" algn="l">
              <a:spcBef>
                <a:spcPts val="1000"/>
              </a:spcBef>
              <a:spcAft>
                <a:spcPts val="0"/>
              </a:spcAft>
              <a:buSzPts val="1600"/>
              <a:buChar char="▶"/>
            </a:pPr>
            <a:r>
              <a:rPr lang="sr-Cyrl-RS">
                <a:solidFill>
                  <a:srgbClr val="032348"/>
                </a:solidFill>
                <a:latin typeface="Comic Sans MS"/>
                <a:ea typeface="Comic Sans MS"/>
                <a:cs typeface="Comic Sans MS"/>
                <a:sym typeface="Comic Sans MS"/>
              </a:rPr>
              <a:t>Да не могу бити родитељи</a:t>
            </a:r>
            <a:endParaRPr>
              <a:solidFill>
                <a:srgbClr val="032348"/>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0" st="0"/>
                                            </p:txEl>
                                          </p:spTgt>
                                        </p:tgtEl>
                                        <p:attrNameLst>
                                          <p:attrName>style.visibility</p:attrName>
                                        </p:attrNameLst>
                                      </p:cBhvr>
                                      <p:to>
                                        <p:strVal val="visible"/>
                                      </p:to>
                                    </p:set>
                                    <p:animEffect filter="fade" transition="in">
                                      <p:cBhvr>
                                        <p:cTn dur="500"/>
                                        <p:tgtEl>
                                          <p:spTgt spid="2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1" st="1"/>
                                            </p:txEl>
                                          </p:spTgt>
                                        </p:tgtEl>
                                        <p:attrNameLst>
                                          <p:attrName>style.visibility</p:attrName>
                                        </p:attrNameLst>
                                      </p:cBhvr>
                                      <p:to>
                                        <p:strVal val="visible"/>
                                      </p:to>
                                    </p:set>
                                    <p:animEffect filter="fade" transition="in">
                                      <p:cBhvr>
                                        <p:cTn dur="500"/>
                                        <p:tgtEl>
                                          <p:spTgt spid="2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2" st="2"/>
                                            </p:txEl>
                                          </p:spTgt>
                                        </p:tgtEl>
                                        <p:attrNameLst>
                                          <p:attrName>style.visibility</p:attrName>
                                        </p:attrNameLst>
                                      </p:cBhvr>
                                      <p:to>
                                        <p:strVal val="visible"/>
                                      </p:to>
                                    </p:set>
                                    <p:animEffect filter="fade" transition="in">
                                      <p:cBhvr>
                                        <p:cTn dur="500"/>
                                        <p:tgtEl>
                                          <p:spTgt spid="2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3" st="3"/>
                                            </p:txEl>
                                          </p:spTgt>
                                        </p:tgtEl>
                                        <p:attrNameLst>
                                          <p:attrName>style.visibility</p:attrName>
                                        </p:attrNameLst>
                                      </p:cBhvr>
                                      <p:to>
                                        <p:strVal val="visible"/>
                                      </p:to>
                                    </p:set>
                                    <p:animEffect filter="fade" transition="in">
                                      <p:cBhvr>
                                        <p:cTn dur="500"/>
                                        <p:tgtEl>
                                          <p:spTgt spid="2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4" st="4"/>
                                            </p:txEl>
                                          </p:spTgt>
                                        </p:tgtEl>
                                        <p:attrNameLst>
                                          <p:attrName>style.visibility</p:attrName>
                                        </p:attrNameLst>
                                      </p:cBhvr>
                                      <p:to>
                                        <p:strVal val="visible"/>
                                      </p:to>
                                    </p:set>
                                    <p:animEffect filter="fade" transition="in">
                                      <p:cBhvr>
                                        <p:cTn dur="500"/>
                                        <p:tgtEl>
                                          <p:spTgt spid="26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5" st="5"/>
                                            </p:txEl>
                                          </p:spTgt>
                                        </p:tgtEl>
                                        <p:attrNameLst>
                                          <p:attrName>style.visibility</p:attrName>
                                        </p:attrNameLst>
                                      </p:cBhvr>
                                      <p:to>
                                        <p:strVal val="visible"/>
                                      </p:to>
                                    </p:set>
                                    <p:animEffect filter="fade" transition="in">
                                      <p:cBhvr>
                                        <p:cTn dur="500"/>
                                        <p:tgtEl>
                                          <p:spTgt spid="26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6" st="6"/>
                                            </p:txEl>
                                          </p:spTgt>
                                        </p:tgtEl>
                                        <p:attrNameLst>
                                          <p:attrName>style.visibility</p:attrName>
                                        </p:attrNameLst>
                                      </p:cBhvr>
                                      <p:to>
                                        <p:strVal val="visible"/>
                                      </p:to>
                                    </p:set>
                                    <p:animEffect filter="fade" transition="in">
                                      <p:cBhvr>
                                        <p:cTn dur="500"/>
                                        <p:tgtEl>
                                          <p:spTgt spid="26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7" st="7"/>
                                            </p:txEl>
                                          </p:spTgt>
                                        </p:tgtEl>
                                        <p:attrNameLst>
                                          <p:attrName>style.visibility</p:attrName>
                                        </p:attrNameLst>
                                      </p:cBhvr>
                                      <p:to>
                                        <p:strVal val="visible"/>
                                      </p:to>
                                    </p:set>
                                    <p:animEffect filter="fade" transition="in">
                                      <p:cBhvr>
                                        <p:cTn dur="500"/>
                                        <p:tgtEl>
                                          <p:spTgt spid="26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1"/>
          <p:cNvSpPr txBox="1"/>
          <p:nvPr>
            <p:ph type="title"/>
          </p:nvPr>
        </p:nvSpPr>
        <p:spPr>
          <a:xfrm>
            <a:off x="124671" y="1"/>
            <a:ext cx="7346955" cy="176718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800"/>
              <a:buFont typeface="Comic Sans MS"/>
              <a:buNone/>
            </a:pPr>
            <a:r>
              <a:rPr lang="sr-Cyrl-RS" sz="4800">
                <a:latin typeface="Comic Sans MS"/>
                <a:ea typeface="Comic Sans MS"/>
                <a:cs typeface="Comic Sans MS"/>
                <a:sym typeface="Comic Sans MS"/>
              </a:rPr>
              <a:t>ДИЈАБЕТЕС ДАНАС</a:t>
            </a:r>
            <a:endParaRPr sz="4800">
              <a:latin typeface="Comic Sans MS"/>
              <a:ea typeface="Comic Sans MS"/>
              <a:cs typeface="Comic Sans MS"/>
              <a:sym typeface="Comic Sans MS"/>
            </a:endParaRPr>
          </a:p>
        </p:txBody>
      </p:sp>
      <p:sp>
        <p:nvSpPr>
          <p:cNvPr id="274" name="Google Shape;274;p21"/>
          <p:cNvSpPr txBox="1"/>
          <p:nvPr>
            <p:ph idx="1" type="body"/>
          </p:nvPr>
        </p:nvSpPr>
        <p:spPr>
          <a:xfrm>
            <a:off x="0" y="1124744"/>
            <a:ext cx="9036496" cy="5328592"/>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1600"/>
              <a:buChar char="▶"/>
            </a:pPr>
            <a:r>
              <a:rPr lang="sr-Cyrl-RS">
                <a:latin typeface="Comic Sans MS"/>
                <a:ea typeface="Comic Sans MS"/>
                <a:cs typeface="Comic Sans MS"/>
                <a:sym typeface="Comic Sans MS"/>
              </a:rPr>
              <a:t>Данас није смртоносна болест захваљујући </a:t>
            </a:r>
            <a:endParaRPr/>
          </a:p>
          <a:p>
            <a:pPr indent="0" lvl="0" marL="0" rtl="0" algn="l">
              <a:spcBef>
                <a:spcPts val="1000"/>
              </a:spcBef>
              <a:spcAft>
                <a:spcPts val="0"/>
              </a:spcAft>
              <a:buSzPts val="1600"/>
              <a:buNone/>
            </a:pPr>
            <a:r>
              <a:rPr lang="sr-Cyrl-RS">
                <a:latin typeface="Comic Sans MS"/>
                <a:ea typeface="Comic Sans MS"/>
                <a:cs typeface="Comic Sans MS"/>
                <a:sym typeface="Comic Sans MS"/>
              </a:rPr>
              <a:t>     напредној медицини.</a:t>
            </a:r>
            <a:endParaRPr/>
          </a:p>
          <a:p>
            <a:pPr indent="-285750" lvl="0" marL="285750" rtl="0" algn="l">
              <a:spcBef>
                <a:spcPts val="1000"/>
              </a:spcBef>
              <a:spcAft>
                <a:spcPts val="0"/>
              </a:spcAft>
              <a:buSzPts val="1600"/>
              <a:buChar char="▶"/>
            </a:pPr>
            <a:r>
              <a:rPr lang="sr-Cyrl-RS">
                <a:latin typeface="Comic Sans MS"/>
                <a:ea typeface="Comic Sans MS"/>
                <a:cs typeface="Comic Sans MS"/>
                <a:sym typeface="Comic Sans MS"/>
              </a:rPr>
              <a:t>Mеђутим, долази до „eпидемиje” дијабетесa: 382 милионa људи у свијету болује од дијабетеса и та је бројка у свакодневном расту.</a:t>
            </a:r>
            <a:endParaRPr>
              <a:latin typeface="Comic Sans MS"/>
              <a:ea typeface="Comic Sans MS"/>
              <a:cs typeface="Comic Sans MS"/>
              <a:sym typeface="Comic Sans MS"/>
            </a:endParaRPr>
          </a:p>
          <a:p>
            <a:pPr indent="-285750" lvl="0" marL="285750" rtl="0" algn="l">
              <a:spcBef>
                <a:spcPts val="1000"/>
              </a:spcBef>
              <a:spcAft>
                <a:spcPts val="0"/>
              </a:spcAft>
              <a:buSzPts val="1600"/>
              <a:buChar char="▶"/>
            </a:pPr>
            <a:r>
              <a:rPr lang="sr-Cyrl-RS">
                <a:latin typeface="Comic Sans MS"/>
                <a:ea typeface="Comic Sans MS"/>
                <a:cs typeface="Comic Sans MS"/>
                <a:sym typeface="Comic Sans MS"/>
              </a:rPr>
              <a:t>Најсавремениjи начин лијечења дијабетесa je терапиja </a:t>
            </a:r>
            <a:r>
              <a:rPr b="1" lang="sr-Cyrl-RS">
                <a:latin typeface="Comic Sans MS"/>
                <a:ea typeface="Comic Sans MS"/>
                <a:cs typeface="Comic Sans MS"/>
                <a:sym typeface="Comic Sans MS"/>
              </a:rPr>
              <a:t>инзулинском пумпом</a:t>
            </a:r>
            <a:r>
              <a:rPr lang="sr-Cyrl-RS">
                <a:latin typeface="Comic Sans MS"/>
                <a:ea typeface="Comic Sans MS"/>
                <a:cs typeface="Comic Sans MS"/>
                <a:sym typeface="Comic Sans MS"/>
              </a:rPr>
              <a:t>.</a:t>
            </a:r>
            <a:endParaRPr>
              <a:latin typeface="Comic Sans MS"/>
              <a:ea typeface="Comic Sans MS"/>
              <a:cs typeface="Comic Sans MS"/>
              <a:sym typeface="Comic Sans MS"/>
            </a:endParaRPr>
          </a:p>
          <a:p>
            <a:pPr indent="-285750" lvl="0" marL="285750" rtl="0" algn="l">
              <a:spcBef>
                <a:spcPts val="1000"/>
              </a:spcBef>
              <a:spcAft>
                <a:spcPts val="0"/>
              </a:spcAft>
              <a:buSzPts val="1600"/>
              <a:buChar char="▶"/>
            </a:pPr>
            <a:r>
              <a:rPr lang="sr-Cyrl-RS">
                <a:solidFill>
                  <a:srgbClr val="032348"/>
                </a:solidFill>
                <a:latin typeface="Comic Sans MS"/>
                <a:ea typeface="Comic Sans MS"/>
                <a:cs typeface="Comic Sans MS"/>
                <a:sym typeface="Comic Sans MS"/>
              </a:rPr>
              <a:t>Свјетски дан дијабетеса се обиљежава 14. новембра и важно је сјетити се дијабетеса и не заборавити на највреднијe -</a:t>
            </a:r>
            <a:endParaRPr>
              <a:solidFill>
                <a:srgbClr val="032348"/>
              </a:solidFill>
              <a:latin typeface="Comic Sans MS"/>
              <a:ea typeface="Comic Sans MS"/>
              <a:cs typeface="Comic Sans MS"/>
              <a:sym typeface="Comic Sans MS"/>
            </a:endParaRPr>
          </a:p>
          <a:p>
            <a:pPr indent="0" lvl="0" marL="0" rtl="0" algn="l">
              <a:spcBef>
                <a:spcPts val="1000"/>
              </a:spcBef>
              <a:spcAft>
                <a:spcPts val="0"/>
              </a:spcAft>
              <a:buSzPts val="1600"/>
              <a:buNone/>
            </a:pPr>
            <a:r>
              <a:rPr lang="sr-Cyrl-RS">
                <a:solidFill>
                  <a:srgbClr val="032348"/>
                </a:solidFill>
                <a:latin typeface="Comic Sans MS"/>
                <a:ea typeface="Comic Sans MS"/>
                <a:cs typeface="Comic Sans MS"/>
                <a:sym typeface="Comic Sans MS"/>
              </a:rPr>
              <a:t>    своје здравље! </a:t>
            </a:r>
            <a:endParaRPr>
              <a:solidFill>
                <a:srgbClr val="032348"/>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0" st="0"/>
                                            </p:txEl>
                                          </p:spTgt>
                                        </p:tgtEl>
                                        <p:attrNameLst>
                                          <p:attrName>style.visibility</p:attrName>
                                        </p:attrNameLst>
                                      </p:cBhvr>
                                      <p:to>
                                        <p:strVal val="visible"/>
                                      </p:to>
                                    </p:set>
                                    <p:animEffect filter="fade" transition="in">
                                      <p:cBhvr>
                                        <p:cTn dur="500"/>
                                        <p:tgtEl>
                                          <p:spTgt spid="2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1" st="1"/>
                                            </p:txEl>
                                          </p:spTgt>
                                        </p:tgtEl>
                                        <p:attrNameLst>
                                          <p:attrName>style.visibility</p:attrName>
                                        </p:attrNameLst>
                                      </p:cBhvr>
                                      <p:to>
                                        <p:strVal val="visible"/>
                                      </p:to>
                                    </p:set>
                                    <p:animEffect filter="fade" transition="in">
                                      <p:cBhvr>
                                        <p:cTn dur="500"/>
                                        <p:tgtEl>
                                          <p:spTgt spid="2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2" st="2"/>
                                            </p:txEl>
                                          </p:spTgt>
                                        </p:tgtEl>
                                        <p:attrNameLst>
                                          <p:attrName>style.visibility</p:attrName>
                                        </p:attrNameLst>
                                      </p:cBhvr>
                                      <p:to>
                                        <p:strVal val="visible"/>
                                      </p:to>
                                    </p:set>
                                    <p:animEffect filter="fade" transition="in">
                                      <p:cBhvr>
                                        <p:cTn dur="500"/>
                                        <p:tgtEl>
                                          <p:spTgt spid="2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3" st="3"/>
                                            </p:txEl>
                                          </p:spTgt>
                                        </p:tgtEl>
                                        <p:attrNameLst>
                                          <p:attrName>style.visibility</p:attrName>
                                        </p:attrNameLst>
                                      </p:cBhvr>
                                      <p:to>
                                        <p:strVal val="visible"/>
                                      </p:to>
                                    </p:set>
                                    <p:animEffect filter="fade" transition="in">
                                      <p:cBhvr>
                                        <p:cTn dur="500"/>
                                        <p:tgtEl>
                                          <p:spTgt spid="2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4" st="4"/>
                                            </p:txEl>
                                          </p:spTgt>
                                        </p:tgtEl>
                                        <p:attrNameLst>
                                          <p:attrName>style.visibility</p:attrName>
                                        </p:attrNameLst>
                                      </p:cBhvr>
                                      <p:to>
                                        <p:strVal val="visible"/>
                                      </p:to>
                                    </p:set>
                                    <p:animEffect filter="fade" transition="in">
                                      <p:cBhvr>
                                        <p:cTn dur="500"/>
                                        <p:tgtEl>
                                          <p:spTgt spid="27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5" st="5"/>
                                            </p:txEl>
                                          </p:spTgt>
                                        </p:tgtEl>
                                        <p:attrNameLst>
                                          <p:attrName>style.visibility</p:attrName>
                                        </p:attrNameLst>
                                      </p:cBhvr>
                                      <p:to>
                                        <p:strVal val="visible"/>
                                      </p:to>
                                    </p:set>
                                    <p:animEffect filter="fade" transition="in">
                                      <p:cBhvr>
                                        <p:cTn dur="500"/>
                                        <p:tgtEl>
                                          <p:spTgt spid="27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22"/>
          <p:cNvPicPr preferRelativeResize="0"/>
          <p:nvPr/>
        </p:nvPicPr>
        <p:blipFill rotWithShape="1">
          <a:blip r:embed="rId3">
            <a:alphaModFix/>
          </a:blip>
          <a:srcRect b="0" l="0" r="0" t="0"/>
          <a:stretch/>
        </p:blipFill>
        <p:spPr>
          <a:xfrm>
            <a:off x="1979712" y="4039362"/>
            <a:ext cx="5765292" cy="2436876"/>
          </a:xfrm>
          <a:prstGeom prst="rect">
            <a:avLst/>
          </a:prstGeom>
          <a:noFill/>
          <a:ln>
            <a:noFill/>
          </a:ln>
        </p:spPr>
      </p:pic>
      <p:sp>
        <p:nvSpPr>
          <p:cNvPr id="280" name="Google Shape;280;p22"/>
          <p:cNvSpPr txBox="1"/>
          <p:nvPr>
            <p:ph type="title"/>
          </p:nvPr>
        </p:nvSpPr>
        <p:spPr>
          <a:xfrm>
            <a:off x="252500" y="212675"/>
            <a:ext cx="8568000" cy="6384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Century Gothic"/>
              <a:buNone/>
            </a:pPr>
            <a:r>
              <a:t/>
            </a:r>
            <a:endParaRPr/>
          </a:p>
        </p:txBody>
      </p:sp>
      <p:pic>
        <p:nvPicPr>
          <p:cNvPr id="281" name="Google Shape;281;p22"/>
          <p:cNvPicPr preferRelativeResize="0"/>
          <p:nvPr>
            <p:ph idx="1" type="body"/>
          </p:nvPr>
        </p:nvPicPr>
        <p:blipFill rotWithShape="1">
          <a:blip r:embed="rId4">
            <a:alphaModFix/>
          </a:blip>
          <a:srcRect b="19731" l="0" r="0" t="11455"/>
          <a:stretch/>
        </p:blipFill>
        <p:spPr>
          <a:xfrm>
            <a:off x="2147077" y="212681"/>
            <a:ext cx="5059718" cy="345638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3"/>
          <p:cNvSpPr txBox="1"/>
          <p:nvPr>
            <p:ph type="title"/>
          </p:nvPr>
        </p:nvSpPr>
        <p:spPr>
          <a:xfrm>
            <a:off x="827584" y="548680"/>
            <a:ext cx="7488832" cy="568863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Comic Sans MS"/>
              <a:buNone/>
            </a:pPr>
            <a:r>
              <a:rPr lang="sr-Cyrl-RS" sz="2800">
                <a:latin typeface="Comic Sans MS"/>
                <a:ea typeface="Comic Sans MS"/>
                <a:cs typeface="Comic Sans MS"/>
                <a:sym typeface="Comic Sans MS"/>
              </a:rPr>
              <a:t>ПОДСТИЦАЊЕ ДРУГАРСТВА И ПОДРШКЕ У РАЗРЕДУ ЈЕ ПРВИ И НАЈВАЖНИЈИ ПРОТЕКТИВНИ ФАКТОР ЗА РЕГУЛИСАЊЕ СТРЕСА И ПОВЕЋАЊЕ  ОСЈЕЋАЈА СИГУРНОСТИ У РАЗРЕДУ!</a:t>
            </a:r>
            <a:br>
              <a:rPr lang="sr-Cyrl-RS" sz="2800">
                <a:latin typeface="Comic Sans MS"/>
                <a:ea typeface="Comic Sans MS"/>
                <a:cs typeface="Comic Sans MS"/>
                <a:sym typeface="Comic Sans MS"/>
              </a:rPr>
            </a:br>
            <a:br>
              <a:rPr lang="sr-Cyrl-RS" sz="2800">
                <a:latin typeface="Comic Sans MS"/>
                <a:ea typeface="Comic Sans MS"/>
                <a:cs typeface="Comic Sans MS"/>
                <a:sym typeface="Comic Sans MS"/>
              </a:rPr>
            </a:br>
            <a:br>
              <a:rPr lang="sr-Cyrl-RS" sz="2800">
                <a:latin typeface="Comic Sans MS"/>
                <a:ea typeface="Comic Sans MS"/>
                <a:cs typeface="Comic Sans MS"/>
                <a:sym typeface="Comic Sans MS"/>
              </a:rPr>
            </a:br>
            <a:r>
              <a:rPr lang="sr-Cyrl-RS" sz="2800">
                <a:latin typeface="Comic Sans MS"/>
                <a:ea typeface="Comic Sans MS"/>
                <a:cs typeface="Comic Sans MS"/>
                <a:sym typeface="Comic Sans MS"/>
              </a:rPr>
              <a:t>  </a:t>
            </a:r>
            <a:r>
              <a:rPr lang="sr-Cyrl-RS" sz="4800">
                <a:latin typeface="Comic Sans MS"/>
                <a:ea typeface="Comic Sans MS"/>
                <a:cs typeface="Comic Sans MS"/>
                <a:sym typeface="Comic Sans MS"/>
              </a:rPr>
              <a:t>ХВАЛА НА ПАЖЊИ! ☺</a:t>
            </a:r>
            <a:endParaRPr sz="4800">
              <a:latin typeface="Comic Sans MS"/>
              <a:ea typeface="Comic Sans MS"/>
              <a:cs typeface="Comic Sans MS"/>
              <a:sym typeface="Comic Sans M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4"/>
          <p:cNvSpPr txBox="1"/>
          <p:nvPr>
            <p:ph type="title"/>
          </p:nvPr>
        </p:nvSpPr>
        <p:spPr>
          <a:xfrm>
            <a:off x="533400" y="620688"/>
            <a:ext cx="6554867" cy="539911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Century Gothic"/>
              <a:buNone/>
            </a:pPr>
            <a:r>
              <a:rPr lang="sr-Cyrl-RS"/>
              <a:t>ИЗВОРИ:</a:t>
            </a:r>
            <a:br>
              <a:rPr lang="sr-Cyrl-RS" cap="none"/>
            </a:br>
            <a:r>
              <a:rPr lang="sr-Cyrl-RS" sz="1200" u="sng" cap="none">
                <a:solidFill>
                  <a:schemeClr val="hlink"/>
                </a:solidFill>
                <a:hlinkClick r:id="rId3"/>
              </a:rPr>
              <a:t>https://www.wikipedia.org</a:t>
            </a:r>
            <a:br>
              <a:rPr lang="sr-Cyrl-RS" sz="1200" cap="none"/>
            </a:br>
            <a:r>
              <a:rPr lang="sr-Cyrl-RS" sz="1200" u="sng" cap="none">
                <a:solidFill>
                  <a:schemeClr val="hlink"/>
                </a:solidFill>
                <a:hlinkClick r:id="rId4"/>
              </a:rPr>
              <a:t>https://drive.google.com/file/d/1g9AwgSu_KSQdO6Xd7k8UMKxvCK2rVAH_/view</a:t>
            </a:r>
            <a:br>
              <a:rPr lang="sr-Cyrl-RS" sz="1200" cap="none"/>
            </a:br>
            <a:r>
              <a:rPr lang="sr-Cyrl-RS" sz="1200" u="sng" cap="none">
                <a:solidFill>
                  <a:schemeClr val="hlink"/>
                </a:solidFill>
                <a:hlinkClick r:id="rId5"/>
              </a:rPr>
              <a:t>https://miss7mama.24sata.hr/amp/vrtić/dijabetes-kod-djece-simptomi-uzroci-prehrana-14393</a:t>
            </a:r>
            <a:br>
              <a:rPr lang="sr-Cyrl-RS" sz="1200" cap="none"/>
            </a:br>
            <a:r>
              <a:rPr lang="sr-Cyrl-RS" sz="1200" u="sng" cap="none">
                <a:solidFill>
                  <a:schemeClr val="hlink"/>
                </a:solidFill>
                <a:hlinkClick r:id="rId6"/>
              </a:rPr>
              <a:t>https://myhealth.alberta.ca/Health/Pages/conditions.aspx?hwid=aa20431</a:t>
            </a:r>
            <a:br>
              <a:rPr lang="sr-Cyrl-RS" sz="1200" cap="none"/>
            </a:br>
            <a:r>
              <a:rPr lang="sr-Cyrl-RS" sz="1200" u="sng" cap="none">
                <a:solidFill>
                  <a:schemeClr val="hlink"/>
                </a:solidFill>
                <a:hlinkClick r:id="rId7"/>
              </a:rPr>
              <a:t>https://etrebinje.com/2020/07/zasto-dijabeticari-u-republici-srpskoj-ne-mogu-dobiti-vise-trakica-za-mjerenje-secera-zasto-djeca-ne-mogu-dobiti-senzore</a:t>
            </a:r>
            <a:br>
              <a:rPr lang="sr-Cyrl-RS" sz="1200" cap="none"/>
            </a:br>
            <a:r>
              <a:rPr lang="sr-Cyrl-RS" sz="1200" cap="none"/>
              <a:t>фотографије и видео из школске архиве</a:t>
            </a:r>
            <a:br>
              <a:rPr lang="sr-Cyrl-RS" sz="1200" cap="none"/>
            </a:br>
            <a:br>
              <a:rPr lang="sr-Cyrl-RS" sz="1200" cap="none"/>
            </a:br>
            <a:br>
              <a:rPr lang="sr-Cyrl-RS" sz="1200" cap="none"/>
            </a:br>
            <a:br>
              <a:rPr lang="sr-Cyrl-RS" sz="1200" cap="none"/>
            </a:br>
            <a:br>
              <a:rPr lang="sr-Cyrl-RS" sz="1200" cap="none"/>
            </a:br>
            <a:br>
              <a:rPr lang="sr-Cyrl-RS" sz="1200" cap="none"/>
            </a:br>
            <a:br>
              <a:rPr lang="sr-Cyrl-RS" sz="1200" cap="none"/>
            </a:br>
            <a:br>
              <a:rPr lang="sr-Cyrl-RS" sz="1200" cap="none"/>
            </a:br>
            <a:br>
              <a:rPr lang="sr-Cyrl-RS" sz="1400" cap="none"/>
            </a:b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5"/>
          <p:cNvSpPr txBox="1"/>
          <p:nvPr>
            <p:ph type="title"/>
          </p:nvPr>
        </p:nvSpPr>
        <p:spPr>
          <a:xfrm>
            <a:off x="533400" y="764704"/>
            <a:ext cx="8215064" cy="5255096"/>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400"/>
              <a:buFont typeface="Century Gothic"/>
              <a:buNone/>
            </a:pPr>
            <a:r>
              <a:rPr lang="sr-Cyrl-RS" sz="1400">
                <a:solidFill>
                  <a:schemeClr val="dk1"/>
                </a:solidFill>
              </a:rPr>
              <a:t>УЧЕНИЦИ II1И III4 КОЈИ СУ УЧЕСТВОВАЛИ У АКТИВНОСТИМА:</a:t>
            </a:r>
            <a:br>
              <a:rPr lang="sr-Cyrl-RS" sz="1400">
                <a:solidFill>
                  <a:schemeClr val="dk1"/>
                </a:solidFill>
              </a:rPr>
            </a:br>
            <a:br>
              <a:rPr lang="sr-Cyrl-RS" sz="1400">
                <a:solidFill>
                  <a:schemeClr val="dk1"/>
                </a:solidFill>
              </a:rPr>
            </a:br>
            <a:r>
              <a:rPr lang="sr-Cyrl-RS" sz="1400">
                <a:solidFill>
                  <a:schemeClr val="dk1"/>
                </a:solidFill>
              </a:rPr>
              <a:t>ВАЛЕНТИНА БЛАГОЈЕВИЋ, НИКОЛА БЛАГОЈЕВИЋ, ЛАЗАР БОЈИЋ, НИКОЛА ВРАЧЕВИЋ, СРЕДОЈЕ ВРХОВАЦ, ЂОРЂЕ ВУКОВИЋ, ЈОВАН ЂУРИЋ, НЕМАЊА ЂУРИЦА, ВЕЉКО КРАЈИШНИК, АНЂЕЛА КРЕСОЈЕВИЋ, ДАВИД КУЗМАНОВИЋ, МАТЕА МАРИЋ, АЉОША МИЛАДИНОВИЋ, ДАНИЛО МИТРИЋ, ЛАМИЈА МУШИНОВИЋ, МАГДАЛИНА НЕНИЋ, МАРИНА РАДОЊИЋ, АНЂЕЛА РАДУЈКОВИЋ, БОЈАНА САВКОВИЋ, АНА САНЧАНИН, МАРТА ТОШИЋ, АНИКА ТРИПУНОВИЋ, ХАРУН ХРУСТАНОВИЋ, АЛЕКСА ЧИКОЈЕВИЋ, </a:t>
            </a:r>
            <a:br>
              <a:rPr lang="sr-Cyrl-RS" sz="1400">
                <a:solidFill>
                  <a:schemeClr val="dk1"/>
                </a:solidFill>
              </a:rPr>
            </a:br>
            <a:r>
              <a:rPr lang="sr-Cyrl-RS" sz="1400">
                <a:solidFill>
                  <a:schemeClr val="dk1"/>
                </a:solidFill>
              </a:rPr>
              <a:t>ЈОВАНА БАТИНИЋ, НИКОЛИНА ВИНЧИЋ, ЛУКА ИВАНОВИЋ, ТИЈАНА КЕСИЋ, МАТЕЈ МАЛЕШЕВИЋ, МАНУЕЛ МАЛЕШЕВИЋ, АНЂЕЛА МИТРИЋ, ДОРИАН МУЈАНИЋ, МИЛИЈАНА САНЧАНИН, СОФИЈА СЛАТИНАЦ, СТЕФАН СТОЈАНОВИЋ, МИХАЈЛО СИМИЋ, МАЈА ТАНАСИЋ, ПАВЛЕ ТОПИЋ, АМНА ХАМЗИЋ, МАРКО ХОРИНА И СОФИЈА ШУШАК.</a:t>
            </a:r>
            <a:br>
              <a:rPr lang="sr-Cyrl-RS" sz="1400">
                <a:solidFill>
                  <a:schemeClr val="dk1"/>
                </a:solidFill>
              </a:rPr>
            </a:br>
            <a:r>
              <a:rPr lang="sr-Cyrl-RS" sz="1400">
                <a:solidFill>
                  <a:schemeClr val="dk1"/>
                </a:solidFill>
              </a:rPr>
              <a:t>ОДЈЕЉЕНСКИ СТАРЈЕШИНА ТРЕЋЕГ РАЗРЕДА: МАЈА ДУЛАЋ И ОДЈЕЉЕНСКИ СТАРЈЕШИНА ДРУГОГ РАЗРЕДА: ДАНКА ВУКОВИЋ</a:t>
            </a:r>
            <a:endParaRPr sz="14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
          <p:cNvSpPr txBox="1"/>
          <p:nvPr>
            <p:ph type="title"/>
          </p:nvPr>
        </p:nvSpPr>
        <p:spPr>
          <a:xfrm>
            <a:off x="533400" y="4495800"/>
            <a:ext cx="6554867" cy="1524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Century Gothic"/>
              <a:buNone/>
            </a:pPr>
            <a:r>
              <a:t/>
            </a:r>
            <a:endParaRPr/>
          </a:p>
        </p:txBody>
      </p:sp>
      <p:sp>
        <p:nvSpPr>
          <p:cNvPr id="152" name="Google Shape;152;p3"/>
          <p:cNvSpPr txBox="1"/>
          <p:nvPr>
            <p:ph idx="1" type="body"/>
          </p:nvPr>
        </p:nvSpPr>
        <p:spPr>
          <a:xfrm>
            <a:off x="179512" y="116632"/>
            <a:ext cx="8712968" cy="6624736"/>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1600"/>
              <a:buChar char="▶"/>
            </a:pPr>
            <a:r>
              <a:rPr lang="sr-Cyrl-RS">
                <a:solidFill>
                  <a:schemeClr val="dk1"/>
                </a:solidFill>
              </a:rPr>
              <a:t>ЗАДАЦИ:</a:t>
            </a:r>
            <a:endParaRPr/>
          </a:p>
          <a:p>
            <a:pPr indent="-285750" lvl="0" marL="285750" rtl="0" algn="l">
              <a:spcBef>
                <a:spcPts val="1000"/>
              </a:spcBef>
              <a:spcAft>
                <a:spcPts val="0"/>
              </a:spcAft>
              <a:buSzPts val="1600"/>
              <a:buChar char="▶"/>
            </a:pPr>
            <a:r>
              <a:rPr lang="sr-Cyrl-RS">
                <a:solidFill>
                  <a:schemeClr val="dk1"/>
                </a:solidFill>
              </a:rPr>
              <a:t>Образовни: проширивање и стицање знања о дијабетесу тип 1 и да се ученици оспособе да пруже помоћ другарима којим је потребна</a:t>
            </a:r>
            <a:endParaRPr/>
          </a:p>
          <a:p>
            <a:pPr indent="-285750" lvl="0" marL="285750" rtl="0" algn="l">
              <a:spcBef>
                <a:spcPts val="1000"/>
              </a:spcBef>
              <a:spcAft>
                <a:spcPts val="0"/>
              </a:spcAft>
              <a:buSzPts val="1600"/>
              <a:buChar char="▶"/>
            </a:pPr>
            <a:r>
              <a:rPr lang="sr-Cyrl-RS">
                <a:solidFill>
                  <a:schemeClr val="dk1"/>
                </a:solidFill>
              </a:rPr>
              <a:t>Васпитни: Примјена стеченог знања из разговора и презентације у животним ситуацијама. Подстицање лијепог понашања према свим другарима у школи.</a:t>
            </a:r>
            <a:endParaRPr/>
          </a:p>
          <a:p>
            <a:pPr indent="-285750" lvl="0" marL="285750" rtl="0" algn="l">
              <a:spcBef>
                <a:spcPts val="1000"/>
              </a:spcBef>
              <a:spcAft>
                <a:spcPts val="0"/>
              </a:spcAft>
              <a:buSzPts val="1600"/>
              <a:buChar char="▶"/>
            </a:pPr>
            <a:r>
              <a:rPr lang="sr-Cyrl-RS">
                <a:solidFill>
                  <a:schemeClr val="dk1"/>
                </a:solidFill>
              </a:rPr>
              <a:t>Функционални: Развијање способности адекватног реаговања у животним ситуацијама.</a:t>
            </a:r>
            <a:endParaRPr/>
          </a:p>
          <a:p>
            <a:pPr indent="-285750" lvl="0" marL="285750" rtl="0" algn="l">
              <a:spcBef>
                <a:spcPts val="1000"/>
              </a:spcBef>
              <a:spcAft>
                <a:spcPts val="0"/>
              </a:spcAft>
              <a:buSzPts val="1600"/>
              <a:buChar char="▶"/>
            </a:pPr>
            <a:r>
              <a:rPr lang="sr-Cyrl-RS">
                <a:solidFill>
                  <a:schemeClr val="dk1"/>
                </a:solidFill>
              </a:rPr>
              <a:t>ОЧЕКИВАНИ ИСХОДИ: </a:t>
            </a:r>
            <a:endParaRPr/>
          </a:p>
          <a:p>
            <a:pPr indent="-285750" lvl="0" marL="285750" rtl="0" algn="l">
              <a:spcBef>
                <a:spcPts val="1000"/>
              </a:spcBef>
              <a:spcAft>
                <a:spcPts val="0"/>
              </a:spcAft>
              <a:buSzPts val="1600"/>
              <a:buChar char="▶"/>
            </a:pPr>
            <a:r>
              <a:rPr lang="sr-Cyrl-RS">
                <a:solidFill>
                  <a:schemeClr val="dk1"/>
                </a:solidFill>
              </a:rPr>
              <a:t>Стварање топле атмосфере у разреду и школском окружењу; Ученици ће моћи да разумију важност међусобне сарадње и подршке дјевојчици са дијабетесом тип 1из сусједног одјељења; Ученици ће моћи да учествују у припремању и реализацији школске манифестације; Ученици ће моћи да се боље упознају са осталим другарима, да прихватају сличности и разлике да би могли активно учествовати у рјешавању проблема заједничког живота у одјељењу.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4"/>
          <p:cNvSpPr txBox="1"/>
          <p:nvPr>
            <p:ph type="title"/>
          </p:nvPr>
        </p:nvSpPr>
        <p:spPr>
          <a:xfrm>
            <a:off x="533400" y="4495800"/>
            <a:ext cx="6554867" cy="1524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Century Gothic"/>
              <a:buNone/>
            </a:pPr>
            <a:r>
              <a:t/>
            </a:r>
            <a:endParaRPr/>
          </a:p>
        </p:txBody>
      </p:sp>
      <p:sp>
        <p:nvSpPr>
          <p:cNvPr id="158" name="Google Shape;158;p4"/>
          <p:cNvSpPr txBox="1"/>
          <p:nvPr>
            <p:ph idx="1" type="body"/>
          </p:nvPr>
        </p:nvSpPr>
        <p:spPr>
          <a:xfrm>
            <a:off x="179512" y="260648"/>
            <a:ext cx="8784976" cy="6408712"/>
          </a:xfrm>
          <a:prstGeom prst="rect">
            <a:avLst/>
          </a:prstGeom>
          <a:noFill/>
          <a:ln>
            <a:noFill/>
          </a:ln>
        </p:spPr>
        <p:txBody>
          <a:bodyPr anchorCtr="0" anchor="ctr" bIns="45700" lIns="91425" spcFirstLastPara="1" rIns="91425" wrap="square" tIns="45700">
            <a:normAutofit fontScale="92500" lnSpcReduction="20000"/>
          </a:bodyPr>
          <a:lstStyle/>
          <a:p>
            <a:pPr indent="-285750" lvl="0" marL="285750" rtl="0" algn="l">
              <a:spcBef>
                <a:spcPts val="0"/>
              </a:spcBef>
              <a:spcAft>
                <a:spcPts val="0"/>
              </a:spcAft>
              <a:buSzPct val="80000"/>
              <a:buChar char="▶"/>
            </a:pPr>
            <a:r>
              <a:rPr lang="sr-Cyrl-RS" u="sng">
                <a:solidFill>
                  <a:schemeClr val="dk1"/>
                </a:solidFill>
              </a:rPr>
              <a:t>Кључне компетенције</a:t>
            </a:r>
            <a:r>
              <a:rPr lang="sr-Cyrl-RS">
                <a:solidFill>
                  <a:schemeClr val="dk1"/>
                </a:solidFill>
              </a:rPr>
              <a:t>: Способност прихватања другара обољелих од дијабетеса тип1 у свакодневним школским активностима без икаквих предрасуда, јер поред непрестане борбе са висином шећера у крви, они могу уз добру организацију да испуњавају све школске обавезе и постижу изванредне резултате.</a:t>
            </a:r>
            <a:endParaRPr/>
          </a:p>
          <a:p>
            <a:pPr indent="-285750" lvl="0" marL="285750" rtl="0" algn="l">
              <a:spcBef>
                <a:spcPts val="970"/>
              </a:spcBef>
              <a:spcAft>
                <a:spcPts val="0"/>
              </a:spcAft>
              <a:buSzPct val="80000"/>
              <a:buChar char="▶"/>
            </a:pPr>
            <a:r>
              <a:rPr lang="sr-Cyrl-RS" u="sng">
                <a:solidFill>
                  <a:schemeClr val="dk1"/>
                </a:solidFill>
              </a:rPr>
              <a:t>Наставна средства</a:t>
            </a:r>
            <a:r>
              <a:rPr lang="sr-Cyrl-RS">
                <a:solidFill>
                  <a:schemeClr val="dk1"/>
                </a:solidFill>
              </a:rPr>
              <a:t>: рачунар, пројектор, презентација, камера, пано, сликовница „Леа и њен дијабетес“, музика за пјесму „Једино другарство нема крај“</a:t>
            </a:r>
            <a:endParaRPr/>
          </a:p>
          <a:p>
            <a:pPr indent="-285750" lvl="0" marL="285750" rtl="0" algn="l">
              <a:spcBef>
                <a:spcPts val="970"/>
              </a:spcBef>
              <a:spcAft>
                <a:spcPts val="0"/>
              </a:spcAft>
              <a:buSzPct val="80000"/>
              <a:buChar char="▶"/>
            </a:pPr>
            <a:r>
              <a:rPr lang="sr-Cyrl-RS" u="sng">
                <a:solidFill>
                  <a:schemeClr val="dk1"/>
                </a:solidFill>
              </a:rPr>
              <a:t>Временски оквир</a:t>
            </a:r>
            <a:r>
              <a:rPr lang="sr-Cyrl-RS">
                <a:solidFill>
                  <a:schemeClr val="dk1"/>
                </a:solidFill>
              </a:rPr>
              <a:t>: пет школских часова</a:t>
            </a:r>
            <a:endParaRPr/>
          </a:p>
          <a:p>
            <a:pPr indent="-285750" lvl="0" marL="285750" rtl="0" algn="l">
              <a:spcBef>
                <a:spcPts val="970"/>
              </a:spcBef>
              <a:spcAft>
                <a:spcPts val="0"/>
              </a:spcAft>
              <a:buSzPct val="80000"/>
              <a:buChar char="▶"/>
            </a:pPr>
            <a:r>
              <a:rPr lang="sr-Cyrl-RS" u="sng">
                <a:solidFill>
                  <a:schemeClr val="dk1"/>
                </a:solidFill>
              </a:rPr>
              <a:t>Препреке:</a:t>
            </a:r>
            <a:r>
              <a:rPr lang="sr-Cyrl-RS">
                <a:solidFill>
                  <a:schemeClr val="dk1"/>
                </a:solidFill>
              </a:rPr>
              <a:t> Могуће одбијање ученика да се укључе у активности увјежбавања плесних корака.</a:t>
            </a:r>
            <a:endParaRPr/>
          </a:p>
          <a:p>
            <a:pPr indent="-285750" lvl="0" marL="285750" rtl="0" algn="l">
              <a:spcBef>
                <a:spcPts val="970"/>
              </a:spcBef>
              <a:spcAft>
                <a:spcPts val="0"/>
              </a:spcAft>
              <a:buSzPct val="80000"/>
              <a:buChar char="▶"/>
            </a:pPr>
            <a:r>
              <a:rPr lang="sr-Cyrl-RS" u="sng">
                <a:solidFill>
                  <a:schemeClr val="dk1"/>
                </a:solidFill>
              </a:rPr>
              <a:t>Рефлексија и саморефлексија и самовредновање рада наставника: </a:t>
            </a:r>
            <a:r>
              <a:rPr lang="sr-Cyrl-RS">
                <a:solidFill>
                  <a:schemeClr val="dk1"/>
                </a:solidFill>
              </a:rPr>
              <a:t>Ученици су били јако заинтересовани за учешће у припреми и реализацији пројекта. Свидјело им се да виде како дјевојчица са дијабетесом тип 1 прати и регулише своје стање, а она се без скривања и стида бринула за своје здравље. Ученици су рекли да им је веома користила презентација за нова сазнања.</a:t>
            </a:r>
            <a:endParaRPr u="sng">
              <a:solidFill>
                <a:schemeClr val="dk1"/>
              </a:solidFill>
            </a:endParaRPr>
          </a:p>
          <a:p>
            <a:pPr indent="-285750" lvl="0" marL="285750" rtl="0" algn="l">
              <a:spcBef>
                <a:spcPts val="970"/>
              </a:spcBef>
              <a:spcAft>
                <a:spcPts val="0"/>
              </a:spcAft>
              <a:buSzPct val="80000"/>
              <a:buChar char="▶"/>
            </a:pPr>
            <a:r>
              <a:rPr lang="sr-Cyrl-RS">
                <a:solidFill>
                  <a:schemeClr val="dk1"/>
                </a:solidFill>
              </a:rPr>
              <a:t>Наставник је веома задовољан реализацијом свих наставних активности. Циљ и задаци, као и очекивани исходи и њихова провјера су у потпуности испуњени.  Није било препрека, сви су уживали у раду и дружењу, осмијех дјевојчице са дијабетесом тип 1, као и свих осталих ђака, допринијели су успјешној реализацији часа.</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
          <p:cNvSpPr txBox="1"/>
          <p:nvPr>
            <p:ph type="title"/>
          </p:nvPr>
        </p:nvSpPr>
        <p:spPr>
          <a:xfrm>
            <a:off x="533400" y="404664"/>
            <a:ext cx="8610600" cy="604867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Century Gothic"/>
              <a:buNone/>
            </a:pPr>
            <a:r>
              <a:t/>
            </a:r>
            <a:endParaRPr/>
          </a:p>
        </p:txBody>
      </p:sp>
      <p:sp>
        <p:nvSpPr>
          <p:cNvPr id="164" name="Google Shape;164;p5"/>
          <p:cNvSpPr txBox="1"/>
          <p:nvPr>
            <p:ph idx="1" type="body"/>
          </p:nvPr>
        </p:nvSpPr>
        <p:spPr>
          <a:xfrm>
            <a:off x="251520" y="332656"/>
            <a:ext cx="8640960" cy="6192688"/>
          </a:xfrm>
          <a:prstGeom prst="rect">
            <a:avLst/>
          </a:prstGeom>
          <a:noFill/>
          <a:ln>
            <a:noFill/>
          </a:ln>
        </p:spPr>
        <p:txBody>
          <a:bodyPr anchorCtr="0" anchor="ctr" bIns="45700" lIns="91425" spcFirstLastPara="1" rIns="91425" wrap="square" tIns="45700">
            <a:normAutofit lnSpcReduction="10000"/>
          </a:bodyPr>
          <a:lstStyle/>
          <a:p>
            <a:pPr indent="-285750" lvl="0" marL="285750" rtl="0" algn="l">
              <a:spcBef>
                <a:spcPts val="0"/>
              </a:spcBef>
              <a:spcAft>
                <a:spcPts val="0"/>
              </a:spcAft>
              <a:buSzPts val="1600"/>
              <a:buChar char="▶"/>
            </a:pPr>
            <a:r>
              <a:rPr i="1" lang="sr-Cyrl-RS" u="sng">
                <a:solidFill>
                  <a:schemeClr val="dk1"/>
                </a:solidFill>
              </a:rPr>
              <a:t>Начин провјере очекиваних исхода: </a:t>
            </a:r>
            <a:r>
              <a:rPr lang="sr-Cyrl-RS">
                <a:solidFill>
                  <a:schemeClr val="dk1"/>
                </a:solidFill>
              </a:rPr>
              <a:t>Дискусија о презентованој теми. Заједничко увјежбавање ритмичке тачке са заинтересованим другарима из трећег разреда, те извођење припремљење ритмичке тачке на школској манифестацији под називом „Плави новембар“.</a:t>
            </a:r>
            <a:endParaRPr/>
          </a:p>
          <a:p>
            <a:pPr indent="-285750" lvl="0" marL="285750" rtl="0" algn="l">
              <a:spcBef>
                <a:spcPts val="1000"/>
              </a:spcBef>
              <a:spcAft>
                <a:spcPts val="0"/>
              </a:spcAft>
              <a:buSzPts val="1600"/>
              <a:buChar char="▶"/>
            </a:pPr>
            <a:r>
              <a:rPr lang="sr-Cyrl-RS" u="sng">
                <a:solidFill>
                  <a:schemeClr val="dk1"/>
                </a:solidFill>
              </a:rPr>
              <a:t>Наставне методе: </a:t>
            </a:r>
            <a:r>
              <a:rPr lang="sr-Cyrl-RS">
                <a:solidFill>
                  <a:schemeClr val="dk1"/>
                </a:solidFill>
              </a:rPr>
              <a:t>презентација, метода разговора, метода илустрације и демонстрације, усмене мотивационе поруке, плес и покрет, играње улога, гост у разреду, филм</a:t>
            </a:r>
            <a:endParaRPr/>
          </a:p>
          <a:p>
            <a:pPr indent="-285750" lvl="0" marL="285750" rtl="0" algn="l">
              <a:spcBef>
                <a:spcPts val="1000"/>
              </a:spcBef>
              <a:spcAft>
                <a:spcPts val="0"/>
              </a:spcAft>
              <a:buSzPts val="1600"/>
              <a:buChar char="▶"/>
            </a:pPr>
            <a:r>
              <a:rPr lang="sr-Cyrl-RS">
                <a:solidFill>
                  <a:schemeClr val="dk1"/>
                </a:solidFill>
              </a:rPr>
              <a:t> </a:t>
            </a:r>
            <a:r>
              <a:rPr i="1" lang="sr-Cyrl-RS" u="sng">
                <a:solidFill>
                  <a:schemeClr val="dk1"/>
                </a:solidFill>
              </a:rPr>
              <a:t>КОРЕЛАТИВНЕ ВЕЗЕ: </a:t>
            </a:r>
            <a:endParaRPr/>
          </a:p>
          <a:p>
            <a:pPr indent="-285750" lvl="0" marL="285750" rtl="0" algn="l">
              <a:spcBef>
                <a:spcPts val="1000"/>
              </a:spcBef>
              <a:spcAft>
                <a:spcPts val="0"/>
              </a:spcAft>
              <a:buSzPts val="1600"/>
              <a:buChar char="▶"/>
            </a:pPr>
            <a:r>
              <a:rPr lang="sr-Cyrl-RS">
                <a:solidFill>
                  <a:schemeClr val="dk1"/>
                </a:solidFill>
              </a:rPr>
              <a:t>Унутар школе: Активност се спроводи кроз Савјет ученика у локалној заједници.</a:t>
            </a:r>
            <a:endParaRPr/>
          </a:p>
          <a:p>
            <a:pPr indent="-285750" lvl="0" marL="285750" rtl="0" algn="l">
              <a:spcBef>
                <a:spcPts val="1000"/>
              </a:spcBef>
              <a:spcAft>
                <a:spcPts val="0"/>
              </a:spcAft>
              <a:buSzPts val="1600"/>
              <a:buChar char="▶"/>
            </a:pPr>
            <a:r>
              <a:rPr lang="sr-Cyrl-RS">
                <a:solidFill>
                  <a:schemeClr val="dk1"/>
                </a:solidFill>
              </a:rPr>
              <a:t>Унутар предмета: (ВРОЗ) култура живљења, давање подршке другарици обољелој од дијабетеса тип 1</a:t>
            </a:r>
            <a:endParaRPr/>
          </a:p>
          <a:p>
            <a:pPr indent="-285750" lvl="0" marL="285750" rtl="0" algn="l">
              <a:spcBef>
                <a:spcPts val="1000"/>
              </a:spcBef>
              <a:spcAft>
                <a:spcPts val="0"/>
              </a:spcAft>
              <a:buSzPts val="1600"/>
              <a:buChar char="▶"/>
            </a:pPr>
            <a:r>
              <a:rPr lang="sr-Cyrl-RS">
                <a:solidFill>
                  <a:schemeClr val="dk1"/>
                </a:solidFill>
              </a:rPr>
              <a:t>Са другим предметима : музичка култура</a:t>
            </a:r>
            <a:endParaRPr/>
          </a:p>
          <a:p>
            <a:pPr indent="-285750" lvl="0" marL="285750" rtl="0" algn="l">
              <a:spcBef>
                <a:spcPts val="1000"/>
              </a:spcBef>
              <a:spcAft>
                <a:spcPts val="0"/>
              </a:spcAft>
              <a:buSzPts val="1600"/>
              <a:buChar char="▶"/>
            </a:pPr>
            <a:r>
              <a:rPr lang="sr-Cyrl-RS">
                <a:solidFill>
                  <a:schemeClr val="dk1"/>
                </a:solidFill>
              </a:rPr>
              <a:t>Унутар предмета: (музичка култура) музичко стваралаштво и ритмичка игра</a:t>
            </a:r>
            <a:endParaRPr/>
          </a:p>
          <a:p>
            <a:pPr indent="-285750" lvl="0" marL="285750" rtl="0" algn="l">
              <a:spcBef>
                <a:spcPts val="1000"/>
              </a:spcBef>
              <a:spcAft>
                <a:spcPts val="0"/>
              </a:spcAft>
              <a:buSzPts val="1600"/>
              <a:buChar char="▶"/>
            </a:pPr>
            <a:r>
              <a:rPr lang="sr-Cyrl-RS">
                <a:solidFill>
                  <a:schemeClr val="dk1"/>
                </a:solidFill>
              </a:rPr>
              <a:t>Са другим предметима: физичко и здравствено васпитање</a:t>
            </a:r>
            <a:endParaRPr/>
          </a:p>
          <a:p>
            <a:pPr indent="-184150" lvl="0" marL="285750" rtl="0" algn="l">
              <a:spcBef>
                <a:spcPts val="1000"/>
              </a:spcBef>
              <a:spcAft>
                <a:spcPts val="0"/>
              </a:spcAft>
              <a:buSzPts val="1600"/>
              <a:buNone/>
            </a:pPr>
            <a:r>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6"/>
          <p:cNvSpPr txBox="1"/>
          <p:nvPr>
            <p:ph type="title"/>
          </p:nvPr>
        </p:nvSpPr>
        <p:spPr>
          <a:xfrm>
            <a:off x="179512" y="5805264"/>
            <a:ext cx="8712968" cy="214536"/>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Century Gothic"/>
              <a:buNone/>
            </a:pPr>
            <a:r>
              <a:t/>
            </a:r>
            <a:endParaRPr/>
          </a:p>
        </p:txBody>
      </p:sp>
      <p:sp>
        <p:nvSpPr>
          <p:cNvPr id="170" name="Google Shape;170;p6"/>
          <p:cNvSpPr txBox="1"/>
          <p:nvPr>
            <p:ph idx="1" type="body"/>
          </p:nvPr>
        </p:nvSpPr>
        <p:spPr>
          <a:xfrm>
            <a:off x="251520" y="332656"/>
            <a:ext cx="8712968" cy="4032448"/>
          </a:xfrm>
          <a:prstGeom prst="rect">
            <a:avLst/>
          </a:prstGeom>
          <a:noFill/>
          <a:ln>
            <a:noFill/>
          </a:ln>
        </p:spPr>
        <p:txBody>
          <a:bodyPr anchorCtr="0" anchor="ctr" bIns="45700" lIns="91425" spcFirstLastPara="1" rIns="91425" wrap="square" tIns="45700">
            <a:normAutofit fontScale="85000" lnSpcReduction="20000"/>
          </a:bodyPr>
          <a:lstStyle/>
          <a:p>
            <a:pPr indent="-199390" lvl="0" marL="285750" rtl="0" algn="l">
              <a:spcBef>
                <a:spcPts val="0"/>
              </a:spcBef>
              <a:spcAft>
                <a:spcPts val="0"/>
              </a:spcAft>
              <a:buSzPct val="80000"/>
              <a:buNone/>
            </a:pPr>
            <a:r>
              <a:t/>
            </a:r>
            <a:endParaRPr u="sng">
              <a:solidFill>
                <a:schemeClr val="dk1"/>
              </a:solidFill>
            </a:endParaRPr>
          </a:p>
          <a:p>
            <a:pPr indent="-199390" lvl="0" marL="285750" rtl="0" algn="l">
              <a:spcBef>
                <a:spcPts val="940"/>
              </a:spcBef>
              <a:spcAft>
                <a:spcPts val="0"/>
              </a:spcAft>
              <a:buSzPct val="80000"/>
              <a:buNone/>
            </a:pPr>
            <a:r>
              <a:t/>
            </a:r>
            <a:endParaRPr u="sng">
              <a:solidFill>
                <a:schemeClr val="dk1"/>
              </a:solidFill>
            </a:endParaRPr>
          </a:p>
          <a:p>
            <a:pPr indent="-199390" lvl="0" marL="285750" rtl="0" algn="l">
              <a:spcBef>
                <a:spcPts val="940"/>
              </a:spcBef>
              <a:spcAft>
                <a:spcPts val="0"/>
              </a:spcAft>
              <a:buSzPct val="80000"/>
              <a:buNone/>
            </a:pPr>
            <a:r>
              <a:t/>
            </a:r>
            <a:endParaRPr u="sng">
              <a:solidFill>
                <a:schemeClr val="dk1"/>
              </a:solidFill>
            </a:endParaRPr>
          </a:p>
          <a:p>
            <a:pPr indent="-199390" lvl="0" marL="285750" rtl="0" algn="l">
              <a:spcBef>
                <a:spcPts val="940"/>
              </a:spcBef>
              <a:spcAft>
                <a:spcPts val="0"/>
              </a:spcAft>
              <a:buSzPct val="80000"/>
              <a:buNone/>
            </a:pPr>
            <a:r>
              <a:t/>
            </a:r>
            <a:endParaRPr u="sng">
              <a:solidFill>
                <a:schemeClr val="dk1"/>
              </a:solidFill>
            </a:endParaRPr>
          </a:p>
          <a:p>
            <a:pPr indent="-285750" lvl="0" marL="285750" rtl="0" algn="l">
              <a:spcBef>
                <a:spcPts val="940"/>
              </a:spcBef>
              <a:spcAft>
                <a:spcPts val="0"/>
              </a:spcAft>
              <a:buSzPct val="80000"/>
              <a:buChar char="▶"/>
            </a:pPr>
            <a:r>
              <a:rPr lang="sr-Cyrl-RS" u="sng">
                <a:solidFill>
                  <a:schemeClr val="dk1"/>
                </a:solidFill>
              </a:rPr>
              <a:t>Литература: </a:t>
            </a:r>
            <a:endParaRPr u="sng">
              <a:solidFill>
                <a:schemeClr val="dk1"/>
              </a:solidFill>
            </a:endParaRPr>
          </a:p>
          <a:p>
            <a:pPr indent="-285750" lvl="0" marL="285750" rtl="0" algn="l">
              <a:spcBef>
                <a:spcPts val="940"/>
              </a:spcBef>
              <a:spcAft>
                <a:spcPts val="0"/>
              </a:spcAft>
              <a:buSzPct val="80000"/>
              <a:buChar char="▶"/>
            </a:pPr>
            <a:r>
              <a:rPr lang="sr-Cyrl-RS">
                <a:solidFill>
                  <a:schemeClr val="dk1"/>
                </a:solidFill>
              </a:rPr>
              <a:t>„Леа и њен дијабетес“, Леа Лелета, Roche 2022.</a:t>
            </a:r>
            <a:endParaRPr/>
          </a:p>
          <a:p>
            <a:pPr indent="-285750" lvl="0" marL="285750" rtl="0" algn="l">
              <a:spcBef>
                <a:spcPts val="940"/>
              </a:spcBef>
              <a:spcAft>
                <a:spcPts val="0"/>
              </a:spcAft>
              <a:buSzPct val="80000"/>
              <a:buChar char="▶"/>
            </a:pPr>
            <a:r>
              <a:rPr lang="sr-Cyrl-RS">
                <a:solidFill>
                  <a:schemeClr val="dk1"/>
                </a:solidFill>
              </a:rPr>
              <a:t>https://www.wikipedia.org</a:t>
            </a:r>
            <a:br>
              <a:rPr lang="sr-Cyrl-RS">
                <a:solidFill>
                  <a:schemeClr val="dk1"/>
                </a:solidFill>
              </a:rPr>
            </a:br>
            <a:r>
              <a:rPr lang="sr-Cyrl-RS">
                <a:solidFill>
                  <a:schemeClr val="dk1"/>
                </a:solidFill>
              </a:rPr>
              <a:t>https://drive.google.com/file/d/1g9AwgSu_KSQdO6Xd7k8UMKxvCK2rVAH_/view</a:t>
            </a:r>
            <a:br>
              <a:rPr lang="sr-Cyrl-RS">
                <a:solidFill>
                  <a:schemeClr val="dk1"/>
                </a:solidFill>
              </a:rPr>
            </a:br>
            <a:r>
              <a:rPr lang="sr-Cyrl-RS">
                <a:solidFill>
                  <a:schemeClr val="dk1"/>
                </a:solidFill>
              </a:rPr>
              <a:t>https://miss7mama.24sata.hr/amp/vrtić/dijabetes-kod-djece-simptomi-uzroci-prehrana-14393</a:t>
            </a:r>
            <a:br>
              <a:rPr lang="sr-Cyrl-RS">
                <a:solidFill>
                  <a:schemeClr val="dk1"/>
                </a:solidFill>
              </a:rPr>
            </a:br>
            <a:r>
              <a:rPr lang="sr-Cyrl-RS">
                <a:solidFill>
                  <a:schemeClr val="dk1"/>
                </a:solidFill>
              </a:rPr>
              <a:t>https://myhealth.alberta.ca/Health/Pages/conditions.aspx?hwid=aa20431</a:t>
            </a:r>
            <a:br>
              <a:rPr lang="sr-Cyrl-RS">
                <a:solidFill>
                  <a:schemeClr val="dk1"/>
                </a:solidFill>
              </a:rPr>
            </a:br>
            <a:r>
              <a:rPr lang="sr-Cyrl-RS">
                <a:solidFill>
                  <a:schemeClr val="dk1"/>
                </a:solidFill>
              </a:rPr>
              <a:t>https://etrebinje.com/2020/07/zasto-dijabeticari-u-republici-srpskoj-ne-mogu-dobiti-vise-trakica-za-mjerenje-secera-zasto-djeca-ne-mogu-dobiti-senzore</a:t>
            </a:r>
            <a:br>
              <a:rPr lang="sr-Cyrl-RS">
                <a:solidFill>
                  <a:schemeClr val="dk1"/>
                </a:solidFill>
              </a:rPr>
            </a:br>
            <a:r>
              <a:rPr lang="sr-Cyrl-RS">
                <a:solidFill>
                  <a:schemeClr val="dk1"/>
                </a:solidFill>
              </a:rPr>
              <a:t>- фотографије и видео из школске архиве</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7"/>
          <p:cNvSpPr txBox="1"/>
          <p:nvPr>
            <p:ph type="title"/>
          </p:nvPr>
        </p:nvSpPr>
        <p:spPr>
          <a:xfrm>
            <a:off x="533400" y="5805264"/>
            <a:ext cx="8359080" cy="214536"/>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Century Gothic"/>
              <a:buNone/>
            </a:pPr>
            <a:r>
              <a:t/>
            </a:r>
            <a:endParaRPr/>
          </a:p>
        </p:txBody>
      </p:sp>
      <p:sp>
        <p:nvSpPr>
          <p:cNvPr id="176" name="Google Shape;176;p7"/>
          <p:cNvSpPr txBox="1"/>
          <p:nvPr>
            <p:ph idx="1" type="body"/>
          </p:nvPr>
        </p:nvSpPr>
        <p:spPr>
          <a:xfrm>
            <a:off x="179512" y="188640"/>
            <a:ext cx="8784976" cy="6552728"/>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1600"/>
              <a:buChar char="▶"/>
            </a:pPr>
            <a:r>
              <a:rPr lang="sr-Cyrl-RS">
                <a:solidFill>
                  <a:schemeClr val="dk1"/>
                </a:solidFill>
              </a:rPr>
              <a:t>ТОК ЧАСА</a:t>
            </a:r>
            <a:endParaRPr/>
          </a:p>
          <a:p>
            <a:pPr indent="-285750" lvl="0" marL="285750" rtl="0" algn="l">
              <a:spcBef>
                <a:spcPts val="1000"/>
              </a:spcBef>
              <a:spcAft>
                <a:spcPts val="0"/>
              </a:spcAft>
              <a:buSzPts val="1600"/>
              <a:buChar char="▶"/>
            </a:pPr>
            <a:r>
              <a:rPr lang="sr-Cyrl-RS">
                <a:solidFill>
                  <a:schemeClr val="dk1"/>
                </a:solidFill>
              </a:rPr>
              <a:t>Увод - Активност 1 (10 минута)</a:t>
            </a:r>
            <a:endParaRPr/>
          </a:p>
          <a:p>
            <a:pPr indent="-285750" lvl="0" marL="285750" rtl="0" algn="l">
              <a:spcBef>
                <a:spcPts val="1000"/>
              </a:spcBef>
              <a:spcAft>
                <a:spcPts val="0"/>
              </a:spcAft>
              <a:buSzPts val="1600"/>
              <a:buChar char="▶"/>
            </a:pPr>
            <a:r>
              <a:rPr lang="sr-Cyrl-RS">
                <a:solidFill>
                  <a:schemeClr val="dk1"/>
                </a:solidFill>
              </a:rPr>
              <a:t> На почетку радионице наставник наводи циљеве часа и представља госте, ученике из сусједног разреда међу којима је и ученица која живи са дијабетесом тип 1. Затим ученике укратко упознаје са садржајем сликовнице „Леа и њен дијабетес“ коју је школска библиотека добила на поклон од Удружења DIABETno1 из Бањалуке.</a:t>
            </a:r>
            <a:endParaRPr/>
          </a:p>
          <a:p>
            <a:pPr indent="-285750" lvl="0" marL="285750" rtl="0" algn="l">
              <a:spcBef>
                <a:spcPts val="1000"/>
              </a:spcBef>
              <a:spcAft>
                <a:spcPts val="0"/>
              </a:spcAft>
              <a:buSzPts val="1600"/>
              <a:buChar char="▶"/>
            </a:pPr>
            <a:r>
              <a:rPr lang="sr-Cyrl-RS">
                <a:solidFill>
                  <a:schemeClr val="dk1"/>
                </a:solidFill>
              </a:rPr>
              <a:t>Главни дио часа:</a:t>
            </a:r>
            <a:endParaRPr/>
          </a:p>
          <a:p>
            <a:pPr indent="-285750" lvl="0" marL="285750" rtl="0" algn="l">
              <a:spcBef>
                <a:spcPts val="1000"/>
              </a:spcBef>
              <a:spcAft>
                <a:spcPts val="0"/>
              </a:spcAft>
              <a:buSzPts val="1600"/>
              <a:buChar char="▶"/>
            </a:pPr>
            <a:r>
              <a:rPr lang="sr-Cyrl-RS">
                <a:solidFill>
                  <a:schemeClr val="dk1"/>
                </a:solidFill>
              </a:rPr>
              <a:t>Активност 2 (15 минута): Наставник ученицима показује презентацију коју је направио Савјет ученика ОШ „Никола Тесла“ са координатором. Наставник прилагођава објашњења слајдова узрасту ученика да би сви ученици схватили суштину овог обољења и увијек били подршка својим другарима који живе са дијабетесом тип 1.</a:t>
            </a:r>
            <a:endParaRPr>
              <a:solidFill>
                <a:schemeClr val="dk1"/>
              </a:solidFill>
            </a:endParaRPr>
          </a:p>
          <a:p>
            <a:pPr indent="-184150" lvl="0" marL="285750" rtl="0" algn="l">
              <a:spcBef>
                <a:spcPts val="1000"/>
              </a:spcBef>
              <a:spcAft>
                <a:spcPts val="0"/>
              </a:spcAft>
              <a:buSzPts val="1600"/>
              <a:buNone/>
            </a:pPr>
            <a:r>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8"/>
          <p:cNvSpPr txBox="1"/>
          <p:nvPr>
            <p:ph type="title"/>
          </p:nvPr>
        </p:nvSpPr>
        <p:spPr>
          <a:xfrm>
            <a:off x="533400" y="5805264"/>
            <a:ext cx="6554867" cy="214536"/>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Century Gothic"/>
              <a:buNone/>
            </a:pPr>
            <a:r>
              <a:t/>
            </a:r>
            <a:endParaRPr/>
          </a:p>
        </p:txBody>
      </p:sp>
      <p:sp>
        <p:nvSpPr>
          <p:cNvPr id="182" name="Google Shape;182;p8"/>
          <p:cNvSpPr txBox="1"/>
          <p:nvPr>
            <p:ph idx="1" type="body"/>
          </p:nvPr>
        </p:nvSpPr>
        <p:spPr>
          <a:xfrm>
            <a:off x="251520" y="260648"/>
            <a:ext cx="8640960" cy="6336704"/>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1600"/>
              <a:buChar char="▶"/>
            </a:pPr>
            <a:r>
              <a:rPr lang="sr-Cyrl-RS">
                <a:solidFill>
                  <a:schemeClr val="dk1"/>
                </a:solidFill>
              </a:rPr>
              <a:t>Активност 3 (10 минута):</a:t>
            </a:r>
            <a:endParaRPr/>
          </a:p>
          <a:p>
            <a:pPr indent="-285750" lvl="0" marL="285750" rtl="0" algn="l">
              <a:spcBef>
                <a:spcPts val="1000"/>
              </a:spcBef>
              <a:spcAft>
                <a:spcPts val="0"/>
              </a:spcAft>
              <a:buSzPts val="1600"/>
              <a:buChar char="▶"/>
            </a:pPr>
            <a:r>
              <a:rPr lang="sr-Cyrl-RS">
                <a:solidFill>
                  <a:schemeClr val="dk1"/>
                </a:solidFill>
              </a:rPr>
              <a:t>Слиједи дискусија о презентацији и демонстрација мјерења шећера у крви, коју им показује нова другарица. Такође, она им одговара и на додатна питања која их занимају.</a:t>
            </a:r>
            <a:endParaRPr>
              <a:solidFill>
                <a:schemeClr val="dk1"/>
              </a:solidFill>
            </a:endParaRPr>
          </a:p>
          <a:p>
            <a:pPr indent="-285750" lvl="0" marL="285750" rtl="0" algn="l">
              <a:spcBef>
                <a:spcPts val="1000"/>
              </a:spcBef>
              <a:spcAft>
                <a:spcPts val="0"/>
              </a:spcAft>
              <a:buSzPts val="1600"/>
              <a:buChar char="▶"/>
            </a:pPr>
            <a:r>
              <a:rPr lang="sr-Cyrl-RS">
                <a:solidFill>
                  <a:schemeClr val="dk1"/>
                </a:solidFill>
              </a:rPr>
              <a:t>Закључују да су другарство и подршка најпотребнији и најљепши у ђачком добу.</a:t>
            </a:r>
            <a:endParaRPr/>
          </a:p>
          <a:p>
            <a:pPr indent="-184150" lvl="0" marL="285750" rtl="0" algn="l">
              <a:spcBef>
                <a:spcPts val="1000"/>
              </a:spcBef>
              <a:spcAft>
                <a:spcPts val="0"/>
              </a:spcAft>
              <a:buSzPts val="1600"/>
              <a:buNone/>
            </a:pPr>
            <a:r>
              <a:t/>
            </a:r>
            <a:endParaRPr>
              <a:solidFill>
                <a:schemeClr val="dk1"/>
              </a:solidFill>
            </a:endParaRPr>
          </a:p>
          <a:p>
            <a:pPr indent="-285750" lvl="0" marL="285750" rtl="0" algn="l">
              <a:spcBef>
                <a:spcPts val="1000"/>
              </a:spcBef>
              <a:spcAft>
                <a:spcPts val="0"/>
              </a:spcAft>
              <a:buSzPts val="1600"/>
              <a:buChar char="▶"/>
            </a:pPr>
            <a:r>
              <a:rPr lang="sr-Cyrl-RS">
                <a:solidFill>
                  <a:schemeClr val="dk1"/>
                </a:solidFill>
              </a:rPr>
              <a:t>Завршни дио – Активност 4 (10 минута)</a:t>
            </a:r>
            <a:endParaRPr/>
          </a:p>
          <a:p>
            <a:pPr indent="-285750" lvl="0" marL="285750" rtl="0" algn="l">
              <a:spcBef>
                <a:spcPts val="1000"/>
              </a:spcBef>
              <a:spcAft>
                <a:spcPts val="0"/>
              </a:spcAft>
              <a:buSzPts val="1600"/>
              <a:buChar char="▶"/>
            </a:pPr>
            <a:r>
              <a:rPr lang="sr-Cyrl-RS">
                <a:solidFill>
                  <a:schemeClr val="dk1"/>
                </a:solidFill>
              </a:rPr>
              <a:t>Ученици са учитељицом одлазе у фискултурну салу школе и заједно увјежбавају плесне кораке уз пјесму „Једино другарство нема крај“.</a:t>
            </a:r>
            <a:endParaRPr/>
          </a:p>
          <a:p>
            <a:pPr indent="-285750" lvl="0" marL="285750" rtl="0" algn="l">
              <a:spcBef>
                <a:spcPts val="1000"/>
              </a:spcBef>
              <a:spcAft>
                <a:spcPts val="0"/>
              </a:spcAft>
              <a:buSzPts val="1600"/>
              <a:buChar char="▶"/>
            </a:pPr>
            <a:r>
              <a:rPr lang="sr-Cyrl-RS">
                <a:solidFill>
                  <a:schemeClr val="dk1"/>
                </a:solidFill>
              </a:rPr>
              <a:t>Додатне активности: (четири школска часа)</a:t>
            </a:r>
            <a:endParaRPr/>
          </a:p>
          <a:p>
            <a:pPr indent="-285750" lvl="0" marL="285750" rtl="0" algn="l">
              <a:spcBef>
                <a:spcPts val="1000"/>
              </a:spcBef>
              <a:spcAft>
                <a:spcPts val="0"/>
              </a:spcAft>
              <a:buSzPts val="1600"/>
              <a:buChar char="▶"/>
            </a:pPr>
            <a:r>
              <a:rPr lang="sr-Cyrl-RS">
                <a:solidFill>
                  <a:schemeClr val="dk1"/>
                </a:solidFill>
              </a:rPr>
              <a:t>На преостала три часа физичког и здравственог васпитања и једном часу музичке културе ученици увјежбавају презентовани плес уз музику и уче текст пјесме уз игру, и учествују у снимању промотивног видеа подршке свој дјеци обољелој од дијабетеса тип 1.</a:t>
            </a:r>
            <a:endParaRPr>
              <a:solidFill>
                <a:schemeClr val="dk1"/>
              </a:solidFill>
            </a:endParaRPr>
          </a:p>
          <a:p>
            <a:pPr indent="-184150" lvl="0" marL="285750" rtl="0" algn="l">
              <a:spcBef>
                <a:spcPts val="1000"/>
              </a:spcBef>
              <a:spcAft>
                <a:spcPts val="0"/>
              </a:spcAft>
              <a:buSzPts val="1600"/>
              <a:buNone/>
            </a:pPr>
            <a:r>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9"/>
          <p:cNvSpPr txBox="1"/>
          <p:nvPr>
            <p:ph type="title"/>
          </p:nvPr>
        </p:nvSpPr>
        <p:spPr>
          <a:xfrm>
            <a:off x="533400" y="4495800"/>
            <a:ext cx="6554867" cy="1524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Century Gothic"/>
              <a:buNone/>
            </a:pPr>
            <a:r>
              <a:t/>
            </a:r>
            <a:endParaRPr/>
          </a:p>
        </p:txBody>
      </p:sp>
      <p:sp>
        <p:nvSpPr>
          <p:cNvPr id="188" name="Google Shape;188;p9"/>
          <p:cNvSpPr txBox="1"/>
          <p:nvPr>
            <p:ph idx="1" type="body"/>
          </p:nvPr>
        </p:nvSpPr>
        <p:spPr>
          <a:xfrm>
            <a:off x="533400" y="533400"/>
            <a:ext cx="8287072" cy="3767670"/>
          </a:xfrm>
          <a:prstGeom prst="rect">
            <a:avLst/>
          </a:prstGeom>
          <a:noFill/>
          <a:ln>
            <a:noFill/>
          </a:ln>
        </p:spPr>
        <p:txBody>
          <a:bodyPr anchorCtr="0" anchor="ctr" bIns="45700" lIns="91425" spcFirstLastPara="1" rIns="91425" wrap="square" tIns="45700">
            <a:normAutofit/>
          </a:bodyPr>
          <a:lstStyle/>
          <a:p>
            <a:pPr indent="-365760" lvl="0" marL="285750" rtl="0" algn="l">
              <a:spcBef>
                <a:spcPts val="0"/>
              </a:spcBef>
              <a:spcAft>
                <a:spcPts val="0"/>
              </a:spcAft>
              <a:buSzPts val="5760"/>
              <a:buChar char="▶"/>
            </a:pPr>
            <a:r>
              <a:rPr lang="sr-Cyrl-RS" sz="7200"/>
              <a:t>ПРЕЗЕНТАЦИЈА</a:t>
            </a:r>
            <a:endParaRPr sz="7200"/>
          </a:p>
        </p:txBody>
      </p:sp>
    </p:spTree>
  </p:cSld>
  <p:clrMapOvr>
    <a:masterClrMapping/>
  </p:clrMapOvr>
</p:sld>
</file>

<file path=ppt/theme/theme1.xml><?xml version="1.0" encoding="utf-8"?>
<a:theme xmlns:a="http://schemas.openxmlformats.org/drawingml/2006/main" xmlns:r="http://schemas.openxmlformats.org/officeDocument/2006/relationships"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2015-11-21T15:58:11Z</dcterms:created>
  <dc:creator>Diana Fabijanic</dc:creator>
</cp:coreProperties>
</file>