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307" r:id="rId3"/>
    <p:sldId id="308" r:id="rId4"/>
    <p:sldId id="310" r:id="rId5"/>
    <p:sldId id="309" r:id="rId6"/>
    <p:sldId id="302" r:id="rId7"/>
    <p:sldId id="256" r:id="rId8"/>
    <p:sldId id="269" r:id="rId9"/>
    <p:sldId id="257" r:id="rId10"/>
    <p:sldId id="258" r:id="rId11"/>
    <p:sldId id="259" r:id="rId12"/>
    <p:sldId id="260" r:id="rId13"/>
    <p:sldId id="261" r:id="rId14"/>
    <p:sldId id="263" r:id="rId15"/>
    <p:sldId id="262" r:id="rId16"/>
    <p:sldId id="264" r:id="rId17"/>
    <p:sldId id="265" r:id="rId18"/>
    <p:sldId id="266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03" r:id="rId27"/>
    <p:sldId id="281" r:id="rId28"/>
    <p:sldId id="267" r:id="rId29"/>
    <p:sldId id="268" r:id="rId30"/>
    <p:sldId id="270" r:id="rId31"/>
    <p:sldId id="271" r:id="rId32"/>
    <p:sldId id="273" r:id="rId33"/>
    <p:sldId id="283" r:id="rId34"/>
    <p:sldId id="272" r:id="rId35"/>
    <p:sldId id="284" r:id="rId36"/>
    <p:sldId id="285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11" r:id="rId52"/>
    <p:sldId id="312" r:id="rId53"/>
    <p:sldId id="30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nasl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s-Latn-BA" smtClean="0"/>
              <a:t>Kliknite da biste dodali stil podnaslova prototipa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5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50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2075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22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s-Latn-BA" smtClean="0"/>
              <a:t>Kliknite da biste uredili stilove teksta prototipa</a:t>
            </a:r>
          </a:p>
          <a:p>
            <a:pPr lvl="1"/>
            <a:r>
              <a:rPr lang="bs-Latn-BA" smtClean="0"/>
              <a:t>Drugi nivo</a:t>
            </a:r>
          </a:p>
          <a:p>
            <a:pPr lvl="2"/>
            <a:r>
              <a:rPr lang="bs-Latn-BA" smtClean="0"/>
              <a:t>Treći nivo</a:t>
            </a:r>
          </a:p>
          <a:p>
            <a:pPr lvl="3"/>
            <a:r>
              <a:rPr lang="bs-Latn-BA" smtClean="0"/>
              <a:t>Četvrti nivo</a:t>
            </a:r>
          </a:p>
          <a:p>
            <a:pPr lvl="4"/>
            <a:r>
              <a:rPr lang="bs-Latn-BA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78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bs-Latn-BA" smtClean="0"/>
              <a:t>Kliknite da biste uredili stilove teksta prototipa</a:t>
            </a:r>
          </a:p>
          <a:p>
            <a:pPr lvl="1"/>
            <a:r>
              <a:rPr lang="bs-Latn-BA" smtClean="0"/>
              <a:t>Drugi nivo</a:t>
            </a:r>
          </a:p>
          <a:p>
            <a:pPr lvl="2"/>
            <a:r>
              <a:rPr lang="bs-Latn-BA" smtClean="0"/>
              <a:t>Treći nivo</a:t>
            </a:r>
          </a:p>
          <a:p>
            <a:pPr lvl="3"/>
            <a:r>
              <a:rPr lang="bs-Latn-BA" smtClean="0"/>
              <a:t>Četvrti nivo</a:t>
            </a:r>
          </a:p>
          <a:p>
            <a:pPr lvl="4"/>
            <a:r>
              <a:rPr lang="bs-Latn-BA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9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s-Latn-BA" smtClean="0"/>
              <a:t>Kliknite da biste uredili stilove teksta prototipa</a:t>
            </a:r>
          </a:p>
          <a:p>
            <a:pPr lvl="1"/>
            <a:r>
              <a:rPr lang="bs-Latn-BA" smtClean="0"/>
              <a:t>Drugi nivo</a:t>
            </a:r>
          </a:p>
          <a:p>
            <a:pPr lvl="2"/>
            <a:r>
              <a:rPr lang="bs-Latn-BA" smtClean="0"/>
              <a:t>Treći nivo</a:t>
            </a:r>
          </a:p>
          <a:p>
            <a:pPr lvl="3"/>
            <a:r>
              <a:rPr lang="bs-Latn-BA" smtClean="0"/>
              <a:t>Četvrti nivo</a:t>
            </a:r>
          </a:p>
          <a:p>
            <a:pPr lvl="4"/>
            <a:r>
              <a:rPr lang="bs-Latn-BA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lo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4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aslov i 2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bs-Latn-BA" smtClean="0"/>
              <a:t>Kliknite da biste uredili stilove teksta prototipa</a:t>
            </a:r>
          </a:p>
          <a:p>
            <a:pPr lvl="1"/>
            <a:r>
              <a:rPr lang="bs-Latn-BA" smtClean="0"/>
              <a:t>Drugi nivo</a:t>
            </a:r>
          </a:p>
          <a:p>
            <a:pPr lvl="2"/>
            <a:r>
              <a:rPr lang="bs-Latn-BA" smtClean="0"/>
              <a:t>Treći nivo</a:t>
            </a:r>
          </a:p>
          <a:p>
            <a:pPr lvl="3"/>
            <a:r>
              <a:rPr lang="bs-Latn-BA" smtClean="0"/>
              <a:t>Četvrti nivo</a:t>
            </a:r>
          </a:p>
          <a:p>
            <a:pPr lvl="4"/>
            <a:r>
              <a:rPr lang="bs-Latn-BA" smtClean="0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bs-Latn-BA" smtClean="0"/>
              <a:t>Kliknite da biste uredili stilove teksta prototipa</a:t>
            </a:r>
          </a:p>
          <a:p>
            <a:pPr lvl="1"/>
            <a:r>
              <a:rPr lang="bs-Latn-BA" smtClean="0"/>
              <a:t>Drugi nivo</a:t>
            </a:r>
          </a:p>
          <a:p>
            <a:pPr lvl="2"/>
            <a:r>
              <a:rPr lang="bs-Latn-BA" smtClean="0"/>
              <a:t>Treći nivo</a:t>
            </a:r>
          </a:p>
          <a:p>
            <a:pPr lvl="3"/>
            <a:r>
              <a:rPr lang="bs-Latn-BA" smtClean="0"/>
              <a:t>Četvrti nivo</a:t>
            </a:r>
          </a:p>
          <a:p>
            <a:pPr lvl="4"/>
            <a:r>
              <a:rPr lang="bs-Latn-BA" smtClean="0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7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bs-Latn-BA" smtClean="0"/>
              <a:t>Kliknite da biste uredili stilove teksta prototipa</a:t>
            </a:r>
          </a:p>
          <a:p>
            <a:pPr lvl="1"/>
            <a:r>
              <a:rPr lang="bs-Latn-BA" smtClean="0"/>
              <a:t>Drugi nivo</a:t>
            </a:r>
          </a:p>
          <a:p>
            <a:pPr lvl="2"/>
            <a:r>
              <a:rPr lang="bs-Latn-BA" smtClean="0"/>
              <a:t>Treći nivo</a:t>
            </a:r>
          </a:p>
          <a:p>
            <a:pPr lvl="3"/>
            <a:r>
              <a:rPr lang="bs-Latn-BA" smtClean="0"/>
              <a:t>Četvrti nivo</a:t>
            </a:r>
          </a:p>
          <a:p>
            <a:pPr lvl="4"/>
            <a:r>
              <a:rPr lang="bs-Latn-BA" smtClean="0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bs-Latn-BA" smtClean="0"/>
              <a:t>Kliknite da biste uredili stilove teksta prototipa</a:t>
            </a:r>
          </a:p>
          <a:p>
            <a:pPr lvl="1"/>
            <a:r>
              <a:rPr lang="bs-Latn-BA" smtClean="0"/>
              <a:t>Drugi nivo</a:t>
            </a:r>
          </a:p>
          <a:p>
            <a:pPr lvl="2"/>
            <a:r>
              <a:rPr lang="bs-Latn-BA" smtClean="0"/>
              <a:t>Treći nivo</a:t>
            </a:r>
          </a:p>
          <a:p>
            <a:pPr lvl="3"/>
            <a:r>
              <a:rPr lang="bs-Latn-BA" smtClean="0"/>
              <a:t>Četvrti nivo</a:t>
            </a:r>
          </a:p>
          <a:p>
            <a:pPr lvl="4"/>
            <a:r>
              <a:rPr lang="bs-Latn-BA" smtClean="0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0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9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8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opisom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bs-Latn-BA" smtClean="0"/>
              <a:t>Kliknite da biste uredili stilove teksta prototipa</a:t>
            </a:r>
          </a:p>
          <a:p>
            <a:pPr lvl="1"/>
            <a:r>
              <a:rPr lang="bs-Latn-BA" smtClean="0"/>
              <a:t>Drugi nivo</a:t>
            </a:r>
          </a:p>
          <a:p>
            <a:pPr lvl="2"/>
            <a:r>
              <a:rPr lang="bs-Latn-BA" smtClean="0"/>
              <a:t>Treći nivo</a:t>
            </a:r>
          </a:p>
          <a:p>
            <a:pPr lvl="3"/>
            <a:r>
              <a:rPr lang="bs-Latn-BA" smtClean="0"/>
              <a:t>Četvrti nivo</a:t>
            </a:r>
          </a:p>
          <a:p>
            <a:pPr lvl="4"/>
            <a:r>
              <a:rPr lang="bs-Latn-BA" smtClean="0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49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opisom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s-Latn-BA" smtClean="0"/>
              <a:t>Klinite na ikonu kako bi dodali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s-Latn-BA" smtClean="0"/>
              <a:t>Kliknite da biste uredili stilove teksta prototipa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3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s-Latn-BA" smtClean="0"/>
              <a:t>Kliknite da biste uredili stilove prototipa naslova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s-Latn-BA" smtClean="0"/>
              <a:t>Kliknite da biste uredili stilove teksta prototipa</a:t>
            </a:r>
          </a:p>
          <a:p>
            <a:pPr lvl="1"/>
            <a:r>
              <a:rPr lang="bs-Latn-BA" smtClean="0"/>
              <a:t>Drugi nivo</a:t>
            </a:r>
          </a:p>
          <a:p>
            <a:pPr lvl="2"/>
            <a:r>
              <a:rPr lang="bs-Latn-BA" smtClean="0"/>
              <a:t>Treći nivo</a:t>
            </a:r>
          </a:p>
          <a:p>
            <a:pPr lvl="3"/>
            <a:r>
              <a:rPr lang="bs-Latn-BA" smtClean="0"/>
              <a:t>Četvrti nivo</a:t>
            </a:r>
          </a:p>
          <a:p>
            <a:pPr lvl="4"/>
            <a:r>
              <a:rPr lang="bs-Latn-BA" smtClean="0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811E3-E1CB-4CF8-A9AA-5D3D82C71D23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78653AD-9F6D-4788-913D-747C6B81F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4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1209" y="3689362"/>
            <a:ext cx="8596668" cy="1320800"/>
          </a:xfrm>
        </p:spPr>
        <p:txBody>
          <a:bodyPr>
            <a:normAutofit/>
          </a:bodyPr>
          <a:lstStyle/>
          <a:p>
            <a:r>
              <a:rPr lang="sr-Cyrl-R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ИНТЕГРИСАНИ НАСТАВНИ ДАН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199352" y="134331"/>
            <a:ext cx="9573414" cy="5985914"/>
          </a:xfrm>
        </p:spPr>
        <p:txBody>
          <a:bodyPr/>
          <a:lstStyle/>
          <a:p>
            <a:pPr marL="0" indent="0">
              <a:buNone/>
            </a:pPr>
            <a:r>
              <a:rPr lang="sr-Cyrl-RS" dirty="0" smtClean="0"/>
              <a:t>                             </a:t>
            </a:r>
          </a:p>
          <a:p>
            <a:pPr marL="0" indent="0">
              <a:buNone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ЈУ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ОШ“ Вук Караџић“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Омарска</a:t>
            </a:r>
          </a:p>
          <a:p>
            <a:pPr marL="0" indent="0">
              <a:buNone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Пројекат: Интегрисани наставни дан</a:t>
            </a:r>
          </a:p>
          <a:p>
            <a:pPr marL="0" indent="0">
              <a:buNone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Трећи разред</a:t>
            </a:r>
          </a:p>
          <a:p>
            <a:pPr marL="0" indent="0">
              <a:buNone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Учитељица: Адријана Ковачевић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r>
              <a:rPr lang="sr-Cyrl-RS" dirty="0" smtClean="0"/>
              <a:t>                                                                      </a:t>
            </a:r>
            <a:endParaRPr lang="sr-Cyrl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36" y="4551769"/>
            <a:ext cx="2447925" cy="186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78812" y="2579279"/>
            <a:ext cx="11076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ИНТЕГРИСАНА НАСТАВА У ТРЕЋЕМ РАЗРЕДУ ОСНОВНЕ ШКОЛЕ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06235" y="508829"/>
            <a:ext cx="3167301" cy="1179008"/>
          </a:xfrm>
        </p:spPr>
        <p:txBody>
          <a:bodyPr>
            <a:normAutofit fontScale="90000"/>
          </a:bodyPr>
          <a:lstStyle/>
          <a:p>
            <a:pPr algn="ctr"/>
            <a:r>
              <a:rPr lang="bs-Latn-BA" sz="7300" dirty="0" smtClean="0">
                <a:solidFill>
                  <a:schemeClr val="accent5"/>
                </a:solidFill>
              </a:rPr>
              <a:t>JA</a:t>
            </a:r>
            <a:r>
              <a:rPr lang="sr-Cyrl-RS" sz="7300" dirty="0" smtClean="0">
                <a:solidFill>
                  <a:schemeClr val="accent5"/>
                </a:solidFill>
              </a:rPr>
              <a:t>БУКА</a:t>
            </a:r>
            <a:r>
              <a:rPr lang="sr-Cyrl-RS" dirty="0" smtClean="0">
                <a:solidFill>
                  <a:schemeClr val="accent5"/>
                </a:solidFill>
              </a:rPr>
              <a:t/>
            </a:r>
            <a:br>
              <a:rPr lang="sr-Cyrl-RS" dirty="0" smtClean="0">
                <a:solidFill>
                  <a:schemeClr val="accent5"/>
                </a:solidFill>
              </a:rPr>
            </a:br>
            <a:r>
              <a:rPr lang="sr-Cyrl-RS" dirty="0">
                <a:solidFill>
                  <a:schemeClr val="accent5"/>
                </a:solidFill>
              </a:rPr>
              <a:t/>
            </a:r>
            <a:br>
              <a:rPr lang="sr-Cyrl-RS" dirty="0">
                <a:solidFill>
                  <a:schemeClr val="accent5"/>
                </a:solidFill>
              </a:rPr>
            </a:br>
            <a:r>
              <a:rPr lang="sr-Cyrl-RS" dirty="0" smtClean="0">
                <a:solidFill>
                  <a:schemeClr val="accent5"/>
                </a:solidFill>
              </a:rPr>
              <a:t/>
            </a:r>
            <a:br>
              <a:rPr lang="sr-Cyrl-RS" dirty="0" smtClean="0">
                <a:solidFill>
                  <a:schemeClr val="accent5"/>
                </a:solidFill>
              </a:rPr>
            </a:br>
            <a:r>
              <a:rPr lang="sr-Cyrl-RS" dirty="0">
                <a:solidFill>
                  <a:schemeClr val="accent5"/>
                </a:solidFill>
              </a:rPr>
              <a:t/>
            </a:r>
            <a:br>
              <a:rPr lang="sr-Cyrl-RS" dirty="0">
                <a:solidFill>
                  <a:schemeClr val="accent5"/>
                </a:solidFill>
              </a:rPr>
            </a:br>
            <a:r>
              <a:rPr lang="sr-Cyrl-RS" dirty="0">
                <a:solidFill>
                  <a:schemeClr val="accent5"/>
                </a:solidFill>
              </a:rPr>
              <a:t/>
            </a:r>
            <a:br>
              <a:rPr lang="sr-Cyrl-RS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980" y="1713546"/>
            <a:ext cx="9424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брду је расло дрво. На њему је висила румена јабука.Ту је наишао лопов. Попео се на дрво и када је хтео да дохвати јабуку, грана се затресла и јабука је рекла: Нисам ја за тебе.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91" y="3098541"/>
            <a:ext cx="3963370" cy="365385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6" y="5022735"/>
            <a:ext cx="1238413" cy="15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006" y="1035628"/>
            <a:ext cx="9921393" cy="1320800"/>
          </a:xfrm>
        </p:spPr>
        <p:txBody>
          <a:bodyPr>
            <a:noAutofit/>
          </a:bodyPr>
          <a:lstStyle/>
          <a:p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Откинула се,пала на земљу и почела се котрљати низ брдо. С пропланка су чобани 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јабуку</a:t>
            </a:r>
            <a:r>
              <a:rPr lang="sr-Cyrl-R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Гле лепе јабуке! Настала је свађа око тога ко ју је први видео.Сви су потрчали према њој. А јабука рече: Нисам ја за вас.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454" y="2986611"/>
            <a:ext cx="3303764" cy="337779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" y="2986611"/>
            <a:ext cx="3963370" cy="365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882302" cy="1320800"/>
          </a:xfrm>
        </p:spPr>
        <p:txBody>
          <a:bodyPr>
            <a:noAutofit/>
          </a:bodyPr>
          <a:lstStyle/>
          <a:p>
            <a:r>
              <a:rPr lang="sr-Cyrl-R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Скренула је нагло и откотрљала се даље. Котрљала се тако јабука, котрљала и наишла на два путника. Помислили су: Лепе јабуке! Узећу је, али да не види мој сапутник! А јабука рече: Нисам ја за вас!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30" y="3449782"/>
            <a:ext cx="3335161" cy="284298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22" y="2611518"/>
            <a:ext cx="3790757" cy="31326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52" y="5744124"/>
            <a:ext cx="5186602" cy="109728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4124"/>
            <a:ext cx="4237952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422630" cy="1320800"/>
          </a:xfrm>
        </p:spPr>
        <p:txBody>
          <a:bodyPr>
            <a:noAutofit/>
          </a:bodyPr>
          <a:lstStyle/>
          <a:p>
            <a: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Скренула је и откотрљала се даље, преко ливаде. На ливади је спавао дечак, а поред њега је седела његова сестрица. Угледала је јабуку и рекла: О дивне ли јабуке! Пробудићу брата па ћемо је заједно појести. А јабука се насмешила. Ја сам за вас. И докотрљала се девојчици у крило.</a:t>
            </a:r>
            <a:b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91" y="3994871"/>
            <a:ext cx="4793410" cy="2863129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2537762"/>
            <a:ext cx="3643745" cy="415636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73" y="5170532"/>
            <a:ext cx="589690" cy="44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6" y="1330036"/>
            <a:ext cx="7419109" cy="5153891"/>
          </a:xfrm>
        </p:spPr>
      </p:pic>
      <p:sp>
        <p:nvSpPr>
          <p:cNvPr id="2" name="TextBox 1"/>
          <p:cNvSpPr txBox="1"/>
          <p:nvPr/>
        </p:nvSpPr>
        <p:spPr>
          <a:xfrm>
            <a:off x="685799" y="716973"/>
            <a:ext cx="935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 вам се свидјела прича? Шта вам је било најинтересантније?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0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2025" y="33943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sr-Cyrl-RS" sz="2700" dirty="0" smtClean="0">
                <a:solidFill>
                  <a:schemeClr val="accent5"/>
                </a:solidFill>
              </a:rPr>
              <a:t>                               </a:t>
            </a:r>
            <a:r>
              <a:rPr lang="sr-Cyrl-RS" sz="3100" u="sng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Непознате ријечи:</a:t>
            </a:r>
            <a:r>
              <a:rPr lang="sr-Cyrl-RS" sz="2700" u="sng" dirty="0" smtClean="0">
                <a:solidFill>
                  <a:schemeClr val="tx1"/>
                </a:solidFill>
              </a:rPr>
              <a:t/>
            </a:r>
            <a:br>
              <a:rPr lang="sr-Cyrl-RS" sz="2700" u="sng" dirty="0" smtClean="0">
                <a:solidFill>
                  <a:schemeClr val="tx1"/>
                </a:solidFill>
              </a:rPr>
            </a:br>
            <a:r>
              <a:rPr lang="sr-Cyrl-RS" sz="2700" dirty="0" smtClean="0">
                <a:solidFill>
                  <a:schemeClr val="tx1"/>
                </a:solidFill>
              </a:rPr>
              <a:t/>
            </a:r>
            <a:br>
              <a:rPr lang="sr-Cyrl-RS" sz="2700" dirty="0" smtClean="0">
                <a:solidFill>
                  <a:schemeClr val="tx1"/>
                </a:solidFill>
              </a:rPr>
            </a:br>
            <a:r>
              <a:rPr lang="sr-Cyrl-RS" sz="2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Чобанин</a:t>
            </a:r>
            <a:r>
              <a:rPr lang="sr-Cyrl-R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човјек који чува стоку која је на паши.</a:t>
            </a:r>
            <a:r>
              <a:rPr lang="sr-Cyrl-RS" sz="2400" dirty="0" smtClean="0">
                <a:solidFill>
                  <a:schemeClr val="tx1"/>
                </a:solidFill>
              </a:rPr>
              <a:t/>
            </a:r>
            <a:br>
              <a:rPr lang="sr-Cyrl-RS" sz="2400" dirty="0" smtClean="0">
                <a:solidFill>
                  <a:schemeClr val="tx1"/>
                </a:solidFill>
              </a:rPr>
            </a:br>
            <a:r>
              <a:rPr lang="sr-Cyrl-RS" sz="2400" dirty="0" smtClean="0">
                <a:solidFill>
                  <a:schemeClr val="tx1"/>
                </a:solidFill>
              </a:rPr>
              <a:t/>
            </a:r>
            <a:br>
              <a:rPr lang="sr-Cyrl-RS" sz="2400" dirty="0" smtClean="0">
                <a:solidFill>
                  <a:schemeClr val="tx1"/>
                </a:solidFill>
              </a:rPr>
            </a:br>
            <a:r>
              <a:rPr lang="sr-Cyrl-RS" sz="2400" dirty="0">
                <a:solidFill>
                  <a:schemeClr val="tx1"/>
                </a:solidFill>
              </a:rPr>
              <a:t/>
            </a:r>
            <a:br>
              <a:rPr lang="sr-Cyrl-RS" sz="2400" dirty="0">
                <a:solidFill>
                  <a:schemeClr val="tx1"/>
                </a:solidFill>
              </a:rPr>
            </a:br>
            <a:r>
              <a:rPr lang="sr-Cyrl-RS" sz="2400" dirty="0" smtClean="0">
                <a:solidFill>
                  <a:schemeClr val="tx1"/>
                </a:solidFill>
              </a:rPr>
              <a:t/>
            </a:r>
            <a:br>
              <a:rPr lang="sr-Cyrl-RS" sz="2400" dirty="0" smtClean="0">
                <a:solidFill>
                  <a:schemeClr val="tx1"/>
                </a:solidFill>
              </a:rPr>
            </a:br>
            <a:r>
              <a:rPr lang="sr-Cyrl-RS" sz="2400" dirty="0" smtClean="0">
                <a:solidFill>
                  <a:schemeClr val="tx1"/>
                </a:solidFill>
              </a:rPr>
              <a:t/>
            </a:r>
            <a:br>
              <a:rPr lang="sr-Cyrl-RS" sz="2400" dirty="0" smtClean="0">
                <a:solidFill>
                  <a:schemeClr val="tx1"/>
                </a:solidFill>
              </a:rPr>
            </a:br>
            <a:r>
              <a:rPr lang="sr-Cyrl-RS" sz="2400" dirty="0">
                <a:solidFill>
                  <a:schemeClr val="tx1"/>
                </a:solidFill>
              </a:rPr>
              <a:t/>
            </a:r>
            <a:br>
              <a:rPr lang="sr-Cyrl-RS" sz="2400" dirty="0">
                <a:solidFill>
                  <a:schemeClr val="tx1"/>
                </a:solidFill>
              </a:rPr>
            </a:br>
            <a:r>
              <a:rPr lang="sr-Cyrl-RS" sz="2400" dirty="0" smtClean="0">
                <a:solidFill>
                  <a:schemeClr val="tx1"/>
                </a:solidFill>
              </a:rPr>
              <a:t/>
            </a:r>
            <a:br>
              <a:rPr lang="sr-Cyrl-RS" sz="2400" dirty="0" smtClean="0">
                <a:solidFill>
                  <a:schemeClr val="tx1"/>
                </a:solidFill>
              </a:rPr>
            </a:br>
            <a:r>
              <a:rPr lang="sr-Cyrl-RS" sz="2400" dirty="0">
                <a:solidFill>
                  <a:schemeClr val="tx1"/>
                </a:solidFill>
              </a:rPr>
              <a:t/>
            </a:r>
            <a:br>
              <a:rPr lang="sr-Cyrl-RS" sz="2400" dirty="0">
                <a:solidFill>
                  <a:schemeClr val="tx1"/>
                </a:solidFill>
              </a:rPr>
            </a:br>
            <a:r>
              <a:rPr lang="sr-Cyrl-RS" sz="2400" dirty="0">
                <a:solidFill>
                  <a:schemeClr val="tx1"/>
                </a:solidFill>
              </a:rPr>
              <a:t/>
            </a:r>
            <a:br>
              <a:rPr lang="sr-Cyrl-RS" sz="2400" dirty="0">
                <a:solidFill>
                  <a:schemeClr val="tx1"/>
                </a:solidFill>
              </a:rPr>
            </a:br>
            <a:r>
              <a:rPr lang="sr-Cyrl-RS" sz="2400" dirty="0" smtClean="0">
                <a:solidFill>
                  <a:schemeClr val="tx1"/>
                </a:solidFill>
              </a:rPr>
              <a:t/>
            </a:r>
            <a:br>
              <a:rPr lang="sr-Cyrl-RS" sz="2400" dirty="0" smtClean="0">
                <a:solidFill>
                  <a:schemeClr val="tx1"/>
                </a:solidFill>
              </a:rPr>
            </a:br>
            <a:r>
              <a:rPr lang="sr-Cyrl-RS" sz="2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Сапутник-</a:t>
            </a:r>
            <a:r>
              <a:rPr lang="sr-Cyrl-R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особа која путује с неком другом особом.</a:t>
            </a: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1" y="1660236"/>
            <a:ext cx="6255327" cy="2475346"/>
          </a:xfrm>
          <a:prstGeom prst="rect">
            <a:avLst/>
          </a:prstGeom>
        </p:spPr>
      </p:pic>
      <p:pic>
        <p:nvPicPr>
          <p:cNvPr id="9" name="Čuvar mjesta sadržaja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36" y="5091545"/>
            <a:ext cx="4738255" cy="1683328"/>
          </a:xfrm>
        </p:spPr>
      </p:pic>
    </p:spTree>
    <p:extLst>
      <p:ext uri="{BB962C8B-B14F-4D97-AF65-F5344CB8AC3E}">
        <p14:creationId xmlns:p14="http://schemas.microsoft.com/office/powerpoint/2010/main" val="25025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 приче</a:t>
            </a: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dirty="0" smtClean="0"/>
              <a:t/>
            </a:r>
            <a:br>
              <a:rPr lang="sr-Cyrl-RS" dirty="0" smtClean="0"/>
            </a:br>
            <a:endParaRPr lang="en-US" dirty="0"/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272089" y="1153392"/>
            <a:ext cx="8596668" cy="5465618"/>
          </a:xfrm>
        </p:spPr>
        <p:txBody>
          <a:bodyPr>
            <a:normAutofit fontScale="92500" lnSpcReduction="20000"/>
          </a:bodyPr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 главни лик у причи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ли је тај лик необичан?</a:t>
            </a:r>
          </a:p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 је у вези њега необично?</a:t>
            </a:r>
          </a:p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 ли јабука у стварности да говори?</a:t>
            </a:r>
          </a:p>
          <a:p>
            <a:r>
              <a:rPr lang="sr-Cyrl-R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књижевности је могуће да писац „оживи“ оно што је у стварности неживо или да људске особине припише животињама или биљкама.</a:t>
            </a:r>
            <a:endParaRPr lang="en-US" sz="20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Гдје је мјесто радње?</a:t>
            </a:r>
          </a:p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је први посегнуо за јабуком? Шта мислиш, зашто се јабука откотрљала даље?</a:t>
            </a:r>
          </a:p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је други посегнуо за јабуком? Зашто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јабука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опет, откотрљала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даље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је трећи пожелио јабуку?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Зашто се јабука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трећи пут, откотрљала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даље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је четврти пожелио јабуку?</a:t>
            </a:r>
          </a:p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Због чега се јабука одлучила докотрљати дјевојчици у крило?</a:t>
            </a:r>
          </a:p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 смо научили из ове приче?</a:t>
            </a:r>
          </a:p>
          <a:p>
            <a:r>
              <a:rPr lang="sr-Cyrl-R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СРЕЋА ЈЕ ВЕЋА КАДА ЈЕ ПОДИЈЕЛИМО!</a:t>
            </a:r>
          </a:p>
          <a:p>
            <a:endParaRPr lang="sr-Cyrl-RS" dirty="0"/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77" y="530948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 smtClean="0">
                <a:solidFill>
                  <a:schemeClr val="accent5"/>
                </a:solidFill>
              </a:rPr>
              <a:t>ДОМАЋА ЗАДАЋА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677334" y="1807298"/>
            <a:ext cx="8596668" cy="3880773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 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причу Јабука</a:t>
            </a:r>
            <a:endParaRPr lang="sr-Cyrl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 изрека каже: Добро је тешко видјети, а лоше се брзо позна“. Размисли и напиши шта то значи за тебе.</a:t>
            </a:r>
          </a:p>
          <a:p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Илуструј причу у свеску.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792" y="2234045"/>
            <a:ext cx="3647208" cy="46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41963" y="4786746"/>
            <a:ext cx="5392882" cy="1320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</a:t>
            </a:r>
            <a:r>
              <a:rPr lang="sr-Cyrl-R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ИКА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73" y="633846"/>
            <a:ext cx="7356764" cy="40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6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ТЕКСТУАЛНИ ЗАДАЦИ СА ЈЕДНОМ ИЛИ ДВИЈЕ ОПЕРАЦИЈЕ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Čuvar mjesta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2" y="2638570"/>
            <a:ext cx="4707081" cy="2879003"/>
          </a:xfrm>
        </p:spPr>
      </p:pic>
    </p:spTree>
    <p:extLst>
      <p:ext uri="{BB962C8B-B14F-4D97-AF65-F5344CB8AC3E}">
        <p14:creationId xmlns:p14="http://schemas.microsoft.com/office/powerpoint/2010/main" val="274573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</a:t>
            </a:r>
            <a:r>
              <a:rPr lang="sr-Cyrl-RS" dirty="0" smtClean="0"/>
              <a:t/>
            </a:r>
            <a:br>
              <a:rPr lang="sr-Cyrl-RS" dirty="0" smtClean="0"/>
            </a:br>
            <a:endParaRPr lang="en-US" dirty="0"/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500688" y="1270000"/>
            <a:ext cx="8596668" cy="4964545"/>
          </a:xfrm>
        </p:spPr>
        <p:txBody>
          <a:bodyPr>
            <a:noAutofit/>
          </a:bodyPr>
          <a:lstStyle/>
          <a:p>
            <a:pPr algn="just"/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Учитељи су свакодневно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ситуацијама да у току једног наставног дана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обрађују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различите наставне садржаје из различитих наставних предмета. Тако да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једном дану имају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језик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атематику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игитални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свијет и час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Вроза, Ликовну и Музичку културу,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итд.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 ученика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тражи велику пажњу и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концентрацију. Истовремено ученицима градиво треба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бити занимљиво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 фокус је на учењу, тј. да ученици науче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запамте садржаје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који се уче тога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дана. Ј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едан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 начина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остваримо тај циљ је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интеграција различитих наставних садржаја у једну повезану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цјелину. Фокус овог пројекта је на учењу нових садржаја. Овим пројектом се обиљежава дан јабука 20. октобар.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Полазећи од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Српског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језика, преко М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атематике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Дигиталног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свијета и часа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Одјељењске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заједнице у трећем разреду,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различити наставни садржаји интегрисани су у једну наставну цјелину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идеја водиља је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једна јабука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199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69" y="1527463"/>
            <a:ext cx="3917373" cy="3449782"/>
          </a:xfrm>
          <a:prstGeom prst="rect">
            <a:avLst/>
          </a:prstGeo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 smtClean="0"/>
              <a:t>ПОНОВИМО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94955" y="1610591"/>
            <a:ext cx="92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25+34=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94955" y="2161309"/>
            <a:ext cx="98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46-25=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94955" y="2761550"/>
            <a:ext cx="105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55+42=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9859" y="1610591"/>
            <a:ext cx="54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59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9859" y="213019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21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9859" y="2765682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97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89760" y="3505624"/>
            <a:ext cx="176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24+( 58-33)=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30187" y="3505624"/>
            <a:ext cx="147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24+25=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82355" y="3505624"/>
            <a:ext cx="59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49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89760" y="4203760"/>
            <a:ext cx="159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( 88-26)+13=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90049" y="4203760"/>
            <a:ext cx="122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62+13=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82355" y="4188811"/>
            <a:ext cx="732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3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703184" cy="1780310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1.Задатак: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Тања има 83 јабуке. Дала је другарима 43 јабуке. Колико је Тањи остало јабука?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7" y="3979718"/>
            <a:ext cx="5434446" cy="2878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334" y="2545773"/>
            <a:ext cx="8094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Рачун: 83- 43=40</a:t>
            </a:r>
            <a:b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Одговор: Тањи је остало 40 јабука.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2900" y="609600"/>
            <a:ext cx="8967355" cy="2424545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sr-Cyrl-R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адатак: 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дрвету се налази 78 јабука.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јабуке су спале са дрвета. Колико је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јабука остало на дрвету?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6" y="0"/>
            <a:ext cx="53357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" y="3522517"/>
            <a:ext cx="7720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Рачун: 78- 54= 24</a:t>
            </a:r>
            <a:b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Одговор: На дрвету су остале 24 јабуке.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530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123210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3.Задатак: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корпи су биле 94 јабуке. Црвених је било 43, а жутих за 12 мање. Остало су биле зелене јабуке.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Колико је било жутих, а колико зелених јабука?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00" y="0"/>
            <a:ext cx="30226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334" y="3806172"/>
            <a:ext cx="78951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Зелене јабуке: (</a:t>
            </a:r>
            <a:r>
              <a:rPr lang="sr-Cyrl-R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94- 43</a:t>
            </a:r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)- 31= 51- 31= 20</a:t>
            </a:r>
            <a:r>
              <a:rPr lang="sr-Cyrl-R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7334" y="4759036"/>
            <a:ext cx="8596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Одговор: Жутих јабука је било 31, а зелених  20.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77334" y="305002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Жуте јабуке:43- 12=31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32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373149" cy="1375064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Задатак: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Дјеца су брала јабуке. Дјечаци су убрали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јабука, а дјевојчице за 23 више. Колико су јабука убрале дјевојчице? Колико су укупно јабука убрали дјечаци и дјевојчице?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0" y="1"/>
            <a:ext cx="3380509" cy="4426526"/>
          </a:xfrm>
        </p:spPr>
      </p:pic>
      <p:pic>
        <p:nvPicPr>
          <p:cNvPr id="5" name="Čuvar mjesta sadržaj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007" y="4353791"/>
            <a:ext cx="2905991" cy="2504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331" y="4208318"/>
            <a:ext cx="7198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Укупно: 35+ </a:t>
            </a:r>
            <a:r>
              <a:rPr lang="sr-Cyrl-R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58=93</a:t>
            </a:r>
          </a:p>
          <a:p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03824" y="4746927"/>
            <a:ext cx="7666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Одговор: Дјевојчице су убрале 58 јабука.</a:t>
            </a:r>
            <a:b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 су убрали 93 јабуке.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77331" y="3470564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Дјевојчице: 35+23=58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490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851130" cy="1320800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sr-Cyrl-R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Домаћа задаћа</a:t>
            </a:r>
            <a:br>
              <a:rPr lang="sr-Cyrl-R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 продавници је било 27 кг шљива. Грожђа је било за 15 кг мање, а јабука 18 кг више него грожђа. Колико је било кг грожђа, а колико кг јабука у продавници? Колико је укупно кг воћа било у продавници?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Грожђе: 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Јабуке:</a:t>
            </a:r>
            <a:b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Укупно: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464" y="3169226"/>
            <a:ext cx="2663536" cy="368877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6" y="-20638"/>
            <a:ext cx="2860964" cy="31898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4015481"/>
            <a:ext cx="2246168" cy="23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Осмисли текст и напиши задатак према сљедећем изразу: 84 - (42+ 25)=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54" y="2265218"/>
            <a:ext cx="6213763" cy="4592781"/>
          </a:xfrm>
        </p:spPr>
      </p:pic>
    </p:spTree>
    <p:extLst>
      <p:ext uri="{BB962C8B-B14F-4D97-AF65-F5344CB8AC3E}">
        <p14:creationId xmlns:p14="http://schemas.microsoft.com/office/powerpoint/2010/main" val="21252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627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70541" y="4757882"/>
            <a:ext cx="6151340" cy="749299"/>
          </a:xfrm>
        </p:spPr>
        <p:txBody>
          <a:bodyPr>
            <a:noAutofit/>
          </a:bodyPr>
          <a:lstStyle/>
          <a:p>
            <a:r>
              <a:rPr lang="sr-Cyrl-RS" sz="4000" dirty="0" smtClean="0"/>
              <a:t>ДИГИТАЛНИ СВИЈЕТ</a:t>
            </a:r>
            <a:endParaRPr lang="en-US" sz="4000" dirty="0"/>
          </a:p>
        </p:txBody>
      </p:sp>
      <p:pic>
        <p:nvPicPr>
          <p:cNvPr id="8" name="Čuvar mjesta sadržaja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7" y="480292"/>
            <a:ext cx="6764481" cy="4050145"/>
          </a:xfrm>
        </p:spPr>
      </p:pic>
    </p:spTree>
    <p:extLst>
      <p:ext uri="{BB962C8B-B14F-4D97-AF65-F5344CB8AC3E}">
        <p14:creationId xmlns:p14="http://schemas.microsoft.com/office/powerpoint/2010/main" val="31301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41215" y="4809836"/>
            <a:ext cx="6014411" cy="1320800"/>
          </a:xfrm>
        </p:spPr>
        <p:txBody>
          <a:bodyPr>
            <a:noAutofit/>
          </a:bodyPr>
          <a:lstStyle/>
          <a:p>
            <a:r>
              <a:rPr lang="sr-Cyrl-RS" sz="4800" dirty="0" smtClean="0">
                <a:solidFill>
                  <a:schemeClr val="accent5"/>
                </a:solidFill>
              </a:rPr>
              <a:t>ПОКРЕТНА СЛИКА</a:t>
            </a:r>
            <a:endParaRPr lang="en-US" sz="4800" dirty="0">
              <a:solidFill>
                <a:schemeClr val="accent5"/>
              </a:solidFill>
            </a:endParaRPr>
          </a:p>
        </p:txBody>
      </p:sp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4457700"/>
          </a:xfrm>
        </p:spPr>
      </p:pic>
    </p:spTree>
    <p:extLst>
      <p:ext uri="{BB962C8B-B14F-4D97-AF65-F5344CB8AC3E}">
        <p14:creationId xmlns:p14="http://schemas.microsoft.com/office/powerpoint/2010/main" val="290688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2250" y="692727"/>
            <a:ext cx="9952567" cy="5614556"/>
          </a:xfrm>
        </p:spPr>
        <p:txBody>
          <a:bodyPr>
            <a:normAutofit/>
          </a:bodyPr>
          <a:lstStyle/>
          <a:p>
            <a:r>
              <a:rPr lang="sr-Cyrl-R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Циљ: </a:t>
            </a:r>
            <a:br>
              <a:rPr lang="sr-Cyrl-R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способљавање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доживљавање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разумијевање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тумачење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књижевних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дјела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српске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баштине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оспособљавање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језичку</a:t>
            </a: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комуникацију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која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омогућава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овладају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садржајима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укључивање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цјеложивотно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учење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развијање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мотивације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интересовања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математичке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садржаје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развијање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подстицање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прецизности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јасности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упорности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истрајности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раду;подстицање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конкретног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развијање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апстрактног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мишљења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размишљања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повезивање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раније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стеченог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знања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искуства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садржајима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стицање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компетенција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развијање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вјештина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развој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</a:t>
            </a: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тичког и креативног мишљења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79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626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360217"/>
            <a:ext cx="10368202" cy="1042555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БРЗИМ СМЈЕЊИВАЊЕМ ВЕЋЕГ БРОЈА СЛИКА НАСТАЈЕ ПОКРЕТНА СЛИКА ИЛИ АНИМАЦИЈА.</a:t>
            </a:r>
            <a:endParaRPr lang="en-US" sz="33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0590"/>
            <a:ext cx="9933709" cy="3127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583" y="4946073"/>
            <a:ext cx="9331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БИСМО ДОБИЛИ ПОКРЕТНУ СЛИКУ ПОТРЕБНО ЈЕ ИСТО БИЋЕ ИЛИ ПРЕДМЕТ ЦРТАТИ У РАЗЛИЧИТИМ ПОЛОЖАЈИМА.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Čuvar mjesta sadržaja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8" y="617068"/>
            <a:ext cx="3564082" cy="2411411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18" y="791768"/>
            <a:ext cx="3332019" cy="219042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37" y="727563"/>
            <a:ext cx="3957781" cy="23188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3429221"/>
            <a:ext cx="3969327" cy="263149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7" y="3429221"/>
            <a:ext cx="4678219" cy="26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855" y="533400"/>
            <a:ext cx="869719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2861035" cy="2755647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69" y="0"/>
            <a:ext cx="4287912" cy="283774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3" y="3314700"/>
            <a:ext cx="4364182" cy="309649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34" y="3709555"/>
            <a:ext cx="4509654" cy="2701636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34" y="-32201"/>
            <a:ext cx="3855027" cy="28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6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v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8484"/>
            <a:ext cx="9387182" cy="528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ef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045" y="902855"/>
            <a:ext cx="8679728" cy="466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102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ВАСПИТНИ РАД У ОДЈЕЉЕЊСКОЈ ЗАЈЕДНИЦИ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Čuvar mjesta sadržaja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026227"/>
            <a:ext cx="7398327" cy="4333009"/>
          </a:xfrm>
        </p:spPr>
      </p:pic>
    </p:spTree>
    <p:extLst>
      <p:ext uri="{BB962C8B-B14F-4D97-AF65-F5344CB8AC3E}">
        <p14:creationId xmlns:p14="http://schemas.microsoft.com/office/powerpoint/2010/main" val="24146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 ЈАБУКА 20.ОКТОБАР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Čuvar mjesta sadržaja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5" y="1930400"/>
            <a:ext cx="7938654" cy="4345709"/>
          </a:xfrm>
        </p:spPr>
      </p:pic>
    </p:spTree>
    <p:extLst>
      <p:ext uri="{BB962C8B-B14F-4D97-AF65-F5344CB8AC3E}">
        <p14:creationId xmlns:p14="http://schemas.microsoft.com/office/powerpoint/2010/main" val="244783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Čuvar mjesta sadržaja 4"/>
          <p:cNvSpPr>
            <a:spLocks noGrp="1"/>
          </p:cNvSpPr>
          <p:nvPr>
            <p:ph sz="half" idx="1"/>
          </p:nvPr>
        </p:nvSpPr>
        <p:spPr>
          <a:xfrm>
            <a:off x="677334" y="353291"/>
            <a:ext cx="4184035" cy="5688070"/>
          </a:xfrm>
        </p:spPr>
        <p:txBody>
          <a:bodyPr>
            <a:normAutofit fontScale="92500" lnSpcReduction="10000"/>
          </a:bodyPr>
          <a:lstStyle/>
          <a:p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 јабука се обиљежава од 1900. године.</a:t>
            </a:r>
          </a:p>
          <a:p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Јабука је прозвана краљицом воћа</a:t>
            </a:r>
          </a:p>
          <a:p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Била је омиљено воће Римљана и Грка</a:t>
            </a:r>
          </a:p>
          <a:p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је најкомплетније воће у људској прехрани јер садржи готово све што нам треба</a:t>
            </a:r>
            <a:r>
              <a:rPr lang="en-U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исхрану</a:t>
            </a:r>
          </a:p>
          <a:p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Пуна је витамина и минерала</a:t>
            </a:r>
          </a:p>
          <a:p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Сваки дан се препоручује појести по једну јабуку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7" name="Čuvar mjesta sadržaja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70" y="446809"/>
            <a:ext cx="4812566" cy="5725391"/>
          </a:xfrm>
        </p:spPr>
      </p:pic>
    </p:spTree>
    <p:extLst>
      <p:ext uri="{BB962C8B-B14F-4D97-AF65-F5344CB8AC3E}">
        <p14:creationId xmlns:p14="http://schemas.microsoft.com/office/powerpoint/2010/main" val="7038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Исходи учења: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365605" y="1402053"/>
            <a:ext cx="9609667" cy="495718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000" dirty="0"/>
          </a:p>
          <a:p>
            <a:pPr algn="just"/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 ће бити у стању да разумију обрађени књижевни текст, да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одгов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питања за анализу текста, да извуку поуку из приче, да држећи се редосљеда израде рачунских операција ураде текстуалне задатке са једном или двије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рачунске операције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 рјешавају текстуалне задатке, да креирају покретну слику и анимацију, да схвате важност, значај и улогу јабука у свакодневном животу људи, да направе сову и гусјеницу од јабука и пластелина, да направе 3 де јабуку од колаж папира као и да израде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 од својих радова.</a:t>
            </a:r>
          </a:p>
          <a:p>
            <a:pPr algn="just"/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Облици </a:t>
            </a:r>
            <a:r>
              <a:rPr lang="sr-Cyrl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рада: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Индивидуални рад, рад у групи, фронтални рад.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Cyrl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Наставне методе: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Метода рада на тексту, дијалошка метода, метода усменог излагања, интерактивна метода, метода кооперативног учења, метода писаних радова, метода демонстрације, метода илустрације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Корелација: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језик, Математика и Дигитални свијет са Ликовном културом и часом Одјељењске заједнице.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79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jesta sadržaja 2"/>
          <p:cNvSpPr>
            <a:spLocks noGrp="1"/>
          </p:cNvSpPr>
          <p:nvPr>
            <p:ph sz="half" idx="1"/>
          </p:nvPr>
        </p:nvSpPr>
        <p:spPr>
          <a:xfrm>
            <a:off x="542253" y="893618"/>
            <a:ext cx="4184035" cy="5823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КОРИСТИ ОД ЈАБУКА</a:t>
            </a:r>
          </a:p>
          <a:p>
            <a:pPr marL="0" indent="0">
              <a:buNone/>
            </a:pP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Корисна је за здрав сан</a:t>
            </a:r>
          </a:p>
          <a:p>
            <a:pPr>
              <a:buFontTx/>
              <a:buChar char="-"/>
            </a:pPr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Грлобољу</a:t>
            </a:r>
          </a:p>
          <a:p>
            <a:pPr>
              <a:buFontTx/>
              <a:buChar char="-"/>
            </a:pPr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прехладе</a:t>
            </a:r>
          </a:p>
          <a:p>
            <a:pPr>
              <a:buFontTx/>
              <a:buChar char="-"/>
            </a:pPr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Очување зуба</a:t>
            </a:r>
          </a:p>
          <a:p>
            <a:pPr>
              <a:buFontTx/>
              <a:buChar char="-"/>
            </a:pPr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претилости</a:t>
            </a:r>
          </a:p>
          <a:p>
            <a:pPr>
              <a:buFontTx/>
              <a:buChar char="-"/>
            </a:pPr>
            <a:r>
              <a:rPr lang="sr-Cyrl-RS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свјеж дах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Čuvar mjesta sadržaja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893618"/>
            <a:ext cx="5024438" cy="5147743"/>
          </a:xfrm>
        </p:spPr>
      </p:pic>
    </p:spTree>
    <p:extLst>
      <p:ext uri="{BB962C8B-B14F-4D97-AF65-F5344CB8AC3E}">
        <p14:creationId xmlns:p14="http://schemas.microsoft.com/office/powerpoint/2010/main" val="52618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40021" y="468847"/>
            <a:ext cx="8596668" cy="1320800"/>
          </a:xfrm>
        </p:spPr>
        <p:txBody>
          <a:bodyPr/>
          <a:lstStyle/>
          <a:p>
            <a:r>
              <a:rPr lang="sr-Cyrl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НАЈПОЗНАТИЈЕ СОРТЕ ЈАБУКА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sz="half" idx="1"/>
          </p:nvPr>
        </p:nvSpPr>
        <p:spPr>
          <a:xfrm>
            <a:off x="976745" y="1288472"/>
            <a:ext cx="2346808" cy="501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 РЕД</a:t>
            </a:r>
          </a:p>
        </p:txBody>
      </p:sp>
      <p:pic>
        <p:nvPicPr>
          <p:cNvPr id="5" name="Čuvar mjesta sadržaja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9" y="1789647"/>
            <a:ext cx="2556164" cy="204961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9" y="4655901"/>
            <a:ext cx="2556164" cy="2136110"/>
          </a:xfrm>
          <a:prstGeom prst="rect">
            <a:avLst/>
          </a:prstGeom>
        </p:spPr>
      </p:pic>
      <p:sp>
        <p:nvSpPr>
          <p:cNvPr id="9" name="Čuvar mjesta sadržaja 2"/>
          <p:cNvSpPr txBox="1">
            <a:spLocks/>
          </p:cNvSpPr>
          <p:nvPr/>
        </p:nvSpPr>
        <p:spPr>
          <a:xfrm>
            <a:off x="671964" y="3996994"/>
            <a:ext cx="2954464" cy="501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sr-Cyrl-R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ЗЛАТНИ ДЕЛИШЕС</a:t>
            </a:r>
          </a:p>
        </p:txBody>
      </p:sp>
      <p:sp>
        <p:nvSpPr>
          <p:cNvPr id="10" name="Čuvar mjesta sadržaja 2"/>
          <p:cNvSpPr txBox="1">
            <a:spLocks/>
          </p:cNvSpPr>
          <p:nvPr/>
        </p:nvSpPr>
        <p:spPr>
          <a:xfrm>
            <a:off x="4239490" y="1288472"/>
            <a:ext cx="1662546" cy="501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sr-Cyrl-R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</a:t>
            </a:r>
          </a:p>
        </p:txBody>
      </p:sp>
      <p:sp>
        <p:nvSpPr>
          <p:cNvPr id="11" name="Čuvar mjesta sadržaja 2"/>
          <p:cNvSpPr txBox="1">
            <a:spLocks/>
          </p:cNvSpPr>
          <p:nvPr/>
        </p:nvSpPr>
        <p:spPr>
          <a:xfrm>
            <a:off x="4145971" y="3980012"/>
            <a:ext cx="1756065" cy="501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sr-Cyrl-R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АЈДАРЕД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55" y="1851533"/>
            <a:ext cx="2778034" cy="2064333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1851533"/>
            <a:ext cx="2722418" cy="2066593"/>
          </a:xfrm>
          <a:prstGeom prst="rect">
            <a:avLst/>
          </a:prstGeom>
        </p:spPr>
      </p:pic>
      <p:sp>
        <p:nvSpPr>
          <p:cNvPr id="14" name="Čuvar mjesta sadržaja 2"/>
          <p:cNvSpPr txBox="1">
            <a:spLocks/>
          </p:cNvSpPr>
          <p:nvPr/>
        </p:nvSpPr>
        <p:spPr>
          <a:xfrm>
            <a:off x="7065818" y="1350358"/>
            <a:ext cx="2249786" cy="501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sr-Cyrl-R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ЈОНАГОЛД</a:t>
            </a:r>
          </a:p>
        </p:txBody>
      </p:sp>
      <p:sp>
        <p:nvSpPr>
          <p:cNvPr id="15" name="Čuvar mjesta sadržaja 2"/>
          <p:cNvSpPr txBox="1">
            <a:spLocks/>
          </p:cNvSpPr>
          <p:nvPr/>
        </p:nvSpPr>
        <p:spPr>
          <a:xfrm>
            <a:off x="7346373" y="3939661"/>
            <a:ext cx="2047009" cy="501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sr-Cyrl-R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ГРЕНИ СМИТ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62" y="4584122"/>
            <a:ext cx="2765366" cy="2207889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07" y="4584122"/>
            <a:ext cx="2725882" cy="21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137506" y="349828"/>
            <a:ext cx="2834794" cy="1320800"/>
          </a:xfrm>
        </p:spPr>
        <p:txBody>
          <a:bodyPr/>
          <a:lstStyle/>
          <a:p>
            <a:pPr algn="ctr"/>
            <a:r>
              <a:rPr lang="sr-Cyrl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ВОЋЊАК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Čuvar mjesta sadržaja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565"/>
            <a:ext cx="12191999" cy="5673436"/>
          </a:xfrm>
        </p:spPr>
      </p:pic>
    </p:spTree>
    <p:extLst>
      <p:ext uri="{BB962C8B-B14F-4D97-AF65-F5344CB8AC3E}">
        <p14:creationId xmlns:p14="http://schemas.microsoft.com/office/powerpoint/2010/main" val="27988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82880" y="609600"/>
            <a:ext cx="4809065" cy="720436"/>
          </a:xfrm>
        </p:spPr>
        <p:txBody>
          <a:bodyPr>
            <a:noAutofit/>
          </a:bodyPr>
          <a:lstStyle/>
          <a:p>
            <a:r>
              <a:rPr lang="sr-Cyrl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ЈЕСТЕ ЛИ ЗНАЛИ?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sz="half" idx="1"/>
          </p:nvPr>
        </p:nvSpPr>
        <p:spPr>
          <a:xfrm>
            <a:off x="698116" y="1475508"/>
            <a:ext cx="5526039" cy="4711325"/>
          </a:xfrm>
        </p:spPr>
        <p:txBody>
          <a:bodyPr>
            <a:noAutofit/>
          </a:bodyPr>
          <a:lstStyle/>
          <a:p>
            <a:r>
              <a:rPr lang="sr-Cyrl-R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Јабука припада породици ружа</a:t>
            </a:r>
          </a:p>
          <a:p>
            <a:r>
              <a:rPr lang="sr-Cyrl-R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Дрво јабуке може рађати до 100 година</a:t>
            </a:r>
          </a:p>
          <a:p>
            <a:r>
              <a:rPr lang="sr-Cyrl-R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Највећа убрана јабука на свијету била је тешка 1,5 кг и уврштена је у Гинисову књигу рекорда</a:t>
            </a:r>
          </a:p>
          <a:p>
            <a:r>
              <a:rPr lang="sr-Cyrl-R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Данас има преко 8 000 сорти јабука</a:t>
            </a:r>
          </a:p>
          <a:p>
            <a:r>
              <a:rPr lang="sr-Cyrl-R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је најспомињаније воће у литератури</a:t>
            </a:r>
          </a:p>
          <a:p>
            <a:r>
              <a:rPr lang="sr-Cyrl-R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Осим људи, јабуке воле да једу медвједи, краве, коњи, ракуни и многи кукци.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Čuvar mjesta sadržaja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84" y="1259420"/>
            <a:ext cx="3117706" cy="5143500"/>
          </a:xfrm>
        </p:spPr>
      </p:pic>
    </p:spTree>
    <p:extLst>
      <p:ext uri="{BB962C8B-B14F-4D97-AF65-F5344CB8AC3E}">
        <p14:creationId xmlns:p14="http://schemas.microsoft.com/office/powerpoint/2010/main" val="25747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23006" y="568036"/>
            <a:ext cx="5661121" cy="1320800"/>
          </a:xfrm>
        </p:spPr>
        <p:txBody>
          <a:bodyPr/>
          <a:lstStyle/>
          <a:p>
            <a:r>
              <a:rPr lang="sr-Cyrl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ИЗРЕКЕ О ЈАБУКАМА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sz="half" idx="1"/>
          </p:nvPr>
        </p:nvSpPr>
        <p:spPr>
          <a:xfrm>
            <a:off x="677334" y="1267691"/>
            <a:ext cx="4184035" cy="5444836"/>
          </a:xfrm>
        </p:spPr>
        <p:txBody>
          <a:bodyPr>
            <a:normAutofit/>
          </a:bodyPr>
          <a:lstStyle/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ЈЕДНА ЈАБУКА НА ДАН ТЈЕРА ДОКТОРА ИЗ КУЋЕ ВАН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ЈАБУКА НЕ ПАДА ДАЛЕКО ОД СТАБЛА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РУМЕН КАО ЈАБУКА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 КАО ЈАБУКА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АКО ЖЕЛИШ ЈАБУКУ, ПРОТРЕСИ ДРВО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ТУЂА ЈАБУКА ЈЕ СЛАЂА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НИЈЕ ХТИО ЈАБУКУ ЗБОГ ЊЕ САМЕ, ВЕЋ ШТО ЈЕ БИЛА ЗАБРАЊЕНА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Čuvar mjesta sadržaja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402773"/>
            <a:ext cx="4740274" cy="4592782"/>
          </a:xfrm>
        </p:spPr>
      </p:pic>
    </p:spTree>
    <p:extLst>
      <p:ext uri="{BB962C8B-B14F-4D97-AF65-F5344CB8AC3E}">
        <p14:creationId xmlns:p14="http://schemas.microsoft.com/office/powerpoint/2010/main" val="19312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69351" y="499984"/>
            <a:ext cx="6762557" cy="730827"/>
          </a:xfrm>
        </p:spPr>
        <p:txBody>
          <a:bodyPr/>
          <a:lstStyle/>
          <a:p>
            <a:r>
              <a:rPr lang="sr-Cyrl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 ОД ЈАБУКА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sz="half" idx="1"/>
          </p:nvPr>
        </p:nvSpPr>
        <p:spPr>
          <a:xfrm>
            <a:off x="677334" y="1298863"/>
            <a:ext cx="4184035" cy="4742498"/>
          </a:xfrm>
        </p:spPr>
        <p:txBody>
          <a:bodyPr>
            <a:normAutofit/>
          </a:bodyPr>
          <a:lstStyle/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СОКОВИ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КОМПОТИ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ПЕКМЕЗИ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МАРМЕЛАДЕ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ЏЕМОВИ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КОЛАЧИ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ДЈЕЧИЈЕ КАШИЦЕ</a:t>
            </a:r>
          </a:p>
          <a:p>
            <a:r>
              <a:rPr lang="sr-Cyrl-R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ЈАБУКОВО СИРЋЕ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Čuvar mjesta sadržaja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2" y="1366913"/>
            <a:ext cx="3557647" cy="238844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29" y="1366914"/>
            <a:ext cx="3367345" cy="238844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20" y="3755358"/>
            <a:ext cx="3441562" cy="284498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42" y="3755358"/>
            <a:ext cx="3532909" cy="28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56853" y="703118"/>
            <a:ext cx="4570075" cy="564573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СИМБОЛИКА ЈАБУКА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sz="half" idx="1"/>
          </p:nvPr>
        </p:nvSpPr>
        <p:spPr>
          <a:xfrm>
            <a:off x="677334" y="1371600"/>
            <a:ext cx="4184035" cy="4669761"/>
          </a:xfrm>
        </p:spPr>
        <p:txBody>
          <a:bodyPr/>
          <a:lstStyle/>
          <a:p>
            <a:r>
              <a:rPr lang="sr-Cyrl-R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Јабука има јако симболичко значење у многим културама.</a:t>
            </a:r>
          </a:p>
          <a:p>
            <a:r>
              <a:rPr lang="sr-Cyrl-R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приказује плодност, бесмртност, спознају добра и зла и плод је Стабла живота.</a:t>
            </a:r>
          </a:p>
          <a:p>
            <a:r>
              <a:rPr lang="sr-Cyrl-R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 означавати и пад, раздор, подјелу, али и слободу разумијевања.</a:t>
            </a:r>
          </a:p>
          <a:p>
            <a:endParaRPr lang="en-US" dirty="0"/>
          </a:p>
        </p:txBody>
      </p:sp>
      <p:pic>
        <p:nvPicPr>
          <p:cNvPr id="7" name="Čuvar mjesta sadržaja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890" y="1609869"/>
            <a:ext cx="3893416" cy="4551940"/>
          </a:xfrm>
        </p:spPr>
      </p:pic>
    </p:spTree>
    <p:extLst>
      <p:ext uri="{BB962C8B-B14F-4D97-AF65-F5344CB8AC3E}">
        <p14:creationId xmlns:p14="http://schemas.microsoft.com/office/powerpoint/2010/main" val="257273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72388" y="599209"/>
            <a:ext cx="5411739" cy="668482"/>
          </a:xfrm>
        </p:spPr>
        <p:txBody>
          <a:bodyPr/>
          <a:lstStyle/>
          <a:p>
            <a:r>
              <a:rPr lang="sr-Cyrl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ЈАБУКА У СТИХОВИМА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sz="half" idx="1"/>
          </p:nvPr>
        </p:nvSpPr>
        <p:spPr>
          <a:xfrm>
            <a:off x="677334" y="1267691"/>
            <a:ext cx="4184035" cy="47736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Загризо сам јабуку</a:t>
            </a:r>
          </a:p>
          <a:p>
            <a:pPr marL="0" indent="0">
              <a:buNone/>
            </a:pP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њој црва нађе,</a:t>
            </a:r>
          </a:p>
          <a:p>
            <a:pPr marL="0" indent="0">
              <a:buNone/>
            </a:pPr>
            <a:r>
              <a:rPr lang="sr-Cyrl-R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тренутак помислих</a:t>
            </a:r>
          </a:p>
          <a:p>
            <a:pPr marL="0" indent="0">
              <a:buNone/>
            </a:pPr>
            <a:r>
              <a:rPr lang="sr-Cyrl-R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ли ме то снађе!</a:t>
            </a:r>
          </a:p>
          <a:p>
            <a:pPr marL="0" indent="0">
              <a:buNone/>
            </a:pPr>
            <a:endParaRPr lang="sr-Cyrl-R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 је био велики</a:t>
            </a:r>
          </a:p>
          <a:p>
            <a:pPr marL="0" indent="0">
              <a:buNone/>
            </a:pP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масни и дебели,</a:t>
            </a:r>
          </a:p>
          <a:p>
            <a:pPr marL="0" indent="0">
              <a:buNone/>
            </a:pPr>
            <a:r>
              <a:rPr lang="sr-Cyrl-R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ије хтио јабуку</a:t>
            </a:r>
          </a:p>
          <a:p>
            <a:pPr marL="0" indent="0">
              <a:buNone/>
            </a:pPr>
            <a:r>
              <a:rPr lang="sr-Cyrl-R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мном да подијели.</a:t>
            </a:r>
          </a:p>
          <a:p>
            <a:pPr marL="0" indent="0">
              <a:buNone/>
            </a:pPr>
            <a:endParaRPr lang="sr-Cyrl-RS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Čuvar mjesta sadržaja 3"/>
          <p:cNvSpPr>
            <a:spLocks noGrp="1"/>
          </p:cNvSpPr>
          <p:nvPr>
            <p:ph sz="half" idx="2"/>
          </p:nvPr>
        </p:nvSpPr>
        <p:spPr>
          <a:xfrm>
            <a:off x="5089970" y="1267691"/>
            <a:ext cx="4184034" cy="47736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Пресавио трбух</a:t>
            </a:r>
          </a:p>
          <a:p>
            <a:pPr marL="0" indent="0">
              <a:buNone/>
            </a:pPr>
            <a:r>
              <a:rPr lang="sr-Cyrl-R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да ми се смије,</a:t>
            </a:r>
          </a:p>
          <a:p>
            <a:pPr marL="0" indent="0">
              <a:buNone/>
            </a:pPr>
            <a:r>
              <a:rPr lang="sr-Cyrl-R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љутим се на њега</a:t>
            </a:r>
          </a:p>
          <a:p>
            <a:pPr marL="0" indent="0">
              <a:buNone/>
            </a:pPr>
            <a:r>
              <a:rPr lang="sr-Cyrl-R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sr-Cyrl-R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ошао је прије.</a:t>
            </a:r>
          </a:p>
          <a:p>
            <a:pPr marL="0" indent="0">
              <a:buNone/>
            </a:pPr>
            <a:endParaRPr lang="sr-Cyrl-R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 smtClean="0"/>
          </a:p>
          <a:p>
            <a:endParaRPr lang="en-US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9" y="3574472"/>
            <a:ext cx="3553691" cy="281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07538" y="516082"/>
            <a:ext cx="6866466" cy="668482"/>
          </a:xfrm>
        </p:spPr>
        <p:txBody>
          <a:bodyPr/>
          <a:lstStyle/>
          <a:p>
            <a:r>
              <a:rPr lang="sr-Cyrl-R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ЖИВОТИЊЕ ОД ЈАБУКА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8439" y="1882526"/>
            <a:ext cx="5160745" cy="437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Čuvar mjesta sadržaja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771" y="1813429"/>
            <a:ext cx="5160746" cy="4512760"/>
          </a:xfrm>
        </p:spPr>
      </p:pic>
    </p:spTree>
    <p:extLst>
      <p:ext uri="{BB962C8B-B14F-4D97-AF65-F5344CB8AC3E}">
        <p14:creationId xmlns:p14="http://schemas.microsoft.com/office/powerpoint/2010/main" val="416132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Čuvar mjesta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8909" y="3"/>
            <a:ext cx="6373090" cy="6858000"/>
          </a:xfrm>
        </p:spPr>
      </p:pic>
      <p:pic>
        <p:nvPicPr>
          <p:cNvPr id="4" name="Čuvar mjesta sadržaja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9547" y="519544"/>
            <a:ext cx="6858001" cy="5818909"/>
          </a:xfrm>
        </p:spPr>
      </p:pic>
    </p:spTree>
    <p:extLst>
      <p:ext uri="{BB962C8B-B14F-4D97-AF65-F5344CB8AC3E}">
        <p14:creationId xmlns:p14="http://schemas.microsoft.com/office/powerpoint/2010/main" val="3146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8482"/>
          </a:xfrm>
        </p:spPr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 реализације: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375996" y="1526743"/>
            <a:ext cx="9900613" cy="4780539"/>
          </a:xfrm>
        </p:spPr>
        <p:txBody>
          <a:bodyPr>
            <a:normAutofit/>
          </a:bodyPr>
          <a:lstStyle/>
          <a:p>
            <a:pPr algn="just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Упознавање ученика са Пројектом и замислима на који начин ће се исти реализовати кроз четири часа у једном дану: Српски језик, Математика, Дигитални свијет и час Одјељењске заједнице.</a:t>
            </a:r>
          </a:p>
          <a:p>
            <a:pPr algn="just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првом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часу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Српског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језика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обрађиваће се а затим и анализирати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Јабука, Драгана Лукића.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часу математике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вјежбаће се текстуални задаци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 једном или двије рачунске операције, у коме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задаци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везани за јабуке.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часу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Дигиталног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свијета,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 ће креирати покретну слику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својим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лаптопима, у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којој јабука постепено пада са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дрвета а пратећи пад јабуке,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слика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 покреће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ће се завршити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часом одјељењске заједнице на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коме ће се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обиљежили данашњи дан- Дан јабука,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октобар. Ту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ће се говорити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врстама јабука,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користима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 јабука, занимљивости о јабукама, изреке о јабукама, производи од јабука,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симболик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јабука, јабука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стиховима. Затим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ће ученици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радећи у групама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сову и гусјеницу од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јабука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као 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де јабуке од колаж папира.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Направиће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 3 де јабука од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својих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радова. </a:t>
            </a:r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31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Čuvar mjesta sadržaja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3172" y="1693719"/>
            <a:ext cx="5538356" cy="4270665"/>
          </a:xfrm>
        </p:spPr>
      </p:pic>
      <p:pic>
        <p:nvPicPr>
          <p:cNvPr id="5" name="Čuvar mjesta sadržaja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966" y="1626180"/>
            <a:ext cx="5538357" cy="4405744"/>
          </a:xfrm>
        </p:spPr>
      </p:pic>
      <p:sp>
        <p:nvSpPr>
          <p:cNvPr id="7" name="TextBox 6"/>
          <p:cNvSpPr txBox="1"/>
          <p:nvPr/>
        </p:nvSpPr>
        <p:spPr>
          <a:xfrm>
            <a:off x="2847110" y="204935"/>
            <a:ext cx="6265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ЈАБУКЕ ОД КОЛАЖ ПАПИРА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9124" y="1097973"/>
            <a:ext cx="9526539" cy="5760027"/>
          </a:xfrm>
        </p:spPr>
        <p:txBody>
          <a:bodyPr>
            <a:normAutofit/>
          </a:bodyPr>
          <a:lstStyle/>
          <a:p>
            <a: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Након реализације </a:t>
            </a:r>
            <a:r>
              <a:rPr lang="sr-Cyrl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Пројекта, сумирани </a:t>
            </a:r>
            <a: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 утисци ученика и учитељице. Неки од одговора су: „Овај Пројекат ми се јако свидио. Вољела бих да сваки дан овако радимо</a:t>
            </a:r>
            <a:r>
              <a:rPr lang="sr-Cyrl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.“(Марија</a:t>
            </a:r>
            <a: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„Није ми ништа било напорно, пуно сам научио о јабукама што до сада нисам знао.“ (Стефан)</a:t>
            </a:r>
            <a:b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„Мени је најзанимљивије било што смо радили заједно у групи и помагали једни другима.“(</a:t>
            </a:r>
            <a:r>
              <a:rPr lang="sr-Cyrl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Ивана)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Latn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s-Latn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 </a:t>
            </a:r>
            <a: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 </a:t>
            </a:r>
            <a:r>
              <a:rPr lang="sr-Cyrl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дали приједлог</a:t>
            </a:r>
            <a:r>
              <a:rPr lang="bs-Latn-BA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овај начин </a:t>
            </a:r>
            <a:r>
              <a:rPr lang="sr-Cyrl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обиљежимо дан и  школску славу Светог </a:t>
            </a:r>
            <a: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Саву 27. јануара</a:t>
            </a:r>
            <a:r>
              <a:rPr lang="sr-Cyrl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 </a:t>
            </a:r>
            <a:r>
              <a:rPr lang="sr-Cyrl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који су учествовали су : Гаврановић Стефан, Јањић Марија, Протић Ивана, Јањић Јована и Маленчић Теодора.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26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568036"/>
            <a:ext cx="8760267" cy="793173"/>
          </a:xfrm>
        </p:spPr>
        <p:txBody>
          <a:bodyPr/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Закључак: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Čuvar mjesta sadržaja 2"/>
          <p:cNvSpPr>
            <a:spLocks noGrp="1"/>
          </p:cNvSpPr>
          <p:nvPr>
            <p:ph sz="half" idx="1"/>
          </p:nvPr>
        </p:nvSpPr>
        <p:spPr>
          <a:xfrm>
            <a:off x="677334" y="1548245"/>
            <a:ext cx="8923866" cy="4493116"/>
          </a:xfrm>
        </p:spPr>
        <p:txBody>
          <a:bodyPr>
            <a:noAutofit/>
          </a:bodyPr>
          <a:lstStyle/>
          <a:p>
            <a:pPr algn="just"/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Примјеном интегрисане наставе пружа се већа динамичност у раду. Ученици се припремају за цјеложивотно учење, а овај начин рада чини наставу интересантнијом. Интегрисана настава подржава цјелокупан развој ученика, његових способности и потенцијала, развија нове начине учења и усвајања знања те подстиче ученике на тражење нових рјешења. Ова настава захтијева реализацију цијелог наставног дана. Ученици су исказали задовољство у раду, већу мотивисаност за рад те изразили жељу да оваквих пројеката буде више.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1836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0491" y="495300"/>
            <a:ext cx="8863445" cy="5479473"/>
          </a:xfrm>
        </p:spPr>
        <p:txBody>
          <a:bodyPr>
            <a:normAutofit fontScale="90000"/>
          </a:bodyPr>
          <a:lstStyle/>
          <a:p>
            <a:r>
              <a:rPr lang="sr-Cyrl-R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sr-Cyrl-R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sr-Cyrl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sr-Cyrl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Мацура, С. Микановић, Б.</a:t>
            </a:r>
            <a:r>
              <a:rPr lang="bs-Latn-BA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2019).Читанка за 3. разред основне </a:t>
            </a: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школе, Завод </a:t>
            </a: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уџбенике и наставна </a:t>
            </a: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Источно Ново Сарајево. </a:t>
            </a:r>
            <a:b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 демократије. Програм унапређења демократије у школи. (2000). Приручник за ученике основне школе, </a:t>
            </a: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Министарство просвјете и културе, РПЗ и </a:t>
            </a:r>
            <a:r>
              <a:rPr lang="bs-Latn-BA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Civitas</a:t>
            </a: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Бањалука</a:t>
            </a: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 демократије. Програм унапређења демократије у школи. (2000). Приручник за наставнике основне </a:t>
            </a: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школе, </a:t>
            </a: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Министарство просвјете и културе, РПЗ и </a:t>
            </a:r>
            <a:r>
              <a:rPr lang="bs-Latn-BA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Civitas</a:t>
            </a: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Бањалука</a:t>
            </a: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Шобат, Д. Милошеић, И. Боснић, Н. (2022). Математика за трећи разред основне школе. Завод </a:t>
            </a: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уџбенике и наставна средства, Источно </a:t>
            </a:r>
            <a:r>
              <a:rPr lang="sr-Cyrl-R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 Сарајево</a:t>
            </a: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b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677334" y="1039091"/>
            <a:ext cx="8596668" cy="5002271"/>
          </a:xfrm>
        </p:spPr>
        <p:txBody>
          <a:bodyPr/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час СРПСКИ ЈЕЗИК</a:t>
            </a:r>
          </a:p>
          <a:p>
            <a:pPr marL="0" indent="0">
              <a:buNone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 Јабука“, Драган Лукић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брада новог градива</a:t>
            </a: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час МАТЕМАТИКА</a:t>
            </a:r>
          </a:p>
          <a:p>
            <a:pPr marL="0" indent="0">
              <a:buNone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Текстуални задаци са једном или двије операције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јежбање задатака</a:t>
            </a: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час ДИГИТАЛНИ СВИЈЕТ</a:t>
            </a:r>
          </a:p>
          <a:p>
            <a:pPr marL="0" indent="0">
              <a:buNone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Покретна слика- Понављање</a:t>
            </a: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час ВАСПИТНИ РАД У ОДЈЕЉЕЊСКОЈ ЗАЈЕДНИЦИ</a:t>
            </a:r>
          </a:p>
          <a:p>
            <a:pPr marL="0" indent="0">
              <a:buNone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Обиљежавање значајних датума- 20. октобар Дан јабука</a:t>
            </a:r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857951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0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726382" y="4848665"/>
            <a:ext cx="4183573" cy="772818"/>
          </a:xfrm>
        </p:spPr>
        <p:txBody>
          <a:bodyPr>
            <a:noAutofit/>
          </a:bodyPr>
          <a:lstStyle/>
          <a:p>
            <a:r>
              <a:rPr lang="sr-Cyrl-RS" sz="4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</a:t>
            </a:r>
          </a:p>
          <a:p>
            <a:r>
              <a:rPr lang="sr-Cyrl-R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7" y="197427"/>
            <a:ext cx="8507306" cy="44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Питалица</a:t>
            </a:r>
            <a:r>
              <a:rPr lang="sr-Cyrl-RS" dirty="0" smtClean="0"/>
              <a:t/>
            </a:r>
            <a:br>
              <a:rPr lang="sr-Cyrl-RS" dirty="0" smtClean="0"/>
            </a:br>
            <a:endParaRPr lang="en-US" dirty="0"/>
          </a:p>
        </p:txBody>
      </p:sp>
      <p:sp>
        <p:nvSpPr>
          <p:cNvPr id="3" name="Čuvar mjesta sadržaja 2"/>
          <p:cNvSpPr>
            <a:spLocks noGrp="1"/>
          </p:cNvSpPr>
          <p:nvPr>
            <p:ph idx="1"/>
          </p:nvPr>
        </p:nvSpPr>
        <p:spPr>
          <a:xfrm>
            <a:off x="999453" y="1267692"/>
            <a:ext cx="8596668" cy="55175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ОКРУГЛА САМ И СОЧНА </a:t>
            </a:r>
          </a:p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ЈЕР У ВРТУ РАСТЕМ</a:t>
            </a:r>
          </a:p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ОКУПАНА ЛИШЋЕМ</a:t>
            </a:r>
          </a:p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НАЈЉЕПШЕ БАШТЕ.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 МИ ЈЕ ТИЈЕЛО,</a:t>
            </a:r>
          </a:p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СЛАТКО ЈЕ ЗА ЈЕЛО-</a:t>
            </a:r>
          </a:p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 БУДЕ ЗРЕЛО.</a:t>
            </a:r>
          </a:p>
          <a:p>
            <a:pPr marL="0" indent="0">
              <a:buNone/>
            </a:pPr>
            <a:endParaRPr lang="sr-Cyrl-RS" sz="24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 БИТИ</a:t>
            </a:r>
          </a:p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ЦРВЕНА И  ЗЕЛЕНА,</a:t>
            </a:r>
          </a:p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ДЈЕЦА МЕ ВОЛЕ</a:t>
            </a:r>
          </a:p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СВИМА САМ ОМИЉЕНА.</a:t>
            </a:r>
          </a:p>
          <a:p>
            <a:pPr marL="0" indent="0">
              <a:buNone/>
            </a:pPr>
            <a:endParaRPr lang="sr-Cyrl-RS" sz="24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ПОГОДИ КО САМ!</a:t>
            </a:r>
          </a:p>
          <a:p>
            <a:pPr marL="0" indent="0">
              <a:buNone/>
            </a:pPr>
            <a:endParaRPr lang="sr-Cyrl-RS" dirty="0" smtClean="0"/>
          </a:p>
          <a:p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67692"/>
            <a:ext cx="3101802" cy="33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3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909" y="2272146"/>
            <a:ext cx="4894118" cy="2060864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8800" dirty="0" smtClean="0">
                <a:solidFill>
                  <a:schemeClr val="accent5"/>
                </a:solidFill>
              </a:rPr>
              <a:t>ЈАБУКА</a:t>
            </a: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sz="5400" dirty="0" smtClean="0"/>
              <a:t>Драган Лукић</a:t>
            </a:r>
            <a:endParaRPr lang="en-US" sz="5400" dirty="0"/>
          </a:p>
        </p:txBody>
      </p:sp>
      <p:pic>
        <p:nvPicPr>
          <p:cNvPr id="4" name="Čuvar mjesta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91" y="2369128"/>
            <a:ext cx="2447925" cy="186690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2146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13501627</TotalTime>
  <Words>1606</Words>
  <Application>Microsoft Office PowerPoint</Application>
  <PresentationFormat>Široki ekran</PresentationFormat>
  <Paragraphs>188</Paragraphs>
  <Slides>53</Slides>
  <Notes>0</Notes>
  <HiddenSlides>0</HiddenSlides>
  <MMClips>3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53</vt:i4>
      </vt:variant>
    </vt:vector>
  </HeadingPairs>
  <TitlesOfParts>
    <vt:vector size="58" baseType="lpstr">
      <vt:lpstr>Arial</vt:lpstr>
      <vt:lpstr>Times New Roman</vt:lpstr>
      <vt:lpstr>Trebuchet MS</vt:lpstr>
      <vt:lpstr>Wingdings 3</vt:lpstr>
      <vt:lpstr>Faseta</vt:lpstr>
      <vt:lpstr>ИНТЕГРИСАНИ НАСТАВНИ ДАН</vt:lpstr>
      <vt:lpstr>Опис </vt:lpstr>
      <vt:lpstr>Циљ:  Оспособљавање ученика за доживљавање, разумијевање и тумачење књижевних дјела из српске баштине; оспособљавање ученика за језичку комуникацију која им омогућава да овладају садржајима свих наставних предмета и укључивање у цјеложивотно учење; развијање мотивације за учење и интересовања за математичке садржаје; развијање и подстицање прецизности, јасности, упорности и истрајности у раду;подстицање конкретног и развијање апстрактног начина мишљења и размишљања; повезивање раније стеченог знања и искуства са новим садржајима; стицање основних дигиталних компетенција код ученика; развијање основних животних вјештина и развој критичког и креативног мишљења. </vt:lpstr>
      <vt:lpstr>Исходи учења:</vt:lpstr>
      <vt:lpstr>Начин реализације:</vt:lpstr>
      <vt:lpstr>PowerPoint prezentacija</vt:lpstr>
      <vt:lpstr>PowerPoint prezentacija</vt:lpstr>
      <vt:lpstr>Питалица </vt:lpstr>
      <vt:lpstr>ЈАБУКА Драган Лукић</vt:lpstr>
      <vt:lpstr>JAБУКА     </vt:lpstr>
      <vt:lpstr>Откинула се,пала на земљу и почела се котрљати низ брдо. С пропланка су чобани видeли јабуку. Гле лепе јабуке! Настала је свађа око тога ко ју је први видео.Сви су потрчали према њој. А јабука рече: Нисам ја за вас. </vt:lpstr>
      <vt:lpstr>Скренула је нагло и откотрљала се даље. Котрљала се тако јабука, котрљала и наишла на два путника. Помислили су: Лепе јабуке! Узећу је, али да не види мој сапутник! А јабука рече: Нисам ја за вас! </vt:lpstr>
      <vt:lpstr>Скренула је и откотрљала се даље, преко ливаде. На ливади је спавао дечак, а поред њега је седела његова сестрица. Угледала је јабуку и рекла: О дивне ли јабуке! Пробудићу брата па ћемо је заједно појести. А јабука се насмешила. Ја сам за вас. И докотрљала се девојчици у крило.                                                                                 </vt:lpstr>
      <vt:lpstr>PowerPoint prezentacija</vt:lpstr>
      <vt:lpstr>                               Непознате ријечи:  Чобанин- човјек који чува стоку која је на паши.          Сапутник- особа која путује с неком другом особом.</vt:lpstr>
      <vt:lpstr>Анализа приче  </vt:lpstr>
      <vt:lpstr>ДОМАЋА ЗАДАЋА</vt:lpstr>
      <vt:lpstr>MATEMATИКА</vt:lpstr>
      <vt:lpstr>ТЕКСТУАЛНИ ЗАДАЦИ СА ЈЕДНОМ ИЛИ ДВИЈЕ ОПЕРАЦИЈЕ</vt:lpstr>
      <vt:lpstr>ПОНОВИМО</vt:lpstr>
      <vt:lpstr>1.Задатак: Тања има 83 јабуке. Дала је другарима 43 јабуке. Колико је Тањи остало јабука? </vt:lpstr>
      <vt:lpstr>2. Задатак:  На дрвету се налази 78 јабука. 54 јабуке су спале са дрвета. Колико је јабука остало на дрвету?  </vt:lpstr>
      <vt:lpstr>3.Задатак: У корпи су биле 94 јабуке. Црвених је било 43, а жутих за 12 мање. Остало су биле зелене јабуке. Колико је било жутих, а колико зелених јабука?  </vt:lpstr>
      <vt:lpstr>4. Задатак: Дјеца су брала јабуке. Дјечаци су убрали 35 јабука, а дјевојчице за 23 више. Колико су јабука убрале дјевојчице? Колико су укупно јабука убрали дјечаци и дјевојчице?     </vt:lpstr>
      <vt:lpstr>                                 Домаћа задаћа  1. У продавници је било 27 кг шљива. Грожђа је било за 15 кг мање, а јабука 18 кг више него грожђа. Колико је било кг грожђа, а колико кг јабука у продавници? Колико је укупно кг воћа било у продавници?  Грожђе:  Јабуке: Укупно:    </vt:lpstr>
      <vt:lpstr>2. Осмисли текст и напиши задатак према сљедећем изразу: 84 - (42+ 25)= </vt:lpstr>
      <vt:lpstr>PowerPoint prezentacija</vt:lpstr>
      <vt:lpstr>ДИГИТАЛНИ СВИЈЕТ</vt:lpstr>
      <vt:lpstr>ПОКРЕТНА СЛИКА</vt:lpstr>
      <vt:lpstr>PowerPoint prezentacija</vt:lpstr>
      <vt:lpstr>БРЗИМ СМЈЕЊИВАЊЕМ ВЕЋЕГ БРОЈА СЛИКА НАСТАЈЕ ПОКРЕТНА СЛИКА ИЛИ АНИМАЦИЈА.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ВАСПИТНИ РАД У ОДЈЕЉЕЊСКОЈ ЗАЈЕДНИЦИ</vt:lpstr>
      <vt:lpstr>ДАН ЈАБУКА 20.ОКТОБАР</vt:lpstr>
      <vt:lpstr>PowerPoint prezentacija</vt:lpstr>
      <vt:lpstr>PowerPoint prezentacija</vt:lpstr>
      <vt:lpstr>НАЈПОЗНАТИЈЕ СОРТЕ ЈАБУКА</vt:lpstr>
      <vt:lpstr>ВОЋЊАК</vt:lpstr>
      <vt:lpstr>ЈЕСТЕ ЛИ ЗНАЛИ?</vt:lpstr>
      <vt:lpstr>ИЗРЕКЕ О ЈАБУКАМА</vt:lpstr>
      <vt:lpstr>ПРОИЗВОДИ ОД ЈАБУКА</vt:lpstr>
      <vt:lpstr>СИМБОЛИКА ЈАБУКА</vt:lpstr>
      <vt:lpstr>ЈАБУКА У СТИХОВИМА</vt:lpstr>
      <vt:lpstr>ЖИВОТИЊЕ ОД ЈАБУКА</vt:lpstr>
      <vt:lpstr>PowerPoint prezentacija</vt:lpstr>
      <vt:lpstr>PowerPoint prezentacija</vt:lpstr>
      <vt:lpstr>Након реализације Пројекта, сумирани су утисци ученика и учитељице. Неки од одговора су: „Овај Пројекат ми се јако свидио. Вољела бих да сваки дан овако радимо.“(Марија) „Није ми ништа било напорно, пуно сам научио о јабукама што до сада нисам знао.“ (Стефан) „Мени је најзанимљивије било што смо радили заједно у групи и помагали једни другима.“(Ивана)  Ученици су дали приједлог да на овај начин обиљежимо дан и  школску славу Светог Саву 27. јануара.  Ученици који су учествовали су : Гаврановић Стефан, Јањић Марија, Протић Ивана, Јањић Јована и Маленчић Теодора. </vt:lpstr>
      <vt:lpstr>Закључак: </vt:lpstr>
      <vt:lpstr>Литература:  Мацура, С. Микановић, Б. (2019).Читанка за 3. разред основне школе, Завод за уџбенике и наставна средства, Источно Ново Сарајево.    Основи демократије. Програм унапређења демократије у школи. (2000). Приручник за ученике основне школе, Министарство просвјете и културе, РПЗ и Civitas. Бањалука.  Основи демократије. Програм унапређења демократије у школи. (2000). Приручник за наставнике основне школе, Министарство просвјете и културе, РПЗ и Civitas. Бањалука.  Шобат, Д. Милошеић, И. Боснић, Н. (2022). Математика за трећи разред основне школе. Завод за уџбенике и наставна средства, Источно Ново Сарајево.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MM</dc:creator>
  <cp:lastModifiedBy>MM</cp:lastModifiedBy>
  <cp:revision>98</cp:revision>
  <dcterms:created xsi:type="dcterms:W3CDTF">2022-11-05T08:51:50Z</dcterms:created>
  <dcterms:modified xsi:type="dcterms:W3CDTF">2022-12-14T15:48:59Z</dcterms:modified>
</cp:coreProperties>
</file>