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2" r:id="rId1"/>
  </p:sldMasterIdLst>
  <p:notesMasterIdLst>
    <p:notesMasterId r:id="rId10"/>
  </p:notesMasterIdLst>
  <p:sldIdLst>
    <p:sldId id="299" r:id="rId2"/>
    <p:sldId id="296" r:id="rId3"/>
    <p:sldId id="297" r:id="rId4"/>
    <p:sldId id="272" r:id="rId5"/>
    <p:sldId id="286" r:id="rId6"/>
    <p:sldId id="287" r:id="rId7"/>
    <p:sldId id="288" r:id="rId8"/>
    <p:sldId id="271" r:id="rId9"/>
  </p:sldIdLst>
  <p:sldSz cx="12192000" cy="6858000"/>
  <p:notesSz cx="6745288" cy="98821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2380" cy="496084"/>
          </a:xfrm>
          <a:prstGeom prst="rect">
            <a:avLst/>
          </a:prstGeom>
        </p:spPr>
        <p:txBody>
          <a:bodyPr vert="horz" lIns="90928" tIns="45464" rIns="90928" bIns="4546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1332" y="1"/>
            <a:ext cx="2922379" cy="496084"/>
          </a:xfrm>
          <a:prstGeom prst="rect">
            <a:avLst/>
          </a:prstGeom>
        </p:spPr>
        <p:txBody>
          <a:bodyPr vert="horz" lIns="90928" tIns="45464" rIns="90928" bIns="45464" rtlCol="0"/>
          <a:lstStyle>
            <a:lvl1pPr algn="r">
              <a:defRPr sz="1200"/>
            </a:lvl1pPr>
          </a:lstStyle>
          <a:p>
            <a:fld id="{4E363A58-DE28-406B-B287-11AD6532C7A5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5075"/>
            <a:ext cx="5929312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28" tIns="45464" rIns="90928" bIns="4546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5002" y="4755458"/>
            <a:ext cx="5395284" cy="3891260"/>
          </a:xfrm>
          <a:prstGeom prst="rect">
            <a:avLst/>
          </a:prstGeom>
        </p:spPr>
        <p:txBody>
          <a:bodyPr vert="horz" lIns="90928" tIns="45464" rIns="90928" bIns="4546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6104"/>
            <a:ext cx="2922380" cy="496084"/>
          </a:xfrm>
          <a:prstGeom prst="rect">
            <a:avLst/>
          </a:prstGeom>
        </p:spPr>
        <p:txBody>
          <a:bodyPr vert="horz" lIns="90928" tIns="45464" rIns="90928" bIns="4546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1332" y="9386104"/>
            <a:ext cx="2922379" cy="496084"/>
          </a:xfrm>
          <a:prstGeom prst="rect">
            <a:avLst/>
          </a:prstGeom>
        </p:spPr>
        <p:txBody>
          <a:bodyPr vert="horz" lIns="90928" tIns="45464" rIns="90928" bIns="45464" rtlCol="0" anchor="b"/>
          <a:lstStyle>
            <a:lvl1pPr algn="r">
              <a:defRPr sz="1200"/>
            </a:lvl1pPr>
          </a:lstStyle>
          <a:p>
            <a:fld id="{60696B18-373F-4680-9DEA-9EC052436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218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2/24/2025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E84C22"/>
                </a:solidFill>
              </a:rPr>
              <a:pPr/>
              <a:t>‹#›</a:t>
            </a:fld>
            <a:endParaRPr lang="en-US" dirty="0">
              <a:solidFill>
                <a:srgbClr val="E84C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5602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655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E84C22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E84C22">
                    <a:lumMod val="60000"/>
                    <a:lumOff val="40000"/>
                  </a:srgbClr>
                </a:solidFill>
                <a:latin typeface="Arial"/>
              </a:rPr>
              <a:t>”</a:t>
            </a:r>
            <a:endParaRPr lang="en-US" dirty="0">
              <a:solidFill>
                <a:srgbClr val="E84C22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6102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311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E84C22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E84C22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0425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517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4880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1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824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2/24/2025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E84C22"/>
                </a:solidFill>
              </a:rPr>
              <a:pPr/>
              <a:t>‹#›</a:t>
            </a:fld>
            <a:endParaRPr lang="en-US" dirty="0">
              <a:solidFill>
                <a:srgbClr val="E84C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6606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234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4518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0247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1620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8592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9727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2/24/2025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019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9866" y="5611090"/>
            <a:ext cx="5638799" cy="498764"/>
          </a:xfrm>
        </p:spPr>
        <p:txBody>
          <a:bodyPr>
            <a:noAutofit/>
          </a:bodyPr>
          <a:lstStyle/>
          <a:p>
            <a:r>
              <a:rPr lang="sr-Cyrl-R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Бањалука, фебруар 2025. године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805" y="3462916"/>
            <a:ext cx="11065567" cy="1178356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sr-Cyrl-R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СПОЉАШЊЕ ВРЕДНОВАЊЕ КВАЛИТЕТА РАДА</a:t>
            </a:r>
          </a:p>
          <a:p>
            <a:pPr marL="0" indent="0">
              <a:buNone/>
            </a:pPr>
            <a:r>
              <a:rPr lang="sr-Cyrl-R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ПРЕДШКОЛСКИХ УСТАНОВА И ДОМОВА УЧЕНИКА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1396" y="296646"/>
            <a:ext cx="3434808" cy="2568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63873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7459" y="241112"/>
            <a:ext cx="9299180" cy="605050"/>
          </a:xfrm>
        </p:spPr>
        <p:txBody>
          <a:bodyPr>
            <a:normAutofit/>
          </a:bodyPr>
          <a:lstStyle/>
          <a:p>
            <a:r>
              <a:rPr lang="sr-Cyrl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СПОЉАШЊЕ ВРЕДНОВАЊЕ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302" y="695497"/>
            <a:ext cx="10812824" cy="568124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sr-Cyrl-B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процјену квалитета рада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спољашњем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вредновању,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користе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Tx/>
              <a:buSzPct val="100000"/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исти стандарди и њима припадајући индикатори </a:t>
            </a:r>
          </a:p>
          <a:p>
            <a:pPr algn="just">
              <a:buClrTx/>
              <a:buSzPct val="100000"/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исти нивои квалитета (исти дескриптори)</a:t>
            </a:r>
          </a:p>
          <a:p>
            <a:pPr marL="0" indent="0" algn="just">
              <a:spcBef>
                <a:spcPts val="0"/>
              </a:spcBef>
              <a:buClrTx/>
              <a:buSzPct val="100000"/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као и код самовредновања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ClrTx/>
              <a:buSzPct val="100000"/>
              <a:buNone/>
            </a:pP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ClrTx/>
              <a:buSzPct val="100000"/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Полазна основа за спољашње вредновање је Извјештај о самовредновању који је сачинила установа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ClrTx/>
              <a:buSzPct val="100000"/>
              <a:buNone/>
            </a:pP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Након спољашњег вредновања, дефинишу се препоруке за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побољшање и </a:t>
            </a:r>
            <a:r>
              <a:rPr lang="sr-Cyrl-BA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унапређење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квалитета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њеног рада.</a:t>
            </a:r>
            <a:endPara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r-Cyrl-B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Провођењем спољашњег вредновања се помаже установи да умањи субјективност до које долази приликом </a:t>
            </a:r>
            <a:r>
              <a:rPr lang="sr-Cyrl-BA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самовредновања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sr-Cyrl-B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B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619368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427" y="504966"/>
            <a:ext cx="9453246" cy="55228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Cyrl-RS" sz="2400" b="1" dirty="0" smtClean="0">
              <a:solidFill>
                <a:prstClr val="black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Спољашње вредновање</a:t>
            </a:r>
          </a:p>
          <a:p>
            <a:pPr marL="0" indent="0">
              <a:buNone/>
            </a:pPr>
            <a:endParaRPr lang="sr-Cyrl-RS" sz="2400" b="1" dirty="0" smtClean="0">
              <a:solidFill>
                <a:prstClr val="black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  <a:p>
            <a:pPr>
              <a:buClrTx/>
              <a:buSzPct val="100000"/>
              <a:buFont typeface="Wingdings" panose="05000000000000000000" pitchFamily="2" charset="2"/>
              <a:buChar char="Ø"/>
            </a:pPr>
            <a:r>
              <a:rPr lang="sr-Cyrl-RS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ј</a:t>
            </a:r>
            <a:r>
              <a:rPr lang="sr-Cyrl-R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е засновано </a:t>
            </a:r>
            <a:r>
              <a:rPr lang="sr-Cyrl-RS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на </a:t>
            </a:r>
            <a:r>
              <a:rPr lang="sr-Cyrl-R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самовредновању</a:t>
            </a:r>
            <a:r>
              <a:rPr lang="sr-Cyrl-R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Ø"/>
            </a:pPr>
            <a:r>
              <a:rPr lang="sr-Cyrl-RS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п</a:t>
            </a:r>
            <a:r>
              <a:rPr lang="sr-Cyrl-R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редставља надоградњу </a:t>
            </a:r>
            <a:r>
              <a:rPr lang="sr-Cyrl-RS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онога што је </a:t>
            </a:r>
            <a:r>
              <a:rPr lang="sr-Cyrl-R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добро,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Ø"/>
            </a:pPr>
            <a:r>
              <a:rPr lang="sr-Cyrl-R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омогућава </a:t>
            </a:r>
            <a:r>
              <a:rPr lang="sr-Cyrl-RS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планирање даљег развоја </a:t>
            </a:r>
            <a:r>
              <a:rPr lang="sr-Cyrl-R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установе,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Ø"/>
            </a:pPr>
            <a:r>
              <a:rPr lang="sr-Cyrl-R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охрабрује установе </a:t>
            </a:r>
            <a:r>
              <a:rPr lang="sr-Cyrl-RS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у процесу осигурања </a:t>
            </a:r>
            <a:r>
              <a:rPr lang="sr-Cyrl-R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квалитета,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Ø"/>
            </a:pPr>
            <a:r>
              <a:rPr lang="sr-Cyrl-R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мотивише установе </a:t>
            </a:r>
            <a:r>
              <a:rPr lang="sr-Cyrl-RS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за рад и </a:t>
            </a:r>
            <a:r>
              <a:rPr lang="sr-Cyrl-R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постизање резултата,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Ø"/>
            </a:pPr>
            <a:r>
              <a:rPr lang="sr-Cyrl-R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истиче </a:t>
            </a:r>
            <a:r>
              <a:rPr lang="sr-Cyrl-RS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оно што је у </a:t>
            </a:r>
            <a:r>
              <a:rPr lang="sr-Cyrl-R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установи постигнуто и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Ø"/>
            </a:pPr>
            <a:r>
              <a:rPr lang="sr-Cyrl-R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предлаже </a:t>
            </a:r>
            <a:r>
              <a:rPr lang="sr-Cyrl-RS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циљеве за будући </a:t>
            </a:r>
            <a:r>
              <a:rPr lang="sr-Cyrl-R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рад.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0810608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2053" y="277091"/>
            <a:ext cx="9956455" cy="6359236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Завода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одређује:</a:t>
            </a:r>
          </a:p>
          <a:p>
            <a:pPr marL="452628" algn="just">
              <a:buFontTx/>
              <a:buChar char="-"/>
            </a:pPr>
            <a:r>
              <a:rPr lang="sr-Cyrl-R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трајање </a:t>
            </a:r>
            <a:r>
              <a:rPr lang="sr-Cyrl-RS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спољашњег вредновања квалитета </a:t>
            </a:r>
            <a:r>
              <a:rPr lang="sr-Cyrl-R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рада установе </a:t>
            </a:r>
          </a:p>
          <a:p>
            <a:pPr marL="452628" algn="just">
              <a:buFontTx/>
              <a:buChar char="-"/>
            </a:pPr>
            <a:r>
              <a:rPr lang="sr-Cyrl-RS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sr-Cyrl-R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ермин спољашњег вредновања</a:t>
            </a:r>
          </a:p>
          <a:p>
            <a:pPr marL="452628" algn="just">
              <a:buFontTx/>
              <a:buChar char="-"/>
            </a:pPr>
            <a:r>
              <a:rPr lang="sr-Cyrl-R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број спољашњих евалуатора  </a:t>
            </a:r>
          </a:p>
          <a:p>
            <a:pPr marL="452628" algn="just">
              <a:buFontTx/>
              <a:buChar char="-"/>
            </a:pPr>
            <a:endParaRPr lang="sr-Cyrl-RS" sz="2400" b="1" dirty="0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Завода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именује: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628" algn="just">
              <a:buFontTx/>
              <a:buChar char="-"/>
            </a:pPr>
            <a:r>
              <a:rPr lang="sr-Cyrl-RS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 спољашњих евалуатора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који проводи спољашње вредновање квалитета рада установе 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Завода именује: </a:t>
            </a:r>
          </a:p>
          <a:p>
            <a:pPr marL="109728" indent="0" algn="just">
              <a:buNone/>
            </a:pPr>
            <a:r>
              <a:rPr lang="sr-Cyrl-R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координатора тима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спољашње вредновање.</a:t>
            </a:r>
          </a:p>
          <a:p>
            <a:pPr marL="109728" indent="0" algn="just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Координатор тима за спољашње вредновање са директором установе и координатором тима за 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самовредновање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договара послове око вредновања квалитета рада установе.</a:t>
            </a:r>
            <a:endParaRPr lang="en-GB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9693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5447" y="522515"/>
            <a:ext cx="10001534" cy="5719664"/>
          </a:xfrm>
        </p:spPr>
        <p:txBody>
          <a:bodyPr>
            <a:normAutofit/>
          </a:bodyPr>
          <a:lstStyle/>
          <a:p>
            <a:pPr marL="109728" lvl="0" indent="0">
              <a:buNone/>
            </a:pPr>
            <a:endParaRPr lang="bs-Cyrl-B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>
              <a:buNone/>
            </a:pPr>
            <a:r>
              <a:rPr lang="bs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 </a:t>
            </a:r>
            <a:r>
              <a:rPr lang="bs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координатора тима за самовредновање, </a:t>
            </a:r>
            <a:r>
              <a:rPr lang="bs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 је одредити још једног члана тима који ће пружати подршку и помоћ тиму </a:t>
            </a:r>
            <a:r>
              <a:rPr lang="bs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спољашње вредновање током </a:t>
            </a:r>
            <a:r>
              <a:rPr lang="bs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реализације вредновања. </a:t>
            </a:r>
          </a:p>
          <a:p>
            <a:pPr marL="109728" lvl="0" indent="0">
              <a:buNone/>
            </a:pPr>
            <a:endParaRPr lang="bs-Cyrl-B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ClrTx/>
              <a:buSzPct val="100000"/>
              <a:buNone/>
            </a:pPr>
            <a:endParaRPr lang="bs-Cyrl-BA" sz="2400" b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Tx/>
              <a:buSzPct val="100000"/>
              <a:buNone/>
            </a:pPr>
            <a:r>
              <a:rPr lang="bs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Процес </a:t>
            </a:r>
            <a:r>
              <a:rPr lang="bs-Cyrl-BA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спољашњег </a:t>
            </a:r>
            <a:r>
              <a:rPr lang="bs-Cyrl-B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вредновања ће </a:t>
            </a:r>
            <a:r>
              <a:rPr lang="bs-Cyrl-BA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подразумијевати активно </a:t>
            </a:r>
            <a:r>
              <a:rPr lang="bs-Cyrl-B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учешће запослених </a:t>
            </a:r>
            <a:r>
              <a:rPr lang="bs-Cyrl-BA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установе - </a:t>
            </a:r>
            <a:r>
              <a:rPr lang="bs-Cyrl-B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bs-Cyrl-BA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отребно </a:t>
            </a:r>
            <a:r>
              <a:rPr lang="bs-Cyrl-B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је </a:t>
            </a:r>
            <a:r>
              <a:rPr lang="bs-Cyrl-BA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обавијестити запослене </a:t>
            </a:r>
            <a:r>
              <a:rPr lang="bs-Cyrl-B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установи </a:t>
            </a:r>
            <a:r>
              <a:rPr lang="bs-Cyrl-BA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 реализацији спољашњег вредновања како </a:t>
            </a:r>
            <a:r>
              <a:rPr lang="bs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би се </a:t>
            </a:r>
            <a:r>
              <a:rPr lang="bs-Cyrl-BA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могли припремити и што боље представити установу.  </a:t>
            </a:r>
          </a:p>
          <a:p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8584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8406" y="774441"/>
            <a:ext cx="10069912" cy="5831076"/>
          </a:xfrm>
        </p:spPr>
        <p:txBody>
          <a:bodyPr>
            <a:normAutofit/>
          </a:bodyPr>
          <a:lstStyle/>
          <a:p>
            <a:pPr marL="0" lvl="0" indent="0">
              <a:buClrTx/>
              <a:buSzPct val="100000"/>
              <a:buNone/>
            </a:pPr>
            <a:r>
              <a:rPr lang="bs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реализацију спољашњег вредновања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је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потребно:</a:t>
            </a:r>
          </a:p>
          <a:p>
            <a:pPr lvl="0">
              <a:buClrTx/>
              <a:buSzPct val="100000"/>
              <a:buFont typeface="Wingdings" panose="05000000000000000000" pitchFamily="2" charset="2"/>
              <a:buChar char="Ø"/>
            </a:pPr>
            <a:r>
              <a:rPr lang="sr-Cyrl-R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Cyrl-BA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припремити просторију </a:t>
            </a:r>
            <a:r>
              <a:rPr lang="bs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s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 приступом интернету), која се може </a:t>
            </a:r>
            <a:r>
              <a:rPr lang="bs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закључавати, због безбједности материјала/документације које је установа приложила као доказе, </a:t>
            </a:r>
          </a:p>
          <a:p>
            <a:pPr lvl="0">
              <a:buClrTx/>
              <a:buSzPct val="100000"/>
              <a:buFont typeface="Wingdings" panose="05000000000000000000" pitchFamily="2" charset="2"/>
              <a:buChar char="Ø"/>
            </a:pPr>
            <a:endParaRPr lang="bs-Cyrl-B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Tx/>
              <a:buSzPct val="100000"/>
              <a:buFont typeface="Wingdings" panose="05000000000000000000" pitchFamily="2" charset="2"/>
              <a:buChar char="Ø"/>
            </a:pPr>
            <a:r>
              <a:rPr lang="bs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bs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просторију </a:t>
            </a:r>
            <a:r>
              <a:rPr lang="bs-Cyrl-BA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донијети</a:t>
            </a:r>
            <a:r>
              <a:rPr lang="bs-Cyrl-B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Cyrl-BA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релевантну документацију </a:t>
            </a:r>
            <a:r>
              <a:rPr lang="bs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bs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материјале, који </a:t>
            </a:r>
            <a:r>
              <a:rPr lang="bs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 наведени у извјештају о самовредновању </a:t>
            </a:r>
            <a:r>
              <a:rPr lang="bs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као докази, и </a:t>
            </a:r>
            <a:r>
              <a:rPr lang="bs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разврстати </a:t>
            </a:r>
            <a:r>
              <a:rPr lang="bs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по стандардима, </a:t>
            </a:r>
          </a:p>
          <a:p>
            <a:pPr lvl="0">
              <a:buClrTx/>
              <a:buSzPct val="100000"/>
              <a:buFont typeface="Wingdings" panose="05000000000000000000" pitchFamily="2" charset="2"/>
              <a:buChar char="Ø"/>
            </a:pPr>
            <a:endParaRPr lang="bs-Cyrl-B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Tx/>
              <a:buSzPct val="100000"/>
              <a:buFont typeface="Wingdings" panose="05000000000000000000" pitchFamily="2" charset="2"/>
              <a:buChar char="Ø"/>
            </a:pPr>
            <a:r>
              <a:rPr lang="bs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bs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просторију је потребно </a:t>
            </a:r>
            <a:r>
              <a:rPr lang="bs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поставити </a:t>
            </a:r>
            <a:r>
              <a:rPr lang="bs-Cyrl-BA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рачунар (лаптоп</a:t>
            </a:r>
            <a:r>
              <a:rPr lang="bs-Cyrl-BA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bs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 прегледа електронске архиве и прегледа интернет странице и/или фејзбук странице </a:t>
            </a:r>
            <a:r>
              <a:rPr lang="bs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установе.</a:t>
            </a:r>
          </a:p>
          <a:p>
            <a:pPr lvl="0">
              <a:buClrTx/>
              <a:buSzPct val="100000"/>
              <a:buFont typeface="Wingdings" panose="05000000000000000000" pitchFamily="2" charset="2"/>
              <a:buChar char="Ø"/>
            </a:pPr>
            <a:endParaRPr lang="bs-Cyrl-B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9162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997" y="1091681"/>
            <a:ext cx="10012494" cy="5544645"/>
          </a:xfrm>
        </p:spPr>
        <p:txBody>
          <a:bodyPr>
            <a:normAutofit/>
          </a:bodyPr>
          <a:lstStyle/>
          <a:p>
            <a:pPr marL="0" indent="0">
              <a:buClrTx/>
              <a:buSzPct val="100000"/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Током спољашњег вредновања ће бити реализовани:</a:t>
            </a:r>
          </a:p>
          <a:p>
            <a:pPr marL="0" indent="0">
              <a:buClrTx/>
              <a:buSzPct val="100000"/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SzPct val="100000"/>
              <a:buFont typeface="Wingdings" panose="05000000000000000000" pitchFamily="2" charset="2"/>
              <a:buChar char="Ø"/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реглед документације и материјала установе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Ø"/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билазак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објекта, игралишта, дворишта </a:t>
            </a: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SzPct val="100000"/>
              <a:buFont typeface="Wingdings" panose="05000000000000000000" pitchFamily="2" charset="2"/>
              <a:buChar char="Ø"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увид у услове рада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Ø"/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 у рад запослених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Ø"/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рикупљање ставова и мишљења о раду установе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Ø"/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азговор са члановима тима за самовредновање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Ø"/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азговор са директором установе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Ø"/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др. 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Ø"/>
            </a:pP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SzPct val="100000"/>
              <a:buFont typeface="Wingdings" panose="05000000000000000000" pitchFamily="2" charset="2"/>
              <a:buChar char="Ø"/>
            </a:pP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7278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2387" y="2667084"/>
            <a:ext cx="1012663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RS" sz="7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Хвала </a:t>
            </a:r>
            <a:r>
              <a:rPr lang="sr-Cyrl-RS" sz="7200" b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на пажњи !</a:t>
            </a:r>
            <a:endParaRPr lang="en-US" sz="7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accent1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25008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</TotalTime>
  <Words>387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Tahoma</vt:lpstr>
      <vt:lpstr>Times New Roman</vt:lpstr>
      <vt:lpstr>Trebuchet MS</vt:lpstr>
      <vt:lpstr>Wingdings</vt:lpstr>
      <vt:lpstr>Wingdings 3</vt:lpstr>
      <vt:lpstr>Facet</vt:lpstr>
      <vt:lpstr>Бањалука, фебруар 2025. године</vt:lpstr>
      <vt:lpstr>СПОЉАШЊЕ ВРЕДНОВАЊЕ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САМОВРЕДНОВАЊЕ КВАЛИТЕТА РАДА ШКОЛЕ</dc:title>
  <dc:creator>Asus K50IJ</dc:creator>
  <cp:lastModifiedBy>42. Tatjana Bogdanovic</cp:lastModifiedBy>
  <cp:revision>204</cp:revision>
  <cp:lastPrinted>2023-01-04T10:13:24Z</cp:lastPrinted>
  <dcterms:created xsi:type="dcterms:W3CDTF">2018-11-27T17:53:54Z</dcterms:created>
  <dcterms:modified xsi:type="dcterms:W3CDTF">2025-02-24T13:00:49Z</dcterms:modified>
</cp:coreProperties>
</file>