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notesMasterIdLst>
    <p:notesMasterId r:id="rId23"/>
  </p:notesMasterIdLst>
  <p:sldIdLst>
    <p:sldId id="294" r:id="rId2"/>
    <p:sldId id="265" r:id="rId3"/>
    <p:sldId id="274" r:id="rId4"/>
    <p:sldId id="257" r:id="rId5"/>
    <p:sldId id="259" r:id="rId6"/>
    <p:sldId id="296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1" r:id="rId16"/>
    <p:sldId id="312" r:id="rId17"/>
    <p:sldId id="313" r:id="rId18"/>
    <p:sldId id="314" r:id="rId19"/>
    <p:sldId id="315" r:id="rId20"/>
    <p:sldId id="316" r:id="rId21"/>
    <p:sldId id="295" r:id="rId22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B4CDD-2855-42C6-8637-615F680AA59C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529" y="4755803"/>
            <a:ext cx="53962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0769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88EFB-AE2E-4005-B925-2937A42B5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9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435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6EFA1-B4EB-2F12-E955-C7A5D7BE5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E69567-A813-3366-1FF4-80D925FA07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358383-23B5-277C-A489-6CFC7C4F9E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C482C-CC2D-722D-C716-E05397F3BC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5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3C4DA-4F88-39BF-61DB-3D54FBF6D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8E7499-7DB4-8D60-1CE6-CD8C76B5EE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2D8DA8-3087-2934-EA09-2CC5953085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D517E-5998-93E1-52D8-AEC045B504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524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4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05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A0A65-318E-FDDD-3683-13E8EFC38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B58530-7D45-3334-EC26-59964C4ECA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C078F0-9556-F549-1308-5B8931C60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7CB18-31AB-A99E-3AD5-AE8748F35B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2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05D2E-BB2D-653B-AC0A-06448EEB0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F199D6-D1CE-361B-3C3E-9573C700BB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D0CCBD-3099-6167-6BCE-99736844C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EC6B0-7F0B-49B0-6B10-7B95B80EB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CBC3F-3711-ED70-B04B-B9257EDB8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973E40-3233-B7A5-04F3-F25627BA9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29B894-FF6C-D00B-9C12-BEDD1E2D1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8F790-FDFB-A0D3-C60A-2B2BEA0587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991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2A0D9-4768-D933-64D4-12E5DB815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BE2F3E-B94A-4790-94D1-40BC579D02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8F3995-8489-40AE-2A6F-BCE278A25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E7F8B-5C83-58F3-F9C7-02C2B35C7B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575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3AA47-87EF-866C-C5F2-F700EEEEB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49172B-34C3-A62C-F06A-E914584F6C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036CCC-612B-5C73-CA54-A19A7E4616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5308F-A047-0863-A4CA-1FAFA1E8EA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792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80C91-73B6-9126-25D1-B654E8C45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550E97-5FAA-E438-D5DB-C14FE0B40B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8493C-B12F-C7CB-FF85-EA0BBAE8AF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1BD9D-4B1E-F6C0-4AEE-0B6F859FA2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2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98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7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25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66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765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7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14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89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7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8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5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69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4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5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72" r:id="rId14"/>
    <p:sldLayoutId id="2147483973" r:id="rId15"/>
    <p:sldLayoutId id="21474839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63" y="3012156"/>
            <a:ext cx="9144000" cy="151568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 РАДА ДОМА УЧЕНИКА</a:t>
            </a:r>
            <a:r>
              <a:rPr lang="en-GB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радионице - </a:t>
            </a:r>
            <a:endParaRPr lang="en-GB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RPZ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844" y="556022"/>
            <a:ext cx="2483893" cy="19379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kvir za tekst 1">
            <a:extLst>
              <a:ext uri="{FF2B5EF4-FFF2-40B4-BE49-F238E27FC236}">
                <a16:creationId xmlns:a16="http://schemas.microsoft.com/office/drawing/2014/main" id="{C6314CDB-7E9E-1909-D6B7-5B00FB0B3731}"/>
              </a:ext>
            </a:extLst>
          </p:cNvPr>
          <p:cNvSpPr txBox="1"/>
          <p:nvPr/>
        </p:nvSpPr>
        <p:spPr>
          <a:xfrm>
            <a:off x="3898558" y="5564145"/>
            <a:ext cx="3744467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Cyrl-RS" dirty="0">
                <a:latin typeface="Times New Roman"/>
                <a:cs typeface="Calibri"/>
              </a:rPr>
              <a:t>27</a:t>
            </a:r>
            <a:r>
              <a:rPr lang="sr-Latn-RS" dirty="0">
                <a:latin typeface="Times New Roman"/>
                <a:cs typeface="Calibri"/>
              </a:rPr>
              <a:t>. </a:t>
            </a:r>
            <a:r>
              <a:rPr lang="sr-Cyrl-RS" dirty="0">
                <a:latin typeface="Times New Roman"/>
                <a:cs typeface="Calibri"/>
              </a:rPr>
              <a:t>фебруара </a:t>
            </a:r>
            <a:r>
              <a:rPr lang="sr-Latn-RS" dirty="0">
                <a:latin typeface="Times New Roman"/>
                <a:cs typeface="Calibri"/>
              </a:rPr>
              <a:t>202</a:t>
            </a:r>
            <a:r>
              <a:rPr lang="sr-Cyrl-RS" dirty="0">
                <a:latin typeface="Times New Roman"/>
                <a:cs typeface="Calibri"/>
              </a:rPr>
              <a:t>5</a:t>
            </a:r>
            <a:r>
              <a:rPr lang="sr-Latn-RS" dirty="0">
                <a:latin typeface="Times New Roman"/>
                <a:cs typeface="Calibri"/>
              </a:rPr>
              <a:t>. </a:t>
            </a:r>
            <a:r>
              <a:rPr lang="sr-Latn-RS" dirty="0" err="1">
                <a:latin typeface="Times New Roman"/>
                <a:cs typeface="Calibri"/>
              </a:rPr>
              <a:t>године</a:t>
            </a:r>
            <a:endParaRPr lang="sr-Latn-R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4242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2C202-F8B3-0B16-9A79-CE7CD13F8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4214D-8DA4-9D88-AD50-CF0529C9F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457200"/>
            <a:ext cx="11159412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5, индикатор 5.4.</a:t>
            </a:r>
          </a:p>
          <a:p>
            <a:pPr marL="0" indent="-457200">
              <a:spcBef>
                <a:spcPts val="0"/>
              </a:spcBef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Листа опреме којом установа располаже.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Распоред употребе просторија.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 о употреби опреме и ресурса.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 потрошног материјала.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јавне набавке.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 о реализацији плана замјене опреме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-457200">
              <a:spcBef>
                <a:spcPts val="0"/>
              </a:spcBef>
              <a:buClrTx/>
            </a:pPr>
            <a:endParaRPr lang="sr-Cyrl-R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7200"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8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BB411-D47C-CB16-CA5C-251AB8B20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9D146-DC7D-AEF0-6247-61891A247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643812"/>
            <a:ext cx="9060024" cy="5971301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3</a:t>
            </a: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3, индикатор 3.5.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Прати се и вреднује рад васпитача и стручних сарадника.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99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E4A5B-295B-B595-A84C-F948F13E0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8CA-C9E3-B135-EB59-34696A738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457200"/>
            <a:ext cx="10618237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 algn="just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3, индикатор 3.5.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савјетодавно-инструктивног рада директора са стручним сарадницима и васпитачима-ГПР директора.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савјетодавно-инструктивног рада стручних сарадника-ГПР педагога и психолога.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Огласна табла за васпитаче.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Евалуциони лист/записник о увиду у рад васпитача/стручних сарадника.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Књига записника Педагошког вијећа (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страна,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датум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2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81766-C414-78A7-A8D5-5AF5B805F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973AF-A6EB-CD5B-0BCA-85342AAF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457200"/>
            <a:ext cx="9060024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6, индикатор 6.4.</a:t>
            </a: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 планира и реализује самовредновање рада на годишњем нивоу.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73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4B412-2A39-8E05-256F-9AAF1F2B3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0E5D5-9E81-9375-5690-BFE24E97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4" y="457200"/>
            <a:ext cx="10030408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 algn="just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6, индикатор 6.4.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Свеска записника Педагошког вијећа (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страна, датум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Рјешење о именовању Тима за самовредновање (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бр. рјешења, датум</a:t>
            </a:r>
            <a:r>
              <a:rPr lang="sr-Latn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Свеска записника Тима за самовредновање.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Свеска записника Управног одбора (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страна, датум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Свеска записника Савјета родитеља(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страна, датум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71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291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76266" cy="3880773"/>
          </a:xfrm>
        </p:spPr>
        <p:txBody>
          <a:bodyPr/>
          <a:lstStyle/>
          <a:p>
            <a:r>
              <a:rPr lang="sr-Cyrl-R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ГРУПЕ ПРОДИСКУТУЈТЕ И </a:t>
            </a: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ПО ЈЕДАН ПРИМЈЕР ЗА СЛАБУ И ЈАКУ СТРАНУ СВОЈЕ УСТАНОВЕ КАО И АКТИВНОСТ ЗА ПОБОЉШАЊЕ РАДА </a:t>
            </a:r>
          </a:p>
          <a:p>
            <a:pPr marL="0" indent="0">
              <a:buNone/>
            </a:pP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sr-Cyrl-R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5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82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kvir za tekst 4">
            <a:extLst>
              <a:ext uri="{FF2B5EF4-FFF2-40B4-BE49-F238E27FC236}">
                <a16:creationId xmlns:a16="http://schemas.microsoft.com/office/drawing/2014/main" id="{91F69B8C-7956-4357-4C23-3402CACBD259}"/>
              </a:ext>
            </a:extLst>
          </p:cNvPr>
          <p:cNvSpPr txBox="1"/>
          <p:nvPr/>
        </p:nvSpPr>
        <p:spPr>
          <a:xfrm>
            <a:off x="2007666" y="467750"/>
            <a:ext cx="53768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Cyrl-BA" sz="2400" b="1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Задатак 1 - Процјена усклађености</a:t>
            </a:r>
            <a:endParaRPr lang="sr-Cyrl-BA" sz="2400" b="1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pic>
        <p:nvPicPr>
          <p:cNvPr id="3" name="Slika 5">
            <a:extLst>
              <a:ext uri="{FF2B5EF4-FFF2-40B4-BE49-F238E27FC236}">
                <a16:creationId xmlns:a16="http://schemas.microsoft.com/office/drawing/2014/main" id="{91033329-C15C-83F5-5792-C25427C7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910" y="4314619"/>
            <a:ext cx="1894923" cy="2321709"/>
          </a:xfrm>
          <a:prstGeom prst="rect">
            <a:avLst/>
          </a:prstGeom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613942" y="1676399"/>
            <a:ext cx="9707694" cy="46274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algn="just"/>
            <a:r>
              <a:rPr lang="sr-Cyrl-BA" sz="24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Јаке стране </a:t>
            </a:r>
            <a:endParaRPr lang="sr-Cyrl-RS" sz="2400" b="1" u="sng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Слабе стране </a:t>
            </a:r>
            <a:endParaRPr lang="sr-Cyrl-RS" sz="2400" b="1" u="sng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algn="l"/>
            <a:r>
              <a:rPr lang="sr-Cyrl-BA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побољшање:</a:t>
            </a:r>
            <a:endParaRPr lang="sr-Cyrl-RS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505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291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ГРУПЕ ПРОДИСКУТУЈТЕ И </a:t>
            </a: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ПО ЈЕДАН ПРИМЈЕР АКТИВНОСТИ ЗА ПОБОЉШАЊЕ РАДА ЗА 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ПРВА ТРИ СТАНДАРДА </a:t>
            </a: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45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451" y="4522949"/>
            <a:ext cx="1660331" cy="203025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510" y="1515467"/>
          <a:ext cx="8556029" cy="48399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0821">
                  <a:extLst>
                    <a:ext uri="{9D8B030D-6E8A-4147-A177-3AD203B41FA5}">
                      <a16:colId xmlns:a16="http://schemas.microsoft.com/office/drawing/2014/main" val="3706674050"/>
                    </a:ext>
                  </a:extLst>
                </a:gridCol>
                <a:gridCol w="1988392">
                  <a:extLst>
                    <a:ext uri="{9D8B030D-6E8A-4147-A177-3AD203B41FA5}">
                      <a16:colId xmlns:a16="http://schemas.microsoft.com/office/drawing/2014/main" val="732720290"/>
                    </a:ext>
                  </a:extLst>
                </a:gridCol>
                <a:gridCol w="1720117">
                  <a:extLst>
                    <a:ext uri="{9D8B030D-6E8A-4147-A177-3AD203B41FA5}">
                      <a16:colId xmlns:a16="http://schemas.microsoft.com/office/drawing/2014/main" val="2924304769"/>
                    </a:ext>
                  </a:extLst>
                </a:gridCol>
                <a:gridCol w="1686699">
                  <a:extLst>
                    <a:ext uri="{9D8B030D-6E8A-4147-A177-3AD203B41FA5}">
                      <a16:colId xmlns:a16="http://schemas.microsoft.com/office/drawing/2014/main" val="3020453512"/>
                    </a:ext>
                  </a:extLst>
                </a:gridCol>
              </a:tblGrid>
              <a:tr h="218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 dirty="0" err="1">
                          <a:effectLst/>
                        </a:rPr>
                        <a:t>Активности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Носилац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Ресурси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Временски оквир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3950072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 err="1">
                          <a:effectLst/>
                        </a:rPr>
                        <a:t>Стандард</a:t>
                      </a:r>
                      <a:r>
                        <a:rPr lang="en-US" sz="1100" kern="150" dirty="0">
                          <a:effectLst/>
                        </a:rPr>
                        <a:t> 1: </a:t>
                      </a:r>
                      <a:r>
                        <a:rPr lang="sr-Cyrl-RS" sz="1100" kern="150" smtClean="0">
                          <a:effectLst/>
                        </a:rPr>
                        <a:t> 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480849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6290945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2: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6600193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0784686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3: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1674624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2633192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4: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665329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9083014"/>
                  </a:ext>
                </a:extLst>
              </a:tr>
              <a:tr h="23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5: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778766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8034583"/>
                  </a:ext>
                </a:extLst>
              </a:tr>
              <a:tr h="23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6: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2858472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6858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6858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9692429"/>
                  </a:ext>
                </a:extLst>
              </a:tr>
              <a:tr h="23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7: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3928066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8165512"/>
                  </a:ext>
                </a:extLst>
              </a:tr>
            </a:tbl>
          </a:graphicData>
        </a:graphic>
      </p:graphicFrame>
      <p:sp>
        <p:nvSpPr>
          <p:cNvPr id="6" name="Okvir za tekst 4">
            <a:extLst>
              <a:ext uri="{FF2B5EF4-FFF2-40B4-BE49-F238E27FC236}">
                <a16:creationId xmlns:a16="http://schemas.microsoft.com/office/drawing/2014/main" id="{91F69B8C-7956-4357-4C23-3402CACBD259}"/>
              </a:ext>
            </a:extLst>
          </p:cNvPr>
          <p:cNvSpPr txBox="1"/>
          <p:nvPr/>
        </p:nvSpPr>
        <p:spPr>
          <a:xfrm>
            <a:off x="2658830" y="509314"/>
            <a:ext cx="53768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Cyrl-BA" sz="2400" b="1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Задатак 2 – План активности</a:t>
            </a:r>
            <a:endParaRPr lang="sr-Cyrl-BA" sz="2400" b="1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6914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812" y="187705"/>
            <a:ext cx="10515600" cy="603866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ЗАВРШНЕ НАПОМЕНЕ</a:t>
            </a:r>
            <a:endParaRPr lang="en-GB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696036"/>
            <a:ext cx="10161999" cy="582759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Контактирати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координатора задуженог за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установу кад год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појави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нека дилема, питање и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Досљедно се придржавати прописане методологије и обрасца </a:t>
            </a:r>
            <a:r>
              <a:rPr lang="sr-Cyrl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извјештаја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свим члановима тима указати на обавезна три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сегмента приликом писања </a:t>
            </a:r>
            <a:r>
              <a:rPr lang="sr-Cyrl-R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извјештаја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1.наводи се индикатор,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2.опис-стање у установи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индикатор и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3.списак докумената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материјала које је установа навела као доказе за испуњеност индикатора.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Уколико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нека документација наведена као доказ за индикатор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нпр.</a:t>
            </a: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стандарду 1, и уколико иста представља доказ и у стандарду 4, у </a:t>
            </a:r>
            <a:r>
              <a:rPr lang="sr-Cyrl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извјештају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не уписује „већ наведено у стандарду 1“ – потребно ју је навести и у стандарду 4 ( и свим другим стандардима, ако је </a:t>
            </a:r>
            <a:r>
              <a:rPr lang="sr-Cyrl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примјењиво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Приликом израде Плана активности, не </a:t>
            </a:r>
            <a:r>
              <a:rPr lang="sr-Cyrl-R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поистовјећивати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носиоца активности и </a:t>
            </a:r>
            <a:r>
              <a:rPr lang="sr-Cyrl-R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реализаторе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активности.</a:t>
            </a: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362" y="1297315"/>
            <a:ext cx="8583705" cy="34314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ГРУПЕ ПРОДИСКУТУЈТЕ И НАПИШИТЕ КОЈИ СУ ТО, ПО ВАШЕМ МИШЉЕЊУ, РЕЛЕВАНТНИ ДОКУМЕНТИ И МАТЕРИЈАЛИ ТЈ. ДОКАЗИ УСТАНОВЕ О ИСПУЊЕНОСТИ  ИНДИКАТОРА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68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50126"/>
            <a:ext cx="10145869" cy="631994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Унутар-тимска сарадња свих чланова је важна -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размјена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информација, анализа прикупљених података, усаглашавање и заједничка одлука о нивоу квалитета појединог стандарда и квалитета рада установе.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 који се налазе у свескама записника – поред назива написати страну и тачку дневног реда (нпр. </a:t>
            </a:r>
            <a:r>
              <a:rPr lang="sr-Cyrl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ххххх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стр.56, 3)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страница установе – линк за одређено </a:t>
            </a:r>
            <a:r>
              <a:rPr lang="sr-Cyrl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обавјештење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информацију, фотографију и </a:t>
            </a:r>
            <a:r>
              <a:rPr lang="sr-Cyrl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Медији – објављују прилоге о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раду установе</a:t>
            </a: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r-Cyrl-R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ПИТАЊА И ОДГОВОРИ</a:t>
            </a:r>
            <a:endParaRPr lang="en-US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2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E56B16C-D774-008B-290E-E3325CB0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242" y="2599460"/>
            <a:ext cx="8608751" cy="1529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ХВАЛА НА ПАЖЊИ!</a:t>
            </a:r>
            <a:endParaRPr lang="en-GB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6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45" y="2256163"/>
            <a:ext cx="9293472" cy="3239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1, индикатор 1.11.</a:t>
            </a:r>
          </a:p>
          <a:p>
            <a:pPr marL="538163" indent="-538163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Извјештава се о успјеху и постигнутим резултатима у васпитном раду. </a:t>
            </a:r>
            <a:endParaRPr lang="en-GB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0271" y="660961"/>
            <a:ext cx="6662880" cy="958708"/>
          </a:xfrm>
        </p:spPr>
        <p:txBody>
          <a:bodyPr/>
          <a:lstStyle/>
          <a:p>
            <a:pPr algn="ctr"/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1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8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85832"/>
            <a:ext cx="10515600" cy="767638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1, индикатор 1.11.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53" y="1139302"/>
            <a:ext cx="9717207" cy="5718698"/>
          </a:xfrm>
        </p:spPr>
        <p:txBody>
          <a:bodyPr>
            <a:normAutofit fontScale="77500" lnSpcReduction="20000"/>
          </a:bodyPr>
          <a:lstStyle/>
          <a:p>
            <a:pPr marL="538163" indent="-538163" algn="just"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Записници са сједница Педагошког </a:t>
            </a:r>
            <a:r>
              <a:rPr lang="sr-Cyrl-R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вијећа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страна/датуми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Записници са сједница Управног одбора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страна/ 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538163" indent="-538163" algn="just"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Записници са сједница Савјета родитеља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страна/ 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Дневници васпитног рада (записници родитељских састанака: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страна/датуми, 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сарадња са родитељима: 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страна/ 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страница установе</a:t>
            </a:r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линк/назив странице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Фејсбук страница установе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 профила/линк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Љетопис 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Електронска архива установе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 документа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 о раду установе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38163" indent="-538163" algn="just">
              <a:lnSpc>
                <a:spcPct val="90000"/>
              </a:lnSpc>
              <a:buClrTx/>
            </a:pPr>
            <a:r>
              <a:rPr lang="sr-Cyrl-R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ClrTx/>
              <a:buNone/>
            </a:pPr>
            <a:endParaRPr lang="sr-Cyrl-R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96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82" y="582706"/>
            <a:ext cx="9161930" cy="30928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2, индикатор 2.4. </a:t>
            </a:r>
          </a:p>
          <a:p>
            <a:pPr marL="0" indent="0">
              <a:buNone/>
            </a:pPr>
            <a:endParaRPr lang="ru-R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8163" indent="-538163" algn="just">
              <a:buClrTx/>
            </a:pP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Прати се успјех ученика и на основу резултата се дефинише план за унапређење васпитног рада.</a:t>
            </a:r>
          </a:p>
        </p:txBody>
      </p:sp>
    </p:spTree>
    <p:extLst>
      <p:ext uri="{BB962C8B-B14F-4D97-AF65-F5344CB8AC3E}">
        <p14:creationId xmlns:p14="http://schemas.microsoft.com/office/powerpoint/2010/main" val="426227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97" y="457200"/>
            <a:ext cx="9871788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2, индикатор 2.4.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 евиденција васпитача о ученицима.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Евиденциони листови и запажања о кретању и напредовању ученика.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 васпитног рада.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 рада педагога.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Запажања о васпитном раду у установи- упитници и/или интервјуи са ученицима и родитељима/старатељима.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Развојни план установе.</a:t>
            </a:r>
          </a:p>
          <a:p>
            <a:pPr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GB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3E6F0-F928-6A6A-5F5E-1DE6E4941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0014-E752-B681-6E61-7639AAF53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457200"/>
            <a:ext cx="9060024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2</a:t>
            </a: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4, индикатор 4.5.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Мишљења и ставови родитеља/старатеља се уважавају у циљу унапређења рада установе.</a:t>
            </a:r>
          </a:p>
          <a:p>
            <a:pPr marL="0" indent="0">
              <a:buNone/>
            </a:pP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45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0AC5E-F242-2726-76A1-4B46EBA4B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A3414-CD66-03F6-59DB-87D6FE576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457200"/>
            <a:ext cx="11159412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4, индикатор 4.5.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Постоји устаљена процедура разматрања/рјешавања</a:t>
            </a:r>
          </a:p>
          <a:p>
            <a:pPr marL="540000" indent="-540000" algn="just">
              <a:lnSpc>
                <a:spcPct val="80000"/>
              </a:lnSpc>
              <a:buClrTx/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приједлога, сугестија и/или примједби родитеља/ старатеља (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интерни акт дома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Записници са сједница Педагошког </a:t>
            </a:r>
            <a:r>
              <a:rPr lang="sr-Cyrl-R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вијећа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Савјета родитеља (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страна/датуми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Дневници васпитног рада (записници родитељских</a:t>
            </a:r>
          </a:p>
          <a:p>
            <a:pPr marL="540000" indent="-540000" algn="just">
              <a:lnSpc>
                <a:spcPct val="80000"/>
              </a:lnSpc>
              <a:buClrTx/>
              <a:buNone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састанака: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страна/датуми, 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сарадња са родитељима:</a:t>
            </a:r>
          </a:p>
          <a:p>
            <a:pPr marL="540000" indent="-540000" algn="just">
              <a:lnSpc>
                <a:spcPct val="80000"/>
              </a:lnSpc>
              <a:buClrTx/>
              <a:buNone/>
            </a:pP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Cyrl-R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страна/ датуми</a:t>
            </a:r>
            <a:r>
              <a:rPr lang="sr-Cyrl-R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Упитници и интервјуи са родитељима/старатељима.</a:t>
            </a: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-457200">
              <a:spcBef>
                <a:spcPts val="0"/>
              </a:spcBef>
              <a:buClrTx/>
            </a:pPr>
            <a:endParaRPr lang="sr-Cyrl-R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7200"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734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3A08E-7A9C-1EA1-8B7E-1E14D846D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4E8E8-60F0-CF8B-EA5A-E135E8989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457200"/>
            <a:ext cx="9060024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5, индикатор 5.4.</a:t>
            </a: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indent="-540000" algn="just">
              <a:lnSpc>
                <a:spcPct val="80000"/>
              </a:lnSpc>
              <a:buClrTx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 и опрема установе омогућавају несметан рад запослених и напредовање ученика.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3074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1162</TotalTime>
  <Words>810</Words>
  <Application>Microsoft Office PowerPoint</Application>
  <PresentationFormat>Widescreen</PresentationFormat>
  <Paragraphs>196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NSimSun</vt:lpstr>
      <vt:lpstr>Arial</vt:lpstr>
      <vt:lpstr>Calibri</vt:lpstr>
      <vt:lpstr>Liberation Serif</vt:lpstr>
      <vt:lpstr>Lucida Sans</vt:lpstr>
      <vt:lpstr>Times New Roman</vt:lpstr>
      <vt:lpstr>Trebuchet MS</vt:lpstr>
      <vt:lpstr>Wingdings</vt:lpstr>
      <vt:lpstr>Wingdings 3</vt:lpstr>
      <vt:lpstr>Facet</vt:lpstr>
      <vt:lpstr>САМОВРЕДНОВАЊЕ РАДА ДОМА УЧЕНИКА - радионице - </vt:lpstr>
      <vt:lpstr>PowerPoint Presentation</vt:lpstr>
      <vt:lpstr>РАДИОНИЦА 1</vt:lpstr>
      <vt:lpstr>Стандард 1, индикатор 1.11.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РАДИОНИЦА 4</vt:lpstr>
      <vt:lpstr>PowerPoint Presentation</vt:lpstr>
      <vt:lpstr>РАДИОНИЦА 4</vt:lpstr>
      <vt:lpstr>PowerPoint Presentation</vt:lpstr>
      <vt:lpstr>ЗАВРШНЕ НАПОМЕНЕ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САМОВРЕДНОВАЊЕ РАДА ШКОЛЕ</dc:title>
  <dc:creator>42. Tatjana Bogdanovic</dc:creator>
  <cp:lastModifiedBy>42. Tatjana Bogdanovic</cp:lastModifiedBy>
  <cp:revision>151</cp:revision>
  <cp:lastPrinted>2023-02-28T07:28:12Z</cp:lastPrinted>
  <dcterms:created xsi:type="dcterms:W3CDTF">2021-02-11T11:53:34Z</dcterms:created>
  <dcterms:modified xsi:type="dcterms:W3CDTF">2025-03-03T09:41:00Z</dcterms:modified>
</cp:coreProperties>
</file>