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63" r:id="rId4"/>
    <p:sldId id="292" r:id="rId5"/>
    <p:sldId id="327" r:id="rId6"/>
    <p:sldId id="288" r:id="rId7"/>
    <p:sldId id="317" r:id="rId8"/>
    <p:sldId id="318" r:id="rId9"/>
    <p:sldId id="315" r:id="rId10"/>
    <p:sldId id="262" r:id="rId11"/>
    <p:sldId id="303" r:id="rId12"/>
    <p:sldId id="316" r:id="rId13"/>
    <p:sldId id="321" r:id="rId14"/>
    <p:sldId id="322" r:id="rId15"/>
    <p:sldId id="323" r:id="rId16"/>
    <p:sldId id="324" r:id="rId17"/>
    <p:sldId id="325" r:id="rId18"/>
    <p:sldId id="326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8633-B89A-456A-B3D4-5F9534F613E2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FBC34-EA72-4869-8AA1-122577349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054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BC34-EA72-4869-8AA1-122577349B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994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BC34-EA72-4869-8AA1-122577349B2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BC34-EA72-4869-8AA1-122577349B2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027F-4DD6-494D-ACEB-E84059BBD386}" type="datetimeFigureOut">
              <a:rPr lang="en-GB" smtClean="0"/>
              <a:pPr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9050" y="3327400"/>
            <a:ext cx="148590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767192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ДИСЦИПЛИНА, УПРАВЉАЊЕ ПРОЦЕСИМА И ПОНАШАЊИМА ДЈЕЦЕ У ПРОДУЖЕНОМ БОРАВКУ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9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новембар 2019. године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s-Cyrl-BA" sz="1400" dirty="0" smtClean="0">
                <a:latin typeface="Times New Roman" pitchFamily="18" charset="0"/>
                <a:cs typeface="Times New Roman" pitchFamily="18" charset="0"/>
              </a:rPr>
              <a:t>Инспектор-просвјетни савјетник: Гордана Попадић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https://i0.wp.com/akos.ba/wp-content/uploads/2017/10/children-04-e1539679972176.jpg?fit=800%2C337&amp;ssl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87" y="4581128"/>
            <a:ext cx="8289626" cy="18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rekrasna poÄetna toÄka te jedan od najboljih popisa razrednih pravila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88840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49448"/>
            <a:ext cx="8748464" cy="66486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91343" y="251767"/>
            <a:ext cx="5404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sr-Cyrl-R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ПОЗИТИВНА   ДИСЦИПЛИНА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96698" y="980728"/>
            <a:ext cx="4403294" cy="1122466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МОТИВИШЕ...</a:t>
            </a:r>
          </a:p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ОХРАБРУЈЕ..ПОДРЖАВА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0" y="3501008"/>
            <a:ext cx="8964488" cy="1296144"/>
          </a:xfrm>
          <a:prstGeom prst="hexagon">
            <a:avLst>
              <a:gd name="adj" fmla="val 37347"/>
              <a:gd name="vf" fmla="val 11547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lvl="0" indent="-283464" algn="ctr">
              <a:spcBef>
                <a:spcPts val="600"/>
              </a:spcBef>
              <a:buClr>
                <a:srgbClr val="0F6FC6"/>
              </a:buClr>
              <a:buSzPct val="80000"/>
              <a:defRPr/>
            </a:pP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ДУГОРОЧНА РЈЕШЕЊА КОЈА РАЗВИЈАЈУ</a:t>
            </a:r>
            <a:r>
              <a:rPr kumimoji="0" lang="sr-Cyrl-RS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САМОДИСЦИПЛИНУ... ИЗГРАДЊА ОДНОСА УЗАЈАМНОГ ПОШТОВАЊА ... </a:t>
            </a:r>
            <a:r>
              <a:rPr kumimoji="0" lang="sr-Cyrl-RS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ПОУЧАВАЊЕ ЉУБАЗНОСТИ, НЕНАСИЉА...</a:t>
            </a:r>
            <a:r>
              <a:rPr lang="sr-Cyrl-RS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ЈАСНА КОМУНИКАЦИЈА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3347864" y="2204864"/>
            <a:ext cx="5112568" cy="1121024"/>
          </a:xfrm>
          <a:prstGeom prst="hexagon">
            <a:avLst>
              <a:gd name="adj" fmla="val 33155"/>
              <a:gd name="vf" fmla="val 11547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УНАПРЕЂУЈЕ/ПОДСТИЧЕ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ЉУБАВ ПРЕМА УЧЕЊУ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627784" y="5877272"/>
            <a:ext cx="6336704" cy="980728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lvl="0" indent="-283464" algn="ctr">
              <a:spcBef>
                <a:spcPts val="600"/>
              </a:spcBef>
              <a:buClr>
                <a:srgbClr val="0F6FC6"/>
              </a:buClr>
              <a:buSzPct val="80000"/>
              <a:defRPr/>
            </a:pPr>
            <a:r>
              <a:rPr lang="sr-Cyrl-RS" sz="2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ПОУЧАВАЊЕ ЖИВОТНИМ ВЈЕШТИНАМА ...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s-Latn-BA" b="1" dirty="0" smtClean="0"/>
              <a:t> </a:t>
            </a:r>
            <a:endParaRPr lang="en-GB" dirty="0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107504" y="5157192"/>
            <a:ext cx="9036496" cy="39702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r-Cyrl-RS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ГРАДИ </a:t>
            </a:r>
            <a:r>
              <a:rPr lang="sr-Cyrl-RS" sz="2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САМОПОУЗДАЊЕ</a:t>
            </a:r>
            <a:r>
              <a:rPr lang="sr-Cyrl-RS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КОД УЧЕНИКА.</a:t>
            </a:r>
            <a:endParaRPr lang="en-GB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6170083"/>
            <a:ext cx="3419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50167"/>
            <a:ext cx="7799784" cy="6648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17848" y="200967"/>
            <a:ext cx="4862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sr-Cyrl-R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НАЧИН ДИСЦИПЛИНОВАЊА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251520" y="836712"/>
            <a:ext cx="8568952" cy="3168352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 algn="ctr"/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Позитивна дисциплина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 да дијете само научи контролисати своје понашање</a:t>
            </a:r>
          </a:p>
          <a:p>
            <a:pPr lvl="0" algn="ctr"/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Кажњавање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... кориштење негативних подстицаја за смањивање или елиминисање непожељног/неадекватног понашања (физичко...вербално...укидање повластица...</a:t>
            </a:r>
          </a:p>
          <a:p>
            <a:pPr lvl="0" algn="ctr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ограничавање слободе-кретања...додатни послови...)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ave 20"/>
          <p:cNvSpPr/>
          <p:nvPr/>
        </p:nvSpPr>
        <p:spPr>
          <a:xfrm>
            <a:off x="137592" y="4077072"/>
            <a:ext cx="8519864" cy="2276856"/>
          </a:xfrm>
          <a:prstGeom prst="wave">
            <a:avLst>
              <a:gd name="adj1" fmla="val 11600"/>
              <a:gd name="adj2" fmla="val 103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defRPr/>
            </a:pPr>
            <a:r>
              <a:rPr lang="sr-Cyrl-R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Емотивно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кажњавање</a:t>
            </a:r>
            <a:r>
              <a:rPr lang="sr-Cyrl-R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галама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викање</a:t>
            </a:r>
            <a:r>
              <a:rPr lang="sr-Cyrl-R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вријеђање</a:t>
            </a:r>
            <a:r>
              <a:rPr lang="sr-Cyrl-R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омаловажавање</a:t>
            </a:r>
            <a:r>
              <a:rPr lang="sr-Cyrl-R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игнорисање 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срамоћење</a:t>
            </a:r>
            <a:r>
              <a:rPr lang="sr-Cyrl-R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Cyrl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постиђивање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/>
              <a:t/>
            </a:r>
            <a:br>
              <a:rPr lang="vi-VN" sz="2400" dirty="0"/>
            </a:b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38333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0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49448"/>
            <a:ext cx="8748464" cy="66486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91343" y="251767"/>
            <a:ext cx="7997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sr-Cyrl-R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КАКО УСПОСТАВИТИ ПОЗИТИВНУ ДИСЦИПЛИНУ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96699" y="980728"/>
            <a:ext cx="3412248" cy="1122466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СЛУШАЈТЕ И РАЗГОВАРАЈТЕ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87710" y="2688137"/>
            <a:ext cx="8748464" cy="897699"/>
          </a:xfrm>
          <a:prstGeom prst="hexagon">
            <a:avLst>
              <a:gd name="adj" fmla="val 37347"/>
              <a:gd name="vf" fmla="val 11547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ОСУДИТЕ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ПОНАШАЊЕ, А НЕ ДИЈЕТЕ... ДЕФИНИШИТЕ НЕПРИХВАТЉИВО ПОНАШАЊЕ... БУДИТЕ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МОДЕЛ  ДОБРОГ ПОНАШАЊА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3995936" y="1340768"/>
            <a:ext cx="4554387" cy="1121024"/>
          </a:xfrm>
          <a:prstGeom prst="hexagon">
            <a:avLst>
              <a:gd name="adj" fmla="val 33155"/>
              <a:gd name="vf" fmla="val 11547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РЕАГУЈТЕ ОДМАХ... БУДИТЕ ДОСЉЕДНИ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627784" y="5589240"/>
            <a:ext cx="6336704" cy="75706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lang="sr-Cyrl-RS" sz="2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КОРИСТИТИ ХУМОР...БУДИТЕ ПОЗИТИВНИ...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s-Latn-BA" b="1" dirty="0" smtClean="0"/>
              <a:t> </a:t>
            </a:r>
            <a:endParaRPr lang="en-GB" dirty="0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467544" y="3933056"/>
            <a:ext cx="7956376" cy="114501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lvl="0" indent="-283464" algn="ctr">
              <a:spcBef>
                <a:spcPts val="600"/>
              </a:spcBef>
              <a:buClr>
                <a:srgbClr val="0F6FC6"/>
              </a:buClr>
              <a:buSzPct val="80000"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ПОСТАВИТЕ ГРАНИЦЕ...ВИШЕ ПОДСТИЧИТЕ...ХВАЛИТЕ И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НАГРАЂУЈЕТЕ,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МАЊЕ КАЖЊАВАЈАТЕ...ОДРЕДИТИ МЈЕРУ... НЕ ПРЕТЈЕРИВАТИ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33243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53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548680"/>
            <a:ext cx="8064896" cy="6021288"/>
          </a:xfrm>
          <a:prstGeom prst="horizontalScroll">
            <a:avLst>
              <a:gd name="adj" fmla="val 8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групом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подразумијева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поступке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користимо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бисмо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ефикасно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користили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вријеме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sr-Latn-B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створили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пријатно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продуктивно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окружење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sr-Latn-B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минимизирали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понашањем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свако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друго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ометање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учења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sr-Latn-B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7544" y="188640"/>
            <a:ext cx="8676456" cy="69269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УПРАВЉАЊЕ ГРУПОМ/ОДЈЕЉЕЊЕМ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323528" y="548680"/>
            <a:ext cx="8496944" cy="6120680"/>
          </a:xfrm>
          <a:prstGeom prst="horizontalScroll">
            <a:avLst>
              <a:gd name="adj" fmla="val 8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ајефикасниј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стратегиј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превенциј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Развијање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рутина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(увјежбаност у послу)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знају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којој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ситуацији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рутина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морају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развијене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нивоу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/продуженог боравка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знала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њих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очекује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водитељи ПБ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досљедни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слали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поруке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Доношење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подразум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јевати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учествовање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пасивно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одобравање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Златно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сваке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групе/одјељења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желимо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односимо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једни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какву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школу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продужени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желимо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67544" y="188640"/>
            <a:ext cx="8676456" cy="69269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УПРАВЉАЊЕ ГРУПОМ/ОДЈЕЉЕЊЕМ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323528" y="548680"/>
            <a:ext cx="8496944" cy="6120680"/>
          </a:xfrm>
          <a:prstGeom prst="horizontalScroll">
            <a:avLst>
              <a:gd name="adj" fmla="val 8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ајефикасниј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стратегиј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превенциј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Успостављање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/примјена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почиње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првог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/продуженом боравку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одмах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научити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јењују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рпљиви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помогнемо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дјеци/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ученицима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потпуно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усвоје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интернализују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досљедно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јењују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продуженом боравку/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учионици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ситуацијама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94136" cy="64807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ГРУПОМ/ОДЈЕЉЕЊЕМ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323528" y="548680"/>
            <a:ext cx="8496944" cy="6120680"/>
          </a:xfrm>
          <a:prstGeom prst="horizontalScroll">
            <a:avLst>
              <a:gd name="adj" fmla="val 8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би д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јењ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ивала раније успостављена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неопходно је ....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Подсти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ање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абривање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/оснаживање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охрабривати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прихватљиво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жељено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примијетити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поштују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јећање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догоди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ескалира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подсјећа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одређене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смјеравање</a:t>
            </a:r>
            <a:r>
              <a:rPr lang="sr-Cyrl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крше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прате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одмах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зауставити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вратити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пожељно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јасно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говорећи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очекујете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ураде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56207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ГРУПОМ/ОДЈЕЉЕЊЕМ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79512" y="260648"/>
            <a:ext cx="8640960" cy="6840760"/>
          </a:xfrm>
          <a:prstGeom prst="horizontalScroll">
            <a:avLst>
              <a:gd name="adj" fmla="val 8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Стратегије интервенције </a:t>
            </a:r>
          </a:p>
          <a:p>
            <a:pPr lvl="0"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(васпитање логичким посљедицама)</a:t>
            </a:r>
          </a:p>
          <a:p>
            <a:pPr lvl="0"/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„Покварио си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оправи”</a:t>
            </a:r>
            <a:endParaRPr lang="sr-Cyrl-R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-избјегавање-расправљања, мољакања, наређивања</a:t>
            </a:r>
          </a:p>
          <a:p>
            <a:pPr lvl="0"/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Прекид договора и губитак повјерења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“Губите своја </a:t>
            </a:r>
            <a:r>
              <a:rPr lang="hr-H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hr-H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привилегиј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е”</a:t>
            </a:r>
          </a:p>
          <a:p>
            <a:pPr lvl="0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-одузимање права, али уз могућност да се врате</a:t>
            </a:r>
          </a:p>
          <a:p>
            <a:pPr lvl="0"/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hr-H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Тиме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hr-H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(пауза)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оврат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контрол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е”</a:t>
            </a:r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-издвајање ради смирења </a:t>
            </a:r>
            <a:r>
              <a:rPr lang="hr-H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“Сретна столица” </a:t>
            </a:r>
            <a:endParaRPr lang="sr-Cyrl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-издвојени простор за смирење или издвајање из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групе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0"/>
            <a:ext cx="8754176" cy="69269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ГРУПОМ/ОДЈЕЉЕЊЕМ</a:t>
            </a: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RS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395536" y="0"/>
            <a:ext cx="8748464" cy="6912768"/>
          </a:xfrm>
          <a:prstGeom prst="horizontalScroll">
            <a:avLst>
              <a:gd name="adj" fmla="val 81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Континуиране интервенције и управљање процесима у групи/одјељењу ...</a:t>
            </a:r>
          </a:p>
          <a:p>
            <a:pPr algn="just">
              <a:buFont typeface="Wingdings" pitchFamily="2" charset="2"/>
              <a:buChar char="q"/>
            </a:pPr>
            <a:r>
              <a:rPr lang="sl-SI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Сигнализација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-вербални и невербални-сигнали за неприхватљиво понашање</a:t>
            </a: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l-SI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Планирано игнорисање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-краткотрајно толерисање неког понашања</a:t>
            </a: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l-SI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Вербално охрабрење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-Браво! Данас си одлично ходао ходником.</a:t>
            </a: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l-SI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Повећање интереса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-кад се смањује заинтересованост код ученика за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учење или неку другу активност,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водитељ ПБ баш тада показује интерес за тог ученика….</a:t>
            </a: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hr-H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Директна контрола</a:t>
            </a: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-водитељ ПБ физички близу ученика … рука на рамену … настављање започете активности… одговорније понашање</a:t>
            </a:r>
          </a:p>
          <a:p>
            <a:pPr algn="just"/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0"/>
            <a:ext cx="8610160" cy="5486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ГРУПОМ/ОДЈЕЉЕЊЕМ</a:t>
            </a: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RS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GB" sz="1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07504" y="836712"/>
            <a:ext cx="8784976" cy="6021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just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дјетета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увијек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неко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значење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смисао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резултат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настојања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искомуницира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одређена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жеља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BA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Дијете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понавља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ња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добија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подршку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доносе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осећај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успјешности</a:t>
            </a:r>
            <a:r>
              <a:rPr lang="hr-B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Дијете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обесхрабрује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фрустрира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његово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доводи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жељеног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циља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реагује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неадекватним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неприхватљивим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понашањем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уколико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подучимо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прихватљивим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начинима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B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утиче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самопоуздања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самопоштовања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дјетета</a:t>
            </a:r>
            <a:r>
              <a:rPr lang="hr-B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контекстуално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Сврха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значење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понашања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барем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једним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дијелом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повезани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окружењем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којем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дешава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SzPct val="70000"/>
              <a:buFont typeface="Wingdings" pitchFamily="2" charset="2"/>
              <a:buChar char="q"/>
            </a:pPr>
            <a:endParaRPr lang="sr-Latn-BA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51520" y="188640"/>
            <a:ext cx="8610160" cy="5486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sr-Cyrl-R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УПРАВЉАЊЕ ГРУПОМ/ОДЈЕЉЕЊЕМ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sr-Cyrl-R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sr-Cyrl-R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СЕМИНАРА ЗА ВОДИТЕЉЕ У </a:t>
            </a:r>
            <a:br>
              <a:rPr lang="sr-Cyrl-R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ПРОДУЖЕНОМ БОРАВКУ – 2019.година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8457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Cyrl-C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13,00 - 13,30 часова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Представљање Програма семинара/савјетовања</a:t>
            </a:r>
            <a: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Упознавање и представљање учесника  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(Вртешка: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sr-Cyrl-RS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13,30 - 15,00 часова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Радионица: „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Стратегије превенције и интервенције управљањем групом тј.</a:t>
            </a:r>
          </a:p>
          <a:p>
            <a:pPr>
              <a:buNone/>
            </a:pP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процесима и понашањима дјеце у продуженом боравку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None/>
            </a:pPr>
            <a:r>
              <a:rPr lang="sr-Cyrl-C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15,00 - 15,15 часова -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а у з а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sr-Cyrl-C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15,15 - 15,45 часова   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„Примјери добре праксе-дисциплина дјеце у продуженом боравку“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презентација водитеља ПБ из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ЈУ ОШ „Доситеј Обрадовић“ Блатница           </a:t>
            </a:r>
            <a:endParaRPr lang="sr-Cyrl-CS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15,45 - 16,30 часова</a:t>
            </a: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„Примјери добре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праксе-дисциплина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дјеце у продуженом боравку“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презентација водитеља  ПБ из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ЈУ ОШ „Милан Ракић“ Буковица Велика</a:t>
            </a:r>
          </a:p>
          <a:p>
            <a:pPr>
              <a:buNone/>
            </a:pP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Дискусија-питања учесника</a:t>
            </a:r>
          </a:p>
          <a:p>
            <a:pPr>
              <a:buNone/>
            </a:pPr>
            <a:r>
              <a:rPr lang="sr-Cyrl-C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16,45 - 17,00 часова </a:t>
            </a:r>
            <a: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Закључивање семинара</a:t>
            </a:r>
            <a: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C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Подјела сертификата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ДИСЦИПЛИНА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ДИСЦИПЛИНА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42900" y="137827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407" y="2161163"/>
            <a:ext cx="8375073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„Под руководством водитеља у продуженом боравку систематска и планска припрема ученика за наставу и организовано  провођење слободног времена.</a:t>
            </a:r>
            <a:r>
              <a:rPr lang="sr-Latn-C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r-Latn-C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928" y="836712"/>
            <a:ext cx="865353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блик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организованог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ученицима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завршетка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наставе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омогућава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цијелог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или дијела дана у школи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3514368"/>
            <a:ext cx="7920880" cy="8826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Проширени програм рада школе и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посебна веза између породице и школе.</a:t>
            </a:r>
            <a:endParaRPr lang="sr-Cyrl-RS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758449" cy="167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5104"/>
            <a:ext cx="2915815" cy="167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600400" cy="167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23528" y="281843"/>
            <a:ext cx="843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ПРОДУЖЕНИ БОРАВА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82" y="980728"/>
            <a:ext cx="8280920" cy="39703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седмичне и дневне организације рада у продуженом боравку</a:t>
            </a:r>
            <a:r>
              <a:rPr lang="sr-Latn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 се</a:t>
            </a:r>
            <a:r>
              <a:rPr lang="sr-Cyrl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континуирана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смјена </a:t>
            </a:r>
            <a:endParaRPr lang="bs-Cyrl-BA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предвиђених 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програмски</a:t>
            </a:r>
            <a:r>
              <a:rPr lang="sr-Cyrl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садржаја рада, </a:t>
            </a:r>
            <a:endParaRPr lang="bs-Cyrl-B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 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активним и пасивним одмором и </a:t>
            </a:r>
            <a:endParaRPr lang="bs-Cyrl-B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слободним 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активностима, </a:t>
            </a:r>
            <a:endParaRPr lang="bs-Cyrl-B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усклађивање планираних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</a:t>
            </a:r>
            <a:r>
              <a:rPr lang="bs-Cyrl-BA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 </a:t>
            </a:r>
            <a:r>
              <a:rPr lang="bs-Cyrl-BA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могућностима и способностима, као и дневним оптерећењем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682" y="5264600"/>
            <a:ext cx="82089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Игра, рад и учење у продуженом боравку.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38333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2" y="5726264"/>
            <a:ext cx="5848420" cy="10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62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9144000" cy="79208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ПОДРУЧЈА И ПЛАН АКТИВНОСТИ У ПРОДУЖЕНОМ БОРАВКУ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521" y="1459231"/>
          <a:ext cx="8496943" cy="4428286"/>
        </p:xfrm>
        <a:graphic>
          <a:graphicData uri="http://schemas.openxmlformats.org/drawingml/2006/table">
            <a:tbl>
              <a:tblPr/>
              <a:tblGrid>
                <a:gridCol w="350013"/>
                <a:gridCol w="4906570"/>
                <a:gridCol w="3240360"/>
              </a:tblGrid>
              <a:tr h="8800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ПОДРУЧЈА АКТИВНОСТИ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АКТИВНОСТИ</a:t>
                      </a:r>
                      <a:endParaRPr kumimoji="0" lang="bs-Cyrl-B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(оријентационо вријеме у односу на  30 сати</a:t>
                      </a:r>
                      <a:r>
                        <a:rPr kumimoji="0" lang="bs-Cyrl-B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sr-Cyrl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седмично, изражено у процентима)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63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r-Latn-C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ЈЕЗИЧКО-КОМУНИКАЦИЈСКО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r-Latn-C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МАТЕМАТИЧКО</a:t>
                      </a:r>
                      <a:r>
                        <a:rPr kumimoji="0" lang="bs-Cyrl-B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ЛОГИЧКО</a:t>
                      </a:r>
                      <a:r>
                        <a:rPr kumimoji="0" lang="bs-Cyrl-B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</a:t>
                      </a:r>
                      <a:r>
                        <a:rPr kumimoji="0" lang="bs-Cyrl-B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ТЕХНОЛОШКО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kumimoji="0" lang="sr-Latn-C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СОЦИЈАЛИЗАЦИЈА, ОДНОС ПРЕМА СЕБИ, </a:t>
                      </a:r>
                      <a:r>
                        <a:rPr kumimoji="0" lang="sr-Latn-B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ЗДРАВЉУ,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КОЛИНИ И РАДНИМ</a:t>
                      </a:r>
                      <a:r>
                        <a:rPr kumimoji="0" lang="sr-Cyrl-B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ОБАВЕЗАМА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7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kumimoji="0" lang="sr-Latn-C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КУЛТУРНО-УМЈЕТНИЧК</a:t>
                      </a:r>
                      <a:r>
                        <a:rPr kumimoji="0" lang="bs-Cyrl-BA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sr-Latn-C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7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endParaRPr kumimoji="0" lang="sr-Latn-C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ИГРЕ, СПОРТ, РЕКРЕАЦИЈА</a:t>
                      </a:r>
                      <a:endParaRPr kumimoji="0" lang="sr-Latn-C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63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kumimoji="0" lang="sr-Latn-C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ПРЕМА ИЗБОРУ ШКОЛЕ 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 складу са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школским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условима)</a:t>
                      </a:r>
                      <a:endParaRPr kumimoji="0" lang="sr-Latn-C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sr-Latn-C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38333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260649"/>
            <a:ext cx="84394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-подручја рада ВОДИТЕЉА у ПБ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629005">
            <a:off x="418248" y="1826947"/>
            <a:ext cx="8280920" cy="41756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Непосредан рад са ученицима – 30 сати</a:t>
            </a:r>
            <a:endParaRPr lang="sr-Latn-C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Планирање и програмирање рада – 6 сати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са родитељима – 1  сат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Стручно усавршавање –  1 сат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 у стручним органима школе – 0,5 сати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Културна и јавна дјелатност – 0,5 сати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 са стручном службом школе и учитељима одјељења из којих су ученици -1 сат</a:t>
            </a:r>
            <a:endParaRPr lang="sr-Cyrl-R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12933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UÄinkoviti plan lekcije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210" y="891459"/>
            <a:ext cx="301879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Willia</a:t>
            </a:r>
            <a:endParaRPr lang="en-GB" sz="1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51520" y="188640"/>
            <a:ext cx="8712968" cy="4464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endParaRPr lang="sr-Cyrl-R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sr-Cyrl-R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ВЈЕШТИНЕ</a:t>
            </a:r>
          </a:p>
          <a:p>
            <a:pPr marL="342900" lvl="0" indent="-34290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Свјетска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дефинише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понашања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омогућују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појединцима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ефикасно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захтјевима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изазовима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свакодневног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живота</a:t>
            </a:r>
            <a:r>
              <a:rPr lang="sr-Cyrl-R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(1993)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психосоцијалних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међуљудских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промовиш</a:t>
            </a:r>
            <a:r>
              <a:rPr lang="sr-Cyrl-B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ментално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благостање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појединца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осигуравају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продуктиван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endParaRPr lang="sr-Cyrl-B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0" y="4797152"/>
            <a:ext cx="9144000" cy="1872208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sr-Cyrl-R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 су </a:t>
            </a:r>
            <a:r>
              <a:rPr lang="sr-Cyrl-R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личних активности</a:t>
            </a:r>
            <a:r>
              <a:rPr lang="sr-Cyrl-R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ctr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sr-Cyrl-R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усмјерених ка другима </a:t>
            </a:r>
            <a:r>
              <a:rPr lang="sr-Cyrl-R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marL="342900" lvl="0" indent="-342900" algn="ctr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sr-Cyrl-R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оних </a:t>
            </a:r>
            <a:r>
              <a:rPr lang="sr-Cyrl-R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усмјерених ка промјени околине у којој живимо</a:t>
            </a:r>
            <a:r>
              <a:rPr lang="hr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F529-A212-4D02-8FA0-527346FE860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63408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Темељне животне вјештине</a:t>
            </a:r>
            <a:endParaRPr lang="en-GB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2204864"/>
            <a:ext cx="7776864" cy="973088"/>
          </a:xfrm>
          <a:prstGeom prst="leftRightArrow">
            <a:avLst>
              <a:gd name="adj1" fmla="val 50000"/>
              <a:gd name="adj2" fmla="val 11531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Комуникација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43608" y="908720"/>
            <a:ext cx="7632848" cy="1152128"/>
          </a:xfrm>
          <a:prstGeom prst="leftRightArrow">
            <a:avLst>
              <a:gd name="adj1" fmla="val 50000"/>
              <a:gd name="adj2" fmla="val 9672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ЕМОЦИЈАМА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043608" y="4365104"/>
            <a:ext cx="7704856" cy="1224136"/>
          </a:xfrm>
          <a:prstGeom prst="leftRightArrow">
            <a:avLst>
              <a:gd name="adj1" fmla="val 50000"/>
              <a:gd name="adj2" fmla="val 912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Друштвена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одговорност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43608" y="3284984"/>
            <a:ext cx="7704856" cy="936104"/>
          </a:xfrm>
          <a:prstGeom prst="leftRightArrow">
            <a:avLst>
              <a:gd name="adj1" fmla="val 50000"/>
              <a:gd name="adj2" fmla="val 11356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Изградња</a:t>
            </a: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односа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43608" y="5661248"/>
            <a:ext cx="7776864" cy="1196752"/>
          </a:xfrm>
          <a:prstGeom prst="leftRightArrow">
            <a:avLst>
              <a:gd name="adj1" fmla="val 50000"/>
              <a:gd name="adj2" fmla="val 9672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Критичко</a:t>
            </a: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мишљење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F529-A212-4D02-8FA0-527346FE860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9144000" cy="64807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280256" y="281843"/>
            <a:ext cx="843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ПОЗИТИВНА ДИСЦИПЛИНА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934363"/>
            <a:ext cx="8568952" cy="430425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Процес учења прихватљивом понашању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у оквиру одређених граница.</a:t>
            </a:r>
            <a:endParaRPr lang="sr-Cyrl-RS" sz="14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Скуп поступака и правила који се употребљавају како би дјецу научили вриједностима и нормама понашања.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 учења и вођења-не кажњавања.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Ствара и одржава позитивно 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дјелотворно окружење за учење.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Повећава мотивацију и помаже у процесу учења.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14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6082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3042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C:\Users\g.popadic\Desktop\Vrednovanje KVALITETA rada_OŠ i SŠ_2019-2020\Основне школе\Брод_ОШ\Фото\IMG_20191118_1056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83457" y="2497461"/>
            <a:ext cx="1988842" cy="67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2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1109</Words>
  <Application>Microsoft Office PowerPoint</Application>
  <PresentationFormat>On-screen Show (4:3)</PresentationFormat>
  <Paragraphs>174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ДИСЦИПЛИНА, УПРАВЉАЊЕ ПРОЦЕСИМА И ПОНАШАЊИМА ДЈЕЦЕ У ПРОДУЖЕНОМ БОРАВКУ   </vt:lpstr>
      <vt:lpstr>  ПРОГРАМ СЕМИНАРА ЗА ВОДИТЕЉЕ У  ПРОДУЖЕНОМ БОРАВКУ – 2019.година </vt:lpstr>
      <vt:lpstr>Slide 3</vt:lpstr>
      <vt:lpstr>Slide 4</vt:lpstr>
      <vt:lpstr>Slide 5</vt:lpstr>
      <vt:lpstr>Slide 6</vt:lpstr>
      <vt:lpstr>                                                                   (Willia</vt:lpstr>
      <vt:lpstr>Темељне животне вјештине</vt:lpstr>
      <vt:lpstr>Slide 9</vt:lpstr>
      <vt:lpstr>Slide 10</vt:lpstr>
      <vt:lpstr>Slide 11</vt:lpstr>
      <vt:lpstr>Slide 12</vt:lpstr>
      <vt:lpstr>Slide 13</vt:lpstr>
      <vt:lpstr>Slide 14</vt:lpstr>
      <vt:lpstr>УПРАВЉАЊЕ ГРУПОМ/ОДЈЕЉЕЊЕМ</vt:lpstr>
      <vt:lpstr>УПРАВЉАЊЕ ГРУПОМ/ОДЈЕЉЕЊЕМ</vt:lpstr>
      <vt:lpstr>  УПРАВЉАЊЕ ГРУПОМ/ОДЈЕЉЕЊЕМ   </vt:lpstr>
      <vt:lpstr>  УПРАВЉАЊЕ ГРУПОМ/ОДЈЕЉЕЊЕМ   </vt:lpstr>
      <vt:lpstr>                                                                   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МОТИВАЦИЈА ДЈЕЦЕ ЗА АКТИВНОСТИ У ПРОДУЖЕНОМ   БОРАВКУ</dc:title>
  <dc:creator>Gordana Popadic</dc:creator>
  <cp:lastModifiedBy>Gordana Popadic</cp:lastModifiedBy>
  <cp:revision>165</cp:revision>
  <dcterms:created xsi:type="dcterms:W3CDTF">2018-10-09T07:44:39Z</dcterms:created>
  <dcterms:modified xsi:type="dcterms:W3CDTF">2019-12-09T13:06:54Z</dcterms:modified>
</cp:coreProperties>
</file>