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7" r:id="rId4"/>
    <p:sldId id="262" r:id="rId5"/>
    <p:sldId id="263" r:id="rId6"/>
    <p:sldId id="267" r:id="rId7"/>
    <p:sldId id="264" r:id="rId8"/>
    <p:sldId id="265" r:id="rId9"/>
    <p:sldId id="269" r:id="rId10"/>
    <p:sldId id="270" r:id="rId11"/>
    <p:sldId id="271" r:id="rId12"/>
    <p:sldId id="259" r:id="rId13"/>
    <p:sldId id="294" r:id="rId14"/>
    <p:sldId id="295" r:id="rId15"/>
    <p:sldId id="291" r:id="rId16"/>
    <p:sldId id="260" r:id="rId17"/>
    <p:sldId id="261" r:id="rId18"/>
    <p:sldId id="266" r:id="rId19"/>
    <p:sldId id="268" r:id="rId20"/>
    <p:sldId id="272" r:id="rId21"/>
    <p:sldId id="290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93" r:id="rId33"/>
    <p:sldId id="284" r:id="rId34"/>
    <p:sldId id="285" r:id="rId35"/>
    <p:sldId id="286" r:id="rId36"/>
    <p:sldId id="287" r:id="rId37"/>
    <p:sldId id="288" r:id="rId38"/>
    <p:sldId id="289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765" autoAdjust="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D896F-5904-4EA7-8B64-655EB96BB38D}" type="datetimeFigureOut">
              <a:rPr lang="bs-Latn-BA" smtClean="0"/>
              <a:pPr/>
              <a:t>30.11.2018.</a:t>
            </a:fld>
            <a:endParaRPr lang="bs-Latn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s-Latn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591C3-9FCE-4966-8201-9F186FA11AB8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540560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591C3-9FCE-4966-8201-9F186FA11AB8}" type="slidenum">
              <a:rPr lang="bs-Latn-BA" smtClean="0"/>
              <a:pPr/>
              <a:t>3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89027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591C3-9FCE-4966-8201-9F186FA11AB8}" type="slidenum">
              <a:rPr lang="bs-Latn-BA" smtClean="0"/>
              <a:pPr/>
              <a:t>11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968462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591C3-9FCE-4966-8201-9F186FA11AB8}" type="slidenum">
              <a:rPr lang="bs-Latn-BA" smtClean="0"/>
              <a:pPr/>
              <a:t>13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408415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591C3-9FCE-4966-8201-9F186FA11AB8}" type="slidenum">
              <a:rPr lang="bs-Latn-BA" smtClean="0"/>
              <a:pPr/>
              <a:t>23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52624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microsoft.com/office/2007/relationships/media" Target="../media/media1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microsoft.com/office/2007/relationships/media" Target="../media/media10.wma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1.wma"/><Relationship Id="rId6" Type="http://schemas.openxmlformats.org/officeDocument/2006/relationships/image" Target="../media/image4.png"/><Relationship Id="rId5" Type="http://schemas.microsoft.com/office/2007/relationships/media" Target="../media/media11.wma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microsoft.com/office/2007/relationships/media" Target="../media/media12.wm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3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4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m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wma"/><Relationship Id="rId1" Type="http://schemas.openxmlformats.org/officeDocument/2006/relationships/tags" Target="../tags/tag10.xml"/><Relationship Id="rId6" Type="http://schemas.microsoft.com/office/2007/relationships/media" Target="../media/media15.wma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6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wm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7.wma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7.wm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ma"/><Relationship Id="rId1" Type="http://schemas.openxmlformats.org/officeDocument/2006/relationships/tags" Target="../tags/tag2.xml"/><Relationship Id="rId6" Type="http://schemas.microsoft.com/office/2007/relationships/media" Target="../media/media2.wma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ma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microsoft.com/office/2007/relationships/media" Target="../media/media18.wma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m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microsoft.com/office/2007/relationships/media" Target="../media/media19.wma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0.wma"/><Relationship Id="rId1" Type="http://schemas.openxmlformats.org/officeDocument/2006/relationships/tags" Target="../tags/tag13.xml"/><Relationship Id="rId6" Type="http://schemas.microsoft.com/office/2007/relationships/media" Target="../media/media20.wma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media" Target="../media/media21.wma"/><Relationship Id="rId2" Type="http://schemas.openxmlformats.org/officeDocument/2006/relationships/audio" Target="../media/media21.wma"/><Relationship Id="rId1" Type="http://schemas.openxmlformats.org/officeDocument/2006/relationships/tags" Target="../tags/tag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media" Target="../media/media22.wma"/><Relationship Id="rId2" Type="http://schemas.openxmlformats.org/officeDocument/2006/relationships/audio" Target="../media/media22.wma"/><Relationship Id="rId1" Type="http://schemas.openxmlformats.org/officeDocument/2006/relationships/tags" Target="../tags/tag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m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microsoft.com/office/2007/relationships/media" Target="../media/media23.wma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4.wma"/><Relationship Id="rId1" Type="http://schemas.openxmlformats.org/officeDocument/2006/relationships/tags" Target="../tags/tag17.xml"/><Relationship Id="rId6" Type="http://schemas.microsoft.com/office/2007/relationships/media" Target="../media/media24.wma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ma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microsoft.com/office/2007/relationships/media" Target="../media/media25.wma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wma"/><Relationship Id="rId1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microsoft.com/office/2007/relationships/media" Target="../media/media26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07/relationships/media" Target="../media/media3.wma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wma"/><Relationship Id="rId1" Type="http://schemas.openxmlformats.org/officeDocument/2006/relationships/tags" Target="../tags/tag20.xml"/><Relationship Id="rId5" Type="http://schemas.openxmlformats.org/officeDocument/2006/relationships/image" Target="../media/image4.png"/><Relationship Id="rId4" Type="http://schemas.microsoft.com/office/2007/relationships/media" Target="../media/media27.wm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8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8.wm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9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9.mp4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openxmlformats.org/officeDocument/2006/relationships/tags" Target="../tags/tag21.xml"/><Relationship Id="rId5" Type="http://schemas.openxmlformats.org/officeDocument/2006/relationships/image" Target="../media/image4.png"/><Relationship Id="rId4" Type="http://schemas.microsoft.com/office/2007/relationships/media" Target="../media/media30.wm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openxmlformats.org/officeDocument/2006/relationships/tags" Target="../tags/tag22.xml"/><Relationship Id="rId5" Type="http://schemas.openxmlformats.org/officeDocument/2006/relationships/image" Target="../media/image4.png"/><Relationship Id="rId4" Type="http://schemas.microsoft.com/office/2007/relationships/media" Target="../media/media31.wm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openxmlformats.org/officeDocument/2006/relationships/tags" Target="../tags/tag23.xml"/><Relationship Id="rId5" Type="http://schemas.openxmlformats.org/officeDocument/2006/relationships/image" Target="../media/image4.png"/><Relationship Id="rId4" Type="http://schemas.microsoft.com/office/2007/relationships/media" Target="../media/media32.wm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openxmlformats.org/officeDocument/2006/relationships/tags" Target="../tags/tag24.xml"/><Relationship Id="rId5" Type="http://schemas.openxmlformats.org/officeDocument/2006/relationships/image" Target="../media/image4.png"/><Relationship Id="rId4" Type="http://schemas.microsoft.com/office/2007/relationships/media" Target="../media/media33.wm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5.wma"/><Relationship Id="rId1" Type="http://schemas.openxmlformats.org/officeDocument/2006/relationships/video" Target="../media/media34.mp4"/><Relationship Id="rId6" Type="http://schemas.microsoft.com/office/2007/relationships/media" Target="../media/media35.wma"/><Relationship Id="rId5" Type="http://schemas.openxmlformats.org/officeDocument/2006/relationships/image" Target="../media/image34.png"/><Relationship Id="rId4" Type="http://schemas.microsoft.com/office/2007/relationships/media" Target="../media/media34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openxmlformats.org/officeDocument/2006/relationships/tags" Target="../tags/tag25.xml"/><Relationship Id="rId5" Type="http://schemas.openxmlformats.org/officeDocument/2006/relationships/image" Target="../media/image4.png"/><Relationship Id="rId4" Type="http://schemas.microsoft.com/office/2007/relationships/media" Target="../media/media36.wm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microsoft.com/office/2007/relationships/media" Target="../media/media4.wm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m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microsoft.com/office/2007/relationships/media" Target="../media/media6.wm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ma"/><Relationship Id="rId5" Type="http://schemas.openxmlformats.org/officeDocument/2006/relationships/image" Target="../media/image4.png"/><Relationship Id="rId4" Type="http://schemas.microsoft.com/office/2007/relationships/media" Target="../media/media7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microsoft.com/office/2007/relationships/media" Target="../media/media8.wm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microsoft.com/office/2007/relationships/media" Target="../media/media9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5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71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s-Cyrl-BA" sz="6000" dirty="0" smtClean="0"/>
              <a:t>ПРОДУЖЕНИ БОРАВАК</a:t>
            </a:r>
            <a:endParaRPr lang="bs-Latn-BA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2292" y="5398591"/>
            <a:ext cx="10717481" cy="1117687"/>
          </a:xfrm>
        </p:spPr>
        <p:txBody>
          <a:bodyPr>
            <a:normAutofit/>
          </a:bodyPr>
          <a:lstStyle/>
          <a:p>
            <a:pPr algn="ctr"/>
            <a:r>
              <a:rPr lang="bs-Cyrl-BA" sz="4000" dirty="0" smtClean="0"/>
              <a:t>ЈУ ОШ „ ДОСИТЕЈ ОБРАДОВИЋ“</a:t>
            </a:r>
            <a:endParaRPr lang="bs-Latn-BA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2148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144"/>
    </mc:Choice>
    <mc:Fallback>
      <p:transition spd="slow" advTm="1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36" y="223837"/>
            <a:ext cx="10936835" cy="619272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6426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839"/>
    </mc:Choice>
    <mc:Fallback>
      <p:transition spd="slow" advTm="4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936827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6827" y="0"/>
            <a:ext cx="5255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45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73"/>
    </mc:Choice>
    <mc:Fallback>
      <p:transition spd="slow" advTm="4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s-Cyrl-BA" sz="5400" dirty="0" smtClean="0"/>
              <a:t>Један дан у продуженом боравку</a:t>
            </a:r>
            <a:endParaRPr lang="bs-Latn-B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735" y="2075119"/>
            <a:ext cx="7879848" cy="1194603"/>
          </a:xfrm>
        </p:spPr>
        <p:txBody>
          <a:bodyPr>
            <a:noAutofit/>
          </a:bodyPr>
          <a:lstStyle/>
          <a:p>
            <a:r>
              <a:rPr lang="bs-Cyrl-BA" sz="3600" dirty="0" smtClean="0"/>
              <a:t>Трудимо се да дјеци буде занимљиво . Имамо много интересантних садржаја.</a:t>
            </a:r>
          </a:p>
          <a:p>
            <a:pPr marL="0" indent="0">
              <a:buNone/>
            </a:pPr>
            <a:endParaRPr lang="bs-Latn-BA" sz="3600" dirty="0"/>
          </a:p>
          <a:p>
            <a:pPr marL="0" indent="0">
              <a:buNone/>
            </a:pPr>
            <a:endParaRPr lang="bs-Latn-BA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31476"/>
            <a:ext cx="5470635" cy="3326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9267" y="2035818"/>
            <a:ext cx="4192733" cy="48221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1392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471"/>
    </mc:Choice>
    <mc:Fallback>
      <p:transition spd="slow" advTm="3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603" y="2298249"/>
            <a:ext cx="9613861" cy="3692648"/>
          </a:xfrm>
        </p:spPr>
        <p:txBody>
          <a:bodyPr>
            <a:normAutofit/>
          </a:bodyPr>
          <a:lstStyle/>
          <a:p>
            <a:r>
              <a:rPr lang="bs-Cyrl-BA" dirty="0" smtClean="0"/>
              <a:t>Учимо дјецу да поштују различитости .</a:t>
            </a:r>
            <a:br>
              <a:rPr lang="bs-Cyrl-BA" dirty="0" smtClean="0"/>
            </a:br>
            <a:r>
              <a:rPr lang="bs-Cyrl-BA" dirty="0" smtClean="0"/>
              <a:t>Веома нам је важно да дјеца немају никакве предрасуде у вези националности, боје коже, вјере и слично.</a:t>
            </a:r>
            <a:br>
              <a:rPr lang="bs-Cyrl-BA" dirty="0" smtClean="0"/>
            </a:br>
            <a:r>
              <a:rPr lang="bs-Cyrl-BA" dirty="0" smtClean="0"/>
              <a:t> </a:t>
            </a:r>
            <a:endParaRPr lang="bs-Latn-BA" dirty="0"/>
          </a:p>
        </p:txBody>
      </p:sp>
      <p:sp>
        <p:nvSpPr>
          <p:cNvPr id="3" name="TextBox 2"/>
          <p:cNvSpPr txBox="1"/>
          <p:nvPr/>
        </p:nvSpPr>
        <p:spPr>
          <a:xfrm>
            <a:off x="1" y="485215"/>
            <a:ext cx="12192000" cy="206210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s-Cyrl-BA" sz="3600" dirty="0" smtClean="0">
                <a:solidFill>
                  <a:srgbClr val="0070C0"/>
                </a:solidFill>
              </a:rPr>
              <a:t>Дјеца постоје разна , али свако дијете је личност.</a:t>
            </a:r>
          </a:p>
          <a:p>
            <a:r>
              <a:rPr lang="bs-Cyrl-BA" sz="3600" dirty="0" smtClean="0">
                <a:solidFill>
                  <a:srgbClr val="0070C0"/>
                </a:solidFill>
              </a:rPr>
              <a:t>Разлике нису казна, у разликама је наша сличност.</a:t>
            </a:r>
          </a:p>
          <a:p>
            <a:endParaRPr lang="bs-Cyrl-BA" sz="2800" dirty="0"/>
          </a:p>
          <a:p>
            <a:endParaRPr lang="bs-Latn-BA" sz="2800" dirty="0"/>
          </a:p>
        </p:txBody>
      </p:sp>
    </p:spTree>
    <p:extLst>
      <p:ext uri="{BB962C8B-B14F-4D97-AF65-F5344CB8AC3E}">
        <p14:creationId xmlns:p14="http://schemas.microsoft.com/office/powerpoint/2010/main" xmlns="" val="312037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0069" y="0"/>
            <a:ext cx="1085193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076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458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53937936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98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936">
              <a:srgbClr val="EC721C"/>
            </a:gs>
            <a:gs pos="36300">
              <a:srgbClr val="DE5511"/>
            </a:gs>
            <a:gs pos="60179">
              <a:srgbClr val="C63407"/>
            </a:gs>
            <a:gs pos="77000">
              <a:srgbClr val="AE1E04"/>
            </a:gs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4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7655" y="0"/>
            <a:ext cx="11871435" cy="6858000"/>
          </a:xfrm>
        </p:spPr>
        <p:txBody>
          <a:bodyPr/>
          <a:lstStyle/>
          <a:p>
            <a:pPr marL="0" indent="0">
              <a:buNone/>
            </a:pPr>
            <a:r>
              <a:rPr lang="bs-Cyrl-BA" dirty="0" smtClean="0"/>
              <a:t> -  07:00-08.00                 ДОЛАЗАК УЧЕНИКА</a:t>
            </a:r>
          </a:p>
          <a:p>
            <a:pPr marL="0" indent="0">
              <a:buNone/>
            </a:pPr>
            <a:r>
              <a:rPr lang="bs-Cyrl-BA" dirty="0" smtClean="0"/>
              <a:t> - 08:00-08:30                 ДОРУЧАК</a:t>
            </a:r>
          </a:p>
          <a:p>
            <a:pPr marL="0" indent="0">
              <a:buNone/>
            </a:pPr>
            <a:r>
              <a:rPr lang="bs-Cyrl-BA" dirty="0" smtClean="0"/>
              <a:t> -  08:30-09:30                 ЧИТАЊЕ ПЈЕСМИЦЕ О ШКОЛСКОЈ ТОРБИ.БОЈАНКА</a:t>
            </a:r>
          </a:p>
          <a:p>
            <a:pPr marL="0" indent="0">
              <a:buNone/>
            </a:pPr>
            <a:r>
              <a:rPr lang="bs-Cyrl-BA" dirty="0" smtClean="0"/>
              <a:t> -  09:30-10:30                 ИЗРАДА ДОМАЋЕ ЗАДАЋЕ</a:t>
            </a:r>
          </a:p>
          <a:p>
            <a:pPr marL="0" indent="0">
              <a:buNone/>
            </a:pPr>
            <a:r>
              <a:rPr lang="bs-Cyrl-BA" dirty="0" smtClean="0"/>
              <a:t> -  10:30-11:00                 ОДЛАЗАК ЈЕДНЕ ГРУПЕ УЧЕНИКА НА НАСТАВУ И</a:t>
            </a:r>
          </a:p>
          <a:p>
            <a:pPr marL="0" indent="0">
              <a:buNone/>
            </a:pPr>
            <a:r>
              <a:rPr lang="bs-Cyrl-BA" dirty="0" smtClean="0"/>
              <a:t>                                     ДОЛАЗАК УЧЕНИКА СА НАСТАВЕ</a:t>
            </a:r>
          </a:p>
          <a:p>
            <a:pPr marL="0" indent="0">
              <a:buNone/>
            </a:pPr>
            <a:r>
              <a:rPr lang="bs-Cyrl-BA" dirty="0" smtClean="0"/>
              <a:t> -  11:00-11:30                 УВЈЕЖБАВАЊЕ ПЛЕСНЕ КОРЕОГРАФИЈЕ</a:t>
            </a:r>
          </a:p>
          <a:p>
            <a:pPr marL="0" indent="0">
              <a:buNone/>
            </a:pPr>
            <a:r>
              <a:rPr lang="bs-Cyrl-BA" dirty="0"/>
              <a:t> </a:t>
            </a:r>
            <a:r>
              <a:rPr lang="bs-Cyrl-BA" dirty="0" smtClean="0"/>
              <a:t>-  11:30-12:15                 РУЧАК (ПРАЊЕ РУКУ , ОДЛАЗАК У КУХИЊУ)</a:t>
            </a:r>
          </a:p>
          <a:p>
            <a:pPr marL="0" indent="0">
              <a:buNone/>
            </a:pPr>
            <a:r>
              <a:rPr lang="bs-Cyrl-BA" dirty="0"/>
              <a:t> </a:t>
            </a:r>
            <a:r>
              <a:rPr lang="bs-Cyrl-BA" dirty="0" smtClean="0"/>
              <a:t>-  12:15-13:15                 ИЗРАДА ДОМАЋЕ ЗАДАЋЕ</a:t>
            </a:r>
          </a:p>
          <a:p>
            <a:pPr marL="0" indent="0">
              <a:buNone/>
            </a:pPr>
            <a:r>
              <a:rPr lang="bs-Cyrl-BA" dirty="0"/>
              <a:t> </a:t>
            </a:r>
            <a:r>
              <a:rPr lang="bs-Cyrl-BA" dirty="0" smtClean="0"/>
              <a:t>-  13:15-14:15                 РАДИОНИЦА-ИЗРАДА ОВЦЕ ОД РОЛНЕ И ВАТЕ</a:t>
            </a:r>
          </a:p>
          <a:p>
            <a:pPr marL="0" indent="0">
              <a:buNone/>
            </a:pPr>
            <a:r>
              <a:rPr lang="bs-Cyrl-BA" dirty="0"/>
              <a:t> </a:t>
            </a:r>
            <a:r>
              <a:rPr lang="bs-Cyrl-BA" dirty="0" smtClean="0"/>
              <a:t>-  14:15-14:45                 УЖИНА</a:t>
            </a:r>
          </a:p>
          <a:p>
            <a:pPr marL="0" indent="0">
              <a:buNone/>
            </a:pPr>
            <a:r>
              <a:rPr lang="bs-Cyrl-BA" dirty="0"/>
              <a:t> </a:t>
            </a:r>
            <a:r>
              <a:rPr lang="bs-Cyrl-BA" dirty="0" smtClean="0"/>
              <a:t>-  14:45-15:30                 ШЕТЊА ГРАДСКИМ ПАРКОМ</a:t>
            </a:r>
          </a:p>
          <a:p>
            <a:pPr marL="0" indent="0">
              <a:buNone/>
            </a:pPr>
            <a:r>
              <a:rPr lang="bs-Cyrl-BA" dirty="0"/>
              <a:t> </a:t>
            </a:r>
            <a:r>
              <a:rPr lang="bs-Cyrl-BA" dirty="0" smtClean="0"/>
              <a:t>-  15:30-16:30                 ЦРТАНИ ФИЛМ</a:t>
            </a:r>
          </a:p>
          <a:p>
            <a:pPr marL="0" indent="0">
              <a:buNone/>
            </a:pPr>
            <a:r>
              <a:rPr lang="bs-Cyrl-BA" dirty="0"/>
              <a:t> -</a:t>
            </a:r>
            <a:r>
              <a:rPr lang="bs-Cyrl-BA" dirty="0" smtClean="0"/>
              <a:t> 16:30-17:00                 ОДЛАЗАК УЧЕНИКА</a:t>
            </a:r>
          </a:p>
          <a:p>
            <a:pPr marL="0" indent="0">
              <a:buNone/>
            </a:pPr>
            <a:endParaRPr lang="bs-Latn-BA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20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5630"/>
    </mc:Choice>
    <mc:Fallback>
      <p:transition spd="slow" advTm="75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4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2" y="0"/>
            <a:ext cx="6403314" cy="5670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1183" y="0"/>
            <a:ext cx="6660817" cy="56701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9712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050"/>
    </mc:Choice>
    <mc:Fallback>
      <p:transition spd="slow" advTm="27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Cyrl-BA" sz="5400" dirty="0" smtClean="0"/>
              <a:t>Израда домаће задаће</a:t>
            </a:r>
            <a:endParaRPr lang="bs-Latn-B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11159582" cy="4048161"/>
          </a:xfrm>
        </p:spPr>
        <p:txBody>
          <a:bodyPr>
            <a:normAutofit/>
          </a:bodyPr>
          <a:lstStyle/>
          <a:p>
            <a:r>
              <a:rPr lang="bs-Cyrl-BA" dirty="0" smtClean="0"/>
              <a:t>Рад домаће задаће у продуженом схватамо веома озбиљно. Дијете ради домаћу задаћу уз надзор квалификованог кадра,нас учитеља и ако ученик има неких нејасноћа при изради задаће ми му помажемо</a:t>
            </a:r>
            <a:r>
              <a:rPr lang="bs-Cyrl-BA" dirty="0" smtClean="0"/>
              <a:t>.</a:t>
            </a:r>
          </a:p>
          <a:p>
            <a:pPr>
              <a:buNone/>
            </a:pPr>
            <a:endParaRPr lang="bs-Cyrl-BA" dirty="0" smtClean="0"/>
          </a:p>
          <a:p>
            <a:r>
              <a:rPr lang="bs-Cyrl-BA" dirty="0" smtClean="0"/>
              <a:t>Као за сваку активност и за задаћу имамо одређен временски </a:t>
            </a:r>
            <a:r>
              <a:rPr lang="bs-Cyrl-BA" dirty="0" smtClean="0"/>
              <a:t>период</a:t>
            </a:r>
            <a:r>
              <a:rPr lang="bs-Cyrl-BA" dirty="0" smtClean="0"/>
              <a:t>. </a:t>
            </a:r>
            <a:endParaRPr lang="bs-Cyrl-BA" dirty="0" smtClean="0"/>
          </a:p>
          <a:p>
            <a:pPr>
              <a:buNone/>
            </a:pPr>
            <a:endParaRPr lang="bs-Cyrl-BA" dirty="0" smtClean="0"/>
          </a:p>
          <a:p>
            <a:r>
              <a:rPr lang="bs-Cyrl-BA" dirty="0" smtClean="0"/>
              <a:t>Задатак учитеља у продуженом боравку је да помогне ученику у изради домаће задаће давањем упутстава, </a:t>
            </a:r>
            <a:r>
              <a:rPr lang="bs-Cyrl-BA" dirty="0" smtClean="0"/>
              <a:t>мотивације, али </a:t>
            </a:r>
            <a:r>
              <a:rPr lang="bs-Cyrl-BA" dirty="0" smtClean="0"/>
              <a:t>никако да учитељ уради домаћу задаћу умјесто ученика.</a:t>
            </a:r>
          </a:p>
          <a:p>
            <a:endParaRPr lang="bs-Cyrl-BA" dirty="0"/>
          </a:p>
          <a:p>
            <a:endParaRPr lang="bs-Cyrl-BA" dirty="0" smtClean="0"/>
          </a:p>
          <a:p>
            <a:pPr marL="0" indent="0">
              <a:buNone/>
            </a:pPr>
            <a:endParaRPr lang="bs-Latn-BA" sz="19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228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146"/>
    </mc:Choice>
    <mc:Fallback>
      <p:transition spd="slow" advTm="5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2100">
              <a:srgbClr val="E86A19"/>
            </a:gs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714" y="709450"/>
            <a:ext cx="9992933" cy="5932650"/>
          </a:xfrm>
        </p:spPr>
        <p:txBody>
          <a:bodyPr/>
          <a:lstStyle/>
          <a:p>
            <a:pPr algn="l"/>
            <a:r>
              <a:rPr lang="bs-Cyrl-BA" sz="2800" dirty="0" smtClean="0"/>
              <a:t>Израда домаће задаће пружа нам могућност увиђања у потешкоће у учењу одређеног ученика, па онда ми у продуженом боравку уводимо индивидуализирани рад са тим ученицима.</a:t>
            </a:r>
            <a:br>
              <a:rPr lang="bs-Cyrl-BA" sz="2800" dirty="0" smtClean="0"/>
            </a:br>
            <a:r>
              <a:rPr lang="bs-Cyrl-BA" sz="2800" dirty="0"/>
              <a:t/>
            </a:r>
            <a:br>
              <a:rPr lang="bs-Cyrl-BA" sz="2800" dirty="0"/>
            </a:br>
            <a:r>
              <a:rPr lang="bs-Cyrl-BA" sz="2800" dirty="0" smtClean="0"/>
              <a:t/>
            </a:r>
            <a:br>
              <a:rPr lang="bs-Cyrl-BA" sz="2800" dirty="0" smtClean="0"/>
            </a:br>
            <a:r>
              <a:rPr lang="bs-Cyrl-BA" sz="2800" dirty="0" smtClean="0"/>
              <a:t>Тренутно, у </a:t>
            </a:r>
            <a:r>
              <a:rPr lang="bs-Cyrl-BA" sz="2800" dirty="0" smtClean="0"/>
              <a:t>продуженом боравку имамо дјеце из другог разреда која имају потешкоће са читањем. </a:t>
            </a:r>
            <a:br>
              <a:rPr lang="bs-Cyrl-BA" sz="2800" dirty="0" smtClean="0"/>
            </a:br>
            <a:r>
              <a:rPr lang="bs-Cyrl-BA" sz="2800" dirty="0"/>
              <a:t/>
            </a:r>
            <a:br>
              <a:rPr lang="bs-Cyrl-BA" sz="2800" dirty="0"/>
            </a:br>
            <a:r>
              <a:rPr lang="bs-Cyrl-BA" sz="2800" dirty="0" smtClean="0"/>
              <a:t>Нашим свакодневним индивидуализираним  радом са том дјецом смо у року од мјесец дана постигли велики </a:t>
            </a:r>
            <a:r>
              <a:rPr lang="bs-Cyrl-BA" sz="2800" dirty="0" smtClean="0"/>
              <a:t>успјех</a:t>
            </a:r>
            <a:r>
              <a:rPr lang="bs-Cyrl-BA" sz="2800" dirty="0" smtClean="0"/>
              <a:t>. </a:t>
            </a:r>
            <a:br>
              <a:rPr lang="bs-Cyrl-BA" sz="2800" dirty="0" smtClean="0"/>
            </a:br>
            <a:r>
              <a:rPr lang="bs-Cyrl-BA" sz="2800" dirty="0" smtClean="0"/>
              <a:t/>
            </a:r>
            <a:br>
              <a:rPr lang="bs-Cyrl-BA" sz="2800" dirty="0" smtClean="0"/>
            </a:br>
            <a:endParaRPr lang="bs-Latn-BA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526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6090"/>
    </mc:Choice>
    <mc:Fallback>
      <p:transition spd="slow" advTm="5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890" y="220716"/>
            <a:ext cx="6014273" cy="5439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6566" y="0"/>
            <a:ext cx="459213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1749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479"/>
    </mc:Choice>
    <mc:Fallback>
      <p:transition spd="slow" advTm="13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7612"/>
            <a:ext cx="8144134" cy="1373070"/>
          </a:xfrm>
        </p:spPr>
        <p:txBody>
          <a:bodyPr/>
          <a:lstStyle/>
          <a:p>
            <a:pPr algn="ctr"/>
            <a:r>
              <a:rPr lang="bs-Cyrl-BA" sz="6600" dirty="0" smtClean="0"/>
              <a:t>Ручак </a:t>
            </a:r>
            <a:endParaRPr lang="bs-Latn-BA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1" y="2412125"/>
            <a:ext cx="10245181" cy="3941378"/>
          </a:xfrm>
        </p:spPr>
        <p:txBody>
          <a:bodyPr>
            <a:normAutofit/>
          </a:bodyPr>
          <a:lstStyle/>
          <a:p>
            <a:pPr algn="l"/>
            <a:r>
              <a:rPr lang="bs-Cyrl-BA" sz="2800" dirty="0" smtClean="0"/>
              <a:t>Ручак у продуженом боравку је веома важан сегмент.</a:t>
            </a:r>
          </a:p>
          <a:p>
            <a:pPr algn="l"/>
            <a:r>
              <a:rPr lang="bs-Cyrl-BA" sz="2800" dirty="0" smtClean="0"/>
              <a:t>Водимо рачуна о здрављу </a:t>
            </a:r>
            <a:r>
              <a:rPr lang="bs-Cyrl-BA" sz="2800" dirty="0" smtClean="0"/>
              <a:t>дјеце, </a:t>
            </a:r>
            <a:r>
              <a:rPr lang="bs-Cyrl-BA" sz="2800" dirty="0" smtClean="0"/>
              <a:t>која ручају топлу и здраву храну</a:t>
            </a:r>
            <a:r>
              <a:rPr lang="bs-Cyrl-BA" sz="2800" dirty="0" smtClean="0"/>
              <a:t>, пуну меса, </a:t>
            </a:r>
            <a:r>
              <a:rPr lang="bs-Cyrl-BA" sz="2800" dirty="0" smtClean="0"/>
              <a:t>воћа и поврћа. Потписивањем уговора за продужени боравак, родитељи су имали могућност изабрати да ли дијете хоће ручати топли оброк или не.</a:t>
            </a:r>
          </a:p>
          <a:p>
            <a:pPr algn="l"/>
            <a:r>
              <a:rPr lang="bs-Cyrl-BA" sz="2800" dirty="0" smtClean="0"/>
              <a:t>Иначе све у продуженом боравку осим топлог оброка је бесплатно.</a:t>
            </a:r>
          </a:p>
          <a:p>
            <a:pPr algn="l"/>
            <a:r>
              <a:rPr lang="bs-Cyrl-BA" sz="2800" dirty="0" smtClean="0"/>
              <a:t>Сав материјал за рад у продуженом боравку је обезбјеђен од стране школе.</a:t>
            </a:r>
            <a:endParaRPr lang="bs-Latn-BA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9507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4776"/>
    </mc:Choice>
    <mc:Fallback>
      <p:transition spd="slow" advTm="9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66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045" y="599090"/>
            <a:ext cx="10058400" cy="56701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036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508"/>
    </mc:Choice>
    <mc:Fallback>
      <p:transition spd="slow" advTm="1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5461"/>
            <a:ext cx="8144134" cy="1373070"/>
          </a:xfrm>
        </p:spPr>
        <p:txBody>
          <a:bodyPr/>
          <a:lstStyle/>
          <a:p>
            <a:pPr algn="l"/>
            <a:r>
              <a:rPr lang="bs-Cyrl-BA" sz="4400" dirty="0" smtClean="0"/>
              <a:t>Слободне активности</a:t>
            </a:r>
            <a:endParaRPr lang="bs-Latn-BA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1860331"/>
            <a:ext cx="10670850" cy="1340069"/>
          </a:xfrm>
        </p:spPr>
        <p:txBody>
          <a:bodyPr>
            <a:normAutofit/>
          </a:bodyPr>
          <a:lstStyle/>
          <a:p>
            <a:pPr algn="l"/>
            <a:r>
              <a:rPr lang="bs-Cyrl-BA" sz="2400" dirty="0" smtClean="0"/>
              <a:t>У слободне активности у продуженом </a:t>
            </a:r>
            <a:r>
              <a:rPr lang="bs-Cyrl-BA" sz="2400" dirty="0" smtClean="0"/>
              <a:t>боравку спадају</a:t>
            </a:r>
            <a:r>
              <a:rPr lang="bs-Cyrl-BA" sz="2400" dirty="0" smtClean="0"/>
              <a:t>: гледање цртаних филмова, </a:t>
            </a:r>
            <a:r>
              <a:rPr lang="bs-Cyrl-BA" sz="2400" dirty="0" smtClean="0"/>
              <a:t>одмарање ,</a:t>
            </a:r>
            <a:r>
              <a:rPr lang="bs-Cyrl-BA" sz="2400" dirty="0" smtClean="0"/>
              <a:t>разне игре</a:t>
            </a:r>
            <a:r>
              <a:rPr lang="bs-Cyrl-BA" sz="2400" dirty="0" smtClean="0"/>
              <a:t>, слушање музике, играње, пјевање,</a:t>
            </a:r>
          </a:p>
          <a:p>
            <a:pPr algn="l"/>
            <a:r>
              <a:rPr lang="bs-Cyrl-BA" sz="2400" dirty="0" smtClean="0"/>
              <a:t>свирање,цртање и </a:t>
            </a:r>
            <a:r>
              <a:rPr lang="bs-Cyrl-BA" sz="2400" dirty="0" smtClean="0"/>
              <a:t>слично.</a:t>
            </a:r>
            <a:endParaRPr lang="bs-Latn-B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2668" y="2982845"/>
            <a:ext cx="6869332" cy="387515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5787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129"/>
    </mc:Choice>
    <mc:Fallback>
      <p:transition spd="slow" advTm="6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53" y="290054"/>
            <a:ext cx="8144134" cy="1373070"/>
          </a:xfrm>
        </p:spPr>
        <p:txBody>
          <a:bodyPr/>
          <a:lstStyle/>
          <a:p>
            <a:r>
              <a:rPr lang="bs-Cyrl-BA" dirty="0" smtClean="0"/>
              <a:t>Креативне радионице</a:t>
            </a:r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1" y="2002221"/>
            <a:ext cx="9200657" cy="3509505"/>
          </a:xfrm>
        </p:spPr>
        <p:txBody>
          <a:bodyPr>
            <a:normAutofit/>
          </a:bodyPr>
          <a:lstStyle/>
          <a:p>
            <a:pPr algn="l"/>
            <a:r>
              <a:rPr lang="bs-Cyrl-BA" sz="2800" dirty="0" smtClean="0"/>
              <a:t>Креативне радионице заузимају велики удио у активностима у нашем продуженом боравку.То код дјеце изазива буђење </a:t>
            </a:r>
            <a:r>
              <a:rPr lang="bs-Cyrl-BA" sz="2800" dirty="0" smtClean="0"/>
              <a:t>креативности, мотивације</a:t>
            </a:r>
            <a:r>
              <a:rPr lang="bs-Cyrl-BA" sz="2800" dirty="0" smtClean="0"/>
              <a:t>, заинтересованости</a:t>
            </a:r>
            <a:r>
              <a:rPr lang="bs-Cyrl-BA" sz="2800" dirty="0" smtClean="0"/>
              <a:t>, логичког </a:t>
            </a:r>
            <a:r>
              <a:rPr lang="bs-Cyrl-BA" sz="2800" dirty="0" smtClean="0"/>
              <a:t>закључивања.</a:t>
            </a:r>
            <a:endParaRPr lang="bs-Latn-B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7223">
            <a:off x="8026787" y="3521553"/>
            <a:ext cx="4080026" cy="3060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47921"/>
            <a:ext cx="4804049" cy="2710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407" y="4300489"/>
            <a:ext cx="4042049" cy="255751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5245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062"/>
    </mc:Choice>
    <mc:Fallback>
      <p:transition spd="slow" advTm="45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4493" y="0"/>
            <a:ext cx="386301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2441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774"/>
    </mc:Choice>
    <mc:Fallback>
      <p:transition spd="slow" advTm="3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308" y="542303"/>
            <a:ext cx="8144134" cy="1373070"/>
          </a:xfrm>
        </p:spPr>
        <p:txBody>
          <a:bodyPr/>
          <a:lstStyle/>
          <a:p>
            <a:pPr algn="l"/>
            <a:r>
              <a:rPr lang="bs-Cyrl-BA" dirty="0" smtClean="0"/>
              <a:t>Приредбе </a:t>
            </a:r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357" y="2060743"/>
            <a:ext cx="8144134" cy="950471"/>
          </a:xfrm>
        </p:spPr>
        <p:txBody>
          <a:bodyPr>
            <a:noAutofit/>
          </a:bodyPr>
          <a:lstStyle/>
          <a:p>
            <a:pPr algn="l"/>
            <a:r>
              <a:rPr lang="bs-Cyrl-BA" sz="2400" dirty="0" smtClean="0"/>
              <a:t>Учествујемо у разним приредбама као што су : Школска слава, Дан толеранција, Дан јабука, Новогодишња приредба и слично.</a:t>
            </a:r>
          </a:p>
          <a:p>
            <a:pPr algn="l"/>
            <a:r>
              <a:rPr lang="bs-Cyrl-BA" sz="2400" dirty="0" smtClean="0"/>
              <a:t>Припремамо разне представе, кореографије и рецитације.</a:t>
            </a:r>
          </a:p>
          <a:p>
            <a:pPr algn="l"/>
            <a:r>
              <a:rPr lang="bs-Cyrl-BA" sz="2400" dirty="0" smtClean="0"/>
              <a:t>Сами израђујемо костиме и маске.</a:t>
            </a:r>
            <a:endParaRPr lang="bs-Latn-B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4387" y="0"/>
            <a:ext cx="4687614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5986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706"/>
    </mc:Choice>
    <mc:Fallback>
      <p:transition spd="slow" advTm="4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888" y="368882"/>
            <a:ext cx="8144134" cy="1373070"/>
          </a:xfrm>
        </p:spPr>
        <p:txBody>
          <a:bodyPr/>
          <a:lstStyle/>
          <a:p>
            <a:r>
              <a:rPr lang="bs-Cyrl-BA" dirty="0" smtClean="0"/>
              <a:t>Сајам ученичких радова</a:t>
            </a:r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741952"/>
            <a:ext cx="11723427" cy="1601749"/>
          </a:xfrm>
        </p:spPr>
        <p:txBody>
          <a:bodyPr>
            <a:noAutofit/>
          </a:bodyPr>
          <a:lstStyle/>
          <a:p>
            <a:pPr algn="l"/>
            <a:r>
              <a:rPr lang="bs-Cyrl-BA" sz="2400" dirty="0" smtClean="0"/>
              <a:t>Сваке године организујемо Сајам ученичких радова.</a:t>
            </a:r>
          </a:p>
          <a:p>
            <a:pPr algn="l"/>
            <a:r>
              <a:rPr lang="bs-Cyrl-BA" sz="2400" dirty="0" smtClean="0"/>
              <a:t>Продајемо наше ручно израђене производе и од прихода урадимо нешто корисно за школу.Тако смо прошле године купили школски </a:t>
            </a:r>
            <a:r>
              <a:rPr lang="bs-Cyrl-BA" sz="2400" dirty="0" smtClean="0"/>
              <a:t>прибор, </a:t>
            </a:r>
            <a:r>
              <a:rPr lang="bs-Cyrl-BA" sz="2400" dirty="0" smtClean="0"/>
              <a:t>а претпрошле године акваријум са рибицама.</a:t>
            </a:r>
            <a:endParaRPr lang="bs-Latn-B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1201" y="3452648"/>
            <a:ext cx="6040799" cy="3405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888" y="3596871"/>
            <a:ext cx="5342105" cy="326112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0438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7187"/>
    </mc:Choice>
    <mc:Fallback>
      <p:transition spd="slow" advTm="37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bs-Cyrl-BA" sz="6000" dirty="0" smtClean="0"/>
              <a:t>МОТИВАЦИЈА У ПРОДУЖЕНОМ БОРАВКУ</a:t>
            </a:r>
            <a:endParaRPr lang="bs-Latn-BA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4422">
            <a:off x="5711624" y="2429770"/>
            <a:ext cx="6039943" cy="35174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4489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354"/>
    </mc:Choice>
    <mc:Fallback>
      <p:transition spd="slow" advTm="22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s-Cyrl-BA" dirty="0" smtClean="0"/>
              <a:t>Велики је задатак пред нама , водитељима продуженог боравка. Како мотивисати дјецу?</a:t>
            </a:r>
            <a:endParaRPr lang="bs-Latn-B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bs-Cyrl-BA" dirty="0" smtClean="0"/>
              <a:t>Постоје одређени сегменти које смо ми одабрали како бисмо мотивисали дјецу на одређене активности.</a:t>
            </a:r>
          </a:p>
          <a:p>
            <a:r>
              <a:rPr lang="bs-Cyrl-BA" dirty="0" smtClean="0"/>
              <a:t>Ученици ипак у продуженом боравку проводе углавном много свог времена које би требало бити њихово слободно вријеме у кругу породице.</a:t>
            </a:r>
            <a:endParaRPr lang="bs-Latn-B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bs-Cyrl-BA" dirty="0" smtClean="0"/>
              <a:t>Ми у нашем продуженом боравку имамо дјецу која бораве код нас од 7 ујутру па све до 5 поподне, тј. </a:t>
            </a:r>
            <a:r>
              <a:rPr lang="bs-Cyrl-BA" dirty="0"/>
              <a:t>д</a:t>
            </a:r>
            <a:r>
              <a:rPr lang="bs-Cyrl-BA" dirty="0" smtClean="0"/>
              <a:t>о краја нашег радног времена.</a:t>
            </a:r>
          </a:p>
          <a:p>
            <a:r>
              <a:rPr lang="bs-Cyrl-BA" dirty="0" smtClean="0"/>
              <a:t>То је веома дуг период који дијете проведе ван свог дома.</a:t>
            </a:r>
            <a:endParaRPr lang="bs-Latn-B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0100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7116"/>
    </mc:Choice>
    <mc:Fallback>
      <p:transition spd="slow" advTm="7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Cyrl-BA" sz="5400" dirty="0" smtClean="0"/>
              <a:t>Шта је продужени боравак?</a:t>
            </a:r>
            <a:endParaRPr lang="bs-Latn-B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2037328"/>
            <a:ext cx="9613861" cy="3599316"/>
          </a:xfrm>
        </p:spPr>
        <p:txBody>
          <a:bodyPr>
            <a:noAutofit/>
          </a:bodyPr>
          <a:lstStyle/>
          <a:p>
            <a:r>
              <a:rPr lang="bs-Cyrl-BA" sz="2800" dirty="0" smtClean="0"/>
              <a:t>Савремени начин живота намеће родитељима потребу збрињавања дјеце која после наставе сама одлазе кући и проводе вријеме без надзора. Нама долазе и дјеца прије наставе која морају сама проводити вријеме до наставе.</a:t>
            </a:r>
          </a:p>
          <a:p>
            <a:r>
              <a:rPr lang="bs-Cyrl-BA" sz="2800" dirty="0" smtClean="0"/>
              <a:t>То су дјеца млађег школског узраста тј. </a:t>
            </a:r>
            <a:r>
              <a:rPr lang="bs-Cyrl-BA" sz="2800" dirty="0"/>
              <a:t>п</a:t>
            </a:r>
            <a:r>
              <a:rPr lang="bs-Cyrl-BA" sz="2800" dirty="0" smtClean="0"/>
              <a:t>рвог , другог и трећег разреда.</a:t>
            </a:r>
          </a:p>
          <a:p>
            <a:r>
              <a:rPr lang="bs-Cyrl-BA" sz="2800" dirty="0" smtClean="0"/>
              <a:t>Зато је дошло до стварања продуженог боравка у школама.</a:t>
            </a:r>
          </a:p>
          <a:p>
            <a:r>
              <a:rPr lang="bs-Cyrl-BA" sz="2800" dirty="0" smtClean="0"/>
              <a:t>У продуженом боравку дјеца су на сигурном,топлом мјесту на коме влада породична атмосфера.</a:t>
            </a:r>
            <a:endParaRPr lang="bs-Latn-BA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2154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840"/>
    </mc:Choice>
    <mc:Fallback>
      <p:transition spd="slow" advTm="36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 dirty="0" smtClean="0"/>
              <a:t>Сегменти мотивације ученика у продуженом боравку:</a:t>
            </a:r>
            <a:endParaRPr lang="bs-Latn-B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8778990" cy="3599316"/>
          </a:xfrm>
        </p:spPr>
        <p:txBody>
          <a:bodyPr>
            <a:noAutofit/>
          </a:bodyPr>
          <a:lstStyle/>
          <a:p>
            <a:r>
              <a:rPr lang="bs-Cyrl-BA" dirty="0" smtClean="0">
                <a:solidFill>
                  <a:srgbClr val="FFFF00"/>
                </a:solidFill>
              </a:rPr>
              <a:t>Породична атмосфера </a:t>
            </a:r>
          </a:p>
          <a:p>
            <a:endParaRPr lang="bs-Cyrl-BA" dirty="0" smtClean="0">
              <a:solidFill>
                <a:srgbClr val="FFFF00"/>
              </a:solidFill>
            </a:endParaRPr>
          </a:p>
          <a:p>
            <a:r>
              <a:rPr lang="bs-Cyrl-BA" dirty="0" smtClean="0">
                <a:solidFill>
                  <a:srgbClr val="FFFF00"/>
                </a:solidFill>
              </a:rPr>
              <a:t>Сарадња са учитељицама</a:t>
            </a:r>
          </a:p>
          <a:p>
            <a:endParaRPr lang="bs-Cyrl-BA" dirty="0" smtClean="0">
              <a:solidFill>
                <a:srgbClr val="FFFF00"/>
              </a:solidFill>
            </a:endParaRPr>
          </a:p>
          <a:p>
            <a:r>
              <a:rPr lang="bs-Cyrl-BA" dirty="0" smtClean="0">
                <a:solidFill>
                  <a:srgbClr val="FFFF00"/>
                </a:solidFill>
              </a:rPr>
              <a:t>Израда домаће задаће</a:t>
            </a:r>
          </a:p>
          <a:p>
            <a:endParaRPr lang="bs-Cyrl-BA" dirty="0" smtClean="0">
              <a:solidFill>
                <a:srgbClr val="FFFF00"/>
              </a:solidFill>
            </a:endParaRPr>
          </a:p>
          <a:p>
            <a:r>
              <a:rPr lang="bs-Cyrl-BA" dirty="0" smtClean="0">
                <a:solidFill>
                  <a:srgbClr val="FFFF00"/>
                </a:solidFill>
              </a:rPr>
              <a:t>Индивидуални рад </a:t>
            </a:r>
          </a:p>
          <a:p>
            <a:endParaRPr lang="bs-Cyrl-BA" dirty="0" smtClean="0">
              <a:solidFill>
                <a:srgbClr val="FFFF00"/>
              </a:solidFill>
            </a:endParaRPr>
          </a:p>
          <a:p>
            <a:r>
              <a:rPr lang="bs-Cyrl-BA" dirty="0" smtClean="0">
                <a:solidFill>
                  <a:srgbClr val="FFFF00"/>
                </a:solidFill>
              </a:rPr>
              <a:t>Мотивација наградама и похвалама</a:t>
            </a:r>
            <a:endParaRPr lang="bs-Latn-BA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574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233"/>
    </mc:Choice>
    <mc:Fallback>
      <p:transition spd="slow" advTm="2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Cyrl-BA" sz="4800" dirty="0" smtClean="0"/>
              <a:t>Породична атмосфера</a:t>
            </a:r>
            <a:endParaRPr lang="bs-Latn-B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Cyrl-BA" dirty="0" smtClean="0"/>
              <a:t>Ми сматрамо да ученици у продуженом боравку треба да се осјећају као код своје куће</a:t>
            </a:r>
            <a:r>
              <a:rPr lang="bs-Cyrl-BA" dirty="0" smtClean="0"/>
              <a:t>, да </a:t>
            </a:r>
            <a:r>
              <a:rPr lang="bs-Cyrl-BA" dirty="0" smtClean="0"/>
              <a:t>имају осјећај да су са својим члановима породице. Тако дјеца добијају сву потребну љубав</a:t>
            </a:r>
            <a:r>
              <a:rPr lang="bs-Cyrl-BA" dirty="0" smtClean="0"/>
              <a:t>, њежност</a:t>
            </a:r>
            <a:r>
              <a:rPr lang="bs-Cyrl-BA" dirty="0" smtClean="0"/>
              <a:t>, одређена </a:t>
            </a:r>
            <a:r>
              <a:rPr lang="bs-Cyrl-BA" dirty="0" smtClean="0"/>
              <a:t>права, </a:t>
            </a:r>
            <a:r>
              <a:rPr lang="bs-Cyrl-BA" dirty="0" smtClean="0"/>
              <a:t>али и обавезе.</a:t>
            </a:r>
          </a:p>
          <a:p>
            <a:r>
              <a:rPr lang="bs-Cyrl-BA" dirty="0" smtClean="0"/>
              <a:t>Наш продужени боравак је попут породице. Ми учитељи смо тим који савршено функционише</a:t>
            </a:r>
            <a:r>
              <a:rPr lang="bs-Cyrl-BA" dirty="0" smtClean="0"/>
              <a:t>. Довољно </a:t>
            </a:r>
            <a:r>
              <a:rPr lang="bs-Cyrl-BA" dirty="0" smtClean="0"/>
              <a:t>је само да се погледамо и већ знамо шта је потребно учинити и како дјеловати.</a:t>
            </a:r>
          </a:p>
          <a:p>
            <a:r>
              <a:rPr lang="bs-Cyrl-BA" dirty="0" smtClean="0"/>
              <a:t>Атмосфера је у многим тренуцима опуштена и забавна.</a:t>
            </a:r>
            <a:endParaRPr lang="bs-Latn-B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77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738"/>
    </mc:Choice>
    <mc:Fallback>
      <p:transition spd="slow" advTm="3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154087982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937" y="0"/>
            <a:ext cx="726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31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 dirty="0" smtClean="0"/>
              <a:t>Сарадња са професорима разредне наставе</a:t>
            </a:r>
            <a:endParaRPr lang="bs-Latn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Cyrl-BA" dirty="0" smtClean="0"/>
              <a:t>Ово је веома битан сегмент за мотивацију ученика.</a:t>
            </a:r>
          </a:p>
          <a:p>
            <a:r>
              <a:rPr lang="bs-Cyrl-BA" dirty="0" smtClean="0"/>
              <a:t>Ученици у нашем продуженом боравку су свјесни да ми сарађујемо са њиховим учитељима свакодневно и да њихово понашање и успјех у продуженом боравку такође увелико утичу на оцјене и успјех у разреду.</a:t>
            </a:r>
          </a:p>
          <a:p>
            <a:r>
              <a:rPr lang="bs-Cyrl-BA" dirty="0" smtClean="0"/>
              <a:t>Оваква сарадња нам омогућава највише да одређене потешкоће у учењу отклонимо и рјешавамо на најбољи могући начин.</a:t>
            </a:r>
            <a:endParaRPr lang="bs-Latn-B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8741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207"/>
    </mc:Choice>
    <mc:Fallback>
      <p:transition spd="slow" advTm="50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Cyrl-BA" sz="4400" dirty="0" smtClean="0"/>
              <a:t>Израда домаће задаће</a:t>
            </a:r>
            <a:endParaRPr lang="bs-Latn-B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s-Cyrl-BA" sz="3600" dirty="0" smtClean="0"/>
              <a:t>Ученике мотивишемо и тако што израду домаће задаће чинимо интересантном.</a:t>
            </a:r>
          </a:p>
          <a:p>
            <a:r>
              <a:rPr lang="bs-Cyrl-BA" sz="3600" dirty="0" smtClean="0"/>
              <a:t>У многим случајевима им на креативан начин објашњавамо задатке и са примјерима из </a:t>
            </a:r>
            <a:r>
              <a:rPr lang="bs-Cyrl-BA" sz="3600" dirty="0" smtClean="0"/>
              <a:t>живота, кроз </a:t>
            </a:r>
            <a:r>
              <a:rPr lang="bs-Cyrl-BA" sz="3600" dirty="0" smtClean="0"/>
              <a:t>игру. </a:t>
            </a:r>
          </a:p>
          <a:p>
            <a:r>
              <a:rPr lang="bs-Cyrl-BA" sz="3600" dirty="0" smtClean="0"/>
              <a:t>Дјеца на овај начин не осјећају притисак , опуштени су и слободно размишљају.</a:t>
            </a:r>
            <a:endParaRPr lang="bs-Latn-BA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03998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552"/>
    </mc:Choice>
    <mc:Fallback>
      <p:transition spd="slow" advTm="3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 dirty="0" smtClean="0"/>
              <a:t>Индивидуални рад</a:t>
            </a:r>
            <a:endParaRPr lang="bs-Latn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Cyrl-BA" dirty="0" smtClean="0"/>
              <a:t>Индивидуални рад нам много помаже у мотивацији ученика.</a:t>
            </a:r>
          </a:p>
          <a:p>
            <a:r>
              <a:rPr lang="bs-Cyrl-BA" dirty="0" smtClean="0"/>
              <a:t>Кроз овај вид рада ми уочавамо потешкоће и </a:t>
            </a:r>
            <a:r>
              <a:rPr lang="bs-Cyrl-BA" dirty="0" smtClean="0"/>
              <a:t>рјешавамо </a:t>
            </a:r>
            <a:r>
              <a:rPr lang="bs-Cyrl-BA" dirty="0" smtClean="0"/>
              <a:t>проблеме. Нас учитеља у нашем продуженом боравку има сасвим довољно да се појединим ученицима можемо индивидуално посветити како бисмо им помогли у савладавању тешког градива или неког проблема у понашању.</a:t>
            </a:r>
          </a:p>
          <a:p>
            <a:r>
              <a:rPr lang="bs-Cyrl-BA" dirty="0" smtClean="0"/>
              <a:t>Сарадња са родитељима је потпуна, увијек смо на располагању.</a:t>
            </a:r>
            <a:endParaRPr lang="bs-Latn-B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4451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255"/>
    </mc:Choice>
    <mc:Fallback>
      <p:transition spd="slow" advTm="5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Cyrl-BA" sz="4800" dirty="0" smtClean="0"/>
              <a:t>Дипломе</a:t>
            </a:r>
            <a:r>
              <a:rPr lang="bs-Latn-BA" sz="4800" dirty="0" smtClean="0"/>
              <a:t> (</a:t>
            </a:r>
            <a:r>
              <a:rPr lang="bs-Cyrl-BA" sz="4800" dirty="0" smtClean="0"/>
              <a:t>награде)</a:t>
            </a:r>
            <a:endParaRPr lang="bs-Latn-B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886506"/>
          </a:xfrm>
        </p:spPr>
        <p:txBody>
          <a:bodyPr>
            <a:noAutofit/>
          </a:bodyPr>
          <a:lstStyle/>
          <a:p>
            <a:r>
              <a:rPr lang="bs-Cyrl-BA" sz="3200" dirty="0" smtClean="0"/>
              <a:t>За лијепо </a:t>
            </a:r>
            <a:r>
              <a:rPr lang="bs-Cyrl-BA" sz="3200" dirty="0" smtClean="0"/>
              <a:t>понашање, </a:t>
            </a:r>
            <a:r>
              <a:rPr lang="bs-Cyrl-BA" sz="3200" dirty="0" smtClean="0"/>
              <a:t>уредност, поштовање права и обавеза, у нашем продуженом боравку на крају сваког полугодишта додијељујемо награде. </a:t>
            </a:r>
          </a:p>
          <a:p>
            <a:r>
              <a:rPr lang="bs-Cyrl-BA" sz="3200" dirty="0" smtClean="0"/>
              <a:t>Нема веће мотивације за дјецу од </a:t>
            </a:r>
            <a:r>
              <a:rPr lang="bs-Cyrl-BA" sz="3200" dirty="0" smtClean="0"/>
              <a:t>награде.</a:t>
            </a:r>
            <a:endParaRPr lang="bs-Cyrl-BA" sz="3200" dirty="0" smtClean="0"/>
          </a:p>
          <a:p>
            <a:r>
              <a:rPr lang="bs-Cyrl-BA" sz="3200" dirty="0" smtClean="0"/>
              <a:t>Похвала је увијек највише мотивисала.То дјеци даје неки полет</a:t>
            </a:r>
            <a:r>
              <a:rPr lang="bs-Cyrl-BA" sz="3200" dirty="0" smtClean="0"/>
              <a:t>, мотивацију </a:t>
            </a:r>
            <a:r>
              <a:rPr lang="bs-Cyrl-BA" sz="3200" dirty="0" smtClean="0"/>
              <a:t>за већи труд и залагање.</a:t>
            </a:r>
            <a:endParaRPr lang="bs-Latn-BA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7642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483"/>
    </mc:Choice>
    <mc:Fallback>
      <p:transition spd="slow" advTm="3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53937946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5"/>
            <a:ext cx="10439291" cy="60025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213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596"/>
    </mc:Choice>
    <mc:Fallback>
      <p:transition spd="slow" advTm="81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0" y="346840"/>
            <a:ext cx="7567448" cy="651115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Ви, велики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bs-Latn-BA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Ви, велики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Послушајте једном дјецу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Предуго сте слушали стручњаке,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И филозофе, директоре и генерале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Предуго сте вјеровали у иметак и моћ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У напредак и оружје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Све се мијења кад погледамо дјецу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Јер дијете открива оно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Што нам свијет даје да заборавимо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Чудо свега што живи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Ви, велики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Узмите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 дјечије очи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Да гледате живот другачије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Узмите дјечији сан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За изгубљеним рајем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Узмите дјечији смјешак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И његову радост због малих ствари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Узмите дјечије срце,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Да вјерујете у људску љубав</a:t>
            </a: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endParaRPr lang="bs-Latn-BA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bs-Latn-BA" sz="16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</a:t>
            </a:r>
            <a:r>
              <a:rPr lang="bs-Cyrl-BA" sz="1600" dirty="0" smtClean="0">
                <a:solidFill>
                  <a:schemeClr val="accent6">
                    <a:lumMod val="50000"/>
                  </a:schemeClr>
                </a:solidFill>
              </a:rPr>
              <a:t>Фил Босманс</a:t>
            </a:r>
            <a: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bs-Latn-BA" sz="1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bs-Latn-BA" sz="1600" dirty="0"/>
              <a:t/>
            </a:r>
            <a:br>
              <a:rPr lang="bs-Latn-BA" sz="1600" dirty="0"/>
            </a:br>
            <a:endParaRPr lang="bs-Latn-BA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7835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299"/>
    </mc:Choice>
    <mc:Fallback>
      <p:transition spd="slow" advTm="36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s-Cyrl-BA" sz="4400" dirty="0" smtClean="0"/>
              <a:t>Продужени боравак није само израда домаће задаће!</a:t>
            </a:r>
            <a:endParaRPr lang="bs-Latn-B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bs-Cyrl-BA" sz="2800" dirty="0" smtClean="0"/>
              <a:t>Продужени боравак многи схватају као мјесто гдје дјеца само треба да ураде задаћу како родитељи не би морали се бринути да ли је задаћа урађена.То није исправно мишљење. </a:t>
            </a:r>
          </a:p>
          <a:p>
            <a:endParaRPr lang="bs-Cyrl-BA" sz="2800" dirty="0" smtClean="0"/>
          </a:p>
          <a:p>
            <a:r>
              <a:rPr lang="bs-Cyrl-BA" sz="2800" dirty="0" smtClean="0"/>
              <a:t>У продуженом боравку дјеца проводе вријеме које би требало да проводе са породицом. </a:t>
            </a:r>
          </a:p>
          <a:p>
            <a:endParaRPr lang="bs-Cyrl-BA" sz="2800" dirty="0" smtClean="0"/>
          </a:p>
          <a:p>
            <a:r>
              <a:rPr lang="bs-Cyrl-BA" sz="2800" dirty="0" smtClean="0"/>
              <a:t>Зато се овде много ради на следећим сегментима:</a:t>
            </a:r>
            <a:endParaRPr lang="bs-Latn-BA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7818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508"/>
    </mc:Choice>
    <mc:Fallback>
      <p:transition spd="slow" advTm="2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59" y="413478"/>
            <a:ext cx="10765444" cy="579813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bs-Cyrl-BA" sz="3000" dirty="0" smtClean="0"/>
              <a:t>Боравак дјеце на сигурном </a:t>
            </a:r>
          </a:p>
          <a:p>
            <a:r>
              <a:rPr lang="bs-Cyrl-BA" sz="3000" dirty="0" smtClean="0"/>
              <a:t>Израда домаће задаће</a:t>
            </a:r>
          </a:p>
          <a:p>
            <a:r>
              <a:rPr lang="bs-Cyrl-BA" sz="3000" dirty="0" smtClean="0"/>
              <a:t>Рад на социјализацији дјеце</a:t>
            </a:r>
          </a:p>
          <a:p>
            <a:r>
              <a:rPr lang="bs-Cyrl-BA" sz="3000" dirty="0" smtClean="0"/>
              <a:t>Рад на основама васпитања и културе</a:t>
            </a:r>
          </a:p>
          <a:p>
            <a:r>
              <a:rPr lang="bs-Cyrl-BA" sz="3000" dirty="0" smtClean="0"/>
              <a:t>Развој креативности дјеце</a:t>
            </a:r>
          </a:p>
          <a:p>
            <a:r>
              <a:rPr lang="bs-Cyrl-BA" sz="3000" dirty="0" smtClean="0"/>
              <a:t>Уочавање недостатака у учењу и рад на отклањању истих</a:t>
            </a:r>
          </a:p>
          <a:p>
            <a:r>
              <a:rPr lang="bs-Cyrl-BA" sz="3000" dirty="0" smtClean="0"/>
              <a:t>Одмор у породичној пријатној атмосфери </a:t>
            </a:r>
          </a:p>
          <a:p>
            <a:pPr marL="0" indent="0">
              <a:buNone/>
            </a:pPr>
            <a:endParaRPr lang="bs-Cyrl-BA" sz="3000" dirty="0" smtClean="0"/>
          </a:p>
          <a:p>
            <a:pPr marL="0" indent="0">
              <a:buNone/>
            </a:pPr>
            <a:r>
              <a:rPr lang="bs-Cyrl-BA" dirty="0" smtClean="0">
                <a:solidFill>
                  <a:srgbClr val="FFFF00"/>
                </a:solidFill>
              </a:rPr>
              <a:t>Дјеца морају бити задовољна и да им боравак у продуженом боравку буде одмор за душу.</a:t>
            </a:r>
            <a:endParaRPr lang="bs-Latn-BA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096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114"/>
    </mc:Choice>
    <mc:Fallback>
      <p:transition spd="slow" advTm="4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2" y="0"/>
            <a:ext cx="1217874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1073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979"/>
    </mc:Choice>
    <mc:Fallback>
      <p:transition spd="slow" advTm="9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64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2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161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050"/>
    </mc:Choice>
    <mc:Fallback>
      <p:transition spd="slow" advTm="1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324"/>
            <a:ext cx="10623555" cy="1832317"/>
          </a:xfrm>
        </p:spPr>
        <p:txBody>
          <a:bodyPr>
            <a:normAutofit/>
          </a:bodyPr>
          <a:lstStyle/>
          <a:p>
            <a:r>
              <a:rPr lang="bs-Cyrl-BA" sz="4400" dirty="0" smtClean="0"/>
              <a:t>У нашем продуженом боравку је уписано 150 ученика.</a:t>
            </a:r>
            <a:endParaRPr lang="bs-Latn-B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10402838" cy="4331941"/>
          </a:xfrm>
        </p:spPr>
        <p:txBody>
          <a:bodyPr/>
          <a:lstStyle/>
          <a:p>
            <a:pPr>
              <a:buFontTx/>
              <a:buChar char="-"/>
            </a:pPr>
            <a:r>
              <a:rPr lang="bs-Cyrl-BA" sz="3200" dirty="0" smtClean="0"/>
              <a:t>Имамо 5 група по 30 ученика.</a:t>
            </a:r>
          </a:p>
          <a:p>
            <a:pPr>
              <a:buFontTx/>
              <a:buChar char="-"/>
            </a:pPr>
            <a:r>
              <a:rPr lang="bs-Cyrl-BA" sz="3200" dirty="0" smtClean="0"/>
              <a:t>У продуженом боравку  ради 5 учитеља.</a:t>
            </a:r>
          </a:p>
          <a:p>
            <a:pPr>
              <a:buFontTx/>
              <a:buChar char="-"/>
            </a:pPr>
            <a:r>
              <a:rPr lang="bs-Cyrl-BA" sz="3200" dirty="0" smtClean="0"/>
              <a:t>Сви учитељи имају све потребне квалификације за рад са дјецом у продуженом боравку. Сви су дружељубиви и спремни за тимски рад.</a:t>
            </a:r>
          </a:p>
          <a:p>
            <a:pPr>
              <a:buFontTx/>
              <a:buChar char="-"/>
            </a:pPr>
            <a:r>
              <a:rPr lang="bs-Cyrl-BA" sz="3200" dirty="0" smtClean="0"/>
              <a:t>Тимски рад је најбитнији за рад у продуженом боравку.</a:t>
            </a:r>
          </a:p>
          <a:p>
            <a:pPr marL="0" indent="0">
              <a:buNone/>
            </a:pPr>
            <a:endParaRPr lang="bs-Latn-B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1848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618"/>
    </mc:Choice>
    <mc:Fallback>
      <p:transition spd="slow" advTm="3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950" y="258523"/>
            <a:ext cx="11890050" cy="4203118"/>
          </a:xfrm>
        </p:spPr>
        <p:txBody>
          <a:bodyPr/>
          <a:lstStyle/>
          <a:p>
            <a:pPr algn="l"/>
            <a:r>
              <a:rPr lang="bs-Cyrl-BA" sz="4400" dirty="0" smtClean="0"/>
              <a:t>Продужени боравак Основне школе</a:t>
            </a:r>
            <a:br>
              <a:rPr lang="bs-Cyrl-BA" sz="4400" dirty="0" smtClean="0"/>
            </a:br>
            <a:r>
              <a:rPr lang="bs-Cyrl-BA" sz="4400" dirty="0" smtClean="0"/>
              <a:t> „Доситеј Обрадовић“ у Добоју је потпуно опремљен у складу са потребама ученика.</a:t>
            </a:r>
            <a:br>
              <a:rPr lang="bs-Cyrl-BA" sz="4400" dirty="0" smtClean="0"/>
            </a:br>
            <a:r>
              <a:rPr lang="bs-Cyrl-BA" sz="4400" dirty="0" smtClean="0"/>
              <a:t/>
            </a:r>
            <a:br>
              <a:rPr lang="bs-Cyrl-BA" sz="4400" dirty="0" smtClean="0"/>
            </a:br>
            <a:r>
              <a:rPr lang="bs-Cyrl-BA" sz="4400" dirty="0" smtClean="0"/>
              <a:t>Располажемо са једном учионицом за одмор и слободне активности,трпезаријом и учионицом за израду домаће задаће. </a:t>
            </a:r>
            <a:endParaRPr lang="bs-Latn-BA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12450" y="4977363"/>
            <a:ext cx="8144134" cy="1117687"/>
          </a:xfrm>
        </p:spPr>
        <p:txBody>
          <a:bodyPr>
            <a:normAutofit fontScale="85000" lnSpcReduction="10000"/>
          </a:bodyPr>
          <a:lstStyle/>
          <a:p>
            <a:r>
              <a:rPr lang="bs-Cyrl-BA" sz="4000" dirty="0" smtClean="0"/>
              <a:t>Такође имамо потпуну опремљеност модерном технологијом</a:t>
            </a:r>
            <a:r>
              <a:rPr lang="bs-Cyrl-BA" dirty="0" smtClean="0"/>
              <a:t>.</a:t>
            </a:r>
            <a:endParaRPr lang="bs-Latn-B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5107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617"/>
    </mc:Choice>
    <mc:Fallback>
      <p:transition spd="slow" advTm="17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6|4|58.3|2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0.2|7.3|6.8|6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1.7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2|15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4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5.1|27.6|3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2.8|2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1|0.9|0.9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5|6.5|10.1|2.8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412</TotalTime>
  <Words>1136</Words>
  <Application>Microsoft Office PowerPoint</Application>
  <PresentationFormat>Custom</PresentationFormat>
  <Paragraphs>116</Paragraphs>
  <Slides>38</Slides>
  <Notes>4</Notes>
  <HiddenSlides>0</HiddenSlides>
  <MMClips>36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Berlin</vt:lpstr>
      <vt:lpstr>ПРОДУЖЕНИ БОРАВАК</vt:lpstr>
      <vt:lpstr>Slide 2</vt:lpstr>
      <vt:lpstr>Шта је продужени боравак?</vt:lpstr>
      <vt:lpstr>Продужени боравак није само израда домаће задаће!</vt:lpstr>
      <vt:lpstr>Slide 5</vt:lpstr>
      <vt:lpstr>Slide 6</vt:lpstr>
      <vt:lpstr>Slide 7</vt:lpstr>
      <vt:lpstr>У нашем продуженом боравку је уписано 150 ученика.</vt:lpstr>
      <vt:lpstr>Продужени боравак Основне школе  „Доситеј Обрадовић“ у Добоју је потпуно опремљен у складу са потребама ученика.  Располажемо са једном учионицом за одмор и слободне активности,трпезаријом и учионицом за израду домаће задаће. </vt:lpstr>
      <vt:lpstr>Slide 10</vt:lpstr>
      <vt:lpstr>Slide 11</vt:lpstr>
      <vt:lpstr>Један дан у продуженом боравку</vt:lpstr>
      <vt:lpstr>Учимо дјецу да поштују различитости . Веома нам је важно да дјеца немају никакве предрасуде у вези националности, боје коже, вјере и слично.  </vt:lpstr>
      <vt:lpstr>Slide 14</vt:lpstr>
      <vt:lpstr>Slide 15</vt:lpstr>
      <vt:lpstr>Slide 16</vt:lpstr>
      <vt:lpstr>Slide 17</vt:lpstr>
      <vt:lpstr>Израда домаће задаће</vt:lpstr>
      <vt:lpstr>Израда домаће задаће пружа нам могућност увиђања у потешкоће у учењу одређеног ученика, па онда ми у продуженом боравку уводимо индивидуализирани рад са тим ученицима.   Тренутно, у продуженом боравку имамо дјеце из другог разреда која имају потешкоће са читањем.   Нашим свакодневним индивидуализираним  радом са том дјецом смо у року од мјесец дана постигли велики успјех.   </vt:lpstr>
      <vt:lpstr>Ручак </vt:lpstr>
      <vt:lpstr>Slide 21</vt:lpstr>
      <vt:lpstr>Slide 22</vt:lpstr>
      <vt:lpstr>Слободне активности</vt:lpstr>
      <vt:lpstr>Креативне радионице</vt:lpstr>
      <vt:lpstr>Slide 25</vt:lpstr>
      <vt:lpstr>Приредбе </vt:lpstr>
      <vt:lpstr>Сајам ученичких радова</vt:lpstr>
      <vt:lpstr>МОТИВАЦИЈА У ПРОДУЖЕНОМ БОРАВКУ</vt:lpstr>
      <vt:lpstr>Велики је задатак пред нама , водитељима продуженог боравка. Како мотивисати дјецу?</vt:lpstr>
      <vt:lpstr>Сегменти мотивације ученика у продуженом боравку:</vt:lpstr>
      <vt:lpstr>Породична атмосфера</vt:lpstr>
      <vt:lpstr>Slide 32</vt:lpstr>
      <vt:lpstr>Сарадња са професорима разредне наставе</vt:lpstr>
      <vt:lpstr>Израда домаће задаће</vt:lpstr>
      <vt:lpstr>Индивидуални рад</vt:lpstr>
      <vt:lpstr>Дипломе (награде)</vt:lpstr>
      <vt:lpstr>Slide 37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ПРОДУЖЕНИ БОРАВАК</dc:title>
  <dc:creator>Jovanovic</dc:creator>
  <cp:lastModifiedBy>Gordana Popadic</cp:lastModifiedBy>
  <cp:revision>55</cp:revision>
  <dcterms:created xsi:type="dcterms:W3CDTF">2018-10-11T12:09:07Z</dcterms:created>
  <dcterms:modified xsi:type="dcterms:W3CDTF">2018-11-30T09:48:24Z</dcterms:modified>
</cp:coreProperties>
</file>