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86" r:id="rId3"/>
    <p:sldId id="263" r:id="rId4"/>
    <p:sldId id="292" r:id="rId5"/>
    <p:sldId id="288" r:id="rId6"/>
    <p:sldId id="308" r:id="rId7"/>
    <p:sldId id="262" r:id="rId8"/>
    <p:sldId id="311" r:id="rId9"/>
    <p:sldId id="303" r:id="rId10"/>
    <p:sldId id="312" r:id="rId11"/>
    <p:sldId id="305" r:id="rId12"/>
    <p:sldId id="293" r:id="rId13"/>
    <p:sldId id="294" r:id="rId14"/>
    <p:sldId id="306" r:id="rId15"/>
    <p:sldId id="289" r:id="rId16"/>
    <p:sldId id="296" r:id="rId17"/>
    <p:sldId id="291" r:id="rId18"/>
    <p:sldId id="297" r:id="rId19"/>
    <p:sldId id="31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98633-B89A-456A-B3D4-5F9534F613E2}" type="datetimeFigureOut">
              <a:rPr lang="en-GB" smtClean="0"/>
              <a:pPr/>
              <a:t>30/11/2018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FBC34-EA72-4869-8AA1-122577349B2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FBC34-EA72-4869-8AA1-122577349B20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027F-4DD6-494D-ACEB-E84059BBD386}" type="datetimeFigureOut">
              <a:rPr lang="en-GB" smtClean="0"/>
              <a:pPr/>
              <a:t>30/11/2018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6FF9-53D4-40FC-8F59-28CDA8CE55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027F-4DD6-494D-ACEB-E84059BBD386}" type="datetimeFigureOut">
              <a:rPr lang="en-GB" smtClean="0"/>
              <a:pPr/>
              <a:t>30/11/2018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6FF9-53D4-40FC-8F59-28CDA8CE55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027F-4DD6-494D-ACEB-E84059BBD386}" type="datetimeFigureOut">
              <a:rPr lang="en-GB" smtClean="0"/>
              <a:pPr/>
              <a:t>30/11/2018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6FF9-53D4-40FC-8F59-28CDA8CE55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027F-4DD6-494D-ACEB-E84059BBD386}" type="datetimeFigureOut">
              <a:rPr lang="en-GB" smtClean="0"/>
              <a:pPr/>
              <a:t>30/11/2018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6FF9-53D4-40FC-8F59-28CDA8CE55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027F-4DD6-494D-ACEB-E84059BBD386}" type="datetimeFigureOut">
              <a:rPr lang="en-GB" smtClean="0"/>
              <a:pPr/>
              <a:t>30/11/2018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6FF9-53D4-40FC-8F59-28CDA8CE55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027F-4DD6-494D-ACEB-E84059BBD386}" type="datetimeFigureOut">
              <a:rPr lang="en-GB" smtClean="0"/>
              <a:pPr/>
              <a:t>30/11/2018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6FF9-53D4-40FC-8F59-28CDA8CE55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027F-4DD6-494D-ACEB-E84059BBD386}" type="datetimeFigureOut">
              <a:rPr lang="en-GB" smtClean="0"/>
              <a:pPr/>
              <a:t>30/11/2018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6FF9-53D4-40FC-8F59-28CDA8CE55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027F-4DD6-494D-ACEB-E84059BBD386}" type="datetimeFigureOut">
              <a:rPr lang="en-GB" smtClean="0"/>
              <a:pPr/>
              <a:t>30/11/2018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6FF9-53D4-40FC-8F59-28CDA8CE55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027F-4DD6-494D-ACEB-E84059BBD386}" type="datetimeFigureOut">
              <a:rPr lang="en-GB" smtClean="0"/>
              <a:pPr/>
              <a:t>30/11/2018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6FF9-53D4-40FC-8F59-28CDA8CE55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027F-4DD6-494D-ACEB-E84059BBD386}" type="datetimeFigureOut">
              <a:rPr lang="en-GB" smtClean="0"/>
              <a:pPr/>
              <a:t>30/11/2018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6FF9-53D4-40FC-8F59-28CDA8CE55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B027F-4DD6-494D-ACEB-E84059BBD386}" type="datetimeFigureOut">
              <a:rPr lang="en-GB" smtClean="0"/>
              <a:pPr/>
              <a:t>30/11/2018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6FF9-53D4-40FC-8F59-28CDA8CE55F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B027F-4DD6-494D-ACEB-E84059BBD386}" type="datetimeFigureOut">
              <a:rPr lang="en-GB" smtClean="0"/>
              <a:pPr/>
              <a:t>30/11/2018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16FF9-53D4-40FC-8F59-28CDA8CE55F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257800"/>
            <a:ext cx="9144000" cy="16002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829050" y="3327400"/>
            <a:ext cx="1485900" cy="0"/>
          </a:xfrm>
          <a:prstGeom prst="line">
            <a:avLst/>
          </a:prstGeom>
          <a:ln w="28575">
            <a:solidFill>
              <a:srgbClr val="54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07504" y="2996952"/>
            <a:ext cx="8839200" cy="720080"/>
          </a:xfrm>
          <a:solidFill>
            <a:schemeClr val="accent3">
              <a:tint val="50000"/>
              <a:satMod val="30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МОТИВАЦИЈА ДЈЕЦЕ У ПРОДУЖЕНОМ   БОРАВКУ ОСНОВНЕ ШКОЛЕ</a:t>
            </a:r>
            <a:r>
              <a:rPr lang="sr-Cyrl-R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88669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Новембар, 2018. године</a:t>
            </a:r>
            <a:r>
              <a:rPr lang="sr-Latn-CS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sr-Latn-CS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bs-Cyrl-BA" sz="1400" dirty="0" smtClean="0">
                <a:latin typeface="Times New Roman" pitchFamily="18" charset="0"/>
                <a:cs typeface="Times New Roman" pitchFamily="18" charset="0"/>
              </a:rPr>
              <a:t>Инспектор-просвјетни савјетник: Гордана Попадић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Slika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77800"/>
            <a:ext cx="2286000" cy="2603128"/>
          </a:xfrm>
          <a:prstGeom prst="rect">
            <a:avLst/>
          </a:prstGeom>
        </p:spPr>
      </p:pic>
      <p:pic>
        <p:nvPicPr>
          <p:cNvPr id="15" name="Slika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53200" y="279400"/>
            <a:ext cx="2057400" cy="2429520"/>
          </a:xfrm>
          <a:prstGeom prst="rect">
            <a:avLst/>
          </a:prstGeom>
        </p:spPr>
      </p:pic>
      <p:pic>
        <p:nvPicPr>
          <p:cNvPr id="11" name="Picture 10" descr="Ð ÐµÐ·ÑÐ»ÑÐ°Ñ ÑÐ»Ð¸ÐºÐ° Ð·Ð° Ð¼Ð¾ÑÐ¸Ð²Ð°ÑÐ¸ÑÐ° Ð´ÐµÑÐµ Ñ Ð¿ÑÐ¾Ð´ÑÐ¶ÐµÐ½Ð¾Ð¼ Ð±Ð¾ÑÐ°Ð²ÐºÑ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76672"/>
            <a:ext cx="329565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ttps://www.profil-klett.hr/sites/default/files/styles/sx_1170/public/field/image/thinkstockphotos-493704473.jpg?itok=RxiV_hf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933056"/>
            <a:ext cx="8784976" cy="23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74638"/>
            <a:ext cx="4139952" cy="562074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МОТИВАЦИЈА</a:t>
            </a:r>
            <a:endParaRPr lang="bs-Latn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342900" y="1124744"/>
            <a:ext cx="8693596" cy="500141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sr-Cyrl-R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УНУТРАШЊИ  </a:t>
            </a:r>
            <a:r>
              <a:rPr lang="sr-Cyrl-R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мотиватори</a:t>
            </a:r>
            <a:r>
              <a:rPr lang="sr-Cyrl-R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sr-Cyrl-RS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sr-Cyrl-R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r-Cyrl-R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способност </a:t>
            </a:r>
            <a:r>
              <a:rPr lang="sr-Cyrl-R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рјешавања проблема, радне навике</a:t>
            </a:r>
            <a:r>
              <a:rPr lang="sr-Cyrl-R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R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одговорност,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sr-Cyrl-R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r-Cyrl-R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интересовања</a:t>
            </a:r>
            <a:r>
              <a:rPr lang="sr-Cyrl-R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амбиција,</a:t>
            </a:r>
            <a:r>
              <a:rPr lang="sr-Cyrl-R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самопоуздање</a:t>
            </a:r>
            <a:r>
              <a:rPr lang="sr-Cyrl-R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афирмација</a:t>
            </a:r>
            <a:r>
              <a:rPr lang="sr-Cyrl-R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sr-Cyrl-R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r-Cyrl-R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постављање и постизање циљева, </a:t>
            </a:r>
            <a:r>
              <a:rPr lang="sr-Cyrl-R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темперамент, </a:t>
            </a:r>
            <a:r>
              <a:rPr lang="sr-Cyrl-R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стилови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sr-Cyrl-R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sr-Cyrl-R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учења, </a:t>
            </a:r>
            <a:r>
              <a:rPr lang="sr-Cyrl-R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систем вриједности</a:t>
            </a:r>
            <a:r>
              <a:rPr lang="sr-Cyrl-R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доживљај </a:t>
            </a:r>
            <a:r>
              <a:rPr lang="sr-Cyrl-R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притиска групе, </a:t>
            </a:r>
            <a:r>
              <a:rPr lang="sr-Cyrl-R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лични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sr-Cyrl-R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доживљај опажања водитеља, </a:t>
            </a:r>
            <a:r>
              <a:rPr lang="sr-Cyrl-R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свијест </a:t>
            </a:r>
            <a:r>
              <a:rPr lang="sr-Cyrl-R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  постигнућу/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sr-Cyrl-R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R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напредовању</a:t>
            </a:r>
            <a:r>
              <a:rPr lang="sr-Cyrl-R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sr-Cyrl-RS" sz="2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ВАЊСКИ  </a:t>
            </a:r>
            <a:r>
              <a:rPr lang="sr-Cyrl-RS" sz="24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мотиватори</a:t>
            </a:r>
            <a:r>
              <a:rPr lang="sr-Cyrl-RS" sz="2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0" algn="just">
              <a:spcBef>
                <a:spcPts val="0"/>
              </a:spcBef>
              <a:buNone/>
              <a:defRPr/>
            </a:pPr>
            <a:r>
              <a:rPr lang="sr-Cyrl-RS" sz="24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односи </a:t>
            </a:r>
            <a:r>
              <a:rPr lang="sr-Cyrl-RS" sz="2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 другима, родитељи, </a:t>
            </a:r>
            <a:r>
              <a:rPr lang="sr-Cyrl-RS" sz="24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средина/окружење, школа,</a:t>
            </a:r>
          </a:p>
          <a:p>
            <a:pPr marL="0" lvl="0" indent="0" algn="just">
              <a:spcBef>
                <a:spcPts val="0"/>
              </a:spcBef>
              <a:buNone/>
              <a:defRPr/>
            </a:pPr>
            <a:r>
              <a:rPr lang="sr-Cyrl-RS" sz="24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резултати, ваннаставне </a:t>
            </a:r>
            <a:r>
              <a:rPr lang="sr-Cyrl-RS" sz="2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активности, награде/казне, </a:t>
            </a:r>
            <a:endParaRPr lang="sr-Cyrl-RS" sz="2400" kern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buNone/>
              <a:defRPr/>
            </a:pPr>
            <a:r>
              <a:rPr lang="sr-Cyrl-RS" sz="24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циљеви које је могуће постићи, </a:t>
            </a:r>
            <a:r>
              <a:rPr lang="sr-Cyrl-RS" sz="24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осмишљен процес</a:t>
            </a:r>
          </a:p>
          <a:p>
            <a:pPr marL="0" lvl="0" indent="0" algn="just">
              <a:spcBef>
                <a:spcPts val="0"/>
              </a:spcBef>
              <a:buNone/>
              <a:defRPr/>
            </a:pPr>
            <a:r>
              <a:rPr lang="sr-Cyrl-RS" sz="24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поучавања</a:t>
            </a:r>
            <a:r>
              <a:rPr lang="sr-Cyrl-RS" sz="24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рад </a:t>
            </a:r>
            <a:r>
              <a:rPr lang="sr-Cyrl-RS" sz="24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 групи, </a:t>
            </a:r>
            <a:r>
              <a:rPr lang="sr-Cyrl-RS" sz="24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перцепција водитеља.</a:t>
            </a:r>
            <a:endParaRPr lang="en-GB" sz="2400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s-Latn-BA" dirty="0"/>
          </a:p>
        </p:txBody>
      </p:sp>
      <p:sp>
        <p:nvSpPr>
          <p:cNvPr id="4" name="Rectangle 6"/>
          <p:cNvSpPr/>
          <p:nvPr/>
        </p:nvSpPr>
        <p:spPr>
          <a:xfrm>
            <a:off x="152400" y="6138333"/>
            <a:ext cx="381000" cy="50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9761" y="6215446"/>
            <a:ext cx="34290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МОТИВАЦИЈА ДЈЕЦЕ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У ПРОДУЖЕНОМ БОРАВКУ</a:t>
            </a:r>
            <a:endParaRPr lang="en-US" sz="11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146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" y="6646333"/>
            <a:ext cx="1200150" cy="0"/>
          </a:xfrm>
          <a:prstGeom prst="line">
            <a:avLst/>
          </a:prstGeom>
          <a:ln w="28575">
            <a:solidFill>
              <a:srgbClr val="54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3400" y="6106585"/>
            <a:ext cx="34290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МОТИВАЦИЈА ДЈЕЦЕ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У ПРОДУЖЕНОМ БОРАВКУ</a:t>
            </a:r>
            <a:endParaRPr lang="en-US" sz="11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6138333"/>
            <a:ext cx="381000" cy="50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16632"/>
            <a:ext cx="3851920" cy="6293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381000" y="332656"/>
            <a:ext cx="2305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МОТИВАЦИЈА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152400" y="3984571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Pravougaonik 1"/>
          <p:cNvSpPr/>
          <p:nvPr/>
        </p:nvSpPr>
        <p:spPr>
          <a:xfrm>
            <a:off x="179512" y="692696"/>
            <a:ext cx="5256584" cy="5262979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s-Cyrl-BA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Шта јача мотивацију?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sr-Cyrl-R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ВОДИТЕЉ И ЊЕГОВА УЛОГА У ПРОДУЖЕНОМ БОРАВКУ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sr-Cyrl-R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ЛИЧНИ ПРИМЈЕР ВОДИТЕЉА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sr-Cyrl-RS" sz="24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СТИЛ РАДА ВОДИТЕЉА У ПБ</a:t>
            </a:r>
            <a:endParaRPr lang="sr-Cyrl-RS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sr-Cyrl-R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ПЛАНИРАЊЕ АКТИВНОСТИ И ПОУЧАВАЊА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sr-Cyrl-R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ВОДИТЕЉ КОЈИ ВОЛИ ПОУЧАВАТИ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sr-Cyrl-R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ВОДИТЕЉ КОЈИ ПРИМИЈЕЊУЈЕ РАЗНОВРСНЕ АКТИВНОСТИ/САДРЖАЈЕ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sr-Cyrl-R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ПОВРАТНА ИНФОРМАЦИЈА (обострано информисање)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93800"/>
            <a:ext cx="3275195" cy="545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1704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" y="6646333"/>
            <a:ext cx="1200150" cy="0"/>
          </a:xfrm>
          <a:prstGeom prst="line">
            <a:avLst/>
          </a:prstGeom>
          <a:ln w="28575">
            <a:solidFill>
              <a:srgbClr val="54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3400" y="6215446"/>
            <a:ext cx="34290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МОТИВАЦИЈА ДЈЕЦЕ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У ПРОДУЖЕНОМ БОРАВКУ</a:t>
            </a: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6138333"/>
            <a:ext cx="381000" cy="50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98583"/>
            <a:ext cx="4067944" cy="4941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381000" y="260648"/>
            <a:ext cx="2305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МОТИВАЦИЈА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228600" y="4038600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Pravougaonik 1"/>
          <p:cNvSpPr/>
          <p:nvPr/>
        </p:nvSpPr>
        <p:spPr>
          <a:xfrm>
            <a:off x="179512" y="764704"/>
            <a:ext cx="8496944" cy="5262979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sr-Cyrl-RS" sz="2800" dirty="0" smtClean="0">
                <a:solidFill>
                  <a:prstClr val="black"/>
                </a:solidFill>
                <a:latin typeface="Times New Roman" pitchFamily="18" charset="0"/>
                <a:ea typeface="TimesNewRomanPSMT" charset="-128"/>
                <a:cs typeface="Times New Roman" pitchFamily="18" charset="0"/>
              </a:rPr>
              <a:t>Вјештине и способности водитеља у продуженом боравку које могу јачати мотивацију дјеце: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sr-Cyrl-RS" sz="2800" b="1" dirty="0" smtClean="0">
                <a:solidFill>
                  <a:prstClr val="black"/>
                </a:solidFill>
                <a:latin typeface="Times New Roman" pitchFamily="18" charset="0"/>
                <a:ea typeface="TimesNewRomanPSMT" charset="-128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ea typeface="TimesNewRomanPSMT" charset="-128"/>
                <a:cs typeface="Times New Roman" pitchFamily="18" charset="0"/>
              </a:rPr>
              <a:t>КРЕАТИВНОСТ</a:t>
            </a:r>
            <a:r>
              <a:rPr lang="bs-Cyrl-BA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bs-Cyrl-BA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ЕМПАТИЈА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bs-Cyrl-BA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РАЗУМИЈЕВАЊЕ ТУЂИХ ЕМОЦИЈА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bs-Cyrl-BA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УПРАВЉАЊЕ ЕМОЦИЈАМА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bs-Cyrl-BA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NewRomanPSMT" charset="-128"/>
                <a:cs typeface="Times New Roman" pitchFamily="18" charset="0"/>
              </a:rPr>
              <a:t> </a:t>
            </a:r>
            <a:r>
              <a:rPr lang="bs-Cyrl-BA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NewRomanPSMT" charset="-128"/>
                <a:cs typeface="Times New Roman" pitchFamily="18" charset="0"/>
              </a:rPr>
              <a:t>УВАЖАВАЊЕ РАЗЛИЧИТОСТИ</a:t>
            </a:r>
            <a:endParaRPr lang="sr-Cyrl-RS" sz="2800" b="1" dirty="0" smtClean="0">
              <a:solidFill>
                <a:prstClr val="black"/>
              </a:solidFill>
              <a:latin typeface="Times New Roman" pitchFamily="18" charset="0"/>
              <a:ea typeface="TimesNewRomanPSMT" charset="-128"/>
              <a:cs typeface="Times New Roman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sr-Cyrl-RS" sz="2800" b="1" dirty="0" smtClean="0">
                <a:solidFill>
                  <a:prstClr val="black"/>
                </a:solidFill>
                <a:latin typeface="Times New Roman" pitchFamily="18" charset="0"/>
                <a:ea typeface="TimesNewRomanPSMT" charset="-128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ea typeface="TimesNewRomanPSMT" charset="-128"/>
                <a:cs typeface="Times New Roman" pitchFamily="18" charset="0"/>
              </a:rPr>
              <a:t>КОМУНИКАТИВНОСТ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ea typeface="TimesNewRomanPSMT" charset="-128"/>
              <a:cs typeface="Times New Roman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sr-Cyrl-RS" sz="2800" b="1" dirty="0" smtClean="0">
                <a:solidFill>
                  <a:prstClr val="black"/>
                </a:solidFill>
                <a:latin typeface="Times New Roman" pitchFamily="18" charset="0"/>
                <a:ea typeface="TimesNewRomanPSMT" charset="-128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ea typeface="TimesNewRomanPSMT" charset="-128"/>
                <a:cs typeface="Times New Roman" pitchFamily="18" charset="0"/>
              </a:rPr>
              <a:t>ОРГАНИЗОВАНОСТ</a:t>
            </a:r>
            <a:endParaRPr lang="sr-Cyrl-RS" sz="2800" b="1" dirty="0">
              <a:solidFill>
                <a:prstClr val="black"/>
              </a:solidFill>
              <a:latin typeface="Times New Roman" pitchFamily="18" charset="0"/>
              <a:ea typeface="TimesNewRomanPSMT" charset="-128"/>
              <a:cs typeface="Times New Roman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sr-Cyrl-RS" sz="2800" b="1" dirty="0" smtClean="0">
                <a:solidFill>
                  <a:prstClr val="black"/>
                </a:solidFill>
                <a:latin typeface="Times New Roman" pitchFamily="18" charset="0"/>
                <a:ea typeface="TimesNewRomanPSMT" charset="-128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ea typeface="TimesNewRomanPSMT" charset="-128"/>
                <a:cs typeface="Times New Roman" pitchFamily="18" charset="0"/>
              </a:rPr>
              <a:t>ПОУЗДАНОСТ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ea typeface="TimesNewRomanPSMT" charset="-128"/>
              <a:cs typeface="Times New Roman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sr-Cyrl-RS" sz="2800" b="1" dirty="0" smtClean="0">
                <a:solidFill>
                  <a:prstClr val="black"/>
                </a:solidFill>
                <a:latin typeface="Times New Roman" pitchFamily="18" charset="0"/>
                <a:ea typeface="TimesNewRomanPSMT" charset="-128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ea typeface="TimesNewRomanPSMT" charset="-128"/>
                <a:cs typeface="Times New Roman" pitchFamily="18" charset="0"/>
              </a:rPr>
              <a:t>ОТВОРЕНОСТ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ea typeface="TimesNewRomanPSMT" charset="-128"/>
              <a:cs typeface="Times New Roman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sr-Cyrl-RS" sz="2800" b="1" dirty="0" smtClean="0">
                <a:solidFill>
                  <a:prstClr val="black"/>
                </a:solidFill>
                <a:latin typeface="Times New Roman" pitchFamily="18" charset="0"/>
                <a:ea typeface="TimesNewRomanPSMT" charset="-128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Times New Roman" pitchFamily="18" charset="0"/>
                <a:ea typeface="TimesNewRomanPSMT" charset="-128"/>
                <a:cs typeface="Times New Roman" pitchFamily="18" charset="0"/>
              </a:rPr>
              <a:t>ФЛЕКСИБИЛНОСТ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ea typeface="TimesNewRomanPSMT" charset="-128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21088"/>
            <a:ext cx="4499331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0274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3568" y="6741368"/>
            <a:ext cx="1200150" cy="0"/>
          </a:xfrm>
          <a:prstGeom prst="line">
            <a:avLst/>
          </a:prstGeom>
          <a:ln w="28575">
            <a:solidFill>
              <a:srgbClr val="54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3400" y="6237312"/>
            <a:ext cx="231040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МОТИВАЦИЈА ДЈЕЦЕ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У ПРОДУЖЕНОМ БОРАВКУ</a:t>
            </a:r>
            <a:endParaRPr lang="en-US" sz="11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6237312"/>
            <a:ext cx="381000" cy="50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16632"/>
            <a:ext cx="3995936" cy="50405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381000" y="188640"/>
            <a:ext cx="2305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МОТИВАЦИЈА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152400" y="3984571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Pravougaonik 1"/>
          <p:cNvSpPr/>
          <p:nvPr/>
        </p:nvSpPr>
        <p:spPr>
          <a:xfrm>
            <a:off x="179512" y="548681"/>
            <a:ext cx="4536504" cy="563231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s-Cyrl-BA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Шта јача мотивацију?</a:t>
            </a:r>
            <a:endParaRPr lang="bs-Cyrl-BA" sz="24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bs-Cyrl-BA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ПОДРШКА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bs-Cyrl-BA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ПОШТОВАЊЕ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bs-Cyrl-BA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ПОДСТИЦАЊЕ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bs-Cyrl-BA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ПРИХВАЋАЊЕ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bs-Cyrl-BA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ХВАЉЕЊЕ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sr-Cyrl-RS" sz="2400" b="1" dirty="0" smtClean="0">
                <a:solidFill>
                  <a:prstClr val="black"/>
                </a:solidFill>
                <a:latin typeface="Times New Roman" pitchFamily="18" charset="0"/>
                <a:ea typeface="TimesNewRomanPSMT" charset="-128"/>
                <a:cs typeface="Times New Roman" pitchFamily="18" charset="0"/>
              </a:rPr>
              <a:t> </a:t>
            </a:r>
            <a:r>
              <a:rPr lang="bs-Cyrl-BA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ПОМАГАЊЕ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bs-Cyrl-BA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САРАДЊА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bs-Cyrl-BA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САМОПОУЗДАЊЕ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s-Cyrl-BA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NewRomanPSMT" charset="-128"/>
                <a:cs typeface="Times New Roman" pitchFamily="18" charset="0"/>
              </a:rPr>
              <a:t> ИГРА/ИГРОЛИКЕ   АКТИВНОСТИ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r-Cyrl-RS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ПОЗИТИВНО/</a:t>
            </a:r>
          </a:p>
          <a:p>
            <a:pPr marL="285750" indent="-285750"/>
            <a:r>
              <a:rPr lang="sr-Cyrl-RS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 ПОДСТИЦАЈНО ОКРУЖЕЊЕ</a:t>
            </a:r>
            <a:endParaRPr lang="en-GB" sz="24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/>
            <a:endParaRPr lang="en-US" sz="2400" b="1" dirty="0">
              <a:solidFill>
                <a:prstClr val="black"/>
              </a:solidFill>
              <a:latin typeface="Times New Roman" pitchFamily="18" charset="0"/>
              <a:ea typeface="TimesNewRomanPSMT" charset="-128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3800"/>
            <a:ext cx="3995275" cy="5452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2592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" y="6646333"/>
            <a:ext cx="1200150" cy="0"/>
          </a:xfrm>
          <a:prstGeom prst="line">
            <a:avLst/>
          </a:prstGeom>
          <a:ln w="28575">
            <a:solidFill>
              <a:srgbClr val="54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3400" y="6106585"/>
            <a:ext cx="34290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МОТИВАЦИЈА ДЈЕЦЕ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У ПРОДУЖЕНОМ БОРАВКУ</a:t>
            </a:r>
            <a:endParaRPr lang="en-US" sz="11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6138333"/>
            <a:ext cx="381000" cy="50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16632"/>
            <a:ext cx="3563888" cy="6480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381000" y="188640"/>
            <a:ext cx="2305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МОТИВАЦИЈА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152400" y="3984571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Pravougaonik 1"/>
          <p:cNvSpPr/>
          <p:nvPr/>
        </p:nvSpPr>
        <p:spPr>
          <a:xfrm>
            <a:off x="152400" y="836712"/>
            <a:ext cx="8524056" cy="446276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s-Cyrl-BA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Шта јача мотивацију?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sr-Cyrl-RS" sz="24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ФЛЕКСИБИЛНОСТ У ОРГАНИЗАЦИЈИ </a:t>
            </a:r>
            <a:r>
              <a:rPr lang="sr-Cyrl-RS" sz="20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РАДА/АКТИВНОСТИ У ПРОДУЖЕНОМ БОРАВКУ</a:t>
            </a:r>
            <a:endParaRPr lang="en-GB" sz="2000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sr-Cyrl-R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ПОУЧАВАЊЕ ПРИЛАГОЂЕНО РАЗЛИЧИТИМ </a:t>
            </a:r>
            <a:r>
              <a:rPr lang="sr-Cyrl-R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СПОСОБНОСТИМА/МОГУЋНОСТИМА ДЈЕЦЕ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sr-Cyrl-R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ОДГОВОРНОСТ ВОДИТЕЉА </a:t>
            </a:r>
            <a:r>
              <a:rPr lang="sr-Cyrl-R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(УПУЋИВАЊЕ НА ИЗВОРЕ ИНФОРМАЦИЈА, САРАЂИВАТИ, СЛУШАТИ, ОТВОРЕНОСТ ПРЕМА СВИМ ВРСТАМА ПИТАЊА, МОТИВИСАН И ПРЕДАН РАДУ)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sr-Cyrl-R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ОДГОВОРНОСТ ДЈЕЦЕ </a:t>
            </a:r>
            <a:r>
              <a:rPr lang="sr-Cyrl-R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(САРАЂУЈУ СА ВОДИТЕЉЕМ, АКТИВО УЧЕСТВУЈУ, ПОШТУЈУ ВОДИТЕЉА, ИМАЈУ АМБИЦИЈЕ, ПОКАЗУЈУ ОДГОВОРНОСТ И САМОСТАЛНОСТ)</a:t>
            </a:r>
            <a:endParaRPr lang="en-GB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400" b="1" dirty="0">
              <a:solidFill>
                <a:prstClr val="black"/>
              </a:solidFill>
              <a:latin typeface="Times New Roman" pitchFamily="18" charset="0"/>
              <a:ea typeface="TimesNewRomanPSMT" charset="-128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45224"/>
            <a:ext cx="6371539" cy="120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1938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" y="6646333"/>
            <a:ext cx="1200150" cy="0"/>
          </a:xfrm>
          <a:prstGeom prst="line">
            <a:avLst/>
          </a:prstGeom>
          <a:ln w="28575">
            <a:solidFill>
              <a:srgbClr val="54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3400" y="6106585"/>
            <a:ext cx="34290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МОТИВАЦИЈА ДЈЕЦЕ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У ПРОДУЖЕНОМ БОРАВКУ</a:t>
            </a:r>
            <a:endParaRPr lang="en-US" sz="11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6138333"/>
            <a:ext cx="381000" cy="50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88640"/>
            <a:ext cx="3563888" cy="86409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381000" y="332656"/>
            <a:ext cx="2305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МОТИВАЦИЈА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228600" y="4038600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3528" y="1916832"/>
            <a:ext cx="8640960" cy="4154984"/>
          </a:xfrm>
          <a:prstGeom prst="rect">
            <a:avLst/>
          </a:prstGeom>
          <a:solidFill>
            <a:srgbClr val="92D050"/>
          </a:solidFill>
          <a:ln w="57150">
            <a:solidFill>
              <a:schemeClr val="accent3">
                <a:lumMod val="75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sr-Cyrl-R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Подстицајна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повратна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s-Cyrl-BA" sz="2400" b="1" dirty="0" smtClean="0">
                <a:latin typeface="Times New Roman" pitchFamily="18" charset="0"/>
                <a:cs typeface="Times New Roman" pitchFamily="18" charset="0"/>
              </a:rPr>
              <a:t>информација/порука водитеља ПБ.</a:t>
            </a:r>
            <a:endParaRPr lang="en-GB" sz="2400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R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“На</a:t>
            </a:r>
            <a:r>
              <a:rPr lang="fi-FI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љубави, пажњи и похвалама</a:t>
            </a:r>
            <a:r>
              <a:rPr lang="fi-FI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fi-FI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треба</a:t>
            </a:r>
            <a:r>
              <a:rPr lang="fi-FI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штедјети”</a:t>
            </a:r>
          </a:p>
          <a:p>
            <a:pPr algn="ctr"/>
            <a:endParaRPr lang="fi-FI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Констатација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“Добро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учињено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q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Наглашавање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“Данас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си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био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ла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бољи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а него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икад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q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Признање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“Ваша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одлично урадила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Wingdings" pitchFamily="2" charset="2"/>
              <a:buChar char="q"/>
            </a:pPr>
            <a:r>
              <a:rPr lang="fi-FI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Похвала</a:t>
            </a:r>
            <a:r>
              <a:rPr lang="fi-FI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“Ово</a:t>
            </a:r>
            <a:r>
              <a:rPr lang="fi-FI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заслужује</a:t>
            </a:r>
            <a:r>
              <a:rPr lang="fi-FI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велики</a:t>
            </a:r>
            <a:r>
              <a:rPr lang="fi-FI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пљесак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аплауз</a:t>
            </a:r>
            <a:r>
              <a:rPr lang="fi-FI" sz="2400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”)</a:t>
            </a:r>
            <a:endParaRPr lang="fi-FI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Награда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“Овакав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одговор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треба наградити”-интерне </a:t>
            </a: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                      награде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568" y="127000"/>
            <a:ext cx="5627687" cy="178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" y="6646333"/>
            <a:ext cx="1200150" cy="0"/>
          </a:xfrm>
          <a:prstGeom prst="line">
            <a:avLst/>
          </a:prstGeom>
          <a:ln w="28575">
            <a:solidFill>
              <a:srgbClr val="54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3400" y="6106585"/>
            <a:ext cx="34290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МОТИВАЦИЈА ДЈЕЦЕ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У ПРОДУЖЕНОМ БОРАВАКУ</a:t>
            </a: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6138333"/>
            <a:ext cx="381000" cy="50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806" y="59882"/>
            <a:ext cx="3563888" cy="65354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342900" y="251766"/>
            <a:ext cx="22856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МОТИВАЦИЈА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228600" y="4038600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3528" y="1412777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r-Cyrl-R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R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Pravougaonik 1"/>
          <p:cNvSpPr/>
          <p:nvPr/>
        </p:nvSpPr>
        <p:spPr>
          <a:xfrm>
            <a:off x="342900" y="998464"/>
            <a:ext cx="8333556" cy="5139869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3">
                <a:lumMod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lvl="0" algn="just"/>
            <a:r>
              <a:rPr lang="sr-Cyrl-RS" sz="2000" b="1" dirty="0" smtClean="0">
                <a:solidFill>
                  <a:prstClr val="black"/>
                </a:solidFill>
                <a:latin typeface="Times New Roman" pitchFamily="18" charset="0"/>
                <a:ea typeface="TimesNewRomanPSMT" charset="-128"/>
                <a:cs typeface="Times New Roman" pitchFamily="18" charset="0"/>
              </a:rPr>
              <a:t>Оно што може негативно утицати на мотивацију….</a:t>
            </a:r>
          </a:p>
          <a:p>
            <a:pPr lvl="0" algn="just"/>
            <a:endParaRPr lang="sr-Cyrl-RS" sz="2000" b="1" dirty="0">
              <a:solidFill>
                <a:prstClr val="black"/>
              </a:solidFill>
              <a:latin typeface="Times New Roman" pitchFamily="18" charset="0"/>
              <a:ea typeface="TimesNewRomanPSMT" charset="-128"/>
              <a:cs typeface="Times New Roman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sr-Cyrl-RS" sz="2400" b="1" dirty="0" smtClean="0">
                <a:solidFill>
                  <a:prstClr val="black"/>
                </a:solidFill>
                <a:latin typeface="Times New Roman" pitchFamily="18" charset="0"/>
                <a:ea typeface="TimesNewRomanPSMT" charset="-128"/>
                <a:cs typeface="Times New Roman" pitchFamily="18" charset="0"/>
              </a:rPr>
              <a:t>НЕЗАИНТЕРЕСОВАНОСТ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sr-Cyrl-RS" sz="2400" b="1" dirty="0" smtClean="0">
                <a:solidFill>
                  <a:prstClr val="black"/>
                </a:solidFill>
                <a:latin typeface="Times New Roman" pitchFamily="18" charset="0"/>
                <a:ea typeface="TimesNewRomanPSMT" charset="-128"/>
                <a:cs typeface="Times New Roman" pitchFamily="18" charset="0"/>
              </a:rPr>
              <a:t>ОДСУТНОСТ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sr-Cyrl-RS" sz="2400" b="1" dirty="0" smtClean="0">
                <a:solidFill>
                  <a:prstClr val="black"/>
                </a:solidFill>
                <a:latin typeface="Times New Roman" pitchFamily="18" charset="0"/>
                <a:ea typeface="TimesNewRomanPSMT" charset="-128"/>
                <a:cs typeface="Times New Roman" pitchFamily="18" charset="0"/>
              </a:rPr>
              <a:t>НЕРВОЗА/МРЗОВОЉА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sr-Cyrl-RS" sz="2400" b="1" dirty="0" smtClean="0">
                <a:solidFill>
                  <a:prstClr val="black"/>
                </a:solidFill>
                <a:latin typeface="Times New Roman" pitchFamily="18" charset="0"/>
                <a:ea typeface="TimesNewRomanPSMT" charset="-128"/>
                <a:cs typeface="Times New Roman" pitchFamily="18" charset="0"/>
              </a:rPr>
              <a:t>НЕРАЗУМЉИВЕ ИЛИ НЕПОТПУНЕ ПОРУКЕ 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sr-Cyrl-RS" sz="2400" b="1" dirty="0" smtClean="0">
                <a:solidFill>
                  <a:prstClr val="black"/>
                </a:solidFill>
                <a:latin typeface="Times New Roman" pitchFamily="18" charset="0"/>
                <a:ea typeface="TimesNewRomanPSMT" charset="-128"/>
                <a:cs typeface="Times New Roman" pitchFamily="18" charset="0"/>
              </a:rPr>
              <a:t>НЕОДМЈЕРЕН ТОН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sr-Cyrl-RS" sz="2400" b="1" dirty="0" smtClean="0">
                <a:solidFill>
                  <a:prstClr val="black"/>
                </a:solidFill>
                <a:latin typeface="Times New Roman" pitchFamily="18" charset="0"/>
                <a:ea typeface="TimesNewRomanPSMT" charset="-128"/>
                <a:cs typeface="Times New Roman" pitchFamily="18" charset="0"/>
              </a:rPr>
              <a:t>СЛАБА ПРОЦЈЕНА ШТА, КОМЕ, КАКО И КАДА НЕШТО РЕЋИ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sr-Cyrl-RS" sz="2400" b="1" dirty="0" smtClean="0">
                <a:solidFill>
                  <a:prstClr val="black"/>
                </a:solidFill>
                <a:latin typeface="Times New Roman" pitchFamily="18" charset="0"/>
                <a:ea typeface="TimesNewRomanPSMT" charset="-128"/>
                <a:cs typeface="Times New Roman" pitchFamily="18" charset="0"/>
              </a:rPr>
              <a:t>НАЛОЗИ/НАРЕДБЕ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sr-Cyrl-RS" sz="2400" b="1" dirty="0" smtClean="0">
                <a:solidFill>
                  <a:prstClr val="black"/>
                </a:solidFill>
                <a:latin typeface="Times New Roman" pitchFamily="18" charset="0"/>
                <a:ea typeface="TimesNewRomanPSMT" charset="-128"/>
                <a:cs typeface="Times New Roman" pitchFamily="18" charset="0"/>
              </a:rPr>
              <a:t>ХЛАДАН ОДНОС 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sr-Cyrl-RS" sz="2400" b="1" dirty="0" smtClean="0">
                <a:solidFill>
                  <a:prstClr val="black"/>
                </a:solidFill>
                <a:latin typeface="Times New Roman" pitchFamily="18" charset="0"/>
                <a:ea typeface="TimesNewRomanPSMT" charset="-128"/>
                <a:cs typeface="Times New Roman" pitchFamily="18" charset="0"/>
              </a:rPr>
              <a:t>НЕ УВАЖАВА СЕ ИНИЦИЈАТИВА И МИШЉЕЊЕ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sr-Cyrl-RS" sz="2400" b="1" dirty="0" smtClean="0">
                <a:solidFill>
                  <a:prstClr val="black"/>
                </a:solidFill>
                <a:latin typeface="Times New Roman" pitchFamily="18" charset="0"/>
                <a:ea typeface="TimesNewRomanPSMT" charset="-128"/>
                <a:cs typeface="Times New Roman" pitchFamily="18" charset="0"/>
              </a:rPr>
              <a:t>НЕИСКРЕНОСТ У КОМУНИКАЦИЈИ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sr-Cyrl-RS" sz="2400" b="1" dirty="0" smtClean="0">
                <a:solidFill>
                  <a:prstClr val="black"/>
                </a:solidFill>
                <a:latin typeface="Times New Roman" pitchFamily="18" charset="0"/>
                <a:ea typeface="TimesNewRomanPSMT" charset="-128"/>
                <a:cs typeface="Times New Roman" pitchFamily="18" charset="0"/>
              </a:rPr>
              <a:t>СУВИШЕ МОНОЛОГА</a:t>
            </a:r>
            <a:endParaRPr lang="sr-Cyrl-RS" sz="2400" b="1" dirty="0">
              <a:solidFill>
                <a:prstClr val="black"/>
              </a:solidFill>
              <a:latin typeface="Times New Roman" pitchFamily="18" charset="0"/>
              <a:ea typeface="TimesNewRomanPSMT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406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" y="6646333"/>
            <a:ext cx="1200150" cy="0"/>
          </a:xfrm>
          <a:prstGeom prst="line">
            <a:avLst/>
          </a:prstGeom>
          <a:ln w="28575">
            <a:solidFill>
              <a:srgbClr val="54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3400" y="6106585"/>
            <a:ext cx="34290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МОТИВАЦИЈА ДЈЕЦЕ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У ПРОДУЖЕНОМ БОРАВКУ</a:t>
            </a:r>
            <a:endParaRPr lang="en-US" sz="11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6138333"/>
            <a:ext cx="381000" cy="50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16632"/>
            <a:ext cx="3563888" cy="7200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381000" y="260648"/>
            <a:ext cx="2305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МОТИВАЦИЈА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228600" y="4038600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520" y="1556792"/>
            <a:ext cx="8712968" cy="44012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sr-Cyrl-RS" sz="2400" b="1" dirty="0">
                <a:latin typeface="Times New Roman" pitchFamily="18" charset="0"/>
                <a:ea typeface="TimesNewRomanPSMT" charset="-128"/>
                <a:cs typeface="Times New Roman" pitchFamily="18" charset="0"/>
              </a:rPr>
              <a:t>1. Дајте им позитивне инструкције</a:t>
            </a:r>
            <a:r>
              <a:rPr lang="sr-Latn-RS" sz="2400" b="1" dirty="0">
                <a:latin typeface="Times New Roman" pitchFamily="18" charset="0"/>
                <a:ea typeface="TimesNewRomanPSMT" charset="-128"/>
                <a:cs typeface="Times New Roman" pitchFamily="18" charset="0"/>
              </a:rPr>
              <a:t>.</a:t>
            </a:r>
          </a:p>
          <a:p>
            <a:pPr lvl="0"/>
            <a:r>
              <a:rPr lang="sr-Latn-RS" sz="2000" b="1" dirty="0">
                <a:latin typeface="Times New Roman" pitchFamily="18" charset="0"/>
                <a:ea typeface="TimesNewRomanPSMT" charset="-128"/>
                <a:cs typeface="Times New Roman" pitchFamily="18" charset="0"/>
              </a:rPr>
              <a:t>-</a:t>
            </a:r>
            <a:r>
              <a:rPr lang="sr-Cyrl-RS" sz="2000" dirty="0">
                <a:latin typeface="Times New Roman" pitchFamily="18" charset="0"/>
                <a:ea typeface="TimesNewRomanPSMT" charset="-128"/>
                <a:cs typeface="Times New Roman" pitchFamily="18" charset="0"/>
              </a:rPr>
              <a:t>Користите “УРАДИ”  умјесто “НЕМОЈ”.</a:t>
            </a:r>
          </a:p>
          <a:p>
            <a:pPr lvl="0"/>
            <a:r>
              <a:rPr lang="sr-Cyrl-RS" sz="2000" dirty="0">
                <a:latin typeface="Times New Roman" pitchFamily="18" charset="0"/>
                <a:ea typeface="TimesNewRomanPSMT" charset="-128"/>
                <a:cs typeface="Times New Roman" pitchFamily="18" charset="0"/>
              </a:rPr>
              <a:t>-”Молим вас да кроз ходник идете полако и тихо.” (Умјесто “Не трчите”.)</a:t>
            </a:r>
          </a:p>
          <a:p>
            <a:pPr lvl="0"/>
            <a:r>
              <a:rPr lang="sr-Cyrl-RS" sz="2400" b="1" dirty="0">
                <a:latin typeface="Times New Roman" pitchFamily="18" charset="0"/>
                <a:ea typeface="TimesNewRomanPSMT" charset="-128"/>
                <a:cs typeface="Times New Roman" pitchFamily="18" charset="0"/>
              </a:rPr>
              <a:t>2</a:t>
            </a:r>
            <a:r>
              <a:rPr lang="sr-Cyrl-RS" sz="2400" b="1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. Јасно </a:t>
            </a:r>
            <a:r>
              <a:rPr lang="sr-Cyrl-RS" sz="2400" b="1" dirty="0">
                <a:latin typeface="Times New Roman" pitchFamily="18" charset="0"/>
                <a:ea typeface="TimesNewRomanPSMT" charset="-128"/>
                <a:cs typeface="Times New Roman" pitchFamily="18" charset="0"/>
              </a:rPr>
              <a:t>кажите шта хоћете.</a:t>
            </a:r>
          </a:p>
          <a:p>
            <a:pPr lvl="0"/>
            <a:r>
              <a:rPr lang="sr-Cyrl-RS" sz="2000" dirty="0">
                <a:latin typeface="Times New Roman" pitchFamily="18" charset="0"/>
                <a:ea typeface="TimesNewRomanPSMT" charset="-128"/>
                <a:cs typeface="Times New Roman" pitchFamily="18" charset="0"/>
              </a:rPr>
              <a:t>-”Потребно је да поспремиш </a:t>
            </a:r>
            <a:r>
              <a:rPr lang="sr-Cyrl-RS" sz="2000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своје ствари да бисмо </a:t>
            </a:r>
            <a:r>
              <a:rPr lang="sr-Cyrl-RS" sz="2000" dirty="0">
                <a:latin typeface="Times New Roman" pitchFamily="18" charset="0"/>
                <a:ea typeface="TimesNewRomanPSMT" charset="-128"/>
                <a:cs typeface="Times New Roman" pitchFamily="18" charset="0"/>
              </a:rPr>
              <a:t>прешли на нову активност</a:t>
            </a:r>
            <a:r>
              <a:rPr lang="sr-Cyrl-RS" sz="2000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.”</a:t>
            </a:r>
            <a:endParaRPr lang="sr-Cyrl-RS" sz="2000" b="1" dirty="0">
              <a:latin typeface="Times New Roman" pitchFamily="18" charset="0"/>
              <a:ea typeface="TimesNewRomanPSMT" charset="-128"/>
              <a:cs typeface="Times New Roman" pitchFamily="18" charset="0"/>
            </a:endParaRPr>
          </a:p>
          <a:p>
            <a:pPr lvl="0"/>
            <a:r>
              <a:rPr lang="sr-Cyrl-RS" sz="2400" b="1" dirty="0">
                <a:latin typeface="Times New Roman" pitchFamily="18" charset="0"/>
                <a:ea typeface="TimesNewRomanPSMT" charset="-128"/>
                <a:cs typeface="Times New Roman" pitchFamily="18" charset="0"/>
              </a:rPr>
              <a:t>3</a:t>
            </a:r>
            <a:r>
              <a:rPr lang="sr-Cyrl-RS" sz="2400" b="1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. Користите </a:t>
            </a:r>
            <a:r>
              <a:rPr lang="sr-Cyrl-RS" sz="2400" b="1" dirty="0">
                <a:latin typeface="Times New Roman" pitchFamily="18" charset="0"/>
                <a:ea typeface="TimesNewRomanPSMT" charset="-128"/>
                <a:cs typeface="Times New Roman" pitchFamily="18" charset="0"/>
              </a:rPr>
              <a:t>конструктивну критику.</a:t>
            </a:r>
          </a:p>
          <a:p>
            <a:pPr lvl="0"/>
            <a:r>
              <a:rPr lang="sr-Cyrl-RS" sz="2000" dirty="0">
                <a:latin typeface="Times New Roman" pitchFamily="18" charset="0"/>
                <a:ea typeface="TimesNewRomanPSMT" charset="-128"/>
                <a:cs typeface="Times New Roman" pitchFamily="18" charset="0"/>
              </a:rPr>
              <a:t>-”Знам да твој рукопис може бити пуно бољи.”</a:t>
            </a:r>
          </a:p>
          <a:p>
            <a:pPr lvl="0"/>
            <a:r>
              <a:rPr lang="sr-Cyrl-RS" sz="2400" b="1" dirty="0">
                <a:latin typeface="Times New Roman" pitchFamily="18" charset="0"/>
                <a:ea typeface="TimesNewRomanPSMT" charset="-128"/>
                <a:cs typeface="Times New Roman" pitchFamily="18" charset="0"/>
              </a:rPr>
              <a:t>4</a:t>
            </a:r>
            <a:r>
              <a:rPr lang="sr-Cyrl-RS" sz="2400" b="1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. Охрабрите </a:t>
            </a:r>
            <a:r>
              <a:rPr lang="sr-Cyrl-RS" sz="2400" b="1" dirty="0">
                <a:latin typeface="Times New Roman" pitchFamily="18" charset="0"/>
                <a:ea typeface="TimesNewRomanPSMT" charset="-128"/>
                <a:cs typeface="Times New Roman" pitchFamily="18" charset="0"/>
              </a:rPr>
              <a:t>их на позитиван начин.</a:t>
            </a:r>
          </a:p>
          <a:p>
            <a:pPr lvl="0"/>
            <a:r>
              <a:rPr lang="sr-Cyrl-RS" sz="2000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“Од првог до седмог задатка  си урадио </a:t>
            </a:r>
            <a:r>
              <a:rPr lang="sr-Cyrl-RS" sz="2000" dirty="0">
                <a:latin typeface="Times New Roman" pitchFamily="18" charset="0"/>
                <a:ea typeface="TimesNewRomanPSMT" charset="-128"/>
                <a:cs typeface="Times New Roman" pitchFamily="18" charset="0"/>
              </a:rPr>
              <a:t>тачно, сад још само заврши остале </a:t>
            </a:r>
            <a:r>
              <a:rPr lang="sr-Cyrl-RS" sz="2000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до</a:t>
            </a:r>
          </a:p>
          <a:p>
            <a:pPr lvl="0"/>
            <a:r>
              <a:rPr lang="sr-Cyrl-RS" sz="2000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  десетог задатка   ”</a:t>
            </a:r>
            <a:endParaRPr lang="sr-Cyrl-RS" sz="2000" dirty="0">
              <a:latin typeface="Times New Roman" pitchFamily="18" charset="0"/>
              <a:ea typeface="TimesNewRomanPSMT" charset="-128"/>
              <a:cs typeface="Times New Roman" pitchFamily="18" charset="0"/>
            </a:endParaRPr>
          </a:p>
          <a:p>
            <a:pPr lvl="0"/>
            <a:r>
              <a:rPr lang="sr-Cyrl-RS" sz="2400" b="1" dirty="0">
                <a:latin typeface="Times New Roman" pitchFamily="18" charset="0"/>
                <a:ea typeface="TimesNewRomanPSMT" charset="-128"/>
                <a:cs typeface="Times New Roman" pitchFamily="18" charset="0"/>
              </a:rPr>
              <a:t>5</a:t>
            </a:r>
            <a:r>
              <a:rPr lang="sr-Cyrl-RS" sz="2400" b="1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. Похвалите </a:t>
            </a:r>
            <a:r>
              <a:rPr lang="sr-Cyrl-RS" sz="2400" b="1" dirty="0">
                <a:latin typeface="Times New Roman" pitchFamily="18" charset="0"/>
                <a:ea typeface="TimesNewRomanPSMT" charset="-128"/>
                <a:cs typeface="Times New Roman" pitchFamily="18" charset="0"/>
              </a:rPr>
              <a:t>конкретан рад или поступак.</a:t>
            </a:r>
          </a:p>
          <a:p>
            <a:pPr lvl="0"/>
            <a:r>
              <a:rPr lang="sr-Cyrl-RS" sz="2000" dirty="0">
                <a:solidFill>
                  <a:schemeClr val="tx1"/>
                </a:solidFill>
                <a:latin typeface="Times New Roman" pitchFamily="18" charset="0"/>
                <a:ea typeface="TimesNewRomanPSMT" charset="-128"/>
                <a:cs typeface="Times New Roman" pitchFamily="18" charset="0"/>
              </a:rPr>
              <a:t>-”Боје које користиш у радовима заиста утичу да се твоја слика чини живом</a:t>
            </a:r>
            <a:r>
              <a:rPr lang="sr-Cyrl-RS" sz="2000" dirty="0" smtClean="0">
                <a:solidFill>
                  <a:schemeClr val="tx1"/>
                </a:solidFill>
                <a:latin typeface="Times New Roman" pitchFamily="18" charset="0"/>
                <a:ea typeface="TimesNewRomanPSMT" charset="-128"/>
                <a:cs typeface="Times New Roman" pitchFamily="18" charset="0"/>
              </a:rPr>
              <a:t>.”</a:t>
            </a:r>
            <a:endParaRPr lang="sr-Cyrl-RS" sz="2000" dirty="0">
              <a:solidFill>
                <a:schemeClr val="tx1"/>
              </a:solidFill>
              <a:latin typeface="Times New Roman" pitchFamily="18" charset="0"/>
              <a:ea typeface="TimesNewRomanPSMT" charset="-128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010"/>
            <a:ext cx="6228184" cy="1468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6"/>
          <p:cNvSpPr/>
          <p:nvPr/>
        </p:nvSpPr>
        <p:spPr>
          <a:xfrm>
            <a:off x="4499992" y="6065912"/>
            <a:ext cx="4486436" cy="7920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  КОМУНИКАЦИЈА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057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" y="6646333"/>
            <a:ext cx="1200150" cy="0"/>
          </a:xfrm>
          <a:prstGeom prst="line">
            <a:avLst/>
          </a:prstGeom>
          <a:ln w="28575">
            <a:solidFill>
              <a:srgbClr val="54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3400" y="6106585"/>
            <a:ext cx="34290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МОТИВАЦИЈА ДЈЕЦЕ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У ПРОДУЖЕНОМ БОРАВКУ</a:t>
            </a:r>
            <a:endParaRPr lang="en-US" sz="11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6138333"/>
            <a:ext cx="381000" cy="50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30923" y="102382"/>
            <a:ext cx="5395012" cy="59031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179512" y="62365"/>
            <a:ext cx="61206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МОТИВАЦИЈА И КОМУНИКАЦИЈА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228600" y="4038600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3528" y="1412777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r-Cyrl-R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R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Pravougaonik 1"/>
          <p:cNvSpPr/>
          <p:nvPr/>
        </p:nvSpPr>
        <p:spPr>
          <a:xfrm>
            <a:off x="342900" y="998463"/>
            <a:ext cx="8333556" cy="4893647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sr-Cyrl-RS" sz="2400" b="1" dirty="0">
                <a:latin typeface="Times New Roman" pitchFamily="18" charset="0"/>
                <a:ea typeface="TimesNewRomanPSMT" charset="-128"/>
                <a:cs typeface="Times New Roman" pitchFamily="18" charset="0"/>
              </a:rPr>
              <a:t>Ријечи  ПОХВАЛЕ  и </a:t>
            </a:r>
            <a:r>
              <a:rPr lang="sr-Cyrl-RS" sz="2400" b="1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ОХРАБРЕЊА </a:t>
            </a:r>
          </a:p>
          <a:p>
            <a:pPr lvl="0"/>
            <a:r>
              <a:rPr lang="sr-Cyrl-RS" sz="2400" b="1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у комуникацији са дјецом</a:t>
            </a:r>
            <a:endParaRPr lang="sr-Cyrl-RS" sz="2400" b="1" dirty="0">
              <a:latin typeface="Times New Roman" pitchFamily="18" charset="0"/>
              <a:ea typeface="TimesNewRomanPSMT" charset="-128"/>
              <a:cs typeface="Times New Roman" pitchFamily="18" charset="0"/>
            </a:endParaRPr>
          </a:p>
          <a:p>
            <a:pPr lvl="0"/>
            <a:endParaRPr lang="sr-Cyrl-RS" sz="2400" dirty="0">
              <a:latin typeface="Times New Roman" pitchFamily="18" charset="0"/>
              <a:ea typeface="TimesNewRomanPSMT" charset="-128"/>
              <a:cs typeface="Times New Roman" pitchFamily="18" charset="0"/>
            </a:endParaRPr>
          </a:p>
          <a:p>
            <a:pPr lvl="0" algn="just"/>
            <a:r>
              <a:rPr lang="sr-Cyrl-RS" sz="2400" dirty="0">
                <a:latin typeface="Times New Roman" pitchFamily="18" charset="0"/>
                <a:ea typeface="TimesNewRomanPSMT" charset="-128"/>
                <a:cs typeface="Times New Roman" pitchFamily="18" charset="0"/>
              </a:rPr>
              <a:t>Дивно ... Добро ... Фино ... Одлично... </a:t>
            </a:r>
            <a:endParaRPr lang="sr-Cyrl-RS" sz="2400" dirty="0" smtClean="0">
              <a:latin typeface="Times New Roman" pitchFamily="18" charset="0"/>
              <a:ea typeface="TimesNewRomanPSMT" charset="-128"/>
              <a:cs typeface="Times New Roman" pitchFamily="18" charset="0"/>
            </a:endParaRPr>
          </a:p>
          <a:p>
            <a:pPr lvl="0" algn="just"/>
            <a:r>
              <a:rPr lang="sr-Cyrl-RS" sz="2400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Супер </a:t>
            </a:r>
            <a:r>
              <a:rPr lang="sr-Cyrl-RS" sz="2400" dirty="0">
                <a:latin typeface="Times New Roman" pitchFamily="18" charset="0"/>
                <a:ea typeface="TimesNewRomanPSMT" charset="-128"/>
                <a:cs typeface="Times New Roman" pitchFamily="18" charset="0"/>
              </a:rPr>
              <a:t>... Тачно ... Исправно ... </a:t>
            </a:r>
            <a:r>
              <a:rPr lang="sr-Cyrl-RS" sz="2400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 Изврсно</a:t>
            </a:r>
          </a:p>
          <a:p>
            <a:pPr lvl="0" algn="just"/>
            <a:r>
              <a:rPr lang="sr-Cyrl-RS" sz="2400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 </a:t>
            </a:r>
            <a:r>
              <a:rPr lang="sr-Cyrl-RS" sz="2400" dirty="0">
                <a:latin typeface="Times New Roman" pitchFamily="18" charset="0"/>
                <a:ea typeface="TimesNewRomanPSMT" charset="-128"/>
                <a:cs typeface="Times New Roman" pitchFamily="18" charset="0"/>
              </a:rPr>
              <a:t>... Врло лијепо ... Добро за тебе... Много  боље </a:t>
            </a:r>
            <a:r>
              <a:rPr lang="sr-Cyrl-RS" sz="2400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...</a:t>
            </a:r>
          </a:p>
          <a:p>
            <a:pPr lvl="0" algn="just"/>
            <a:r>
              <a:rPr lang="sr-Cyrl-RS" sz="2400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Тако </a:t>
            </a:r>
            <a:r>
              <a:rPr lang="sr-Cyrl-RS" sz="2400" dirty="0">
                <a:latin typeface="Times New Roman" pitchFamily="18" charset="0"/>
                <a:ea typeface="TimesNewRomanPSMT" charset="-128"/>
                <a:cs typeface="Times New Roman" pitchFamily="18" charset="0"/>
              </a:rPr>
              <a:t>треба ...  Боље ти иде ... Добра идеја ... То је то ... </a:t>
            </a:r>
            <a:endParaRPr lang="sr-Cyrl-RS" sz="2400" dirty="0" smtClean="0">
              <a:latin typeface="Times New Roman" pitchFamily="18" charset="0"/>
              <a:ea typeface="TimesNewRomanPSMT" charset="-128"/>
              <a:cs typeface="Times New Roman" pitchFamily="18" charset="0"/>
            </a:endParaRPr>
          </a:p>
          <a:p>
            <a:pPr lvl="0" algn="just"/>
            <a:r>
              <a:rPr lang="sr-Cyrl-RS" sz="2400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Свиђа </a:t>
            </a:r>
            <a:r>
              <a:rPr lang="sr-Cyrl-RS" sz="2400" dirty="0">
                <a:latin typeface="Times New Roman" pitchFamily="18" charset="0"/>
                <a:ea typeface="TimesNewRomanPSMT" charset="-128"/>
                <a:cs typeface="Times New Roman" pitchFamily="18" charset="0"/>
              </a:rPr>
              <a:t>ми се како ... Настави тако... Како паметно</a:t>
            </a:r>
            <a:r>
              <a:rPr lang="sr-Cyrl-RS" sz="2400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...</a:t>
            </a:r>
          </a:p>
          <a:p>
            <a:pPr lvl="0" algn="just"/>
            <a:r>
              <a:rPr lang="sr-Cyrl-RS" sz="2400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 </a:t>
            </a:r>
            <a:r>
              <a:rPr lang="sr-Cyrl-RS" sz="2400" dirty="0">
                <a:latin typeface="Times New Roman" pitchFamily="18" charset="0"/>
                <a:ea typeface="TimesNewRomanPSMT" charset="-128"/>
                <a:cs typeface="Times New Roman" pitchFamily="18" charset="0"/>
              </a:rPr>
              <a:t>Ти си сјајан/а ... Добро урађено ... То је изврсно...</a:t>
            </a:r>
          </a:p>
          <a:p>
            <a:pPr lvl="0" algn="just"/>
            <a:r>
              <a:rPr lang="sr-Cyrl-RS" sz="2400" b="1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Показати  </a:t>
            </a:r>
            <a:r>
              <a:rPr lang="sr-Cyrl-RS" sz="2400" b="1" dirty="0">
                <a:latin typeface="Times New Roman" pitchFamily="18" charset="0"/>
                <a:ea typeface="TimesNewRomanPSMT" charset="-128"/>
                <a:cs typeface="Times New Roman" pitchFamily="18" charset="0"/>
              </a:rPr>
              <a:t>шта  осјећате</a:t>
            </a:r>
          </a:p>
          <a:p>
            <a:pPr lvl="0" algn="just"/>
            <a:r>
              <a:rPr lang="sr-Cyrl-RS" sz="2400" dirty="0">
                <a:latin typeface="Times New Roman" pitchFamily="18" charset="0"/>
                <a:ea typeface="TimesNewRomanPSMT" charset="-128"/>
                <a:cs typeface="Times New Roman" pitchFamily="18" charset="0"/>
              </a:rPr>
              <a:t>Осмјехнути се... Климнути главом... Дотаћи по рамену... Потапшати по леђима</a:t>
            </a:r>
            <a:r>
              <a:rPr lang="sr-Cyrl-RS" sz="2400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...Дати </a:t>
            </a:r>
            <a:r>
              <a:rPr lang="sr-Cyrl-RS" sz="2400" dirty="0">
                <a:latin typeface="Times New Roman" pitchFamily="18" charset="0"/>
                <a:ea typeface="TimesNewRomanPSMT" charset="-128"/>
                <a:cs typeface="Times New Roman" pitchFamily="18" charset="0"/>
              </a:rPr>
              <a:t>им </a:t>
            </a:r>
            <a:r>
              <a:rPr lang="sr-Cyrl-RS" sz="2400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знак/гестикулацијом… </a:t>
            </a:r>
            <a:r>
              <a:rPr lang="sr-Cyrl-RS" sz="2400" dirty="0">
                <a:latin typeface="Times New Roman" pitchFamily="18" charset="0"/>
                <a:ea typeface="TimesNewRomanPSMT" charset="-128"/>
                <a:cs typeface="Times New Roman" pitchFamily="18" charset="0"/>
              </a:rPr>
              <a:t>П</a:t>
            </a:r>
            <a:r>
              <a:rPr lang="sr-Cyrl-RS" sz="2400" dirty="0" smtClean="0">
                <a:latin typeface="Times New Roman" pitchFamily="18" charset="0"/>
                <a:ea typeface="TimesNewRomanPSMT" charset="-128"/>
                <a:cs typeface="Times New Roman" pitchFamily="18" charset="0"/>
              </a:rPr>
              <a:t>оказати одобравање ...</a:t>
            </a:r>
            <a:endParaRPr lang="sr-Cyrl-RS" sz="2400" dirty="0">
              <a:latin typeface="Times New Roman" pitchFamily="18" charset="0"/>
              <a:ea typeface="TimesNewRomanPSMT" charset="-128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2383"/>
            <a:ext cx="3419871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9416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  <a:solidFill>
            <a:srgbClr val="92D050"/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pPr lvl="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sr-Cyrl-R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ДАЈТЕ </a:t>
            </a:r>
            <a:r>
              <a:rPr lang="sr-Cyrl-R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 ДА РАДИ....запослите му ум и руке</a:t>
            </a:r>
            <a:r>
              <a:rPr lang="sr-Cyrl-R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...до </a:t>
            </a:r>
            <a:r>
              <a:rPr lang="sr-Cyrl-R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знања се не долази ПРИМАЈУЋИ, него </a:t>
            </a:r>
            <a:r>
              <a:rPr lang="sr-Cyrl-R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ПРИМИЈЕЊУЈУЋИ.</a:t>
            </a:r>
            <a:endParaRPr lang="bs-Cyrl-BA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sr-Cyrl-R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Дајте </a:t>
            </a:r>
            <a:r>
              <a:rPr lang="sr-Cyrl-R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 да ради...НЕШТО ШТО ГА  ЗАНИМА...повежите то са његовим интересима...то што ради да ЊЕМУ има СМИСЛА</a:t>
            </a:r>
            <a:r>
              <a:rPr lang="sr-Cyrl-R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Cyrl-R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r-Cyrl-R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sr-Cyrl-R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Дајте </a:t>
            </a:r>
            <a:r>
              <a:rPr lang="sr-Cyrl-R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 да ради ...нешто што га занима </a:t>
            </a:r>
            <a:r>
              <a:rPr lang="sr-Cyrl-R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....КОРИСТЕЋИ </a:t>
            </a:r>
            <a:r>
              <a:rPr lang="sr-Cyrl-R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“ДАР”/СПОСОБНОСТ/  </a:t>
            </a:r>
            <a:r>
              <a:rPr lang="sr-Cyrl-R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КОЈИ ИМА</a:t>
            </a:r>
            <a:r>
              <a:rPr lang="sr-Cyrl-R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....пронађите оно у чему је ДОБАР и настојте да му помогнете да у томе постане ЈОШ </a:t>
            </a:r>
            <a:r>
              <a:rPr lang="sr-Cyrl-R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БОЉИ.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sr-Cyrl-R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Дајте </a:t>
            </a:r>
            <a:r>
              <a:rPr lang="sr-Cyrl-R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 да ради...што га занима...користећи </a:t>
            </a:r>
            <a:r>
              <a:rPr lang="sr-Cyrl-R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способности </a:t>
            </a:r>
            <a:r>
              <a:rPr lang="sr-Cyrl-R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које </a:t>
            </a:r>
            <a:r>
              <a:rPr lang="sr-Cyrl-R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има ... И </a:t>
            </a:r>
            <a:r>
              <a:rPr lang="sr-Cyrl-R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САРАЂУЈУЋИ са људима који имају оне </a:t>
            </a:r>
            <a:r>
              <a:rPr lang="sr-Cyrl-R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који њему </a:t>
            </a:r>
            <a:r>
              <a:rPr lang="sr-Cyrl-R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недостају ... не </a:t>
            </a:r>
            <a:r>
              <a:rPr lang="sr-Cyrl-R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мора бити савршен....али мора научити да му рад уз сараднике  буде ужитак...</a:t>
            </a:r>
            <a:endParaRPr lang="en-GB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sr-Cyrl-R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Дајте му да ради......на РЈЕШАВАЊУ НЕКОГ КОНКРЕТНОГ ПРОБЛЕМА</a:t>
            </a:r>
            <a:r>
              <a:rPr lang="sr-Cyrl-R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.... УЧЕЊЕ </a:t>
            </a:r>
            <a:r>
              <a:rPr lang="sr-Cyrl-R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ЈЕ ПРИПРЕМА ЗА РЈЕШАВАЊЕ СТВАРНИХ ПРОБЛЕМА</a:t>
            </a:r>
            <a:r>
              <a:rPr lang="sr-Cyrl-R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en-GB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sr-Cyrl-R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Дајте му да ради...што га занима...</a:t>
            </a:r>
            <a:r>
              <a:rPr lang="sr-Cyrl-RS" sz="2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користећи </a:t>
            </a:r>
            <a:r>
              <a:rPr lang="sr-Cyrl-RS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способности </a:t>
            </a:r>
            <a:r>
              <a:rPr lang="sr-Cyrl-R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које има....сарађујући....рјешавајући конкретне проблеме...КОЈИ СЕ ОДНОСЕ НА НЕШТО ДО ЧЕГА МУ ЈЕ ЗАИСТА СТАЛО....Што му се проблем који рјешава чини важнијим, то је МОТИВАЦИЈА да га ријеши већа.</a:t>
            </a:r>
            <a:endParaRPr lang="en-GB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bs-Cyrl-BA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s-Latn-BA" dirty="0"/>
          </a:p>
        </p:txBody>
      </p:sp>
      <p:sp>
        <p:nvSpPr>
          <p:cNvPr id="4" name="Rectangle 8"/>
          <p:cNvSpPr/>
          <p:nvPr/>
        </p:nvSpPr>
        <p:spPr>
          <a:xfrm>
            <a:off x="27806" y="59882"/>
            <a:ext cx="4976242" cy="65354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251520" y="59882"/>
            <a:ext cx="4536504" cy="459789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sr-Cyrl-RS" sz="13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sr-Cyrl-RS" sz="13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sr-Cyrl-RS" sz="13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sr-Cyrl-RS" sz="13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sr-Cyrl-RS" sz="13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sr-Cyrl-RS" sz="13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sr-Cyrl-RS" sz="31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Како </a:t>
            </a:r>
            <a:r>
              <a:rPr lang="sr-Cyrl-RS" sz="31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мотивисати </a:t>
            </a:r>
            <a:r>
              <a:rPr lang="sr-Cyrl-RS" sz="31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дијете ?</a:t>
            </a:r>
            <a:r>
              <a:rPr lang="bs-Latn-BA" sz="27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bs-Latn-BA" sz="27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bs-Latn-B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3591694" y="274638"/>
            <a:ext cx="5095106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bs-Latn-BA" dirty="0"/>
          </a:p>
        </p:txBody>
      </p:sp>
      <p:sp>
        <p:nvSpPr>
          <p:cNvPr id="7" name="Rectangle 6"/>
          <p:cNvSpPr/>
          <p:nvPr/>
        </p:nvSpPr>
        <p:spPr>
          <a:xfrm>
            <a:off x="152400" y="6138333"/>
            <a:ext cx="381000" cy="50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4"/>
          <p:cNvSpPr txBox="1"/>
          <p:nvPr/>
        </p:nvSpPr>
        <p:spPr>
          <a:xfrm>
            <a:off x="539552" y="6165304"/>
            <a:ext cx="245442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МОТИВАЦИЈА ДЈЕЦЕ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У ПРОДУЖЕНОМ БОРАВАКУ</a:t>
            </a:r>
            <a:endParaRPr lang="en-US" sz="11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0" y="6646333"/>
            <a:ext cx="1200150" cy="0"/>
          </a:xfrm>
          <a:prstGeom prst="line">
            <a:avLst/>
          </a:prstGeom>
          <a:ln w="28575">
            <a:solidFill>
              <a:srgbClr val="54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1621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2008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sr-Cyrl-RS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700" dirty="0" smtClean="0">
                <a:latin typeface="Times New Roman" pitchFamily="18" charset="0"/>
                <a:cs typeface="Times New Roman" pitchFamily="18" charset="0"/>
              </a:rPr>
              <a:t>ПРОГРАМ</a:t>
            </a: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700" dirty="0" smtClean="0">
                <a:latin typeface="Times New Roman" pitchFamily="18" charset="0"/>
                <a:cs typeface="Times New Roman" pitchFamily="18" charset="0"/>
              </a:rPr>
              <a:t>СЕМИНАРА ЗА </a:t>
            </a:r>
            <a:br>
              <a:rPr lang="sr-Cyrl-RS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700" dirty="0" smtClean="0">
                <a:latin typeface="Times New Roman" pitchFamily="18" charset="0"/>
                <a:cs typeface="Times New Roman" pitchFamily="18" charset="0"/>
              </a:rPr>
              <a:t>ВОДИТЕЉЕ У ПРОДУЖЕНОМ БОРАВКУ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184576"/>
          </a:xfr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sr-Cyrl-CS" sz="7200" b="1" dirty="0" smtClean="0">
                <a:latin typeface="Times New Roman" pitchFamily="18" charset="0"/>
                <a:cs typeface="Times New Roman" pitchFamily="18" charset="0"/>
              </a:rPr>
              <a:t>13,00 - 13,30 часова  </a:t>
            </a:r>
            <a:r>
              <a:rPr lang="sr-Cyrl-CS" sz="7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sz="7200" dirty="0" smtClean="0">
                <a:latin typeface="Times New Roman" pitchFamily="18" charset="0"/>
                <a:cs typeface="Times New Roman" pitchFamily="18" charset="0"/>
              </a:rPr>
              <a:t>       Представљање Програма семинара/савјетовања</a:t>
            </a:r>
            <a:r>
              <a:rPr lang="en-GB" sz="7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sz="7200" dirty="0" smtClean="0">
                <a:latin typeface="Times New Roman" pitchFamily="18" charset="0"/>
                <a:cs typeface="Times New Roman" pitchFamily="18" charset="0"/>
              </a:rPr>
              <a:t>       Упознавање и представљање учесника  </a:t>
            </a:r>
            <a:r>
              <a:rPr lang="sr-Cyrl-RS" sz="7200" dirty="0" smtClean="0">
                <a:latin typeface="Times New Roman" pitchFamily="18" charset="0"/>
                <a:cs typeface="Times New Roman" pitchFamily="18" charset="0"/>
              </a:rPr>
              <a:t>(Вјежба 1:</a:t>
            </a:r>
            <a:r>
              <a:rPr lang="sr-Cyrl-CS" sz="7200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sr-Cyrl-RS" sz="7200" dirty="0" smtClean="0">
                <a:latin typeface="Times New Roman" pitchFamily="18" charset="0"/>
                <a:cs typeface="Times New Roman" pitchFamily="18" charset="0"/>
              </a:rPr>
              <a:t>Изношење идеја</a:t>
            </a:r>
            <a:r>
              <a:rPr lang="sr-Cyrl-CS" sz="72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sr-Cyrl-RS" sz="72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r-Cyrl-CS" sz="7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endParaRPr lang="sr-Cyrl-RS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CS" sz="7200" b="1" dirty="0" smtClean="0">
                <a:latin typeface="Times New Roman" pitchFamily="18" charset="0"/>
                <a:cs typeface="Times New Roman" pitchFamily="18" charset="0"/>
              </a:rPr>
              <a:t>13,30 - 14,30 часова  </a:t>
            </a:r>
            <a:r>
              <a:rPr lang="sr-Cyrl-CS" sz="7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CS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CS" sz="7200" dirty="0" smtClean="0">
                <a:latin typeface="Times New Roman" pitchFamily="18" charset="0"/>
                <a:cs typeface="Times New Roman" pitchFamily="18" charset="0"/>
              </a:rPr>
              <a:t>       Радионица: „</a:t>
            </a:r>
            <a:r>
              <a:rPr lang="sr-Latn-CS" sz="7200" dirty="0" smtClean="0">
                <a:latin typeface="Times New Roman" pitchFamily="18" charset="0"/>
                <a:cs typeface="Times New Roman" pitchFamily="18" charset="0"/>
              </a:rPr>
              <a:t>Како мотивисати дјецу   у продуженом боравку</a:t>
            </a:r>
            <a:r>
              <a:rPr lang="sr-Cyrl-CS" sz="7200" dirty="0" smtClean="0">
                <a:latin typeface="Times New Roman" pitchFamily="18" charset="0"/>
                <a:cs typeface="Times New Roman" pitchFamily="18" charset="0"/>
              </a:rPr>
              <a:t>“</a:t>
            </a:r>
          </a:p>
          <a:p>
            <a:pPr>
              <a:buNone/>
            </a:pPr>
            <a:r>
              <a:rPr lang="sr-Cyrl-CS" sz="7200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sr-Cyrl-RS" sz="7200" dirty="0" smtClean="0">
                <a:latin typeface="Times New Roman" pitchFamily="18" charset="0"/>
                <a:cs typeface="Times New Roman" pitchFamily="18" charset="0"/>
              </a:rPr>
              <a:t>(Вјежба 2 и 3:</a:t>
            </a:r>
            <a:r>
              <a:rPr lang="sr-Cyrl-CS" sz="7200" dirty="0" smtClean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sr-Cyrl-RS" sz="7200" dirty="0" smtClean="0">
                <a:latin typeface="Times New Roman" pitchFamily="18" charset="0"/>
                <a:cs typeface="Times New Roman" pitchFamily="18" charset="0"/>
              </a:rPr>
              <a:t>Игра у три корака</a:t>
            </a:r>
            <a:r>
              <a:rPr lang="sr-Cyrl-CS" sz="7200" dirty="0" smtClean="0">
                <a:latin typeface="Times New Roman" pitchFamily="18" charset="0"/>
                <a:cs typeface="Times New Roman" pitchFamily="18" charset="0"/>
              </a:rPr>
              <a:t>“,„</a:t>
            </a:r>
            <a:r>
              <a:rPr lang="sr-Cyrl-RS" sz="7200" dirty="0" smtClean="0">
                <a:latin typeface="Times New Roman" pitchFamily="18" charset="0"/>
                <a:cs typeface="Times New Roman" pitchFamily="18" charset="0"/>
              </a:rPr>
              <a:t>Атом</a:t>
            </a:r>
            <a:r>
              <a:rPr lang="sr-Cyrl-CS" sz="7200" dirty="0" smtClean="0">
                <a:latin typeface="Times New Roman" pitchFamily="18" charset="0"/>
                <a:cs typeface="Times New Roman" pitchFamily="18" charset="0"/>
              </a:rPr>
              <a:t>“; Рад у групи</a:t>
            </a:r>
            <a:r>
              <a:rPr lang="sr-Cyrl-RS" sz="72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r-Cyrl-C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7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sr-Cyrl-CS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CS" sz="7200" b="1" dirty="0" smtClean="0">
                <a:latin typeface="Times New Roman" pitchFamily="18" charset="0"/>
                <a:cs typeface="Times New Roman" pitchFamily="18" charset="0"/>
              </a:rPr>
              <a:t>14,30 - 15,00 часова </a:t>
            </a:r>
            <a:r>
              <a:rPr lang="sr-Cyrl-RS" sz="7200" dirty="0" smtClean="0"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sr-Cyrl-RS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7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sr-Cyrl-CS" sz="7200" dirty="0" smtClean="0">
                <a:latin typeface="Times New Roman" pitchFamily="18" charset="0"/>
                <a:cs typeface="Times New Roman" pitchFamily="18" charset="0"/>
              </a:rPr>
              <a:t>„Примјери добре праксе-мотивација дјеце у продуженом боравку“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       презентација водитеља ПБ из </a:t>
            </a:r>
            <a:r>
              <a:rPr lang="sr-Cyrl-CS" sz="7200" dirty="0" smtClean="0">
                <a:latin typeface="Times New Roman" pitchFamily="18" charset="0"/>
                <a:cs typeface="Times New Roman" pitchFamily="18" charset="0"/>
              </a:rPr>
              <a:t>ЈУ ОШ „Доситеј Обрадовић“ Добој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sr-Cyrl-CS" sz="7200" dirty="0" smtClean="0">
                <a:latin typeface="Times New Roman" pitchFamily="18" charset="0"/>
                <a:cs typeface="Times New Roman" pitchFamily="18" charset="0"/>
              </a:rPr>
              <a:t>(Владана Јовановић и Драгана Ђукић)</a:t>
            </a:r>
          </a:p>
          <a:p>
            <a:pPr>
              <a:buNone/>
            </a:pPr>
            <a:r>
              <a:rPr lang="sr-Cyrl-CS" sz="7200" dirty="0" smtClean="0">
                <a:latin typeface="Times New Roman" pitchFamily="18" charset="0"/>
                <a:cs typeface="Times New Roman" pitchFamily="18" charset="0"/>
              </a:rPr>
              <a:t>              Дискусија-питања учесника</a:t>
            </a:r>
            <a:endParaRPr lang="sr-Cyrl-CS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CS" sz="7200" b="1" dirty="0" smtClean="0">
                <a:latin typeface="Times New Roman" pitchFamily="18" charset="0"/>
                <a:cs typeface="Times New Roman" pitchFamily="18" charset="0"/>
              </a:rPr>
              <a:t>15,00 - 15,45 часова - Пауза  за  ручак</a:t>
            </a:r>
          </a:p>
          <a:p>
            <a:pPr>
              <a:buNone/>
            </a:pPr>
            <a:r>
              <a:rPr lang="sr-Cyrl-CS" sz="7200" b="1" dirty="0" smtClean="0">
                <a:latin typeface="Times New Roman" pitchFamily="18" charset="0"/>
                <a:cs typeface="Times New Roman" pitchFamily="18" charset="0"/>
              </a:rPr>
              <a:t>15,45 - 16,45 часова</a:t>
            </a:r>
            <a:r>
              <a:rPr lang="sr-Cyrl-RS" sz="72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r>
              <a:rPr lang="sr-Cyrl-RS" sz="72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sr-Cyrl-CS" sz="7200" dirty="0" smtClean="0">
                <a:latin typeface="Times New Roman" pitchFamily="18" charset="0"/>
                <a:cs typeface="Times New Roman" pitchFamily="18" charset="0"/>
              </a:rPr>
              <a:t>„Примјери добре праксе-мотивација дјеце у продуженом боравку“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        презентација водитеља  ПБ из  </a:t>
            </a:r>
            <a:r>
              <a:rPr lang="sr-Cyrl-CS" sz="7200" dirty="0" smtClean="0">
                <a:latin typeface="Times New Roman" pitchFamily="18" charset="0"/>
                <a:cs typeface="Times New Roman" pitchFamily="18" charset="0"/>
              </a:rPr>
              <a:t>ЈУ ОШ „Никола Тесла“ Дервента </a:t>
            </a:r>
          </a:p>
          <a:p>
            <a:pPr>
              <a:buNone/>
            </a:pPr>
            <a:r>
              <a:rPr lang="sr-Cyrl-CS" sz="7200" dirty="0" smtClean="0">
                <a:latin typeface="Times New Roman" pitchFamily="18" charset="0"/>
                <a:cs typeface="Times New Roman" pitchFamily="18" charset="0"/>
              </a:rPr>
              <a:t>             (Сандра Цвјетковић и Горица Веселиновић) и ЈУ ОШ „Десанка Максимовић“ </a:t>
            </a:r>
          </a:p>
          <a:p>
            <a:pPr>
              <a:buNone/>
            </a:pPr>
            <a:r>
              <a:rPr lang="sr-Cyrl-CS" sz="7200" dirty="0" smtClean="0">
                <a:latin typeface="Times New Roman" pitchFamily="18" charset="0"/>
                <a:cs typeface="Times New Roman" pitchFamily="18" charset="0"/>
              </a:rPr>
              <a:t>             Станари ( Миланка Ерић  и Тајана Кајганић)</a:t>
            </a:r>
          </a:p>
          <a:p>
            <a:pPr>
              <a:buNone/>
            </a:pPr>
            <a:r>
              <a:rPr lang="sr-Cyrl-CS" sz="7200" b="1" dirty="0" smtClean="0">
                <a:latin typeface="Times New Roman" pitchFamily="18" charset="0"/>
                <a:cs typeface="Times New Roman" pitchFamily="18" charset="0"/>
              </a:rPr>
              <a:t>16,45 - 17,00 часова </a:t>
            </a:r>
            <a:r>
              <a:rPr lang="en-GB" sz="7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72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sr-Cyrl-CS" sz="7200" dirty="0" smtClean="0">
                <a:latin typeface="Times New Roman" pitchFamily="18" charset="0"/>
                <a:cs typeface="Times New Roman" pitchFamily="18" charset="0"/>
              </a:rPr>
              <a:t>Закључивање семинара</a:t>
            </a:r>
            <a:r>
              <a:rPr lang="en-GB" sz="7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72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sr-Cyrl-CS" sz="7200" dirty="0" smtClean="0">
                <a:latin typeface="Times New Roman" pitchFamily="18" charset="0"/>
                <a:cs typeface="Times New Roman" pitchFamily="18" charset="0"/>
              </a:rPr>
              <a:t>Подјела сертификата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52400" y="6138333"/>
            <a:ext cx="381000" cy="50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6106585"/>
            <a:ext cx="34290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МОТИВАЦИЈА ДЈЕЦЕ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У ПРОДУЖЕНОМ БОРАВКУ</a:t>
            </a:r>
            <a:endParaRPr lang="en-US" sz="11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6646333"/>
            <a:ext cx="1200150" cy="0"/>
          </a:xfrm>
          <a:prstGeom prst="line">
            <a:avLst/>
          </a:prstGeom>
          <a:ln w="28575">
            <a:solidFill>
              <a:srgbClr val="54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" y="6646333"/>
            <a:ext cx="1200150" cy="0"/>
          </a:xfrm>
          <a:prstGeom prst="line">
            <a:avLst/>
          </a:prstGeom>
          <a:ln w="28575">
            <a:solidFill>
              <a:srgbClr val="54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3400" y="6106585"/>
            <a:ext cx="34290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МОТИВАЦИЈА ДЈЕЦЕ  </a:t>
            </a:r>
            <a:endParaRPr lang="ru-RU" sz="1100" b="1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ПРОДУЖЕНОМ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БОРАВКУ</a:t>
            </a:r>
            <a:endParaRPr lang="en-US" sz="11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6138333"/>
            <a:ext cx="381000" cy="50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16632"/>
            <a:ext cx="9144000" cy="50405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342900" y="137827"/>
            <a:ext cx="487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ПРОДУЖЕНИ БОРАВАК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228600" y="4038600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7407" y="2161163"/>
            <a:ext cx="8375073" cy="1477328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s-Cyrl-B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„Под руководством водитеља у продуженом боравку систематска и планска припрема ученика за наставу и организовано  провођење слободног времена.</a:t>
            </a:r>
            <a:r>
              <a:rPr lang="sr-Latn-C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endParaRPr lang="sr-Latn-C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sr-Cyrl-RS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" name="Picture 10" descr="https://www.profil-klett.hr/sites/default/files/styles/sx_1170/public/za_clanak.png?itok=lsoeoE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221088"/>
            <a:ext cx="842493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94928" y="836712"/>
            <a:ext cx="8653536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Проширени програм рада школе и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облик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организованог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рада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ученицима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прије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и/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након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завршетка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наставе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омогућава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боравак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ученика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током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цијелог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дана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 или дијела дана у школи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3568" y="3514368"/>
            <a:ext cx="7920880" cy="88267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Продужени боравак је посебна веза између породице и школе.</a:t>
            </a:r>
            <a:endParaRPr lang="sr-Cyrl-RS" sz="2400" b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" y="6646333"/>
            <a:ext cx="1200150" cy="0"/>
          </a:xfrm>
          <a:prstGeom prst="line">
            <a:avLst/>
          </a:prstGeom>
          <a:ln w="28575">
            <a:solidFill>
              <a:srgbClr val="54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3400" y="6106585"/>
            <a:ext cx="34290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МОТИВАЦИЈА ДЈЕЦЕ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У ПРОДУЖЕНОМ БОРАВКУ</a:t>
            </a:r>
            <a:endParaRPr lang="en-US" sz="11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6138333"/>
            <a:ext cx="381000" cy="50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88640"/>
            <a:ext cx="9144000" cy="6480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323528" y="281843"/>
            <a:ext cx="84394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ПРОДУЖЕНИ БОРАВА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228600" y="4038600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3528" y="1340768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r-Cyrl-R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R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3682" y="980728"/>
            <a:ext cx="8280920" cy="3108543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bs-Cyrl-BA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Током </a:t>
            </a:r>
            <a:r>
              <a:rPr lang="bs-Cyrl-B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седмичне и дневне организације рада у продуженом боравку</a:t>
            </a:r>
            <a:r>
              <a:rPr lang="sr-Latn-B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планира се</a:t>
            </a:r>
            <a:r>
              <a:rPr lang="sr-Cyrl-R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s-Cyrl-B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континуирана</a:t>
            </a:r>
            <a:r>
              <a:rPr lang="bs-Cyrl-B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смјена предвиђених програмски</a:t>
            </a:r>
            <a:r>
              <a:rPr lang="sr-Cyrl-R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bs-Cyrl-B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садржаја рада, са активним и пасивним одмором и слободним активностима, </a:t>
            </a:r>
            <a:r>
              <a:rPr lang="bs-Cyrl-BA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 </a:t>
            </a:r>
            <a:r>
              <a:rPr lang="bs-Cyrl-BA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усклађивање </a:t>
            </a:r>
            <a:r>
              <a:rPr lang="bs-Cyrl-BA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планираних</a:t>
            </a:r>
            <a:r>
              <a:rPr lang="bs-Cyrl-BA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s-Cyrl-B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активности са </a:t>
            </a:r>
            <a:r>
              <a:rPr lang="bs-Cyrl-BA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могућностима/способностима </a:t>
            </a:r>
            <a:r>
              <a:rPr lang="bs-Cyrl-B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дневним оптерећењем ученика.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28800"/>
            <a:ext cx="5368746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95536" y="4149080"/>
            <a:ext cx="820891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Игра, учење и рад требају бити повезани у ПБ.</a:t>
            </a:r>
            <a:endParaRPr lang="en-GB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622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" y="6646333"/>
            <a:ext cx="1200150" cy="0"/>
          </a:xfrm>
          <a:prstGeom prst="line">
            <a:avLst/>
          </a:prstGeom>
          <a:ln w="28575">
            <a:solidFill>
              <a:srgbClr val="54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3400" y="6106585"/>
            <a:ext cx="34290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МОТИВАЦИЈА ДЈЕЦЕ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У ПРОДУЖЕНОМ БОРАВКУ</a:t>
            </a:r>
            <a:endParaRPr lang="en-US" sz="11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6138333"/>
            <a:ext cx="381000" cy="50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88640"/>
            <a:ext cx="9144000" cy="6480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381000" y="260649"/>
            <a:ext cx="84394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ПРОДУЖЕНИ БОРАВАК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-подручја рада ВОДИТЕЉА у ПБ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228600" y="4038600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3528" y="1340768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r-Cyrl-R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R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rot="516464">
            <a:off x="418250" y="1634522"/>
            <a:ext cx="8280920" cy="4175695"/>
          </a:xfrm>
          <a:prstGeom prst="rect">
            <a:avLst/>
          </a:prstGeom>
          <a:solidFill>
            <a:srgbClr val="92D050"/>
          </a:solidFill>
          <a:ln w="7620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bs-Cyrl-BA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Непосредан рад са ученицима – 30 сати</a:t>
            </a:r>
            <a:endParaRPr lang="sr-Latn-CS" sz="28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bs-Cyrl-BA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Планирање и програмирање рада – 6 сати</a:t>
            </a:r>
            <a:endParaRPr lang="sr-Latn-C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bs-Cyrl-BA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Сарадња са родитељима – 1  сат</a:t>
            </a:r>
            <a:endParaRPr lang="sr-Latn-C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bs-Cyrl-BA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Стручно усавршавање –  1 сат</a:t>
            </a:r>
            <a:endParaRPr lang="sr-Latn-C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bs-Cyrl-BA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 у стручним органима школе – 0,5 сати</a:t>
            </a:r>
            <a:endParaRPr lang="sr-Latn-C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bs-Cyrl-BA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Културна и јавна дјелатност – 0,5 сати</a:t>
            </a:r>
          </a:p>
          <a:p>
            <a:pPr>
              <a:lnSpc>
                <a:spcPct val="107000"/>
              </a:lnSpc>
              <a:buFont typeface="+mj-lt"/>
              <a:buAutoNum type="arabicPeriod"/>
            </a:pPr>
            <a:r>
              <a:rPr lang="bs-Cyrl-BA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Сарадња  са стручном службом школе и учитељима одјељења из којих су ученици -1 сат</a:t>
            </a:r>
            <a:endParaRPr lang="sr-Cyrl-R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sr-Cyrl-R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" y="6646333"/>
            <a:ext cx="1200150" cy="0"/>
          </a:xfrm>
          <a:prstGeom prst="line">
            <a:avLst/>
          </a:prstGeom>
          <a:ln w="28575">
            <a:solidFill>
              <a:srgbClr val="54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3400" y="6106585"/>
            <a:ext cx="34290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МОТИВАЦИЈА ДЈЕЦЕ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У ПРОДУЖЕНОМ БОРАВКУ</a:t>
            </a:r>
            <a:endParaRPr lang="en-US" sz="11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6138333"/>
            <a:ext cx="381000" cy="50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88640"/>
            <a:ext cx="9144000" cy="6480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381000" y="260649"/>
            <a:ext cx="84394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ПРОДУЖЕНИ БОРАВАК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-улога ВОДИТЕЉА у ПБ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228600" y="4038600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3528" y="1340768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r-Cyrl-R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R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3236" y="1052736"/>
            <a:ext cx="8280920" cy="4975721"/>
          </a:xfrm>
          <a:prstGeom prst="rect">
            <a:avLst/>
          </a:prstGeom>
          <a:solidFill>
            <a:srgbClr val="92D050"/>
          </a:solidFill>
          <a:ln w="7620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sr-Cyrl-RS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Улога водитеља у ПБ током непосредног рада са дјецом, између осталог је…</a:t>
            </a:r>
          </a:p>
          <a:p>
            <a:pPr marL="457200" indent="-457200">
              <a:spcAft>
                <a:spcPts val="750"/>
              </a:spcAft>
              <a:buFont typeface="Wingdings" panose="05000000000000000000" pitchFamily="2" charset="2"/>
              <a:buChar char="q"/>
            </a:pPr>
            <a:r>
              <a:rPr lang="sr-Cyrl-RS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Допустити дјеци да буду оно што јесу…</a:t>
            </a:r>
          </a:p>
          <a:p>
            <a:pPr marL="457200" indent="-457200">
              <a:spcAft>
                <a:spcPts val="750"/>
              </a:spcAft>
              <a:buFont typeface="Wingdings" panose="05000000000000000000" pitchFamily="2" charset="2"/>
              <a:buChar char="q"/>
            </a:pPr>
            <a:r>
              <a:rPr lang="sr-Cyrl-RS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</a:t>
            </a:r>
            <a:r>
              <a:rPr lang="sr-Cyrl-RS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римијетити расположење дјеце…</a:t>
            </a:r>
          </a:p>
          <a:p>
            <a:pPr marL="457200" indent="-457200">
              <a:spcAft>
                <a:spcPts val="750"/>
              </a:spcAft>
              <a:buFont typeface="Wingdings" panose="05000000000000000000" pitchFamily="2" charset="2"/>
              <a:buChar char="q"/>
            </a:pPr>
            <a:r>
              <a:rPr lang="sr-Cyrl-RS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Наћи времена да саслуша свако дијете…</a:t>
            </a:r>
          </a:p>
          <a:p>
            <a:pPr marL="457200" indent="-457200">
              <a:spcAft>
                <a:spcPts val="750"/>
              </a:spcAft>
              <a:buFont typeface="Wingdings" panose="05000000000000000000" pitchFamily="2" charset="2"/>
              <a:buChar char="q"/>
            </a:pPr>
            <a:r>
              <a:rPr lang="sr-Cyrl-RS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Научити дјецу како да уче, да се </a:t>
            </a:r>
            <a:r>
              <a:rPr lang="sr-Cyrl-RS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сналазе</a:t>
            </a:r>
            <a:endParaRPr lang="sr-Latn-RS" sz="24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750"/>
              </a:spcAft>
            </a:pPr>
            <a:r>
              <a:rPr lang="sr-Latn-RS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sr-Latn-RS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</a:t>
            </a:r>
            <a:r>
              <a:rPr lang="sr-Cyrl-RS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 </a:t>
            </a:r>
            <a:r>
              <a:rPr lang="sr-Cyrl-RS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уџбеницима</a:t>
            </a:r>
            <a:r>
              <a:rPr lang="sr-Cyrl-RS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…</a:t>
            </a:r>
          </a:p>
          <a:p>
            <a:pPr marL="457200" indent="-457200">
              <a:spcAft>
                <a:spcPts val="750"/>
              </a:spcAft>
              <a:buFont typeface="Wingdings" panose="05000000000000000000" pitchFamily="2" charset="2"/>
              <a:buChar char="q"/>
            </a:pPr>
            <a:r>
              <a:rPr lang="sr-Cyrl-RS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Научити дјецу  да буду одговорни  према школским обавезама ….</a:t>
            </a:r>
          </a:p>
          <a:p>
            <a:pPr marL="457200" indent="-457200">
              <a:spcAft>
                <a:spcPts val="750"/>
              </a:spcAft>
              <a:buFont typeface="Wingdings" panose="05000000000000000000" pitchFamily="2" charset="2"/>
              <a:buChar char="q"/>
            </a:pPr>
            <a:r>
              <a:rPr lang="sr-Cyrl-RS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Научити их комуникацији и култури понашања….</a:t>
            </a:r>
          </a:p>
          <a:p>
            <a:pPr marL="457200" indent="-457200">
              <a:spcAft>
                <a:spcPts val="750"/>
              </a:spcAft>
              <a:buFont typeface="Wingdings" panose="05000000000000000000" pitchFamily="2" charset="2"/>
              <a:buChar char="q"/>
            </a:pPr>
            <a:r>
              <a:rPr lang="sr-Cyrl-RS" sz="24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Бити  продужена рука породице/родитељског дома…</a:t>
            </a:r>
          </a:p>
        </p:txBody>
      </p:sp>
      <p:pic>
        <p:nvPicPr>
          <p:cNvPr id="13" name="Slika 12" descr="D:\Desktop\download (3)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84020"/>
            <a:ext cx="3059832" cy="2616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82510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" y="6646333"/>
            <a:ext cx="1200150" cy="0"/>
          </a:xfrm>
          <a:prstGeom prst="line">
            <a:avLst/>
          </a:prstGeom>
          <a:ln w="28575">
            <a:solidFill>
              <a:srgbClr val="54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3400" y="6106585"/>
            <a:ext cx="34290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МОТИВАЦИЈА ДЈЕЦЕ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У ПРОДУЖЕНОМ БОРАВКУ</a:t>
            </a:r>
            <a:endParaRPr lang="en-US" sz="11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6138333"/>
            <a:ext cx="381000" cy="50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50167"/>
            <a:ext cx="8748464" cy="66486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391344" y="251767"/>
            <a:ext cx="2305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МОТИВАЦИЈА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228600" y="4038600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https://www.profil-klett.hr/sites/default/files/styles/sx_1170/public/field/image/djeca_u_krug.jpg?itok=MtcBgnh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5571" y="111177"/>
            <a:ext cx="6120680" cy="31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9"/>
          <p:cNvSpPr txBox="1">
            <a:spLocks/>
          </p:cNvSpPr>
          <p:nvPr/>
        </p:nvSpPr>
        <p:spPr>
          <a:xfrm>
            <a:off x="96699" y="980728"/>
            <a:ext cx="3412248" cy="1122466"/>
          </a:xfrm>
          <a:prstGeom prst="hexagon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365760" marR="0" lvl="0" indent="-283464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0000"/>
              <a:buFont typeface="Wingdings 2"/>
              <a:buNone/>
              <a:tabLst/>
              <a:defRPr/>
            </a:pPr>
            <a:r>
              <a:rPr kumimoji="0" lang="sr-Cyrl-R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ПОКРЕТАЧКА СНАГА ПОЈЕДИНЦА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Content Placeholder 9"/>
          <p:cNvSpPr txBox="1">
            <a:spLocks/>
          </p:cNvSpPr>
          <p:nvPr/>
        </p:nvSpPr>
        <p:spPr>
          <a:xfrm>
            <a:off x="0" y="3501008"/>
            <a:ext cx="8748464" cy="897699"/>
          </a:xfrm>
          <a:prstGeom prst="hexagon">
            <a:avLst>
              <a:gd name="adj" fmla="val 37347"/>
              <a:gd name="vf" fmla="val 11547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365760" marR="0" lvl="0" indent="-283464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0000"/>
              <a:buFont typeface="Wingdings 2"/>
              <a:buNone/>
              <a:tabLst/>
              <a:defRPr/>
            </a:pPr>
            <a:r>
              <a:rPr kumimoji="0" lang="sr-Cyrl-R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УСМЈЕРАВА АКТИВНОСТИ  И УПРАВЉА ПОНАШАЊЕМ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Content Placeholder 9"/>
          <p:cNvSpPr txBox="1">
            <a:spLocks/>
          </p:cNvSpPr>
          <p:nvPr/>
        </p:nvSpPr>
        <p:spPr>
          <a:xfrm>
            <a:off x="0" y="2204864"/>
            <a:ext cx="3834307" cy="1121024"/>
          </a:xfrm>
          <a:prstGeom prst="hexagon">
            <a:avLst>
              <a:gd name="adj" fmla="val 33155"/>
              <a:gd name="vf" fmla="val 11547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0000"/>
              <a:buFont typeface="Wingdings 2"/>
              <a:buNone/>
              <a:tabLst/>
              <a:defRPr/>
            </a:pPr>
            <a:r>
              <a:rPr kumimoji="0" lang="sr-Cyrl-R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ИНТЕРЕС</a:t>
            </a:r>
            <a:r>
              <a:rPr kumimoji="0" lang="sr-Cyrl-RS" sz="20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... </a:t>
            </a:r>
            <a:r>
              <a:rPr kumimoji="0" lang="sr-Cyrl-R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ПАЖЊА... МОТИВАЦИЈА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Content Placeholder 9"/>
          <p:cNvSpPr txBox="1">
            <a:spLocks/>
          </p:cNvSpPr>
          <p:nvPr/>
        </p:nvSpPr>
        <p:spPr>
          <a:xfrm>
            <a:off x="2627784" y="5589240"/>
            <a:ext cx="6336704" cy="757064"/>
          </a:xfrm>
          <a:prstGeom prst="hexagon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365760" marR="0" lvl="0" indent="-283464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0000"/>
              <a:buFont typeface="Wingdings 2"/>
              <a:buNone/>
              <a:tabLst/>
              <a:defRPr/>
            </a:pPr>
            <a:r>
              <a:rPr kumimoji="0" lang="sr-Cyrl-R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УЧЕЊЕ ПУТЕМ ИСКУСТВА ....ПОКРЕЋЕ....ЈАЧА МОТИВАЦИЈУ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s-Latn-BA" b="1" dirty="0" smtClean="0"/>
              <a:t> </a:t>
            </a:r>
            <a:endParaRPr lang="en-GB" dirty="0"/>
          </a:p>
        </p:txBody>
      </p:sp>
      <p:sp>
        <p:nvSpPr>
          <p:cNvPr id="17" name="Content Placeholder 9"/>
          <p:cNvSpPr txBox="1">
            <a:spLocks/>
          </p:cNvSpPr>
          <p:nvPr/>
        </p:nvSpPr>
        <p:spPr>
          <a:xfrm>
            <a:off x="107504" y="4581128"/>
            <a:ext cx="9036496" cy="757064"/>
          </a:xfrm>
          <a:prstGeom prst="hexagon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365760" lvl="0" indent="-283464" algn="ctr">
              <a:spcBef>
                <a:spcPts val="600"/>
              </a:spcBef>
              <a:buClr>
                <a:srgbClr val="0F6FC6"/>
              </a:buClr>
              <a:buSzPct val="80000"/>
              <a:defRPr/>
            </a:pPr>
            <a:r>
              <a:rPr lang="sr-Cyrl-RS" sz="2000" b="1" dirty="0" smtClean="0">
                <a:latin typeface="Times New Roman" pitchFamily="18" charset="0"/>
                <a:cs typeface="Times New Roman" pitchFamily="18" charset="0"/>
              </a:rPr>
              <a:t>ДЈЕЦА </a:t>
            </a:r>
            <a:r>
              <a:rPr lang="sr-Cyrl-RS" sz="2000" b="1" smtClean="0">
                <a:latin typeface="Times New Roman" pitchFamily="18" charset="0"/>
                <a:cs typeface="Times New Roman" pitchFamily="18" charset="0"/>
              </a:rPr>
              <a:t>УЧЕ МНОГО МАЊЕ </a:t>
            </a:r>
            <a:r>
              <a:rPr lang="sr-Cyrl-RS" sz="2000" b="1" dirty="0" smtClean="0">
                <a:latin typeface="Times New Roman" pitchFamily="18" charset="0"/>
                <a:cs typeface="Times New Roman" pitchFamily="18" charset="0"/>
              </a:rPr>
              <a:t>ИЗ ОНОГА ШТО ИМ ГОВОРИМО, НЕГО ИЗ ОНОГА ШТА И КАКО РАДИМО. 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" y="6646333"/>
            <a:ext cx="1200150" cy="0"/>
          </a:xfrm>
          <a:prstGeom prst="line">
            <a:avLst/>
          </a:prstGeom>
          <a:ln w="28575">
            <a:solidFill>
              <a:srgbClr val="54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3400" y="6106585"/>
            <a:ext cx="34290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МОТИВАЦИЈА ДЈЕЦЕ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У ПРОДУЖЕНОМ БОРАВКУ</a:t>
            </a:r>
            <a:endParaRPr lang="en-US" sz="11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6138333"/>
            <a:ext cx="381000" cy="50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50167"/>
            <a:ext cx="8748464" cy="66486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391344" y="251767"/>
            <a:ext cx="2305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МОТИВАЦИЈА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228600" y="4038600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9"/>
          <p:cNvSpPr txBox="1">
            <a:spLocks/>
          </p:cNvSpPr>
          <p:nvPr/>
        </p:nvSpPr>
        <p:spPr>
          <a:xfrm>
            <a:off x="3258165" y="5576293"/>
            <a:ext cx="5441808" cy="757064"/>
          </a:xfrm>
          <a:prstGeom prst="hexagon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 fontScale="925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0000"/>
              <a:buFont typeface="Wingdings 2"/>
              <a:buNone/>
              <a:tabLst/>
              <a:defRPr/>
            </a:pPr>
            <a:r>
              <a:rPr kumimoji="0" lang="sr-Cyrl-R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МОТИВАЦИОНА СНАГА ХУМОРА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Content Placeholder 9"/>
          <p:cNvSpPr txBox="1">
            <a:spLocks/>
          </p:cNvSpPr>
          <p:nvPr/>
        </p:nvSpPr>
        <p:spPr>
          <a:xfrm>
            <a:off x="96698" y="908720"/>
            <a:ext cx="5699438" cy="2160240"/>
          </a:xfrm>
          <a:prstGeom prst="hexagon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365760" marR="0" lvl="0" indent="-283464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0000"/>
              <a:buFont typeface="Wingdings 2"/>
              <a:buNone/>
              <a:tabLst/>
              <a:defRPr/>
            </a:pPr>
            <a:r>
              <a:rPr kumimoji="0" lang="sr-Cyrl-R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МОТИВ ЈЕ ПОКРЕТАЧ ПОНАШАЊА… </a:t>
            </a:r>
          </a:p>
          <a:p>
            <a:pPr marL="365760" marR="0" lvl="0" indent="-283464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0000"/>
              <a:buFont typeface="Wingdings 2"/>
              <a:buNone/>
              <a:tabLst/>
              <a:defRPr/>
            </a:pPr>
            <a:r>
              <a:rPr kumimoji="0" lang="sr-Cyrl-R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АЛИ ПРИКАЗУЈЕ</a:t>
            </a:r>
            <a:r>
              <a:rPr kumimoji="0" lang="sr-Cyrl-RS" sz="20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 КРЕТАЊЕ У ПОНАШАЊУ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Content Placeholder 9"/>
          <p:cNvSpPr txBox="1">
            <a:spLocks/>
          </p:cNvSpPr>
          <p:nvPr/>
        </p:nvSpPr>
        <p:spPr>
          <a:xfrm>
            <a:off x="-52525" y="3343118"/>
            <a:ext cx="8800989" cy="1093993"/>
          </a:xfrm>
          <a:prstGeom prst="hexagon">
            <a:avLst>
              <a:gd name="adj" fmla="val 33155"/>
              <a:gd name="vf" fmla="val 11547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 fontScale="92500"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0000"/>
              <a:buFont typeface="Wingdings 2"/>
              <a:buNone/>
              <a:tabLst/>
              <a:defRPr/>
            </a:pPr>
            <a:r>
              <a:rPr kumimoji="0" lang="sr-Cyrl-R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МОТИВАЦИЈА….ДА</a:t>
            </a:r>
            <a:r>
              <a:rPr kumimoji="0" lang="sr-Cyrl-RS" sz="20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ЛИ ЈЕ САМО ПОЧЕТНА ФАЗА АКТИВНОСТИ  ИЛИ  ЈЕ  ПРИПРЕМНА ФАЗА КОЈА ПРЕТХОДИ АКТИВНОСТИ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Content Placeholder 9"/>
          <p:cNvSpPr txBox="1">
            <a:spLocks/>
          </p:cNvSpPr>
          <p:nvPr/>
        </p:nvSpPr>
        <p:spPr>
          <a:xfrm>
            <a:off x="609599" y="4561820"/>
            <a:ext cx="7110111" cy="757064"/>
          </a:xfrm>
          <a:prstGeom prst="hexagon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365760" marR="0" lvl="0" indent="-283464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6FC6"/>
              </a:buClr>
              <a:buSzPct val="80000"/>
              <a:buFont typeface="Wingdings 2"/>
              <a:buNone/>
              <a:tabLst/>
              <a:defRPr/>
            </a:pPr>
            <a:r>
              <a:rPr kumimoji="0" lang="sr-Cyrl-R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ПОЗИТИВНИ</a:t>
            </a:r>
            <a:r>
              <a:rPr kumimoji="0" lang="sr-Cyrl-RS" sz="20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 НЕГАТИВНИ МОТИВИ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" name="Picture 13" descr="https://www.profil-klett.hr/sites/default/files/styles/sx_1170/public/140476658.jpg?itok=yAGn4AU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16632"/>
            <a:ext cx="3027030" cy="305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8374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" y="6646333"/>
            <a:ext cx="1200150" cy="0"/>
          </a:xfrm>
          <a:prstGeom prst="line">
            <a:avLst/>
          </a:prstGeom>
          <a:ln w="28575">
            <a:solidFill>
              <a:srgbClr val="54AB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3400" y="6106585"/>
            <a:ext cx="34290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МОТИВАЦИЈА ДЈЕЦЕ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У ПРОДУЖЕНОМ БОРАВКУ</a:t>
            </a:r>
            <a:endParaRPr lang="en-US" sz="11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6138333"/>
            <a:ext cx="381000" cy="50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50167"/>
            <a:ext cx="3779912" cy="66486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/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391344" y="251767"/>
            <a:ext cx="2305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МОТИВАЦИЈА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228600" y="4038600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sr-Cyrl-R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9"/>
          <p:cNvSpPr txBox="1">
            <a:spLocks/>
          </p:cNvSpPr>
          <p:nvPr/>
        </p:nvSpPr>
        <p:spPr>
          <a:xfrm>
            <a:off x="827584" y="980728"/>
            <a:ext cx="8208912" cy="2376264"/>
          </a:xfrm>
          <a:prstGeom prst="hexagon">
            <a:avLst>
              <a:gd name="adj" fmla="val 0"/>
              <a:gd name="vf" fmla="val 115470"/>
            </a:avLst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lvl="0" algn="ctr"/>
            <a:r>
              <a:rPr lang="sr-Cyrl-R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Важни су  и :</a:t>
            </a:r>
            <a:endParaRPr lang="sr-Cyrl-R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AutoNum type="arabicPeriod"/>
            </a:pPr>
            <a:r>
              <a:rPr lang="sr-Cyrl-R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Самопоуздање  </a:t>
            </a:r>
            <a:r>
              <a:rPr lang="sr-Cyrl-R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(при раду)</a:t>
            </a:r>
          </a:p>
          <a:p>
            <a:pPr marL="457200" lvl="0" indent="-457200">
              <a:buAutoNum type="arabicPeriod"/>
            </a:pPr>
            <a:r>
              <a:rPr lang="sr-Cyrl-R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Утицај </a:t>
            </a:r>
            <a:r>
              <a:rPr lang="sr-Cyrl-R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средине </a:t>
            </a:r>
            <a:r>
              <a:rPr lang="sr-Cyrl-R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(породица, искуства...)</a:t>
            </a:r>
          </a:p>
          <a:p>
            <a:pPr marL="457200" lvl="0" indent="-457200">
              <a:buAutoNum type="arabicPeriod"/>
            </a:pPr>
            <a:r>
              <a:rPr lang="sr-Cyrl-R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Психомоторне </a:t>
            </a:r>
            <a:r>
              <a:rPr lang="sr-Cyrl-R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способности </a:t>
            </a:r>
            <a:r>
              <a:rPr lang="sr-Cyrl-R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(активно слушање, постављање и остваривање циљева...</a:t>
            </a:r>
            <a:endParaRPr lang="sr-Cyrl-R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ave 20"/>
          <p:cNvSpPr/>
          <p:nvPr/>
        </p:nvSpPr>
        <p:spPr>
          <a:xfrm>
            <a:off x="137592" y="3059527"/>
            <a:ext cx="8519864" cy="3294402"/>
          </a:xfrm>
          <a:prstGeom prst="wave">
            <a:avLst>
              <a:gd name="adj1" fmla="val 11600"/>
              <a:gd name="adj2" fmla="val 1033"/>
            </a:avLst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Елементи који директно утичу на мотивацију- 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ПОТРЕБЕ</a:t>
            </a:r>
            <a:r>
              <a:rPr kumimoji="0" lang="sr-Cyrl-R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(унутар појединца), 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ПРИТИСЦИ</a:t>
            </a:r>
            <a:r>
              <a:rPr kumimoji="0" lang="sr-Cyrl-R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(интеракција са околином), </a:t>
            </a:r>
          </a:p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ТЕМЕ/САДРЖАЈИ </a:t>
            </a:r>
            <a:r>
              <a:rPr kumimoji="0" lang="sr-Cyrl-R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(изазивају понашање на одређени догађај)</a:t>
            </a:r>
            <a:endParaRPr kumimoji="0" lang="hr-HR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007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</TotalTime>
  <Words>1288</Words>
  <Application>Microsoft Office PowerPoint</Application>
  <PresentationFormat>On-screen Show (4:3)</PresentationFormat>
  <Paragraphs>212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  МОТИВАЦИЈА ДЈЕЦЕ У ПРОДУЖЕНОМ   БОРАВКУ ОСНОВНЕ ШКОЛЕ   </vt:lpstr>
      <vt:lpstr>  ПРОГРАМ СЕМИНАРА ЗА  ВОДИТЕЉЕ У ПРОДУЖЕНОМ БОРАВКУ </vt:lpstr>
      <vt:lpstr>Slide 3</vt:lpstr>
      <vt:lpstr>Slide 4</vt:lpstr>
      <vt:lpstr>Slide 5</vt:lpstr>
      <vt:lpstr>Slide 6</vt:lpstr>
      <vt:lpstr>Slide 7</vt:lpstr>
      <vt:lpstr>Slide 8</vt:lpstr>
      <vt:lpstr>Slide 9</vt:lpstr>
      <vt:lpstr>МОТИВАЦИЈА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   Како мотивисати дијете ? </vt:lpstr>
    </vt:vector>
  </TitlesOfParts>
  <Company>Republicki pedagoski zavod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МОТИВАЦИЈА ДЈЕЦЕ ЗА АКТИВНОСТИ У ПРОДУЖЕНОМ   БОРАВКУ</dc:title>
  <dc:creator>Gordana Popadic</dc:creator>
  <cp:lastModifiedBy>Gordana Popadic</cp:lastModifiedBy>
  <cp:revision>118</cp:revision>
  <dcterms:created xsi:type="dcterms:W3CDTF">2018-10-09T07:44:39Z</dcterms:created>
  <dcterms:modified xsi:type="dcterms:W3CDTF">2018-11-30T09:35:55Z</dcterms:modified>
</cp:coreProperties>
</file>