
<file path=[Content_Types].xml><?xml version="1.0" encoding="utf-8"?>
<Types xmlns="http://schemas.openxmlformats.org/package/2006/content-types">
  <Default Extension="bin" ContentType="application/vnd.openxmlformats-officedocument.oleObject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79" r:id="rId2"/>
    <p:sldId id="273" r:id="rId3"/>
    <p:sldId id="256" r:id="rId4"/>
    <p:sldId id="262" r:id="rId5"/>
    <p:sldId id="263" r:id="rId6"/>
    <p:sldId id="276" r:id="rId7"/>
    <p:sldId id="264" r:id="rId8"/>
    <p:sldId id="259" r:id="rId9"/>
    <p:sldId id="278" r:id="rId10"/>
    <p:sldId id="281" r:id="rId11"/>
    <p:sldId id="265" r:id="rId12"/>
    <p:sldId id="277" r:id="rId13"/>
    <p:sldId id="266" r:id="rId14"/>
    <p:sldId id="267" r:id="rId15"/>
    <p:sldId id="268" r:id="rId16"/>
    <p:sldId id="269" r:id="rId17"/>
    <p:sldId id="282" r:id="rId18"/>
    <p:sldId id="271" r:id="rId19"/>
    <p:sldId id="280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250" autoAdjust="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893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4F4C6A-0926-4A98-839C-38318E83ECFF}" type="doc">
      <dgm:prSet loTypeId="urn:microsoft.com/office/officeart/2005/8/layout/pyramid1" loCatId="pyramid" qsTypeId="urn:microsoft.com/office/officeart/2005/8/quickstyle/3d1" qsCatId="3D" csTypeId="urn:microsoft.com/office/officeart/2005/8/colors/accent1_2" csCatId="accent1" phldr="1"/>
      <dgm:spPr/>
    </dgm:pt>
    <dgm:pt modelId="{D0493BBD-63A7-4FBD-A1AB-0823B0B9FBF0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Cyrl-CS" sz="2000" b="1" i="0" u="none" strike="noStrike" cap="none" spc="0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rPr>
            <a:t>резултат</a:t>
          </a:r>
          <a:r>
            <a:rPr kumimoji="0" lang="sr-Cyrl-CS" sz="2800" b="0" i="0" u="none" strike="noStrike" cap="none" spc="0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</a:rPr>
            <a:t> </a:t>
          </a:r>
          <a:endParaRPr kumimoji="0" lang="en-US" sz="2800" b="0" i="0" u="none" strike="noStrike" cap="none" spc="0" normalizeH="0" baseline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</a:endParaRPr>
        </a:p>
      </dgm:t>
    </dgm:pt>
    <dgm:pt modelId="{2637B3E7-06A0-436B-B84A-61CCEF57B8D6}" type="parTrans" cxnId="{1266AD4C-2134-43E7-A23A-5341E8E79398}">
      <dgm:prSet/>
      <dgm:spPr/>
      <dgm:t>
        <a:bodyPr/>
        <a:lstStyle/>
        <a:p>
          <a:endParaRPr lang="en-GB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86FC665-E2A4-4B2B-BFCD-F648D4C7E098}" type="sibTrans" cxnId="{1266AD4C-2134-43E7-A23A-5341E8E79398}">
      <dgm:prSet/>
      <dgm:spPr/>
      <dgm:t>
        <a:bodyPr/>
        <a:lstStyle/>
        <a:p>
          <a:endParaRPr lang="en-GB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1457BD5-B8F3-42E8-8A1C-7DB35DCA6B6C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Cyrl-CS" sz="2000" b="1" i="0" u="none" strike="noStrike" cap="none" spc="0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rPr>
            <a:t>одговорност</a:t>
          </a:r>
          <a:r>
            <a:rPr kumimoji="0" lang="sr-Cyrl-CS" sz="2800" b="0" i="0" u="none" strike="noStrike" cap="none" spc="0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rPr>
            <a:t>  </a:t>
          </a:r>
          <a:endParaRPr kumimoji="0" lang="en-US" sz="2800" b="0" i="0" u="none" strike="noStrike" cap="none" spc="0" normalizeH="0" baseline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+mn-lt"/>
          </a:endParaRPr>
        </a:p>
      </dgm:t>
    </dgm:pt>
    <dgm:pt modelId="{9A74F9A6-9E9E-4617-AF33-2EDF600AFFC5}" type="parTrans" cxnId="{31AA4B80-7E5B-4716-A095-6E36D8F22289}">
      <dgm:prSet/>
      <dgm:spPr/>
      <dgm:t>
        <a:bodyPr/>
        <a:lstStyle/>
        <a:p>
          <a:endParaRPr lang="en-GB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0D4C6A82-2109-4371-AC54-F9C39459D89E}" type="sibTrans" cxnId="{31AA4B80-7E5B-4716-A095-6E36D8F22289}">
      <dgm:prSet/>
      <dgm:spPr/>
      <dgm:t>
        <a:bodyPr/>
        <a:lstStyle/>
        <a:p>
          <a:endParaRPr lang="en-GB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53C2971A-3CAE-4DD7-8763-4DDED1E55FFF}">
      <dgm:prSet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Cyrl-RS" sz="2000" b="1" i="0" u="none" strike="noStrike" cap="none" spc="0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rPr>
            <a:t>посвећеност</a:t>
          </a:r>
          <a:r>
            <a:rPr kumimoji="0" lang="sr-Cyrl-RS" sz="4500" b="0" i="0" u="none" strike="noStrike" cap="none" spc="0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</a:rPr>
            <a:t> </a:t>
          </a:r>
          <a:endParaRPr kumimoji="0" lang="en-US" sz="4500" b="0" i="0" u="none" strike="noStrike" cap="none" spc="0" normalizeH="0" baseline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</a:endParaRPr>
        </a:p>
      </dgm:t>
    </dgm:pt>
    <dgm:pt modelId="{61FE5E01-7B4E-413C-94B9-3EB2863658E8}" type="parTrans" cxnId="{E2CEB68F-BB1C-4A60-8A78-7E7B792111BC}">
      <dgm:prSet/>
      <dgm:spPr/>
      <dgm:t>
        <a:bodyPr/>
        <a:lstStyle/>
        <a:p>
          <a:endParaRPr lang="en-GB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39425786-5EC1-4F9F-98A1-841FEAB28188}" type="sibTrans" cxnId="{E2CEB68F-BB1C-4A60-8A78-7E7B792111BC}">
      <dgm:prSet/>
      <dgm:spPr/>
      <dgm:t>
        <a:bodyPr/>
        <a:lstStyle/>
        <a:p>
          <a:endParaRPr lang="en-GB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4CAD8C51-4152-4B1E-80FA-5B2E029ECA28}">
      <dgm:prSet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Cyrl-CS" sz="2000" b="1" i="0" u="none" strike="noStrike" cap="none" spc="0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Times New Roman" panose="02020603050405020304" pitchFamily="18" charset="0"/>
            </a:rPr>
            <a:t>сукоб</a:t>
          </a:r>
          <a:r>
            <a:rPr kumimoji="0" lang="sr-Cyrl-CS" sz="2000" b="0" i="0" u="none" strike="noStrike" cap="none" spc="0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Times New Roman" panose="02020603050405020304" pitchFamily="18" charset="0"/>
            </a:rPr>
            <a:t> </a:t>
          </a:r>
          <a:endParaRPr kumimoji="0" lang="en-US" sz="2000" b="0" i="0" u="none" strike="noStrike" cap="none" spc="0" normalizeH="0" baseline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+mn-lt"/>
            <a:cs typeface="Times New Roman" panose="02020603050405020304" pitchFamily="18" charset="0"/>
          </a:endParaRPr>
        </a:p>
      </dgm:t>
    </dgm:pt>
    <dgm:pt modelId="{11E3DDD3-68DC-4B73-8C78-1386AEBB0956}" type="parTrans" cxnId="{17920941-15EF-40BF-B5C9-B208D5ED292A}">
      <dgm:prSet/>
      <dgm:spPr/>
      <dgm:t>
        <a:bodyPr/>
        <a:lstStyle/>
        <a:p>
          <a:endParaRPr lang="en-GB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86E7115F-D3C4-447D-9DFF-87E8B97B784F}" type="sibTrans" cxnId="{17920941-15EF-40BF-B5C9-B208D5ED292A}">
      <dgm:prSet/>
      <dgm:spPr/>
      <dgm:t>
        <a:bodyPr/>
        <a:lstStyle/>
        <a:p>
          <a:endParaRPr lang="en-GB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6C7C9FA2-831F-4EB2-9741-D74BC01F476E}">
      <dgm:prSet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Cyrl-RS" sz="2000" b="1" i="0" u="none" strike="noStrike" cap="none" spc="0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rPr>
            <a:t>повјерење</a:t>
          </a:r>
          <a:r>
            <a:rPr kumimoji="0" lang="sr-Cyrl-RS" sz="5500" b="0" i="0" u="none" strike="noStrike" cap="none" spc="0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</a:rPr>
            <a:t> </a:t>
          </a:r>
          <a:endParaRPr kumimoji="0" lang="en-US" sz="5500" b="0" i="0" u="none" strike="noStrike" cap="none" spc="0" normalizeH="0" baseline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</a:endParaRPr>
        </a:p>
      </dgm:t>
    </dgm:pt>
    <dgm:pt modelId="{1E3F98F9-A83B-4867-81E0-EC3746679723}" type="parTrans" cxnId="{BF005DBD-21A9-44F5-8DE8-355C23EBE561}">
      <dgm:prSet/>
      <dgm:spPr/>
      <dgm:t>
        <a:bodyPr/>
        <a:lstStyle/>
        <a:p>
          <a:endParaRPr lang="en-GB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F7A12540-D3B2-492E-B4B4-6F1DB776AABA}" type="sibTrans" cxnId="{BF005DBD-21A9-44F5-8DE8-355C23EBE561}">
      <dgm:prSet/>
      <dgm:spPr/>
      <dgm:t>
        <a:bodyPr/>
        <a:lstStyle/>
        <a:p>
          <a:endParaRPr lang="en-GB" b="0" cap="none" spc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</dgm:t>
    </dgm:pt>
    <dgm:pt modelId="{DE570014-D0FA-47A2-8282-ED7CA083CD61}" type="pres">
      <dgm:prSet presAssocID="{534F4C6A-0926-4A98-839C-38318E83ECFF}" presName="Name0" presStyleCnt="0">
        <dgm:presLayoutVars>
          <dgm:dir/>
          <dgm:animLvl val="lvl"/>
          <dgm:resizeHandles val="exact"/>
        </dgm:presLayoutVars>
      </dgm:prSet>
      <dgm:spPr/>
    </dgm:pt>
    <dgm:pt modelId="{706A116D-0C99-4D69-8A4E-9ED70036EDD4}" type="pres">
      <dgm:prSet presAssocID="{D0493BBD-63A7-4FBD-A1AB-0823B0B9FBF0}" presName="Name8" presStyleCnt="0"/>
      <dgm:spPr/>
    </dgm:pt>
    <dgm:pt modelId="{10B8C7F2-0B8C-4BC6-84C0-8C45CE4C31B2}" type="pres">
      <dgm:prSet presAssocID="{D0493BBD-63A7-4FBD-A1AB-0823B0B9FBF0}" presName="level" presStyleLbl="node1" presStyleIdx="0" presStyleCnt="5">
        <dgm:presLayoutVars>
          <dgm:chMax val="1"/>
          <dgm:bulletEnabled val="1"/>
        </dgm:presLayoutVars>
      </dgm:prSet>
      <dgm:spPr/>
    </dgm:pt>
    <dgm:pt modelId="{2F1B32E3-DC39-4F7C-953F-B5635A467963}" type="pres">
      <dgm:prSet presAssocID="{D0493BBD-63A7-4FBD-A1AB-0823B0B9FBF0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080EB1C-4A39-4E6E-9315-F37557F948CD}" type="pres">
      <dgm:prSet presAssocID="{F1457BD5-B8F3-42E8-8A1C-7DB35DCA6B6C}" presName="Name8" presStyleCnt="0"/>
      <dgm:spPr/>
    </dgm:pt>
    <dgm:pt modelId="{93A2A343-48DA-4950-88C9-ADFAD0AB30D6}" type="pres">
      <dgm:prSet presAssocID="{F1457BD5-B8F3-42E8-8A1C-7DB35DCA6B6C}" presName="level" presStyleLbl="node1" presStyleIdx="1" presStyleCnt="5">
        <dgm:presLayoutVars>
          <dgm:chMax val="1"/>
          <dgm:bulletEnabled val="1"/>
        </dgm:presLayoutVars>
      </dgm:prSet>
      <dgm:spPr/>
    </dgm:pt>
    <dgm:pt modelId="{4B402E6F-D8CE-40CE-AB9C-6DDBD70E8580}" type="pres">
      <dgm:prSet presAssocID="{F1457BD5-B8F3-42E8-8A1C-7DB35DCA6B6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0D89A11-BB53-450B-AD6F-789C6D1D5A89}" type="pres">
      <dgm:prSet presAssocID="{53C2971A-3CAE-4DD7-8763-4DDED1E55FFF}" presName="Name8" presStyleCnt="0"/>
      <dgm:spPr/>
    </dgm:pt>
    <dgm:pt modelId="{7E780901-86FA-4274-8C26-D13CB63529AA}" type="pres">
      <dgm:prSet presAssocID="{53C2971A-3CAE-4DD7-8763-4DDED1E55FFF}" presName="level" presStyleLbl="node1" presStyleIdx="2" presStyleCnt="5">
        <dgm:presLayoutVars>
          <dgm:chMax val="1"/>
          <dgm:bulletEnabled val="1"/>
        </dgm:presLayoutVars>
      </dgm:prSet>
      <dgm:spPr/>
    </dgm:pt>
    <dgm:pt modelId="{2CEA4E38-BABF-4F91-91C6-68DC1244C8CC}" type="pres">
      <dgm:prSet presAssocID="{53C2971A-3CAE-4DD7-8763-4DDED1E55FFF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D1D6BFC-911F-49A5-972D-A0B3DEA4DD53}" type="pres">
      <dgm:prSet presAssocID="{4CAD8C51-4152-4B1E-80FA-5B2E029ECA28}" presName="Name8" presStyleCnt="0"/>
      <dgm:spPr/>
    </dgm:pt>
    <dgm:pt modelId="{3C4F23FC-F719-443F-BFB8-478C14F19D41}" type="pres">
      <dgm:prSet presAssocID="{4CAD8C51-4152-4B1E-80FA-5B2E029ECA28}" presName="level" presStyleLbl="node1" presStyleIdx="3" presStyleCnt="5" custLinFactNeighborX="120" custLinFactNeighborY="2574">
        <dgm:presLayoutVars>
          <dgm:chMax val="1"/>
          <dgm:bulletEnabled val="1"/>
        </dgm:presLayoutVars>
      </dgm:prSet>
      <dgm:spPr/>
    </dgm:pt>
    <dgm:pt modelId="{C8312883-0D32-4084-A500-25671E81C88A}" type="pres">
      <dgm:prSet presAssocID="{4CAD8C51-4152-4B1E-80FA-5B2E029ECA2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F13344F-01D7-4B7F-9410-8F8E6923323E}" type="pres">
      <dgm:prSet presAssocID="{6C7C9FA2-831F-4EB2-9741-D74BC01F476E}" presName="Name8" presStyleCnt="0"/>
      <dgm:spPr/>
    </dgm:pt>
    <dgm:pt modelId="{C51FCE45-F1E5-4A2F-9C9F-7ED8E0ED4D1E}" type="pres">
      <dgm:prSet presAssocID="{6C7C9FA2-831F-4EB2-9741-D74BC01F476E}" presName="level" presStyleLbl="node1" presStyleIdx="4" presStyleCnt="5" custLinFactNeighborY="0">
        <dgm:presLayoutVars>
          <dgm:chMax val="1"/>
          <dgm:bulletEnabled val="1"/>
        </dgm:presLayoutVars>
      </dgm:prSet>
      <dgm:spPr/>
    </dgm:pt>
    <dgm:pt modelId="{348BBD56-FEDA-49C2-B7EB-255B0EF7D6B6}" type="pres">
      <dgm:prSet presAssocID="{6C7C9FA2-831F-4EB2-9741-D74BC01F476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B04A401-8C05-4468-AA10-B3ECEDA744F5}" type="presOf" srcId="{D0493BBD-63A7-4FBD-A1AB-0823B0B9FBF0}" destId="{10B8C7F2-0B8C-4BC6-84C0-8C45CE4C31B2}" srcOrd="0" destOrd="0" presId="urn:microsoft.com/office/officeart/2005/8/layout/pyramid1"/>
    <dgm:cxn modelId="{5B40F503-093E-4BCA-83C7-438C3771F4EE}" type="presOf" srcId="{D0493BBD-63A7-4FBD-A1AB-0823B0B9FBF0}" destId="{2F1B32E3-DC39-4F7C-953F-B5635A467963}" srcOrd="1" destOrd="0" presId="urn:microsoft.com/office/officeart/2005/8/layout/pyramid1"/>
    <dgm:cxn modelId="{9BD08017-D887-4BB2-A566-88A3CAECBDBA}" type="presOf" srcId="{4CAD8C51-4152-4B1E-80FA-5B2E029ECA28}" destId="{C8312883-0D32-4084-A500-25671E81C88A}" srcOrd="1" destOrd="0" presId="urn:microsoft.com/office/officeart/2005/8/layout/pyramid1"/>
    <dgm:cxn modelId="{F063DA17-BB95-41C3-B5AD-4389824701A8}" type="presOf" srcId="{6C7C9FA2-831F-4EB2-9741-D74BC01F476E}" destId="{348BBD56-FEDA-49C2-B7EB-255B0EF7D6B6}" srcOrd="1" destOrd="0" presId="urn:microsoft.com/office/officeart/2005/8/layout/pyramid1"/>
    <dgm:cxn modelId="{92A0C420-C774-40A6-912D-8574002560FA}" type="presOf" srcId="{4CAD8C51-4152-4B1E-80FA-5B2E029ECA28}" destId="{3C4F23FC-F719-443F-BFB8-478C14F19D41}" srcOrd="0" destOrd="0" presId="urn:microsoft.com/office/officeart/2005/8/layout/pyramid1"/>
    <dgm:cxn modelId="{67FCA822-964F-42F2-A38A-FBE74CF472AA}" type="presOf" srcId="{534F4C6A-0926-4A98-839C-38318E83ECFF}" destId="{DE570014-D0FA-47A2-8282-ED7CA083CD61}" srcOrd="0" destOrd="0" presId="urn:microsoft.com/office/officeart/2005/8/layout/pyramid1"/>
    <dgm:cxn modelId="{75D99E34-9E41-4FA2-8632-BE98B143BFBC}" type="presOf" srcId="{F1457BD5-B8F3-42E8-8A1C-7DB35DCA6B6C}" destId="{93A2A343-48DA-4950-88C9-ADFAD0AB30D6}" srcOrd="0" destOrd="0" presId="urn:microsoft.com/office/officeart/2005/8/layout/pyramid1"/>
    <dgm:cxn modelId="{BF648F5C-3D85-436C-B97D-40B4DC950AA9}" type="presOf" srcId="{53C2971A-3CAE-4DD7-8763-4DDED1E55FFF}" destId="{7E780901-86FA-4274-8C26-D13CB63529AA}" srcOrd="0" destOrd="0" presId="urn:microsoft.com/office/officeart/2005/8/layout/pyramid1"/>
    <dgm:cxn modelId="{17920941-15EF-40BF-B5C9-B208D5ED292A}" srcId="{534F4C6A-0926-4A98-839C-38318E83ECFF}" destId="{4CAD8C51-4152-4B1E-80FA-5B2E029ECA28}" srcOrd="3" destOrd="0" parTransId="{11E3DDD3-68DC-4B73-8C78-1386AEBB0956}" sibTransId="{86E7115F-D3C4-447D-9DFF-87E8B97B784F}"/>
    <dgm:cxn modelId="{1266AD4C-2134-43E7-A23A-5341E8E79398}" srcId="{534F4C6A-0926-4A98-839C-38318E83ECFF}" destId="{D0493BBD-63A7-4FBD-A1AB-0823B0B9FBF0}" srcOrd="0" destOrd="0" parTransId="{2637B3E7-06A0-436B-B84A-61CCEF57B8D6}" sibTransId="{D86FC665-E2A4-4B2B-BFCD-F648D4C7E098}"/>
    <dgm:cxn modelId="{6DF1016F-B25C-422C-A777-9F46A9BF0A47}" type="presOf" srcId="{6C7C9FA2-831F-4EB2-9741-D74BC01F476E}" destId="{C51FCE45-F1E5-4A2F-9C9F-7ED8E0ED4D1E}" srcOrd="0" destOrd="0" presId="urn:microsoft.com/office/officeart/2005/8/layout/pyramid1"/>
    <dgm:cxn modelId="{31AA4B80-7E5B-4716-A095-6E36D8F22289}" srcId="{534F4C6A-0926-4A98-839C-38318E83ECFF}" destId="{F1457BD5-B8F3-42E8-8A1C-7DB35DCA6B6C}" srcOrd="1" destOrd="0" parTransId="{9A74F9A6-9E9E-4617-AF33-2EDF600AFFC5}" sibTransId="{0D4C6A82-2109-4371-AC54-F9C39459D89E}"/>
    <dgm:cxn modelId="{E2CEB68F-BB1C-4A60-8A78-7E7B792111BC}" srcId="{534F4C6A-0926-4A98-839C-38318E83ECFF}" destId="{53C2971A-3CAE-4DD7-8763-4DDED1E55FFF}" srcOrd="2" destOrd="0" parTransId="{61FE5E01-7B4E-413C-94B9-3EB2863658E8}" sibTransId="{39425786-5EC1-4F9F-98A1-841FEAB28188}"/>
    <dgm:cxn modelId="{69B5A4A9-5C6D-4306-A629-1C7F974AB1F3}" type="presOf" srcId="{F1457BD5-B8F3-42E8-8A1C-7DB35DCA6B6C}" destId="{4B402E6F-D8CE-40CE-AB9C-6DDBD70E8580}" srcOrd="1" destOrd="0" presId="urn:microsoft.com/office/officeart/2005/8/layout/pyramid1"/>
    <dgm:cxn modelId="{BF005DBD-21A9-44F5-8DE8-355C23EBE561}" srcId="{534F4C6A-0926-4A98-839C-38318E83ECFF}" destId="{6C7C9FA2-831F-4EB2-9741-D74BC01F476E}" srcOrd="4" destOrd="0" parTransId="{1E3F98F9-A83B-4867-81E0-EC3746679723}" sibTransId="{F7A12540-D3B2-492E-B4B4-6F1DB776AABA}"/>
    <dgm:cxn modelId="{75FC44D8-B833-4DA1-BAA3-8E70C07274B0}" type="presOf" srcId="{53C2971A-3CAE-4DD7-8763-4DDED1E55FFF}" destId="{2CEA4E38-BABF-4F91-91C6-68DC1244C8CC}" srcOrd="1" destOrd="0" presId="urn:microsoft.com/office/officeart/2005/8/layout/pyramid1"/>
    <dgm:cxn modelId="{ED108EC2-71F6-4DAB-974B-C9FAF57CEBCD}" type="presParOf" srcId="{DE570014-D0FA-47A2-8282-ED7CA083CD61}" destId="{706A116D-0C99-4D69-8A4E-9ED70036EDD4}" srcOrd="0" destOrd="0" presId="urn:microsoft.com/office/officeart/2005/8/layout/pyramid1"/>
    <dgm:cxn modelId="{4C2EF93D-5511-489A-928B-879669690CCC}" type="presParOf" srcId="{706A116D-0C99-4D69-8A4E-9ED70036EDD4}" destId="{10B8C7F2-0B8C-4BC6-84C0-8C45CE4C31B2}" srcOrd="0" destOrd="0" presId="urn:microsoft.com/office/officeart/2005/8/layout/pyramid1"/>
    <dgm:cxn modelId="{0BFF6FF5-A380-4C86-844D-DA4F0E1BAEA2}" type="presParOf" srcId="{706A116D-0C99-4D69-8A4E-9ED70036EDD4}" destId="{2F1B32E3-DC39-4F7C-953F-B5635A467963}" srcOrd="1" destOrd="0" presId="urn:microsoft.com/office/officeart/2005/8/layout/pyramid1"/>
    <dgm:cxn modelId="{CEEB31BC-5F2B-4E6A-B0AE-2BE513649442}" type="presParOf" srcId="{DE570014-D0FA-47A2-8282-ED7CA083CD61}" destId="{C080EB1C-4A39-4E6E-9315-F37557F948CD}" srcOrd="1" destOrd="0" presId="urn:microsoft.com/office/officeart/2005/8/layout/pyramid1"/>
    <dgm:cxn modelId="{201E6F6A-9BBB-42ED-8E45-39BEDAC14925}" type="presParOf" srcId="{C080EB1C-4A39-4E6E-9315-F37557F948CD}" destId="{93A2A343-48DA-4950-88C9-ADFAD0AB30D6}" srcOrd="0" destOrd="0" presId="urn:microsoft.com/office/officeart/2005/8/layout/pyramid1"/>
    <dgm:cxn modelId="{9699D8EB-6CD6-403E-BCBC-3D17F2FDD55A}" type="presParOf" srcId="{C080EB1C-4A39-4E6E-9315-F37557F948CD}" destId="{4B402E6F-D8CE-40CE-AB9C-6DDBD70E8580}" srcOrd="1" destOrd="0" presId="urn:microsoft.com/office/officeart/2005/8/layout/pyramid1"/>
    <dgm:cxn modelId="{B7F78482-717C-487C-BDD8-C9A63F1CF83D}" type="presParOf" srcId="{DE570014-D0FA-47A2-8282-ED7CA083CD61}" destId="{D0D89A11-BB53-450B-AD6F-789C6D1D5A89}" srcOrd="2" destOrd="0" presId="urn:microsoft.com/office/officeart/2005/8/layout/pyramid1"/>
    <dgm:cxn modelId="{CC7F089F-53E6-4F97-8DC6-C3CF35DEFA20}" type="presParOf" srcId="{D0D89A11-BB53-450B-AD6F-789C6D1D5A89}" destId="{7E780901-86FA-4274-8C26-D13CB63529AA}" srcOrd="0" destOrd="0" presId="urn:microsoft.com/office/officeart/2005/8/layout/pyramid1"/>
    <dgm:cxn modelId="{C595AEAE-60CA-4535-B4AC-C66167AF6375}" type="presParOf" srcId="{D0D89A11-BB53-450B-AD6F-789C6D1D5A89}" destId="{2CEA4E38-BABF-4F91-91C6-68DC1244C8CC}" srcOrd="1" destOrd="0" presId="urn:microsoft.com/office/officeart/2005/8/layout/pyramid1"/>
    <dgm:cxn modelId="{F6F14F3F-17EE-4BE5-B2E5-46E43BADE6E1}" type="presParOf" srcId="{DE570014-D0FA-47A2-8282-ED7CA083CD61}" destId="{2D1D6BFC-911F-49A5-972D-A0B3DEA4DD53}" srcOrd="3" destOrd="0" presId="urn:microsoft.com/office/officeart/2005/8/layout/pyramid1"/>
    <dgm:cxn modelId="{71325D25-7267-4963-84B7-A78D02BFA03B}" type="presParOf" srcId="{2D1D6BFC-911F-49A5-972D-A0B3DEA4DD53}" destId="{3C4F23FC-F719-443F-BFB8-478C14F19D41}" srcOrd="0" destOrd="0" presId="urn:microsoft.com/office/officeart/2005/8/layout/pyramid1"/>
    <dgm:cxn modelId="{F0B4340C-42D2-4BC1-8E1C-0CBEEA043E9E}" type="presParOf" srcId="{2D1D6BFC-911F-49A5-972D-A0B3DEA4DD53}" destId="{C8312883-0D32-4084-A500-25671E81C88A}" srcOrd="1" destOrd="0" presId="urn:microsoft.com/office/officeart/2005/8/layout/pyramid1"/>
    <dgm:cxn modelId="{FE65ABE0-5D53-459C-BA87-81660B4E320D}" type="presParOf" srcId="{DE570014-D0FA-47A2-8282-ED7CA083CD61}" destId="{9F13344F-01D7-4B7F-9410-8F8E6923323E}" srcOrd="4" destOrd="0" presId="urn:microsoft.com/office/officeart/2005/8/layout/pyramid1"/>
    <dgm:cxn modelId="{9EFE68E3-1F50-4274-B388-AD29EFBFCDDA}" type="presParOf" srcId="{9F13344F-01D7-4B7F-9410-8F8E6923323E}" destId="{C51FCE45-F1E5-4A2F-9C9F-7ED8E0ED4D1E}" srcOrd="0" destOrd="0" presId="urn:microsoft.com/office/officeart/2005/8/layout/pyramid1"/>
    <dgm:cxn modelId="{0D32BB84-0930-4B64-B793-2E1112AA1073}" type="presParOf" srcId="{9F13344F-01D7-4B7F-9410-8F8E6923323E}" destId="{348BBD56-FEDA-49C2-B7EB-255B0EF7D6B6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B8C7F2-0B8C-4BC6-84C0-8C45CE4C31B2}">
      <dsp:nvSpPr>
        <dsp:cNvPr id="0" name=""/>
        <dsp:cNvSpPr/>
      </dsp:nvSpPr>
      <dsp:spPr>
        <a:xfrm>
          <a:off x="3291840" y="0"/>
          <a:ext cx="1645920" cy="955454"/>
        </a:xfrm>
        <a:prstGeom prst="trapezoid">
          <a:avLst>
            <a:gd name="adj" fmla="val 86133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Cyrl-CS" sz="2000" b="1" i="0" u="none" strike="noStrike" kern="1200" cap="none" spc="0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rPr>
            <a:t>резултат</a:t>
          </a:r>
          <a:r>
            <a:rPr kumimoji="0" lang="sr-Cyrl-CS" sz="2800" b="0" i="0" u="none" strike="noStrike" kern="1200" cap="none" spc="0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</a:rPr>
            <a:t> </a:t>
          </a:r>
          <a:endParaRPr kumimoji="0" lang="en-US" sz="2800" b="0" i="0" u="none" strike="noStrike" kern="1200" cap="none" spc="0" normalizeH="0" baseline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</a:endParaRPr>
        </a:p>
      </dsp:txBody>
      <dsp:txXfrm>
        <a:off x="3291840" y="0"/>
        <a:ext cx="1645920" cy="955454"/>
      </dsp:txXfrm>
    </dsp:sp>
    <dsp:sp modelId="{93A2A343-48DA-4950-88C9-ADFAD0AB30D6}">
      <dsp:nvSpPr>
        <dsp:cNvPr id="0" name=""/>
        <dsp:cNvSpPr/>
      </dsp:nvSpPr>
      <dsp:spPr>
        <a:xfrm>
          <a:off x="2468880" y="955454"/>
          <a:ext cx="3291840" cy="955454"/>
        </a:xfrm>
        <a:prstGeom prst="trapezoid">
          <a:avLst>
            <a:gd name="adj" fmla="val 86133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Cyrl-CS" sz="2000" b="1" i="0" u="none" strike="noStrike" kern="1200" cap="none" spc="0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rPr>
            <a:t>одговорност</a:t>
          </a:r>
          <a:r>
            <a:rPr kumimoji="0" lang="sr-Cyrl-CS" sz="2800" b="0" i="0" u="none" strike="noStrike" kern="1200" cap="none" spc="0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rPr>
            <a:t>  </a:t>
          </a:r>
          <a:endParaRPr kumimoji="0" lang="en-US" sz="2800" b="0" i="0" u="none" strike="noStrike" kern="1200" cap="none" spc="0" normalizeH="0" baseline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+mn-lt"/>
          </a:endParaRPr>
        </a:p>
      </dsp:txBody>
      <dsp:txXfrm>
        <a:off x="3044951" y="955454"/>
        <a:ext cx="2139696" cy="955454"/>
      </dsp:txXfrm>
    </dsp:sp>
    <dsp:sp modelId="{7E780901-86FA-4274-8C26-D13CB63529AA}">
      <dsp:nvSpPr>
        <dsp:cNvPr id="0" name=""/>
        <dsp:cNvSpPr/>
      </dsp:nvSpPr>
      <dsp:spPr>
        <a:xfrm>
          <a:off x="1645920" y="1910909"/>
          <a:ext cx="4937760" cy="955454"/>
        </a:xfrm>
        <a:prstGeom prst="trapezoid">
          <a:avLst>
            <a:gd name="adj" fmla="val 86133"/>
          </a:avLst>
        </a:prstGeom>
        <a:gradFill rotWithShape="1">
          <a:gsLst>
            <a:gs pos="0">
              <a:schemeClr val="accent4">
                <a:tint val="100000"/>
                <a:shade val="100000"/>
                <a:satMod val="130000"/>
              </a:schemeClr>
            </a:gs>
            <a:gs pos="100000">
              <a:schemeClr val="accent4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Cyrl-RS" sz="2000" b="1" i="0" u="none" strike="noStrike" kern="1200" cap="none" spc="0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rPr>
            <a:t>посвећеност</a:t>
          </a:r>
          <a:r>
            <a:rPr kumimoji="0" lang="sr-Cyrl-RS" sz="4500" b="0" i="0" u="none" strike="noStrike" kern="1200" cap="none" spc="0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</a:rPr>
            <a:t> </a:t>
          </a:r>
          <a:endParaRPr kumimoji="0" lang="en-US" sz="4500" b="0" i="0" u="none" strike="noStrike" kern="1200" cap="none" spc="0" normalizeH="0" baseline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</a:endParaRPr>
        </a:p>
      </dsp:txBody>
      <dsp:txXfrm>
        <a:off x="2510027" y="1910909"/>
        <a:ext cx="3209544" cy="955454"/>
      </dsp:txXfrm>
    </dsp:sp>
    <dsp:sp modelId="{3C4F23FC-F719-443F-BFB8-478C14F19D41}">
      <dsp:nvSpPr>
        <dsp:cNvPr id="0" name=""/>
        <dsp:cNvSpPr/>
      </dsp:nvSpPr>
      <dsp:spPr>
        <a:xfrm>
          <a:off x="830860" y="2890957"/>
          <a:ext cx="6583680" cy="955454"/>
        </a:xfrm>
        <a:prstGeom prst="trapezoid">
          <a:avLst>
            <a:gd name="adj" fmla="val 86133"/>
          </a:avLst>
        </a:prstGeom>
        <a:gradFill rotWithShape="1">
          <a:gsLst>
            <a:gs pos="0">
              <a:schemeClr val="accent3">
                <a:tint val="100000"/>
                <a:shade val="100000"/>
                <a:satMod val="130000"/>
              </a:schemeClr>
            </a:gs>
            <a:gs pos="100000">
              <a:schemeClr val="accent3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Cyrl-CS" sz="2000" b="1" i="0" u="none" strike="noStrike" kern="1200" cap="none" spc="0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Times New Roman" panose="02020603050405020304" pitchFamily="18" charset="0"/>
            </a:rPr>
            <a:t>сукоб</a:t>
          </a:r>
          <a:r>
            <a:rPr kumimoji="0" lang="sr-Cyrl-CS" sz="2000" b="0" i="0" u="none" strike="noStrike" kern="1200" cap="none" spc="0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Times New Roman" panose="02020603050405020304" pitchFamily="18" charset="0"/>
            </a:rPr>
            <a:t> </a:t>
          </a:r>
          <a:endParaRPr kumimoji="0" lang="en-US" sz="2000" b="0" i="0" u="none" strike="noStrike" kern="1200" cap="none" spc="0" normalizeH="0" baseline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+mn-lt"/>
            <a:cs typeface="Times New Roman" panose="02020603050405020304" pitchFamily="18" charset="0"/>
          </a:endParaRPr>
        </a:p>
      </dsp:txBody>
      <dsp:txXfrm>
        <a:off x="1983004" y="2890957"/>
        <a:ext cx="4279392" cy="955454"/>
      </dsp:txXfrm>
    </dsp:sp>
    <dsp:sp modelId="{C51FCE45-F1E5-4A2F-9C9F-7ED8E0ED4D1E}">
      <dsp:nvSpPr>
        <dsp:cNvPr id="0" name=""/>
        <dsp:cNvSpPr/>
      </dsp:nvSpPr>
      <dsp:spPr>
        <a:xfrm>
          <a:off x="0" y="3821819"/>
          <a:ext cx="8229600" cy="955454"/>
        </a:xfrm>
        <a:prstGeom prst="trapezoid">
          <a:avLst>
            <a:gd name="adj" fmla="val 86133"/>
          </a:avLst>
        </a:prstGeom>
        <a:gradFill rotWithShape="1">
          <a:gsLst>
            <a:gs pos="0">
              <a:schemeClr val="accent2">
                <a:tint val="100000"/>
                <a:shade val="100000"/>
                <a:satMod val="130000"/>
              </a:schemeClr>
            </a:gs>
            <a:gs pos="100000">
              <a:schemeClr val="accent2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sr-Cyrl-RS" sz="2000" b="1" i="0" u="none" strike="noStrike" kern="1200" cap="none" spc="0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</a:rPr>
            <a:t>повјерење</a:t>
          </a:r>
          <a:r>
            <a:rPr kumimoji="0" lang="sr-Cyrl-RS" sz="5500" b="0" i="0" u="none" strike="noStrike" kern="1200" cap="none" spc="0" normalizeH="0" baseline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</a:rPr>
            <a:t> </a:t>
          </a:r>
          <a:endParaRPr kumimoji="0" lang="en-US" sz="5500" b="0" i="0" u="none" strike="noStrike" kern="1200" cap="none" spc="0" normalizeH="0" baseline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</a:endParaRPr>
        </a:p>
      </dsp:txBody>
      <dsp:txXfrm>
        <a:off x="1440179" y="3821819"/>
        <a:ext cx="5349240" cy="9554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A09DD2-69E4-4BCD-BB2D-8F448772ACAF}" type="datetimeFigureOut">
              <a:rPr lang="sr-Latn-RS" smtClean="0"/>
              <a:t>21.3.2025.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97770-0EAB-4F56-9281-9EFCEBFB4A3E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098336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75C8A-C6C9-415A-80CD-E074504C976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66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jp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661" y="274638"/>
            <a:ext cx="4186677" cy="20608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2086091"/>
            <a:ext cx="9144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400" b="1" dirty="0"/>
              <a:t>16. ШКОЛА ДИРЕКТОРА</a:t>
            </a:r>
          </a:p>
          <a:p>
            <a:pPr algn="ctr"/>
            <a:endParaRPr lang="sr-Cyrl-RS" sz="4400" b="1" dirty="0"/>
          </a:p>
          <a:p>
            <a:pPr algn="ctr"/>
            <a:r>
              <a:rPr lang="sr-Cyrl-RS" sz="4400" b="1" dirty="0"/>
              <a:t>ПРОШЛОСТ КАО ТЕМЕЉ, САДАШЊОСТ КАО ПУТ, БУДУЋНОСТ КАО ЦИЉ: ОДНОСИ У ШКОЛИ</a:t>
            </a:r>
          </a:p>
          <a:p>
            <a:pPr algn="ctr"/>
            <a:endParaRPr lang="sr-Cyrl-RS" sz="3600" dirty="0"/>
          </a:p>
          <a:p>
            <a:pPr algn="ctr"/>
            <a:r>
              <a:rPr lang="sr-Cyrl-RS" sz="3600" dirty="0"/>
              <a:t>ЈАХОРИНА, МАРТ 2025. ГОДИНЕ</a:t>
            </a:r>
            <a:endParaRPr lang="sr-Latn-RS" sz="3600" dirty="0"/>
          </a:p>
        </p:txBody>
      </p:sp>
    </p:spTree>
    <p:extLst>
      <p:ext uri="{BB962C8B-B14F-4D97-AF65-F5344CB8AC3E}">
        <p14:creationId xmlns:p14="http://schemas.microsoft.com/office/powerpoint/2010/main" val="3331210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9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0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b="1" dirty="0"/>
              <a:t>Лидерство и комуникација</a:t>
            </a:r>
            <a:br>
              <a:rPr lang="sr-Latn-RS" dirty="0"/>
            </a:b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RS" dirty="0"/>
              <a:t>Значај ефективне и транспарентне комуникације</a:t>
            </a:r>
            <a:r>
              <a:rPr lang="sr-Cyrl-BA" dirty="0"/>
              <a:t>;</a:t>
            </a:r>
            <a:endParaRPr lang="sr-Latn-RS" dirty="0"/>
          </a:p>
          <a:p>
            <a:pPr lvl="0"/>
            <a:r>
              <a:rPr lang="sr-Latn-RS" dirty="0"/>
              <a:t>Активно слушање и разум</a:t>
            </a:r>
            <a:r>
              <a:rPr lang="sr-Cyrl-BA" dirty="0" err="1"/>
              <a:t>иј</a:t>
            </a:r>
            <a:r>
              <a:rPr lang="sr-Latn-RS" dirty="0"/>
              <a:t>евање потреба и проблема запослених</a:t>
            </a:r>
            <a:r>
              <a:rPr lang="sr-Cyrl-BA" dirty="0"/>
              <a:t>;</a:t>
            </a:r>
            <a:endParaRPr lang="sr-Latn-RS" dirty="0"/>
          </a:p>
          <a:p>
            <a:pPr lvl="0"/>
            <a:r>
              <a:rPr lang="sr-Latn-RS" dirty="0"/>
              <a:t>Како лидер може користити комуникацију да р</a:t>
            </a:r>
            <a:r>
              <a:rPr lang="sr-Cyrl-BA" dirty="0"/>
              <a:t>ј</a:t>
            </a:r>
            <a:r>
              <a:rPr lang="sr-Latn-RS" dirty="0"/>
              <a:t>ешава конфликте и гради међусобно пов</a:t>
            </a:r>
            <a:r>
              <a:rPr lang="sr-Cyrl-BA" dirty="0"/>
              <a:t>ј</a:t>
            </a:r>
            <a:r>
              <a:rPr lang="sr-Latn-RS" dirty="0"/>
              <a:t>ерење</a:t>
            </a:r>
            <a:r>
              <a:rPr lang="sr-Cyrl-BA" dirty="0"/>
              <a:t>.</a:t>
            </a:r>
            <a:endParaRPr lang="sr-Latn-RS" dirty="0"/>
          </a:p>
          <a:p>
            <a:endParaRPr lang="sr-Latn-R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6716"/>
            <a:ext cx="1973179" cy="12512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243" y="4728411"/>
            <a:ext cx="3717758" cy="21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93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32267"/>
          </a:xfrm>
        </p:spPr>
        <p:txBody>
          <a:bodyPr>
            <a:normAutofit fontScale="90000"/>
          </a:bodyPr>
          <a:lstStyle/>
          <a:p>
            <a:r>
              <a:rPr dirty="0" err="1"/>
              <a:t>Вјежба</a:t>
            </a:r>
            <a:r>
              <a:rPr dirty="0"/>
              <a:t>: </a:t>
            </a:r>
            <a:r>
              <a:rPr dirty="0" err="1"/>
              <a:t>Симулација</a:t>
            </a:r>
            <a:r>
              <a:rPr dirty="0"/>
              <a:t> </a:t>
            </a:r>
            <a:r>
              <a:rPr dirty="0" err="1"/>
              <a:t>доношења</a:t>
            </a:r>
            <a:r>
              <a:rPr dirty="0"/>
              <a:t> </a:t>
            </a:r>
            <a:r>
              <a:rPr dirty="0" err="1"/>
              <a:t>одлука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7222"/>
            <a:ext cx="8229600" cy="4898942"/>
          </a:xfrm>
        </p:spPr>
        <p:txBody>
          <a:bodyPr>
            <a:normAutofit fontScale="62500" lnSpcReduction="20000"/>
          </a:bodyPr>
          <a:lstStyle/>
          <a:p>
            <a:r>
              <a:rPr dirty="0" err="1"/>
              <a:t>Сценарио</a:t>
            </a:r>
            <a:r>
              <a:rPr dirty="0"/>
              <a:t> 1: </a:t>
            </a:r>
            <a:r>
              <a:rPr lang="sr-Cyrl-BA" dirty="0" err="1"/>
              <a:t>Одјељењски</a:t>
            </a:r>
            <a:r>
              <a:rPr lang="sr-Cyrl-BA" dirty="0"/>
              <a:t> старјешина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комуницира</a:t>
            </a:r>
            <a:r>
              <a:rPr dirty="0"/>
              <a:t> </a:t>
            </a:r>
            <a:r>
              <a:rPr dirty="0" err="1"/>
              <a:t>добро</a:t>
            </a:r>
            <a:r>
              <a:rPr dirty="0"/>
              <a:t> </a:t>
            </a:r>
            <a:r>
              <a:rPr dirty="0" err="1"/>
              <a:t>са</a:t>
            </a:r>
            <a:r>
              <a:rPr dirty="0"/>
              <a:t> </a:t>
            </a:r>
            <a:r>
              <a:rPr dirty="0" err="1"/>
              <a:t>колегама</a:t>
            </a:r>
            <a:r>
              <a:rPr dirty="0"/>
              <a:t>, </a:t>
            </a:r>
            <a:r>
              <a:rPr dirty="0" err="1"/>
              <a:t>ученици</a:t>
            </a:r>
            <a:r>
              <a:rPr dirty="0"/>
              <a:t> </a:t>
            </a:r>
            <a:r>
              <a:rPr dirty="0" err="1"/>
              <a:t>се</a:t>
            </a:r>
            <a:r>
              <a:rPr dirty="0"/>
              <a:t> </a:t>
            </a:r>
            <a:r>
              <a:rPr dirty="0" err="1"/>
              <a:t>жале</a:t>
            </a:r>
            <a:r>
              <a:rPr lang="sr-Latn-RS" dirty="0"/>
              <a:t>.</a:t>
            </a:r>
            <a:endParaRPr dirty="0"/>
          </a:p>
          <a:p>
            <a:r>
              <a:rPr dirty="0" err="1"/>
              <a:t>Сценарио</a:t>
            </a:r>
            <a:r>
              <a:rPr dirty="0"/>
              <a:t> 2: </a:t>
            </a:r>
            <a:r>
              <a:rPr lang="sr-Cyrl-BA" dirty="0"/>
              <a:t>Због неповјерења према школи на родитељском састанку интересе ученика и родитеља заступа адвокат</a:t>
            </a:r>
            <a:r>
              <a:rPr lang="sr-Latn-RS" dirty="0"/>
              <a:t>.</a:t>
            </a:r>
            <a:endParaRPr dirty="0"/>
          </a:p>
          <a:p>
            <a:r>
              <a:rPr dirty="0" err="1"/>
              <a:t>Сценарио</a:t>
            </a:r>
            <a:r>
              <a:rPr dirty="0"/>
              <a:t> 3: </a:t>
            </a:r>
            <a:r>
              <a:rPr lang="sr-Cyrl-BA" dirty="0"/>
              <a:t>Н</a:t>
            </a:r>
            <a:r>
              <a:rPr dirty="0" err="1"/>
              <a:t>аставни</a:t>
            </a:r>
            <a:r>
              <a:rPr lang="sr-Cyrl-BA" dirty="0" err="1"/>
              <a:t>ци</a:t>
            </a:r>
            <a:r>
              <a:rPr lang="sr-Cyrl-BA" dirty="0"/>
              <a:t> у активу</a:t>
            </a:r>
            <a:r>
              <a:rPr dirty="0"/>
              <a:t> </a:t>
            </a:r>
            <a:r>
              <a:rPr dirty="0" err="1"/>
              <a:t>се</a:t>
            </a:r>
            <a:r>
              <a:rPr dirty="0"/>
              <a:t> </a:t>
            </a:r>
            <a:r>
              <a:rPr dirty="0" err="1"/>
              <a:t>сукобљава</a:t>
            </a:r>
            <a:r>
              <a:rPr lang="sr-Cyrl-BA" dirty="0"/>
              <a:t>ју</a:t>
            </a:r>
            <a:r>
              <a:rPr dirty="0"/>
              <a:t> </a:t>
            </a:r>
            <a:r>
              <a:rPr dirty="0" err="1"/>
              <a:t>око</a:t>
            </a:r>
            <a:r>
              <a:rPr dirty="0"/>
              <a:t> </a:t>
            </a:r>
            <a:r>
              <a:rPr lang="sr-Cyrl-BA" dirty="0"/>
              <a:t>подјеле часова и </a:t>
            </a:r>
            <a:r>
              <a:rPr dirty="0" err="1"/>
              <a:t>распореда</a:t>
            </a:r>
            <a:r>
              <a:rPr lang="sr-Latn-RS" dirty="0"/>
              <a:t>.</a:t>
            </a:r>
            <a:endParaRPr lang="sr-Cyrl-BA" dirty="0"/>
          </a:p>
          <a:p>
            <a:r>
              <a:rPr lang="sr-Cyrl-BA" dirty="0"/>
              <a:t>Сценарио 4: Два наставника истог предмета имају различит критеријум оцјењивања. Школи често долазе захтјеви родитеља да се ученик премјести у одговарајуће одјељење.</a:t>
            </a:r>
          </a:p>
          <a:p>
            <a:r>
              <a:rPr lang="sr-Cyrl-BA" dirty="0"/>
              <a:t>Сценарио 5: Наставник не реализује задужења из 40-часовне радне седмице.</a:t>
            </a:r>
          </a:p>
          <a:p>
            <a:r>
              <a:rPr lang="sr-Cyrl-BA" dirty="0"/>
              <a:t>Сценарио 6: У школи се у вријеме редовне наставе реализују ваннаставне/пројектне и сличне активности са ученицима (секције, Савјет ученика, пробе за приредбу, припрема за такмичење, турнир и сл.)</a:t>
            </a:r>
            <a:r>
              <a:rPr lang="sr-Latn-RS" dirty="0"/>
              <a:t>.</a:t>
            </a:r>
            <a:endParaRPr lang="sr-Cyrl-BA" dirty="0"/>
          </a:p>
          <a:p>
            <a:pPr marL="0" indent="0">
              <a:buNone/>
            </a:pPr>
            <a:endParaRPr lang="sr-Cyrl-BA" dirty="0"/>
          </a:p>
          <a:p>
            <a:pPr marL="0" indent="0">
              <a:buNone/>
            </a:pPr>
            <a:r>
              <a:rPr dirty="0" err="1"/>
              <a:t>Задатак</a:t>
            </a:r>
            <a:r>
              <a:rPr dirty="0"/>
              <a:t>: </a:t>
            </a:r>
            <a:r>
              <a:rPr dirty="0" err="1"/>
              <a:t>Осмислити</a:t>
            </a:r>
            <a:r>
              <a:rPr dirty="0"/>
              <a:t> </a:t>
            </a:r>
            <a:r>
              <a:rPr dirty="0" err="1"/>
              <a:t>рјешење</a:t>
            </a:r>
            <a:r>
              <a:rPr dirty="0"/>
              <a:t> и </a:t>
            </a:r>
            <a:r>
              <a:rPr dirty="0" err="1"/>
              <a:t>представити</a:t>
            </a:r>
            <a:r>
              <a:rPr dirty="0"/>
              <a:t> </a:t>
            </a:r>
            <a:r>
              <a:rPr dirty="0" err="1"/>
              <a:t>га</a:t>
            </a:r>
            <a:r>
              <a:rPr lang="sr-Cyrl-BA" dirty="0"/>
              <a:t>.</a:t>
            </a:r>
            <a:endParaRPr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95474"/>
            <a:ext cx="1648326" cy="96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95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b="1" dirty="0"/>
              <a:t>Лидер као мотиватор</a:t>
            </a:r>
            <a:br>
              <a:rPr lang="sr-Latn-RS" dirty="0"/>
            </a:b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RS" dirty="0"/>
              <a:t>Улога лидера у мотивисању запослених и ученика</a:t>
            </a:r>
            <a:r>
              <a:rPr lang="sr-Cyrl-BA" dirty="0"/>
              <a:t>;</a:t>
            </a:r>
            <a:endParaRPr lang="sr-Latn-RS" dirty="0"/>
          </a:p>
          <a:p>
            <a:pPr lvl="0"/>
            <a:r>
              <a:rPr lang="sr-Cyrl-BA" dirty="0"/>
              <a:t>Презентовање интереса колектива у окружењу;</a:t>
            </a:r>
            <a:endParaRPr lang="sr-Latn-RS" dirty="0"/>
          </a:p>
          <a:p>
            <a:pPr lvl="0"/>
            <a:r>
              <a:rPr lang="sr-Latn-RS" dirty="0"/>
              <a:t>Подстицање професионалног развоја наставника и сарадње у тиму</a:t>
            </a:r>
            <a:r>
              <a:rPr lang="sr-Cyrl-BA" dirty="0"/>
              <a:t>;</a:t>
            </a:r>
          </a:p>
          <a:p>
            <a:pPr lvl="0"/>
            <a:r>
              <a:rPr lang="sr-Cyrl-BA" dirty="0"/>
              <a:t>Афирмација групних и друштвених вриједности.</a:t>
            </a:r>
            <a:endParaRPr lang="sr-Latn-RS" dirty="0"/>
          </a:p>
          <a:p>
            <a:endParaRPr lang="sr-Latn-R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4" y="5763126"/>
            <a:ext cx="1708484" cy="1094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147" y="5293896"/>
            <a:ext cx="6039853" cy="156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69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939173"/>
          </a:xfrm>
        </p:spPr>
        <p:txBody>
          <a:bodyPr>
            <a:normAutofit fontScale="90000"/>
          </a:bodyPr>
          <a:lstStyle/>
          <a:p>
            <a:r>
              <a:rPr lang="sr-Latn-RS" b="1" dirty="0"/>
              <a:t>Улога лидера у р</a:t>
            </a:r>
            <a:r>
              <a:rPr lang="sr-Cyrl-BA" b="1" dirty="0"/>
              <a:t>ј</a:t>
            </a:r>
            <a:r>
              <a:rPr lang="sr-Latn-RS" b="1" dirty="0"/>
              <a:t>ешавању конфликата</a:t>
            </a:r>
            <a:br>
              <a:rPr lang="sr-Latn-RS" dirty="0"/>
            </a:b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9392"/>
            <a:ext cx="8229600" cy="4092826"/>
          </a:xfrm>
        </p:spPr>
        <p:txBody>
          <a:bodyPr/>
          <a:lstStyle/>
          <a:p>
            <a:pPr lvl="0"/>
            <a:r>
              <a:rPr lang="sr-Latn-RS" dirty="0"/>
              <a:t>Конфликти као прилике за раст и побољшање</a:t>
            </a:r>
            <a:r>
              <a:rPr lang="sr-Cyrl-BA" dirty="0"/>
              <a:t>;</a:t>
            </a:r>
            <a:endParaRPr lang="sr-Latn-RS" dirty="0"/>
          </a:p>
          <a:p>
            <a:pPr lvl="0"/>
            <a:r>
              <a:rPr lang="sr-Latn-RS" dirty="0"/>
              <a:t>Разум</a:t>
            </a:r>
            <a:r>
              <a:rPr lang="sr-Cyrl-BA" dirty="0" err="1"/>
              <a:t>иј</a:t>
            </a:r>
            <a:r>
              <a:rPr lang="sr-Latn-RS" dirty="0"/>
              <a:t>евање различитих ставова и тражење компромиса</a:t>
            </a:r>
            <a:r>
              <a:rPr lang="sr-Cyrl-BA" dirty="0"/>
              <a:t>;</a:t>
            </a:r>
            <a:endParaRPr lang="sr-Latn-RS" dirty="0"/>
          </a:p>
          <a:p>
            <a:pPr lvl="0"/>
            <a:r>
              <a:rPr lang="sr-Latn-RS" dirty="0"/>
              <a:t>Развијање емо</a:t>
            </a:r>
            <a:r>
              <a:rPr lang="sr-Cyrl-BA" dirty="0" err="1"/>
              <a:t>ционалн</a:t>
            </a:r>
            <a:r>
              <a:rPr lang="sr-Latn-RS" dirty="0"/>
              <a:t>е интелигенције и смањење стреса у школи</a:t>
            </a:r>
            <a:r>
              <a:rPr lang="sr-Cyrl-BA" dirty="0"/>
              <a:t>.</a:t>
            </a:r>
            <a:endParaRPr lang="sr-Latn-RS" dirty="0"/>
          </a:p>
          <a:p>
            <a:endParaRPr lang="sr-Latn-R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5" y="5739063"/>
            <a:ext cx="1588168" cy="1118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305" y="4307305"/>
            <a:ext cx="3693695" cy="2550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53" y="4932947"/>
            <a:ext cx="3657600" cy="192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4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b="1" dirty="0"/>
              <a:t>Лидерство и визија за напредак</a:t>
            </a:r>
            <a:br>
              <a:rPr lang="sr-Latn-RS" dirty="0"/>
            </a:b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RS" dirty="0"/>
              <a:t>Дефинисање дугорочних циљева за школу</a:t>
            </a:r>
            <a:r>
              <a:rPr lang="sr-Cyrl-BA" dirty="0"/>
              <a:t>;</a:t>
            </a:r>
            <a:endParaRPr lang="sr-Latn-RS" dirty="0"/>
          </a:p>
          <a:p>
            <a:pPr lvl="0"/>
            <a:r>
              <a:rPr lang="sr-Latn-RS" dirty="0"/>
              <a:t>Како лидер може осмислити стратегије за побољшање образовног система</a:t>
            </a:r>
            <a:r>
              <a:rPr lang="sr-Cyrl-BA" dirty="0"/>
              <a:t>;</a:t>
            </a:r>
            <a:endParaRPr lang="sr-Latn-RS" dirty="0"/>
          </a:p>
          <a:p>
            <a:pPr lvl="0"/>
            <a:r>
              <a:rPr lang="sr-Latn-RS" dirty="0"/>
              <a:t>Улога лидера у планирању </a:t>
            </a:r>
            <a:endParaRPr lang="sr-Cyrl-BA" dirty="0"/>
          </a:p>
          <a:p>
            <a:pPr marL="0" lvl="0" indent="0">
              <a:buNone/>
            </a:pPr>
            <a:r>
              <a:rPr lang="sr-Cyrl-BA" dirty="0"/>
              <a:t>    </a:t>
            </a:r>
            <a:r>
              <a:rPr lang="sr-Latn-RS" dirty="0"/>
              <a:t>и имплементацији пром</a:t>
            </a:r>
            <a:r>
              <a:rPr lang="sr-Cyrl-BA" dirty="0"/>
              <a:t>ј</a:t>
            </a:r>
            <a:r>
              <a:rPr lang="sr-Latn-RS" dirty="0"/>
              <a:t>ена</a:t>
            </a:r>
            <a:r>
              <a:rPr lang="sr-Cyrl-BA" dirty="0"/>
              <a:t>.</a:t>
            </a:r>
            <a:endParaRPr lang="sr-Latn-RS" dirty="0"/>
          </a:p>
          <a:p>
            <a:endParaRPr lang="sr-Latn-R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8905"/>
            <a:ext cx="1443789" cy="1179095"/>
          </a:xfrm>
          <a:prstGeom prst="rect">
            <a:avLst/>
          </a:prstGeom>
        </p:spPr>
      </p:pic>
      <p:pic>
        <p:nvPicPr>
          <p:cNvPr id="2050" name="Picture 2" descr="http://www.agendasecuritynews.co.uk/wp-content/uploads/2013/02/teamwork-1024x6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861" y="4357396"/>
            <a:ext cx="4217437" cy="273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021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b="1" dirty="0"/>
              <a:t>Улога лидера у сарадњи са заједницом</a:t>
            </a:r>
            <a:br>
              <a:rPr lang="sr-Latn-RS" dirty="0"/>
            </a:b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RS" dirty="0"/>
              <a:t>Партнерства са родитељима, локалним институцијама и организацијама</a:t>
            </a:r>
            <a:r>
              <a:rPr lang="sr-Cyrl-BA" dirty="0"/>
              <a:t>;</a:t>
            </a:r>
            <a:endParaRPr lang="sr-Latn-RS" dirty="0"/>
          </a:p>
          <a:p>
            <a:pPr lvl="0"/>
            <a:r>
              <a:rPr lang="sr-Latn-RS" dirty="0"/>
              <a:t>Развијање програма за друштвену одговорност школе</a:t>
            </a:r>
            <a:r>
              <a:rPr lang="sr-Cyrl-BA" dirty="0"/>
              <a:t>;</a:t>
            </a:r>
            <a:endParaRPr lang="sr-Latn-RS" dirty="0"/>
          </a:p>
          <a:p>
            <a:pPr lvl="0"/>
            <a:r>
              <a:rPr lang="sr-Latn-RS" dirty="0"/>
              <a:t>Подстицање укључивања заједнице у образовни процес</a:t>
            </a:r>
            <a:r>
              <a:rPr lang="sr-Cyrl-BA" dirty="0"/>
              <a:t>.</a:t>
            </a:r>
            <a:endParaRPr lang="sr-Latn-RS" dirty="0"/>
          </a:p>
          <a:p>
            <a:endParaRPr lang="sr-Latn-R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1411"/>
            <a:ext cx="1455821" cy="9865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16" y="4541084"/>
            <a:ext cx="4680283" cy="231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27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ajbolji motivacioni govor nekog trenera - Xtip Minuta - MerkurXti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52774" y="469900"/>
            <a:ext cx="3203575" cy="5694135"/>
          </a:xfrm>
        </p:spPr>
      </p:pic>
      <p:pic>
        <p:nvPicPr>
          <p:cNvPr id="4" name="Picture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1411"/>
            <a:ext cx="1455821" cy="98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3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b="1" dirty="0"/>
              <a:t>Закључак</a:t>
            </a:r>
            <a:br>
              <a:rPr lang="sr-Latn-RS" dirty="0"/>
            </a:b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sr-Latn-RS" dirty="0"/>
              <a:t>Изградња односа је темељ за остварење бољих образовних резултата.</a:t>
            </a:r>
          </a:p>
          <a:p>
            <a:pPr lvl="0"/>
            <a:r>
              <a:rPr lang="sr-Latn-RS" dirty="0"/>
              <a:t>Лидери треба да инвестирају у међу</a:t>
            </a:r>
            <a:r>
              <a:rPr lang="sr-Cyrl-BA" dirty="0"/>
              <a:t>љ</a:t>
            </a:r>
            <a:r>
              <a:rPr lang="sr-Latn-RS" dirty="0"/>
              <a:t>удске односе, јер је то основ за дугорочан усп</a:t>
            </a:r>
            <a:r>
              <a:rPr lang="sr-Cyrl-BA" dirty="0"/>
              <a:t>ј</a:t>
            </a:r>
            <a:r>
              <a:rPr lang="sr-Latn-RS" dirty="0"/>
              <a:t>ех школе.</a:t>
            </a:r>
          </a:p>
          <a:p>
            <a:r>
              <a:rPr lang="ru-RU" dirty="0"/>
              <a:t>Лидерство није функција, већ начин размишљања.</a:t>
            </a:r>
          </a:p>
          <a:p>
            <a:r>
              <a:rPr lang="ru-RU" dirty="0"/>
              <a:t>Лидер није само онај ко доноси одлуке, већ и онај ко инспирише.</a:t>
            </a:r>
          </a:p>
          <a:p>
            <a:endParaRPr lang="sr-Latn-R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26163"/>
            <a:ext cx="1371600" cy="73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98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37310"/>
            <a:ext cx="8229600" cy="5488854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sr-Cyrl-RS" sz="4800" dirty="0"/>
              <a:t>ХВАЛА НА ПАЖЊИ!</a:t>
            </a:r>
            <a:endParaRPr lang="sr-Latn-RS" sz="4800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8905"/>
            <a:ext cx="1443789" cy="117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7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v: Zanimljive činjenice o &quot;kralju džungle&quot; koje sigurno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89959"/>
            <a:ext cx="4795969" cy="296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73978" cy="21175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BA" dirty="0"/>
              <a:t>Војска зечева коју предводи лав, побиједиће војску лавова коју предводи зец.</a:t>
            </a:r>
          </a:p>
          <a:p>
            <a:pPr marL="0" indent="0" algn="r">
              <a:buNone/>
            </a:pPr>
            <a:r>
              <a:rPr lang="sr-Cyrl-BA" dirty="0"/>
              <a:t>СУН ЦУ</a:t>
            </a:r>
            <a:endParaRPr lang="sr-Latn-R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969" y="3889959"/>
            <a:ext cx="4348031" cy="296804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516" y="37309"/>
            <a:ext cx="2815390" cy="1419727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516" y="-2089"/>
            <a:ext cx="2815390" cy="141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60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3295"/>
            <a:ext cx="7772400" cy="3107155"/>
          </a:xfrm>
        </p:spPr>
        <p:txBody>
          <a:bodyPr>
            <a:normAutofit/>
          </a:bodyPr>
          <a:lstStyle/>
          <a:p>
            <a:pPr lvl="0"/>
            <a:r>
              <a:rPr lang="sr-Latn-RS" dirty="0"/>
              <a:t>Улога лидера у изградњи односа – основ за</a:t>
            </a:r>
            <a:r>
              <a:rPr lang="sr-Cyrl-BA" dirty="0"/>
              <a:t> </a:t>
            </a:r>
            <a:r>
              <a:rPr lang="sr-Cyrl-BA" dirty="0" err="1"/>
              <a:t>унапређење</a:t>
            </a:r>
            <a:r>
              <a:rPr lang="sr-Cyrl-BA" dirty="0"/>
              <a:t> професионалне заједнице</a:t>
            </a:r>
            <a:br>
              <a:rPr lang="sr-Latn-RS" dirty="0"/>
            </a:b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r-Cyrl-BA" dirty="0"/>
              <a:t>Март 2025. године</a:t>
            </a:r>
          </a:p>
          <a:p>
            <a:r>
              <a:rPr lang="sr-Cyrl-BA" dirty="0"/>
              <a:t>Славко </a:t>
            </a:r>
            <a:r>
              <a:rPr lang="sr-Cyrl-BA" dirty="0" err="1"/>
              <a:t>Драгосављевић</a:t>
            </a:r>
            <a:endParaRPr lang="sr-Latn-RS" dirty="0"/>
          </a:p>
          <a:p>
            <a:r>
              <a:rPr lang="sr-Cyrl-BA" dirty="0"/>
              <a:t>Милија Марјановић</a:t>
            </a:r>
          </a:p>
          <a:p>
            <a:r>
              <a:rPr lang="sr-Cyrl-BA" dirty="0" err="1"/>
              <a:t>Аријана</a:t>
            </a:r>
            <a:r>
              <a:rPr lang="sr-Cyrl-BA" dirty="0"/>
              <a:t> </a:t>
            </a:r>
            <a:r>
              <a:rPr lang="sr-Cyrl-BA" dirty="0" err="1"/>
              <a:t>Жујић</a:t>
            </a:r>
            <a:endParaRPr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3895"/>
            <a:ext cx="2454442" cy="15641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RS" dirty="0"/>
              <a:t>Изградња позитивних односа у школама као темељ за унапређење образовног система</a:t>
            </a:r>
            <a:r>
              <a:rPr lang="sr-Cyrl-BA" dirty="0"/>
              <a:t>;</a:t>
            </a:r>
            <a:endParaRPr lang="sr-Latn-RS" dirty="0"/>
          </a:p>
          <a:p>
            <a:pPr lvl="0"/>
            <a:r>
              <a:rPr lang="sr-Latn-RS" dirty="0"/>
              <a:t>Значај лидерства у образовном сектору</a:t>
            </a:r>
            <a:r>
              <a:rPr lang="sr-Cyrl-BA" dirty="0"/>
              <a:t>;</a:t>
            </a:r>
            <a:endParaRPr lang="sr-Latn-RS" dirty="0"/>
          </a:p>
          <a:p>
            <a:pPr lvl="0"/>
            <a:r>
              <a:rPr lang="sr-Latn-RS" dirty="0"/>
              <a:t>Како лидери могу доприн</a:t>
            </a:r>
            <a:r>
              <a:rPr lang="sr-Cyrl-BA" dirty="0" err="1"/>
              <a:t>иј</a:t>
            </a:r>
            <a:r>
              <a:rPr lang="sr-Latn-RS" dirty="0"/>
              <a:t>ети изградњи здравих односа унутар школа</a:t>
            </a:r>
            <a:r>
              <a:rPr lang="sr-Cyrl-BA" dirty="0"/>
              <a:t>.</a:t>
            </a:r>
            <a:endParaRPr lang="sr-Latn-RS" dirty="0"/>
          </a:p>
          <a:p>
            <a:endParaRPr lang="sr-Latn-R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674" y="64085"/>
            <a:ext cx="2454442" cy="156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752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b="1" dirty="0"/>
              <a:t>Дефиниција лидерства</a:t>
            </a:r>
            <a:br>
              <a:rPr lang="sr-Latn-RS" dirty="0"/>
            </a:b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485" y="1540042"/>
            <a:ext cx="8229600" cy="4525963"/>
          </a:xfrm>
        </p:spPr>
        <p:txBody>
          <a:bodyPr>
            <a:normAutofit lnSpcReduction="10000"/>
          </a:bodyPr>
          <a:lstStyle/>
          <a:p>
            <a:pPr lvl="0"/>
            <a:r>
              <a:rPr lang="sr-Latn-RS" dirty="0"/>
              <a:t>Лидерство у образовању је способност усм</a:t>
            </a:r>
            <a:r>
              <a:rPr lang="sr-Cyrl-BA" dirty="0"/>
              <a:t>ј</a:t>
            </a:r>
            <a:r>
              <a:rPr lang="sr-Latn-RS" dirty="0"/>
              <a:t>еравања и мотивације тимова ка заједничким циљевима</a:t>
            </a:r>
            <a:r>
              <a:rPr lang="sr-Cyrl-BA" dirty="0"/>
              <a:t>;</a:t>
            </a:r>
            <a:endParaRPr lang="sr-Latn-RS" dirty="0"/>
          </a:p>
          <a:p>
            <a:pPr lvl="0"/>
            <a:r>
              <a:rPr lang="sr-Latn-RS" dirty="0"/>
              <a:t>Лидер као узор: како понашање лидера утиче на радну атмосферу и међу</a:t>
            </a:r>
            <a:r>
              <a:rPr lang="sr-Cyrl-BA" dirty="0"/>
              <a:t>љ</a:t>
            </a:r>
            <a:r>
              <a:rPr lang="sr-Latn-RS" dirty="0"/>
              <a:t>удске односе</a:t>
            </a:r>
            <a:r>
              <a:rPr lang="sr-Cyrl-BA" dirty="0"/>
              <a:t>;</a:t>
            </a:r>
            <a:endParaRPr lang="sr-Latn-RS" dirty="0"/>
          </a:p>
          <a:p>
            <a:pPr lvl="0"/>
            <a:r>
              <a:rPr lang="sr-Latn-RS" dirty="0"/>
              <a:t>Кључне особине лидера: емпатија, комуникација, визија, транспарентност, интегритет.</a:t>
            </a:r>
          </a:p>
          <a:p>
            <a:endParaRPr lang="sr-Latn-R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83442"/>
            <a:ext cx="1479884" cy="9646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979" y="5317958"/>
            <a:ext cx="3056021" cy="153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52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2775550"/>
              </p:ext>
            </p:extLst>
          </p:nvPr>
        </p:nvGraphicFramePr>
        <p:xfrm>
          <a:off x="457200" y="2749550"/>
          <a:ext cx="8229600" cy="222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kat školjke programa za pakovanje" showAsIcon="1" r:id="rId2" imgW="1813320" imgH="491040" progId="Package">
                  <p:embed/>
                </p:oleObj>
              </mc:Choice>
              <mc:Fallback>
                <p:oleObj name="Objekat školjke programa za pakovanje" showAsIcon="1" r:id="rId2" imgW="181332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7200" y="2749550"/>
                        <a:ext cx="8229600" cy="2227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0043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b="1" dirty="0"/>
              <a:t>Улога лидера у изградњи односа</a:t>
            </a:r>
            <a:br>
              <a:rPr lang="sr-Latn-RS" dirty="0"/>
            </a:b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7221"/>
            <a:ext cx="8229600" cy="4525963"/>
          </a:xfrm>
        </p:spPr>
        <p:txBody>
          <a:bodyPr/>
          <a:lstStyle/>
          <a:p>
            <a:pPr lvl="0"/>
            <a:r>
              <a:rPr lang="sr-Latn-RS" dirty="0"/>
              <a:t>Креирање позитивне радне климе</a:t>
            </a:r>
            <a:r>
              <a:rPr lang="sr-Cyrl-BA" dirty="0"/>
              <a:t>;</a:t>
            </a:r>
            <a:endParaRPr lang="sr-Latn-RS" dirty="0"/>
          </a:p>
          <a:p>
            <a:pPr lvl="0"/>
            <a:r>
              <a:rPr lang="sr-Latn-RS" dirty="0"/>
              <a:t>Повезивање наставника, ученика, родитеља и заједнице</a:t>
            </a:r>
            <a:r>
              <a:rPr lang="sr-Cyrl-BA" dirty="0"/>
              <a:t>;</a:t>
            </a:r>
            <a:endParaRPr lang="sr-Latn-RS" dirty="0"/>
          </a:p>
          <a:p>
            <a:pPr lvl="0"/>
            <a:r>
              <a:rPr lang="sr-Latn-RS" dirty="0"/>
              <a:t>Развијање међусобног пов</a:t>
            </a:r>
            <a:r>
              <a:rPr lang="sr-Cyrl-BA" dirty="0"/>
              <a:t>ј</a:t>
            </a:r>
            <a:r>
              <a:rPr lang="sr-Latn-RS" dirty="0"/>
              <a:t>ерења и поштовања</a:t>
            </a:r>
            <a:r>
              <a:rPr lang="sr-Cyrl-BA" dirty="0"/>
              <a:t>;</a:t>
            </a:r>
            <a:endParaRPr lang="sr-Latn-RS" dirty="0"/>
          </a:p>
          <a:p>
            <a:pPr lvl="0"/>
            <a:r>
              <a:rPr lang="sr-Latn-RS" dirty="0"/>
              <a:t>Мотивација и подршка запосленима и ученицима</a:t>
            </a:r>
            <a:r>
              <a:rPr lang="sr-Cyrl-BA" dirty="0"/>
              <a:t>.</a:t>
            </a:r>
            <a:endParaRPr lang="sr-Latn-RS" dirty="0"/>
          </a:p>
          <a:p>
            <a:endParaRPr lang="sr-Latn-RS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" y="5753184"/>
            <a:ext cx="1840831" cy="11048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594" y="4860759"/>
            <a:ext cx="3964406" cy="194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86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BA" b="1" dirty="0"/>
              <a:t>Улога лидера у изградњи односа</a:t>
            </a:r>
            <a:endParaRPr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dirty="0" err="1"/>
              <a:t>Ефикасна</a:t>
            </a:r>
            <a:r>
              <a:rPr dirty="0"/>
              <a:t> </a:t>
            </a:r>
            <a:r>
              <a:rPr dirty="0" err="1"/>
              <a:t>комуникација</a:t>
            </a:r>
            <a:r>
              <a:rPr dirty="0"/>
              <a:t> и </a:t>
            </a:r>
            <a:r>
              <a:rPr dirty="0" err="1"/>
              <a:t>емоционална</a:t>
            </a:r>
            <a:r>
              <a:rPr dirty="0"/>
              <a:t> </a:t>
            </a:r>
            <a:r>
              <a:rPr dirty="0" err="1"/>
              <a:t>интелигенција</a:t>
            </a:r>
            <a:r>
              <a:rPr lang="sr-Cyrl-BA" dirty="0"/>
              <a:t>;</a:t>
            </a:r>
            <a:endParaRPr dirty="0"/>
          </a:p>
          <a:p>
            <a:pPr algn="just"/>
            <a:r>
              <a:rPr dirty="0" err="1"/>
              <a:t>Доношење</a:t>
            </a:r>
            <a:r>
              <a:rPr dirty="0"/>
              <a:t> </a:t>
            </a:r>
            <a:r>
              <a:rPr dirty="0" err="1"/>
              <a:t>одлука</a:t>
            </a:r>
            <a:r>
              <a:rPr dirty="0"/>
              <a:t> и </a:t>
            </a:r>
            <a:r>
              <a:rPr dirty="0" err="1"/>
              <a:t>рјешавање</a:t>
            </a:r>
            <a:r>
              <a:rPr dirty="0"/>
              <a:t> </a:t>
            </a:r>
            <a:r>
              <a:rPr dirty="0" err="1"/>
              <a:t>проблема</a:t>
            </a:r>
            <a:r>
              <a:rPr lang="sr-Cyrl-BA" dirty="0"/>
              <a:t>;</a:t>
            </a:r>
            <a:endParaRPr dirty="0"/>
          </a:p>
          <a:p>
            <a:pPr algn="just"/>
            <a:r>
              <a:rPr dirty="0" err="1"/>
              <a:t>Мотивација</a:t>
            </a:r>
            <a:r>
              <a:rPr dirty="0"/>
              <a:t> и </a:t>
            </a:r>
            <a:r>
              <a:rPr dirty="0" err="1"/>
              <a:t>инспирација</a:t>
            </a:r>
            <a:r>
              <a:rPr dirty="0"/>
              <a:t> </a:t>
            </a:r>
            <a:r>
              <a:rPr dirty="0" err="1"/>
              <a:t>тима</a:t>
            </a:r>
            <a:r>
              <a:rPr lang="sr-Cyrl-BA" dirty="0"/>
              <a:t>;</a:t>
            </a:r>
            <a:endParaRPr dirty="0"/>
          </a:p>
          <a:p>
            <a:pPr algn="just"/>
            <a:r>
              <a:rPr dirty="0" err="1"/>
              <a:t>Визија</a:t>
            </a:r>
            <a:r>
              <a:rPr dirty="0"/>
              <a:t> и </a:t>
            </a:r>
            <a:r>
              <a:rPr dirty="0" err="1"/>
              <a:t>стратешко</a:t>
            </a:r>
            <a:r>
              <a:rPr dirty="0"/>
              <a:t> </a:t>
            </a:r>
            <a:r>
              <a:rPr dirty="0" err="1"/>
              <a:t>планирање</a:t>
            </a:r>
            <a:r>
              <a:rPr lang="sr-Cyrl-BA" dirty="0"/>
              <a:t>;</a:t>
            </a:r>
            <a:endParaRPr dirty="0"/>
          </a:p>
          <a:p>
            <a:r>
              <a:rPr dirty="0" err="1"/>
              <a:t>Флексибилност</a:t>
            </a:r>
            <a:r>
              <a:rPr dirty="0"/>
              <a:t> и </a:t>
            </a:r>
            <a:r>
              <a:rPr dirty="0" err="1"/>
              <a:t>прилагођавање</a:t>
            </a:r>
            <a:r>
              <a:rPr dirty="0"/>
              <a:t> </a:t>
            </a:r>
            <a:r>
              <a:rPr dirty="0" err="1"/>
              <a:t>промјенама</a:t>
            </a:r>
            <a:r>
              <a:rPr lang="sr-Cyrl-BA" dirty="0"/>
              <a:t>.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063" y="4896853"/>
            <a:ext cx="3404936" cy="1961147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63126"/>
            <a:ext cx="1588168" cy="109487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335"/>
          </a:xfrm>
        </p:spPr>
        <p:txBody>
          <a:bodyPr>
            <a:normAutofit/>
          </a:bodyPr>
          <a:lstStyle/>
          <a:p>
            <a:r>
              <a:rPr lang="sr-Cyrl-RS" sz="2400" b="1" dirty="0">
                <a:latin typeface="+mn-lt"/>
              </a:rPr>
              <a:t>5 ДИСФУНКЦИЈА ТИМА </a:t>
            </a:r>
            <a:endParaRPr lang="sr-Latn-RS" sz="2400" b="1" dirty="0">
              <a:latin typeface="+mn-lt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8AD48F95-470D-AC3B-EB2F-FA4090FAE8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1941488"/>
              </p:ext>
            </p:extLst>
          </p:nvPr>
        </p:nvGraphicFramePr>
        <p:xfrm>
          <a:off x="373225" y="1530221"/>
          <a:ext cx="8229600" cy="4777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4C57BC04-15F6-C99F-375D-887B9CE1071A}"/>
              </a:ext>
            </a:extLst>
          </p:cNvPr>
          <p:cNvSpPr/>
          <p:nvPr/>
        </p:nvSpPr>
        <p:spPr>
          <a:xfrm>
            <a:off x="5663682" y="1829360"/>
            <a:ext cx="978408" cy="48463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2B29E20-E431-2E04-DD5F-F2B9CEA31C71}"/>
              </a:ext>
            </a:extLst>
          </p:cNvPr>
          <p:cNvSpPr/>
          <p:nvPr/>
        </p:nvSpPr>
        <p:spPr>
          <a:xfrm>
            <a:off x="6344816" y="5589485"/>
            <a:ext cx="978408" cy="484632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BA0943-8C53-F2C0-D124-5053F9C0A079}"/>
              </a:ext>
            </a:extLst>
          </p:cNvPr>
          <p:cNvSpPr/>
          <p:nvPr/>
        </p:nvSpPr>
        <p:spPr>
          <a:xfrm>
            <a:off x="867746" y="1604528"/>
            <a:ext cx="2705877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>
                <a:latin typeface="Calibri" panose="020F0502020204030204" pitchFamily="34" charset="0"/>
                <a:cs typeface="Calibri" panose="020F0502020204030204" pitchFamily="34" charset="0"/>
              </a:rPr>
              <a:t>Изостанак фокуса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258A67-5770-947D-8CD7-641995FB00D2}"/>
              </a:ext>
            </a:extLst>
          </p:cNvPr>
          <p:cNvSpPr/>
          <p:nvPr/>
        </p:nvSpPr>
        <p:spPr>
          <a:xfrm>
            <a:off x="6642090" y="1614476"/>
            <a:ext cx="2099386" cy="914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>
                <a:cs typeface="Times New Roman" panose="02020603050405020304" pitchFamily="18" charset="0"/>
              </a:rPr>
              <a:t>Фокус на исходе 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327CB0-E48B-1F22-A37B-3BFF7F1B49CF}"/>
              </a:ext>
            </a:extLst>
          </p:cNvPr>
          <p:cNvSpPr/>
          <p:nvPr/>
        </p:nvSpPr>
        <p:spPr>
          <a:xfrm>
            <a:off x="867746" y="2613130"/>
            <a:ext cx="2099386" cy="68901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>
                <a:cs typeface="Times New Roman" panose="02020603050405020304" pitchFamily="18" charset="0"/>
              </a:rPr>
              <a:t>Избегавање</a:t>
            </a:r>
            <a:r>
              <a:rPr lang="sr-Cyrl-RS" dirty="0"/>
              <a:t> </a:t>
            </a:r>
            <a:endParaRPr lang="en-US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4476F8F-02D5-E320-DF56-A89B5B4BF0DE}"/>
              </a:ext>
            </a:extLst>
          </p:cNvPr>
          <p:cNvSpPr/>
          <p:nvPr/>
        </p:nvSpPr>
        <p:spPr>
          <a:xfrm>
            <a:off x="5855612" y="2663639"/>
            <a:ext cx="978408" cy="48463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0547BA-C57A-4616-3280-FD39283C0DD7}"/>
              </a:ext>
            </a:extLst>
          </p:cNvPr>
          <p:cNvSpPr/>
          <p:nvPr/>
        </p:nvSpPr>
        <p:spPr>
          <a:xfrm>
            <a:off x="6834020" y="2641458"/>
            <a:ext cx="1907456" cy="66068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>
                <a:cs typeface="Times New Roman" panose="02020603050405020304" pitchFamily="18" charset="0"/>
              </a:rPr>
              <a:t>Суочавање са тешким питањима 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04E34F-EA95-B2AC-25FE-F07F9439391A}"/>
              </a:ext>
            </a:extLst>
          </p:cNvPr>
          <p:cNvSpPr/>
          <p:nvPr/>
        </p:nvSpPr>
        <p:spPr>
          <a:xfrm>
            <a:off x="541175" y="3507415"/>
            <a:ext cx="1866121" cy="82170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>
                <a:solidFill>
                  <a:schemeClr val="tx1"/>
                </a:solidFill>
                <a:cs typeface="Times New Roman" panose="02020603050405020304" pitchFamily="18" charset="0"/>
              </a:rPr>
              <a:t>Недостатак</a:t>
            </a:r>
            <a:r>
              <a:rPr lang="sr-Cyrl-RS" dirty="0"/>
              <a:t> 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20160C-0386-A39C-2840-282AAFCBC193}"/>
              </a:ext>
            </a:extLst>
          </p:cNvPr>
          <p:cNvSpPr/>
          <p:nvPr/>
        </p:nvSpPr>
        <p:spPr>
          <a:xfrm>
            <a:off x="6676752" y="3507416"/>
            <a:ext cx="2221992" cy="82170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>
                <a:ln w="0"/>
                <a:solidFill>
                  <a:schemeClr val="tx1"/>
                </a:solidFill>
                <a:cs typeface="Times New Roman" panose="02020603050405020304" pitchFamily="18" charset="0"/>
              </a:rPr>
              <a:t>Фокус на јасноћи и </a:t>
            </a:r>
            <a:r>
              <a:rPr lang="sr-Cyrl-RS" dirty="0" err="1">
                <a:ln w="0"/>
                <a:solidFill>
                  <a:schemeClr val="tx1"/>
                </a:solidFill>
                <a:cs typeface="Times New Roman" panose="02020603050405020304" pitchFamily="18" charset="0"/>
              </a:rPr>
              <a:t>рјешавању</a:t>
            </a:r>
            <a:r>
              <a:rPr lang="sr-Cyrl-RS" dirty="0">
                <a:ln w="0"/>
                <a:solidFill>
                  <a:schemeClr val="tx1"/>
                </a:solidFill>
                <a:cs typeface="Times New Roman" panose="02020603050405020304" pitchFamily="18" charset="0"/>
              </a:rPr>
              <a:t>/затварању </a:t>
            </a:r>
            <a:endParaRPr lang="en-US" dirty="0">
              <a:ln w="0"/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415CC0-FA7F-20AF-7193-47A9675170DB}"/>
              </a:ext>
            </a:extLst>
          </p:cNvPr>
          <p:cNvSpPr/>
          <p:nvPr/>
        </p:nvSpPr>
        <p:spPr>
          <a:xfrm>
            <a:off x="234575" y="4353905"/>
            <a:ext cx="1454266" cy="9144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>
                <a:ln w="0"/>
                <a:solidFill>
                  <a:schemeClr val="tx1"/>
                </a:solidFill>
                <a:cs typeface="Times New Roman" panose="02020603050405020304" pitchFamily="18" charset="0"/>
              </a:rPr>
              <a:t>Страх од 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292C2B-6775-CF7B-B624-3E79C8FCDDE9}"/>
              </a:ext>
            </a:extLst>
          </p:cNvPr>
          <p:cNvSpPr/>
          <p:nvPr/>
        </p:nvSpPr>
        <p:spPr>
          <a:xfrm>
            <a:off x="7259216" y="4441708"/>
            <a:ext cx="1614197" cy="9144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dirty="0" err="1">
                <a:solidFill>
                  <a:schemeClr val="tx1"/>
                </a:solidFill>
                <a:cs typeface="Times New Roman" panose="02020603050405020304" pitchFamily="18" charset="0"/>
              </a:rPr>
              <a:t>Захтјевају</a:t>
            </a:r>
            <a:r>
              <a:rPr lang="sr-Cyrl-RS" dirty="0">
                <a:solidFill>
                  <a:schemeClr val="tx1"/>
                </a:solidFill>
                <a:cs typeface="Times New Roman" panose="02020603050405020304" pitchFamily="18" charset="0"/>
              </a:rPr>
              <a:t> дебату </a:t>
            </a:r>
            <a:endParaRPr lang="en-US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B1824754-5C8C-BF2C-3060-6F34F58380DB}"/>
              </a:ext>
            </a:extLst>
          </p:cNvPr>
          <p:cNvSpPr/>
          <p:nvPr/>
        </p:nvSpPr>
        <p:spPr>
          <a:xfrm>
            <a:off x="6152886" y="4591362"/>
            <a:ext cx="978408" cy="484632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F166793-DF07-73EB-82E2-D3DA0AA7C30F}"/>
              </a:ext>
            </a:extLst>
          </p:cNvPr>
          <p:cNvSpPr/>
          <p:nvPr/>
        </p:nvSpPr>
        <p:spPr>
          <a:xfrm>
            <a:off x="5663682" y="3651568"/>
            <a:ext cx="978408" cy="484632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BA8B61-B948-B761-B68F-39DFF86E252A}"/>
              </a:ext>
            </a:extLst>
          </p:cNvPr>
          <p:cNvSpPr/>
          <p:nvPr/>
        </p:nvSpPr>
        <p:spPr>
          <a:xfrm>
            <a:off x="48355" y="5455490"/>
            <a:ext cx="1454266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r-Cyrl-RS" dirty="0">
                <a:ln w="0"/>
                <a:solidFill>
                  <a:schemeClr val="tx1"/>
                </a:solidFill>
                <a:cs typeface="Times New Roman" panose="02020603050405020304" pitchFamily="18" charset="0"/>
              </a:rPr>
              <a:t>Одсуство </a:t>
            </a:r>
            <a:endParaRPr lang="en-US" dirty="0">
              <a:ln w="0"/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7C12CC-E7FC-42B2-A0B2-E0C9F5CE0A79}"/>
              </a:ext>
            </a:extLst>
          </p:cNvPr>
          <p:cNvSpPr/>
          <p:nvPr/>
        </p:nvSpPr>
        <p:spPr>
          <a:xfrm>
            <a:off x="7542492" y="5374601"/>
            <a:ext cx="1356252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sr-Cyrl-RS" dirty="0">
                <a:ln w="0"/>
                <a:solidFill>
                  <a:schemeClr val="tx1"/>
                </a:solidFill>
                <a:cs typeface="Times New Roman" panose="02020603050405020304" pitchFamily="18" charset="0"/>
              </a:rPr>
              <a:t>Бити </a:t>
            </a:r>
            <a:r>
              <a:rPr lang="sr-Cyrl-RS" dirty="0" err="1">
                <a:ln w="0"/>
                <a:solidFill>
                  <a:schemeClr val="tx1"/>
                </a:solidFill>
                <a:cs typeface="Times New Roman" panose="02020603050405020304" pitchFamily="18" charset="0"/>
              </a:rPr>
              <a:t>човјек</a:t>
            </a:r>
            <a:r>
              <a:rPr lang="sr-Cyrl-RS" dirty="0">
                <a:ln w="0"/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endParaRPr lang="en-US" dirty="0">
              <a:ln w="0"/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3179" cy="125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3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608</Words>
  <Application>Microsoft Office PowerPoint</Application>
  <PresentationFormat>On-screen Show (4:3)</PresentationFormat>
  <Paragraphs>84</Paragraphs>
  <Slides>19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Objekat školjke programa za pakovanje</vt:lpstr>
      <vt:lpstr>PowerPoint Presentation</vt:lpstr>
      <vt:lpstr>PowerPoint Presentation</vt:lpstr>
      <vt:lpstr>Улога лидера у изградњи односа – основ за унапређење професионалне заједнице </vt:lpstr>
      <vt:lpstr>PowerPoint Presentation</vt:lpstr>
      <vt:lpstr>Дефиниција лидерства </vt:lpstr>
      <vt:lpstr>PowerPoint Presentation</vt:lpstr>
      <vt:lpstr>Улога лидера у изградњи односа </vt:lpstr>
      <vt:lpstr>Улога лидера у изградњи односа</vt:lpstr>
      <vt:lpstr>5 ДИСФУНКЦИЈА ТИМА </vt:lpstr>
      <vt:lpstr>PowerPoint Presentation</vt:lpstr>
      <vt:lpstr>Лидерство и комуникација </vt:lpstr>
      <vt:lpstr>Вјежба: Симулација доношења одлука</vt:lpstr>
      <vt:lpstr>Лидер као мотиватор </vt:lpstr>
      <vt:lpstr>Улога лидера у рјешавању конфликата </vt:lpstr>
      <vt:lpstr>Лидерство и визија за напредак </vt:lpstr>
      <vt:lpstr>Улога лидера у сарадњи са заједницом </vt:lpstr>
      <vt:lpstr>PowerPoint Presentation</vt:lpstr>
      <vt:lpstr>Закључак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Улога лидера у изградњи односа – основ за унапређење професионалне заједнице</dc:title>
  <dc:subject/>
  <dc:creator>53. Arijana Zujic</dc:creator>
  <cp:keywords/>
  <dc:description>generated using python-pptx</dc:description>
  <cp:lastModifiedBy>Milija Marjanović</cp:lastModifiedBy>
  <cp:revision>55</cp:revision>
  <dcterms:created xsi:type="dcterms:W3CDTF">2013-01-27T09:14:16Z</dcterms:created>
  <dcterms:modified xsi:type="dcterms:W3CDTF">2025-03-21T12:00:18Z</dcterms:modified>
  <cp:category/>
</cp:coreProperties>
</file>