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47"/>
  </p:notesMasterIdLst>
  <p:handoutMasterIdLst>
    <p:handoutMasterId r:id="rId48"/>
  </p:handoutMasterIdLst>
  <p:sldIdLst>
    <p:sldId id="612" r:id="rId3"/>
    <p:sldId id="628" r:id="rId4"/>
    <p:sldId id="256" r:id="rId5"/>
    <p:sldId id="613" r:id="rId6"/>
    <p:sldId id="607" r:id="rId7"/>
    <p:sldId id="614" r:id="rId8"/>
    <p:sldId id="615" r:id="rId9"/>
    <p:sldId id="586" r:id="rId10"/>
    <p:sldId id="587" r:id="rId11"/>
    <p:sldId id="588" r:id="rId12"/>
    <p:sldId id="594" r:id="rId13"/>
    <p:sldId id="593" r:id="rId14"/>
    <p:sldId id="592" r:id="rId15"/>
    <p:sldId id="591" r:id="rId16"/>
    <p:sldId id="590" r:id="rId17"/>
    <p:sldId id="589" r:id="rId18"/>
    <p:sldId id="595" r:id="rId19"/>
    <p:sldId id="596" r:id="rId20"/>
    <p:sldId id="616" r:id="rId21"/>
    <p:sldId id="627" r:id="rId22"/>
    <p:sldId id="456" r:id="rId23"/>
    <p:sldId id="617" r:id="rId24"/>
    <p:sldId id="464" r:id="rId25"/>
    <p:sldId id="618" r:id="rId26"/>
    <p:sldId id="465" r:id="rId27"/>
    <p:sldId id="449" r:id="rId28"/>
    <p:sldId id="619" r:id="rId29"/>
    <p:sldId id="620" r:id="rId30"/>
    <p:sldId id="467" r:id="rId31"/>
    <p:sldId id="468" r:id="rId32"/>
    <p:sldId id="625" r:id="rId33"/>
    <p:sldId id="624" r:id="rId34"/>
    <p:sldId id="622" r:id="rId35"/>
    <p:sldId id="623" r:id="rId36"/>
    <p:sldId id="621" r:id="rId37"/>
    <p:sldId id="626" r:id="rId38"/>
    <p:sldId id="598" r:id="rId39"/>
    <p:sldId id="599" r:id="rId40"/>
    <p:sldId id="600" r:id="rId41"/>
    <p:sldId id="601" r:id="rId42"/>
    <p:sldId id="608" r:id="rId43"/>
    <p:sldId id="610" r:id="rId44"/>
    <p:sldId id="290" r:id="rId45"/>
    <p:sldId id="291"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Даница Мојић" initials="" lastIdx="2" clrIdx="0">
    <p:extLst>
      <p:ext uri="{19B8F6BF-5375-455C-9EA6-DF929625EA0E}">
        <p15:presenceInfo xmlns:p15="http://schemas.microsoft.com/office/powerpoint/2012/main" userId="S::danica.mojic1@vrticirs.org::9610a81d-bac9-4415-bb1d-8fc5fd7f9d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0000"/>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4" autoAdjust="0"/>
    <p:restoredTop sz="86409" autoAdjust="0"/>
  </p:normalViewPr>
  <p:slideViewPr>
    <p:cSldViewPr>
      <p:cViewPr varScale="1">
        <p:scale>
          <a:sx n="64" d="100"/>
          <a:sy n="64" d="100"/>
        </p:scale>
        <p:origin x="9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AEBC76B-E4EB-4798-8E34-9827652934F3}" type="datetimeFigureOut">
              <a:rPr lang="en-US" smtClean="0"/>
              <a:t>5/12/2025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473160D-8C44-494A-93D8-7C66AD1EAE38}" type="slidenum">
              <a:rPr lang="en-US" smtClean="0"/>
              <a:t>‹#›</a:t>
            </a:fld>
            <a:endParaRPr lang="en-US"/>
          </a:p>
        </p:txBody>
      </p:sp>
    </p:spTree>
    <p:extLst>
      <p:ext uri="{BB962C8B-B14F-4D97-AF65-F5344CB8AC3E}">
        <p14:creationId xmlns:p14="http://schemas.microsoft.com/office/powerpoint/2010/main" val="1394939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5B3169F-E9F0-4804-9CC8-7878066BC2F0}" type="datetimeFigureOut">
              <a:rPr lang="en-US" smtClean="0"/>
              <a:t>5/12/2025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79B935A-0B56-4D5E-8A59-08750CE469EA}" type="slidenum">
              <a:rPr lang="en-US" smtClean="0"/>
              <a:t>‹#›</a:t>
            </a:fld>
            <a:endParaRPr lang="en-US"/>
          </a:p>
        </p:txBody>
      </p:sp>
    </p:spTree>
    <p:extLst>
      <p:ext uri="{BB962C8B-B14F-4D97-AF65-F5344CB8AC3E}">
        <p14:creationId xmlns:p14="http://schemas.microsoft.com/office/powerpoint/2010/main" val="197488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8166A5A-126D-8613-E641-0B09BA4AE4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77E99F77-CEB7-514F-3F63-6ACB00BDDD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53DAED2A-EC43-19F0-B14D-564CE858962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xmlns="" id="{EAF4EF0F-02D4-648C-057E-C1B3CD7EB64F}"/>
              </a:ext>
            </a:extLst>
          </p:cNvPr>
          <p:cNvSpPr>
            <a:spLocks noGrp="1"/>
          </p:cNvSpPr>
          <p:nvPr>
            <p:ph type="sldNum" sz="quarter" idx="5"/>
          </p:nvPr>
        </p:nvSpPr>
        <p:spPr/>
        <p:txBody>
          <a:bodyPr/>
          <a:lstStyle/>
          <a:p>
            <a:fld id="{0F1EF988-3E38-4713-B907-027AF19ED30F}" type="slidenum">
              <a:rPr lang="en-US" smtClean="0"/>
              <a:t>1</a:t>
            </a:fld>
            <a:endParaRPr lang="en-US"/>
          </a:p>
        </p:txBody>
      </p:sp>
    </p:spTree>
    <p:extLst>
      <p:ext uri="{BB962C8B-B14F-4D97-AF65-F5344CB8AC3E}">
        <p14:creationId xmlns:p14="http://schemas.microsoft.com/office/powerpoint/2010/main" val="1720101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B935A-0B56-4D5E-8A59-08750CE469EA}" type="slidenum">
              <a:rPr lang="en-US" smtClean="0"/>
              <a:t>19</a:t>
            </a:fld>
            <a:endParaRPr lang="en-US"/>
          </a:p>
        </p:txBody>
      </p:sp>
    </p:spTree>
    <p:extLst>
      <p:ext uri="{BB962C8B-B14F-4D97-AF65-F5344CB8AC3E}">
        <p14:creationId xmlns:p14="http://schemas.microsoft.com/office/powerpoint/2010/main" val="1125852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B935A-0B56-4D5E-8A59-08750CE469EA}" type="slidenum">
              <a:rPr lang="en-US" smtClean="0"/>
              <a:t>26</a:t>
            </a:fld>
            <a:endParaRPr lang="en-US"/>
          </a:p>
        </p:txBody>
      </p:sp>
    </p:spTree>
    <p:extLst>
      <p:ext uri="{BB962C8B-B14F-4D97-AF65-F5344CB8AC3E}">
        <p14:creationId xmlns:p14="http://schemas.microsoft.com/office/powerpoint/2010/main" val="1752031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B935A-0B56-4D5E-8A59-08750CE469EA}" type="slidenum">
              <a:rPr lang="en-US" smtClean="0"/>
              <a:t>28</a:t>
            </a:fld>
            <a:endParaRPr lang="en-US"/>
          </a:p>
        </p:txBody>
      </p:sp>
    </p:spTree>
    <p:extLst>
      <p:ext uri="{BB962C8B-B14F-4D97-AF65-F5344CB8AC3E}">
        <p14:creationId xmlns:p14="http://schemas.microsoft.com/office/powerpoint/2010/main" val="396427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B935A-0B56-4D5E-8A59-08750CE469EA}" type="slidenum">
              <a:rPr lang="en-US" smtClean="0"/>
              <a:t>35</a:t>
            </a:fld>
            <a:endParaRPr lang="en-US"/>
          </a:p>
        </p:txBody>
      </p:sp>
    </p:spTree>
    <p:extLst>
      <p:ext uri="{BB962C8B-B14F-4D97-AF65-F5344CB8AC3E}">
        <p14:creationId xmlns:p14="http://schemas.microsoft.com/office/powerpoint/2010/main" val="2880071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1EF988-3E38-4713-B907-027AF19ED30F}" type="slidenum">
              <a:rPr lang="en-US" smtClean="0"/>
              <a:t>41</a:t>
            </a:fld>
            <a:endParaRPr lang="en-US"/>
          </a:p>
        </p:txBody>
      </p:sp>
    </p:spTree>
    <p:extLst>
      <p:ext uri="{BB962C8B-B14F-4D97-AF65-F5344CB8AC3E}">
        <p14:creationId xmlns:p14="http://schemas.microsoft.com/office/powerpoint/2010/main" val="285235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F1EF988-3E38-4713-B907-027AF19ED30F}" type="slidenum">
              <a:rPr lang="en-US" smtClean="0"/>
              <a:t>42</a:t>
            </a:fld>
            <a:endParaRPr lang="en-US"/>
          </a:p>
        </p:txBody>
      </p:sp>
    </p:spTree>
    <p:extLst>
      <p:ext uri="{BB962C8B-B14F-4D97-AF65-F5344CB8AC3E}">
        <p14:creationId xmlns:p14="http://schemas.microsoft.com/office/powerpoint/2010/main" val="704899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EF988-3E38-4713-B907-027AF19ED30F}" type="slidenum">
              <a:rPr lang="en-US" smtClean="0"/>
              <a:t>43</a:t>
            </a:fld>
            <a:endParaRPr lang="en-US"/>
          </a:p>
        </p:txBody>
      </p:sp>
    </p:spTree>
    <p:extLst>
      <p:ext uri="{BB962C8B-B14F-4D97-AF65-F5344CB8AC3E}">
        <p14:creationId xmlns:p14="http://schemas.microsoft.com/office/powerpoint/2010/main" val="102222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EF988-3E38-4713-B907-027AF19ED30F}" type="slidenum">
              <a:rPr lang="en-US" smtClean="0"/>
              <a:t>44</a:t>
            </a:fld>
            <a:endParaRPr lang="en-US"/>
          </a:p>
        </p:txBody>
      </p:sp>
    </p:spTree>
    <p:extLst>
      <p:ext uri="{BB962C8B-B14F-4D97-AF65-F5344CB8AC3E}">
        <p14:creationId xmlns:p14="http://schemas.microsoft.com/office/powerpoint/2010/main" val="2604719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EF988-3E38-4713-B907-027AF19ED30F}" type="slidenum">
              <a:rPr lang="en-US" smtClean="0"/>
              <a:t>4</a:t>
            </a:fld>
            <a:endParaRPr lang="en-US"/>
          </a:p>
        </p:txBody>
      </p:sp>
    </p:spTree>
    <p:extLst>
      <p:ext uri="{BB962C8B-B14F-4D97-AF65-F5344CB8AC3E}">
        <p14:creationId xmlns:p14="http://schemas.microsoft.com/office/powerpoint/2010/main" val="1454235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B935A-0B56-4D5E-8A59-08750CE469EA}" type="slidenum">
              <a:rPr lang="en-US" smtClean="0"/>
              <a:t>5</a:t>
            </a:fld>
            <a:endParaRPr lang="en-US"/>
          </a:p>
        </p:txBody>
      </p:sp>
    </p:spTree>
    <p:extLst>
      <p:ext uri="{BB962C8B-B14F-4D97-AF65-F5344CB8AC3E}">
        <p14:creationId xmlns:p14="http://schemas.microsoft.com/office/powerpoint/2010/main" val="2233618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F1EF988-3E38-4713-B907-027AF19ED30F}" type="slidenum">
              <a:rPr lang="en-US" smtClean="0"/>
              <a:t>6</a:t>
            </a:fld>
            <a:endParaRPr lang="en-US"/>
          </a:p>
        </p:txBody>
      </p:sp>
    </p:spTree>
    <p:extLst>
      <p:ext uri="{BB962C8B-B14F-4D97-AF65-F5344CB8AC3E}">
        <p14:creationId xmlns:p14="http://schemas.microsoft.com/office/powerpoint/2010/main" val="464797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Игра „Сличан се сличном радује“ служи за „разбијање леда“ на самом почетку, повезивање на основу заједничких особина или интересовање. Подизање енергије за добар почетак рада! Сви који се слажу са тврдњом коју кажем, треба да устану (или да махну руком).</a:t>
            </a:r>
          </a:p>
          <a:p>
            <a:pPr marL="171450" indent="-171450">
              <a:buFontTx/>
              <a:buChar char="-"/>
            </a:pPr>
            <a:r>
              <a:rPr lang="sr-Cyrl-RS" dirty="0"/>
              <a:t>Радим у предшколској установи више од 10 година.</a:t>
            </a:r>
          </a:p>
          <a:p>
            <a:pPr marL="171450" indent="-171450">
              <a:buFontTx/>
              <a:buChar char="-"/>
            </a:pPr>
            <a:r>
              <a:rPr lang="ru-RU" dirty="0"/>
              <a:t>У тиму сам онај/она која доноси мир кад је напето.</a:t>
            </a:r>
          </a:p>
          <a:p>
            <a:pPr marL="171450" indent="-171450">
              <a:buFontTx/>
              <a:buChar char="-"/>
            </a:pPr>
            <a:r>
              <a:rPr lang="ru-RU" dirty="0"/>
              <a:t>Вјерујем да добар партнерски однос почиње од отворене комуникације.</a:t>
            </a:r>
            <a:endParaRPr lang="sr-Cyrl-RS" dirty="0"/>
          </a:p>
          <a:p>
            <a:pPr marL="171450" indent="-171450">
              <a:buFontTx/>
              <a:buChar char="-"/>
            </a:pPr>
            <a:r>
              <a:rPr lang="sr-Cyrl-RS" dirty="0"/>
              <a:t>Волим да </a:t>
            </a:r>
            <a:r>
              <a:rPr lang="sr-Cyrl-RS" dirty="0" err="1"/>
              <a:t>пјевам</a:t>
            </a:r>
            <a:r>
              <a:rPr lang="sr-Cyrl-RS" dirty="0"/>
              <a:t> под тушем.</a:t>
            </a:r>
          </a:p>
          <a:p>
            <a:pPr marL="171450" indent="-171450">
              <a:buFontTx/>
              <a:buChar char="-"/>
            </a:pPr>
            <a:r>
              <a:rPr lang="sr-Cyrl-RS" dirty="0"/>
              <a:t>Треба ми 15 дана мора годишње.</a:t>
            </a:r>
          </a:p>
          <a:p>
            <a:pPr marL="171450" indent="-171450">
              <a:buFontTx/>
              <a:buChar char="-"/>
            </a:pPr>
            <a:r>
              <a:rPr lang="sr-Cyrl-RS" dirty="0"/>
              <a:t>Заборавим зашто сам ушла у собу.</a:t>
            </a:r>
          </a:p>
          <a:p>
            <a:pPr marL="171450" indent="-171450">
              <a:buFontTx/>
              <a:buChar char="-"/>
            </a:pPr>
            <a:r>
              <a:rPr lang="sr-Cyrl-RS" dirty="0" err="1"/>
              <a:t>Пјевам</a:t>
            </a:r>
            <a:r>
              <a:rPr lang="sr-Cyrl-RS" dirty="0"/>
              <a:t> у ауту кад сам сама.</a:t>
            </a:r>
          </a:p>
          <a:p>
            <a:pPr marL="171450" indent="-171450">
              <a:buFontTx/>
              <a:buChar char="-"/>
            </a:pPr>
            <a:r>
              <a:rPr lang="sr-Cyrl-RS" dirty="0"/>
              <a:t>Уживам у плесу итд.</a:t>
            </a:r>
          </a:p>
          <a:p>
            <a:endParaRPr lang="en-US" dirty="0"/>
          </a:p>
        </p:txBody>
      </p:sp>
      <p:sp>
        <p:nvSpPr>
          <p:cNvPr id="4" name="Slide Number Placeholder 3"/>
          <p:cNvSpPr>
            <a:spLocks noGrp="1"/>
          </p:cNvSpPr>
          <p:nvPr>
            <p:ph type="sldNum" sz="quarter" idx="5"/>
          </p:nvPr>
        </p:nvSpPr>
        <p:spPr/>
        <p:txBody>
          <a:bodyPr/>
          <a:lstStyle/>
          <a:p>
            <a:fld id="{0F1EF988-3E38-4713-B907-027AF19ED30F}" type="slidenum">
              <a:rPr lang="en-US" smtClean="0"/>
              <a:t>7</a:t>
            </a:fld>
            <a:endParaRPr lang="en-US"/>
          </a:p>
        </p:txBody>
      </p:sp>
    </p:spTree>
    <p:extLst>
      <p:ext uri="{BB962C8B-B14F-4D97-AF65-F5344CB8AC3E}">
        <p14:creationId xmlns:p14="http://schemas.microsoft.com/office/powerpoint/2010/main" val="9539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err="1"/>
              <a:t>Zamoli</a:t>
            </a:r>
            <a:r>
              <a:rPr lang="en-US" dirty="0"/>
              <a:t> </a:t>
            </a:r>
            <a:r>
              <a:rPr lang="en-US" dirty="0" err="1"/>
              <a:t>učesnike</a:t>
            </a:r>
            <a:r>
              <a:rPr lang="en-US" dirty="0"/>
              <a:t> da </a:t>
            </a:r>
            <a:r>
              <a:rPr lang="en-US" dirty="0" err="1"/>
              <a:t>zatvore</a:t>
            </a:r>
            <a:r>
              <a:rPr lang="en-US" dirty="0"/>
              <a:t> </a:t>
            </a:r>
            <a:r>
              <a:rPr lang="en-US" dirty="0" err="1"/>
              <a:t>oči</a:t>
            </a:r>
            <a:r>
              <a:rPr lang="en-US" dirty="0"/>
              <a:t> </a:t>
            </a:r>
            <a:r>
              <a:rPr lang="en-US" dirty="0" err="1"/>
              <a:t>na</a:t>
            </a:r>
            <a:r>
              <a:rPr lang="en-US" dirty="0"/>
              <a:t> </a:t>
            </a:r>
            <a:r>
              <a:rPr lang="en-US" dirty="0" err="1"/>
              <a:t>trenutak</a:t>
            </a:r>
            <a:r>
              <a:rPr lang="en-US" dirty="0"/>
              <a:t> </a:t>
            </a:r>
            <a:r>
              <a:rPr lang="en-US" dirty="0" err="1"/>
              <a:t>i</a:t>
            </a:r>
            <a:r>
              <a:rPr lang="en-US" dirty="0"/>
              <a:t> </a:t>
            </a:r>
            <a:r>
              <a:rPr lang="en-US" dirty="0" err="1"/>
              <a:t>pokušaju</a:t>
            </a:r>
            <a:r>
              <a:rPr lang="en-US" dirty="0"/>
              <a:t> da se </a:t>
            </a:r>
            <a:r>
              <a:rPr lang="en-US" dirty="0" err="1"/>
              <a:t>prisjete</a:t>
            </a:r>
            <a:r>
              <a:rPr lang="en-US" dirty="0"/>
              <a:t> </a:t>
            </a:r>
            <a:r>
              <a:rPr lang="en-US" dirty="0" err="1"/>
              <a:t>osobe</a:t>
            </a:r>
            <a:r>
              <a:rPr lang="en-US" dirty="0"/>
              <a:t> </a:t>
            </a:r>
            <a:r>
              <a:rPr lang="en-US" dirty="0" err="1"/>
              <a:t>iz</a:t>
            </a:r>
            <a:r>
              <a:rPr lang="en-US" dirty="0"/>
              <a:t> </a:t>
            </a:r>
            <a:r>
              <a:rPr lang="en-US" dirty="0" err="1"/>
              <a:t>svog</a:t>
            </a:r>
            <a:r>
              <a:rPr lang="en-US" dirty="0"/>
              <a:t> </a:t>
            </a:r>
            <a:r>
              <a:rPr lang="en-US" dirty="0" err="1"/>
              <a:t>djetinjstva</a:t>
            </a:r>
            <a:r>
              <a:rPr lang="en-US" dirty="0"/>
              <a:t> s </a:t>
            </a:r>
            <a:r>
              <a:rPr lang="en-US" dirty="0" err="1"/>
              <a:t>kojom</a:t>
            </a:r>
            <a:r>
              <a:rPr lang="en-US" dirty="0"/>
              <a:t> </a:t>
            </a:r>
            <a:r>
              <a:rPr lang="en-US" dirty="0" err="1"/>
              <a:t>su</a:t>
            </a:r>
            <a:r>
              <a:rPr lang="en-US" dirty="0"/>
              <a:t> </a:t>
            </a:r>
            <a:r>
              <a:rPr lang="en-US" dirty="0" err="1"/>
              <a:t>voljeli</a:t>
            </a:r>
            <a:r>
              <a:rPr lang="en-US" dirty="0"/>
              <a:t> </a:t>
            </a:r>
            <a:r>
              <a:rPr lang="en-US" dirty="0" err="1"/>
              <a:t>nešto</a:t>
            </a:r>
            <a:r>
              <a:rPr lang="en-US" dirty="0"/>
              <a:t> </a:t>
            </a:r>
            <a:r>
              <a:rPr lang="en-US" dirty="0" err="1"/>
              <a:t>zajednički</a:t>
            </a:r>
            <a:r>
              <a:rPr lang="en-US" dirty="0"/>
              <a:t> </a:t>
            </a:r>
            <a:r>
              <a:rPr lang="en-US" dirty="0" err="1"/>
              <a:t>raditi</a:t>
            </a:r>
            <a:r>
              <a:rPr lang="en-US" dirty="0"/>
              <a:t> (</a:t>
            </a:r>
            <a:r>
              <a:rPr lang="en-US" dirty="0" err="1"/>
              <a:t>bilo</a:t>
            </a:r>
            <a:r>
              <a:rPr lang="en-US" dirty="0"/>
              <a:t> da je to </a:t>
            </a:r>
            <a:r>
              <a:rPr lang="en-US" dirty="0" err="1"/>
              <a:t>bila</a:t>
            </a:r>
            <a:r>
              <a:rPr lang="en-US" dirty="0"/>
              <a:t> </a:t>
            </a:r>
            <a:r>
              <a:rPr lang="en-US" dirty="0" err="1"/>
              <a:t>igra</a:t>
            </a:r>
            <a:r>
              <a:rPr lang="en-US" dirty="0"/>
              <a:t>, </a:t>
            </a:r>
            <a:r>
              <a:rPr lang="en-US" dirty="0" err="1"/>
              <a:t>pomaganje</a:t>
            </a:r>
            <a:r>
              <a:rPr lang="en-US" dirty="0"/>
              <a:t>, </a:t>
            </a:r>
            <a:r>
              <a:rPr lang="en-US" dirty="0" err="1"/>
              <a:t>kreativne</a:t>
            </a:r>
            <a:r>
              <a:rPr lang="en-US" dirty="0"/>
              <a:t> </a:t>
            </a:r>
            <a:r>
              <a:rPr lang="en-US" dirty="0" err="1"/>
              <a:t>aktivnosti</a:t>
            </a:r>
            <a:r>
              <a:rPr lang="en-US" dirty="0"/>
              <a:t>).</a:t>
            </a:r>
          </a:p>
          <a:p>
            <a:pPr>
              <a:buNone/>
            </a:pPr>
            <a:r>
              <a:rPr lang="en-US" dirty="0" err="1"/>
              <a:t>Zatim</a:t>
            </a:r>
            <a:r>
              <a:rPr lang="en-US" dirty="0"/>
              <a:t> </a:t>
            </a:r>
            <a:r>
              <a:rPr lang="en-US" dirty="0" err="1"/>
              <a:t>im</a:t>
            </a:r>
            <a:r>
              <a:rPr lang="en-US" dirty="0"/>
              <a:t> </a:t>
            </a:r>
            <a:r>
              <a:rPr lang="en-US" dirty="0" err="1"/>
              <a:t>daj</a:t>
            </a:r>
            <a:r>
              <a:rPr lang="en-US" dirty="0"/>
              <a:t> </a:t>
            </a:r>
            <a:r>
              <a:rPr lang="en-US" dirty="0" err="1"/>
              <a:t>nekoliko</a:t>
            </a:r>
            <a:r>
              <a:rPr lang="en-US" dirty="0"/>
              <a:t> </a:t>
            </a:r>
            <a:r>
              <a:rPr lang="en-US" dirty="0" err="1"/>
              <a:t>minuta</a:t>
            </a:r>
            <a:r>
              <a:rPr lang="en-US" dirty="0"/>
              <a:t> da to </a:t>
            </a:r>
            <a:r>
              <a:rPr lang="en-US" dirty="0" err="1"/>
              <a:t>zabeleže</a:t>
            </a:r>
            <a:r>
              <a:rPr lang="en-US" dirty="0"/>
              <a:t> </a:t>
            </a:r>
            <a:r>
              <a:rPr lang="en-US" dirty="0" err="1"/>
              <a:t>na</a:t>
            </a:r>
            <a:r>
              <a:rPr lang="en-US" dirty="0"/>
              <a:t> </a:t>
            </a:r>
            <a:r>
              <a:rPr lang="en-US" dirty="0" err="1"/>
              <a:t>papiru</a:t>
            </a:r>
            <a:r>
              <a:rPr lang="en-US" dirty="0"/>
              <a:t>: ko je ta </a:t>
            </a:r>
            <a:r>
              <a:rPr lang="en-US" dirty="0" err="1"/>
              <a:t>osoba</a:t>
            </a:r>
            <a:r>
              <a:rPr lang="en-US" dirty="0"/>
              <a:t> </a:t>
            </a:r>
            <a:r>
              <a:rPr lang="en-US" dirty="0" err="1"/>
              <a:t>bila</a:t>
            </a:r>
            <a:r>
              <a:rPr lang="en-US" dirty="0"/>
              <a:t>, </a:t>
            </a:r>
            <a:r>
              <a:rPr lang="en-US" dirty="0" err="1"/>
              <a:t>šta</a:t>
            </a:r>
            <a:r>
              <a:rPr lang="en-US" dirty="0"/>
              <a:t> </a:t>
            </a:r>
            <a:r>
              <a:rPr lang="en-US" dirty="0" err="1"/>
              <a:t>su</a:t>
            </a:r>
            <a:r>
              <a:rPr lang="en-US" dirty="0"/>
              <a:t> </a:t>
            </a:r>
            <a:r>
              <a:rPr lang="en-US" dirty="0" err="1"/>
              <a:t>voljeli</a:t>
            </a:r>
            <a:r>
              <a:rPr lang="en-US" dirty="0"/>
              <a:t> </a:t>
            </a:r>
            <a:r>
              <a:rPr lang="en-US" dirty="0" err="1"/>
              <a:t>raditi</a:t>
            </a:r>
            <a:r>
              <a:rPr lang="en-US" dirty="0"/>
              <a:t> </a:t>
            </a:r>
            <a:r>
              <a:rPr lang="en-US" dirty="0" err="1"/>
              <a:t>zajedno</a:t>
            </a:r>
            <a:r>
              <a:rPr lang="en-US" dirty="0"/>
              <a:t>, </a:t>
            </a:r>
            <a:r>
              <a:rPr lang="en-US" dirty="0" err="1"/>
              <a:t>kakav</a:t>
            </a:r>
            <a:r>
              <a:rPr lang="en-US" dirty="0"/>
              <a:t> je to </a:t>
            </a:r>
            <a:r>
              <a:rPr lang="en-US" dirty="0" err="1"/>
              <a:t>odnos</a:t>
            </a:r>
            <a:r>
              <a:rPr lang="en-US" dirty="0"/>
              <a:t> bio. Ako </a:t>
            </a:r>
            <a:r>
              <a:rPr lang="en-US" dirty="0" err="1"/>
              <a:t>žele</a:t>
            </a:r>
            <a:r>
              <a:rPr lang="en-US" dirty="0"/>
              <a:t>, </a:t>
            </a:r>
            <a:r>
              <a:rPr lang="en-US" dirty="0" err="1"/>
              <a:t>mogu</a:t>
            </a:r>
            <a:r>
              <a:rPr lang="en-US" dirty="0"/>
              <a:t> </a:t>
            </a:r>
            <a:r>
              <a:rPr lang="en-US" dirty="0" err="1"/>
              <a:t>nacrtati</a:t>
            </a:r>
            <a:r>
              <a:rPr lang="en-US" dirty="0"/>
              <a:t> </a:t>
            </a:r>
            <a:r>
              <a:rPr lang="en-US" dirty="0" err="1"/>
              <a:t>nešto</a:t>
            </a:r>
            <a:r>
              <a:rPr lang="en-US" dirty="0"/>
              <a:t> </a:t>
            </a:r>
            <a:r>
              <a:rPr lang="en-US" dirty="0" err="1"/>
              <a:t>povezano</a:t>
            </a:r>
            <a:r>
              <a:rPr lang="en-US" dirty="0"/>
              <a:t> s </a:t>
            </a:r>
            <a:r>
              <a:rPr lang="en-US" dirty="0" err="1"/>
              <a:t>tim</a:t>
            </a:r>
            <a:r>
              <a:rPr lang="en-US" dirty="0"/>
              <a:t> </a:t>
            </a:r>
            <a:r>
              <a:rPr lang="en-US" dirty="0" err="1"/>
              <a:t>sećanjem</a:t>
            </a:r>
            <a:r>
              <a:rPr lang="en-US" dirty="0"/>
              <a:t>.</a:t>
            </a:r>
          </a:p>
          <a:p>
            <a:r>
              <a:rPr lang="en-US" dirty="0"/>
              <a:t>Kada </a:t>
            </a:r>
            <a:r>
              <a:rPr lang="en-US" dirty="0" err="1"/>
              <a:t>završe</a:t>
            </a:r>
            <a:r>
              <a:rPr lang="en-US" dirty="0"/>
              <a:t>, </a:t>
            </a:r>
            <a:r>
              <a:rPr lang="en-US" dirty="0" err="1"/>
              <a:t>zamoli</a:t>
            </a:r>
            <a:r>
              <a:rPr lang="en-US" dirty="0"/>
              <a:t> </a:t>
            </a:r>
            <a:r>
              <a:rPr lang="en-US" dirty="0" err="1"/>
              <a:t>ih</a:t>
            </a:r>
            <a:r>
              <a:rPr lang="en-US" dirty="0"/>
              <a:t> da </a:t>
            </a:r>
            <a:r>
              <a:rPr lang="en-US" dirty="0" err="1"/>
              <a:t>podele</a:t>
            </a:r>
            <a:r>
              <a:rPr lang="en-US" dirty="0"/>
              <a:t> </a:t>
            </a:r>
            <a:r>
              <a:rPr lang="en-US" dirty="0" err="1"/>
              <a:t>svoja</a:t>
            </a:r>
            <a:r>
              <a:rPr lang="en-US" dirty="0"/>
              <a:t> </a:t>
            </a:r>
            <a:r>
              <a:rPr lang="en-US" dirty="0" err="1"/>
              <a:t>sećanja</a:t>
            </a:r>
            <a:r>
              <a:rPr lang="en-US" dirty="0"/>
              <a:t> </a:t>
            </a:r>
            <a:r>
              <a:rPr lang="en-US" dirty="0" err="1"/>
              <a:t>sa</a:t>
            </a:r>
            <a:r>
              <a:rPr lang="en-US" dirty="0"/>
              <a:t> </a:t>
            </a:r>
            <a:r>
              <a:rPr lang="en-US" dirty="0" err="1"/>
              <a:t>grupom</a:t>
            </a:r>
            <a:r>
              <a:rPr lang="en-US" dirty="0"/>
              <a:t>. </a:t>
            </a:r>
            <a:r>
              <a:rPr lang="en-US" dirty="0" err="1"/>
              <a:t>Potrudi</a:t>
            </a:r>
            <a:r>
              <a:rPr lang="en-US" dirty="0"/>
              <a:t> se da </a:t>
            </a:r>
            <a:r>
              <a:rPr lang="en-US" dirty="0" err="1"/>
              <a:t>atmosfera</a:t>
            </a:r>
            <a:r>
              <a:rPr lang="en-US" dirty="0"/>
              <a:t> </a:t>
            </a:r>
            <a:r>
              <a:rPr lang="en-US" dirty="0" err="1"/>
              <a:t>bude</a:t>
            </a:r>
            <a:r>
              <a:rPr lang="en-US" dirty="0"/>
              <a:t> </a:t>
            </a:r>
            <a:r>
              <a:rPr lang="en-US" dirty="0" err="1"/>
              <a:t>opuštena</a:t>
            </a:r>
            <a:r>
              <a:rPr lang="en-US" dirty="0"/>
              <a:t> </a:t>
            </a:r>
            <a:r>
              <a:rPr lang="en-US" dirty="0" err="1"/>
              <a:t>i</a:t>
            </a:r>
            <a:r>
              <a:rPr lang="en-US" dirty="0"/>
              <a:t> da </a:t>
            </a:r>
            <a:r>
              <a:rPr lang="en-US" dirty="0" err="1"/>
              <a:t>svako</a:t>
            </a:r>
            <a:r>
              <a:rPr lang="en-US" dirty="0"/>
              <a:t> </a:t>
            </a:r>
            <a:r>
              <a:rPr lang="en-US" dirty="0" err="1"/>
              <a:t>ima</a:t>
            </a:r>
            <a:r>
              <a:rPr lang="en-US" dirty="0"/>
              <a:t> </a:t>
            </a:r>
            <a:r>
              <a:rPr lang="en-US" dirty="0" err="1"/>
              <a:t>priliku</a:t>
            </a:r>
            <a:r>
              <a:rPr lang="en-US" dirty="0"/>
              <a:t> da </a:t>
            </a:r>
            <a:r>
              <a:rPr lang="en-US" dirty="0" err="1"/>
              <a:t>govori</a:t>
            </a:r>
            <a:r>
              <a:rPr lang="en-US" dirty="0"/>
              <a:t>.</a:t>
            </a:r>
          </a:p>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A79B935A-0B56-4D5E-8A59-08750CE469EA}" type="slidenum">
              <a:rPr lang="en-US" smtClean="0"/>
              <a:t>8</a:t>
            </a:fld>
            <a:endParaRPr lang="en-US"/>
          </a:p>
        </p:txBody>
      </p:sp>
    </p:spTree>
    <p:extLst>
      <p:ext uri="{BB962C8B-B14F-4D97-AF65-F5344CB8AC3E}">
        <p14:creationId xmlns:p14="http://schemas.microsoft.com/office/powerpoint/2010/main" val="556468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ДАНА</a:t>
            </a:r>
          </a:p>
          <a:p>
            <a:r>
              <a:rPr lang="sr-Cyrl-RS" dirty="0" err="1"/>
              <a:t>Овдје</a:t>
            </a:r>
            <a:r>
              <a:rPr lang="sr-Cyrl-RS" dirty="0"/>
              <a:t> навести </a:t>
            </a:r>
            <a:r>
              <a:rPr lang="sr-Cyrl-RS" dirty="0" err="1"/>
              <a:t>примјер</a:t>
            </a:r>
            <a:r>
              <a:rPr lang="sr-Cyrl-RS" dirty="0"/>
              <a:t>: „</a:t>
            </a:r>
            <a:r>
              <a:rPr lang="en-US" dirty="0"/>
              <a:t>A</a:t>
            </a:r>
            <a:r>
              <a:rPr lang="sr-Cyrl-RS" dirty="0"/>
              <a:t>ко се ви бавите програмирање, а ја сам главни кувар у реномираном ресторану, тешко да можемо бити партнери, осим уколико главни кувар не жели да компјутеризује свој посао. </a:t>
            </a:r>
          </a:p>
          <a:p>
            <a:pPr marL="171450" indent="-171450">
              <a:buFontTx/>
              <a:buChar char="-"/>
            </a:pPr>
            <a:r>
              <a:rPr lang="sr-Cyrl-RS" dirty="0"/>
              <a:t>На крају навести да су у својим одговорима учесници навели готово све карактеристике партнерског односа о којима ће Славица нешто више рећи.</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79B935A-0B56-4D5E-8A59-08750CE469EA}" type="slidenum">
              <a:rPr lang="en-US" smtClean="0"/>
              <a:t>9</a:t>
            </a:fld>
            <a:endParaRPr lang="en-US"/>
          </a:p>
        </p:txBody>
      </p:sp>
    </p:spTree>
    <p:extLst>
      <p:ext uri="{BB962C8B-B14F-4D97-AF65-F5344CB8AC3E}">
        <p14:creationId xmlns:p14="http://schemas.microsoft.com/office/powerpoint/2010/main" val="2329068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Славица објашњава карактеристике партнерског односа.</a:t>
            </a:r>
            <a:endParaRPr lang="en-US" dirty="0"/>
          </a:p>
        </p:txBody>
      </p:sp>
      <p:sp>
        <p:nvSpPr>
          <p:cNvPr id="4" name="Slide Number Placeholder 3"/>
          <p:cNvSpPr>
            <a:spLocks noGrp="1"/>
          </p:cNvSpPr>
          <p:nvPr>
            <p:ph type="sldNum" sz="quarter" idx="5"/>
          </p:nvPr>
        </p:nvSpPr>
        <p:spPr/>
        <p:txBody>
          <a:bodyPr/>
          <a:lstStyle/>
          <a:p>
            <a:fld id="{A79B935A-0B56-4D5E-8A59-08750CE469EA}" type="slidenum">
              <a:rPr lang="en-US" smtClean="0"/>
              <a:t>10</a:t>
            </a:fld>
            <a:endParaRPr lang="en-US"/>
          </a:p>
        </p:txBody>
      </p:sp>
    </p:spTree>
    <p:extLst>
      <p:ext uri="{BB962C8B-B14F-4D97-AF65-F5344CB8AC3E}">
        <p14:creationId xmlns:p14="http://schemas.microsoft.com/office/powerpoint/2010/main" val="2328692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Понекада наступамо са позиција моћи („директор је моћнији од педагога, педагог од васпитача, васпитач је моћнији од </a:t>
            </a:r>
            <a:r>
              <a:rPr lang="sr-Cyrl-RS" dirty="0" err="1"/>
              <a:t>дјеце</a:t>
            </a:r>
            <a:r>
              <a:rPr lang="sr-Cyrl-RS" dirty="0"/>
              <a:t>“. Некада родитељи наступају са позиција моћи. </a:t>
            </a:r>
          </a:p>
          <a:p>
            <a:endParaRPr lang="en-US" dirty="0"/>
          </a:p>
        </p:txBody>
      </p:sp>
      <p:sp>
        <p:nvSpPr>
          <p:cNvPr id="4" name="Slide Number Placeholder 3"/>
          <p:cNvSpPr>
            <a:spLocks noGrp="1"/>
          </p:cNvSpPr>
          <p:nvPr>
            <p:ph type="sldNum" sz="quarter" idx="5"/>
          </p:nvPr>
        </p:nvSpPr>
        <p:spPr/>
        <p:txBody>
          <a:bodyPr/>
          <a:lstStyle/>
          <a:p>
            <a:fld id="{A79B935A-0B56-4D5E-8A59-08750CE469EA}" type="slidenum">
              <a:rPr lang="en-US" smtClean="0"/>
              <a:t>11</a:t>
            </a:fld>
            <a:endParaRPr lang="en-US"/>
          </a:p>
        </p:txBody>
      </p:sp>
    </p:spTree>
    <p:extLst>
      <p:ext uri="{BB962C8B-B14F-4D97-AF65-F5344CB8AC3E}">
        <p14:creationId xmlns:p14="http://schemas.microsoft.com/office/powerpoint/2010/main" val="3276652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267200" y="177800"/>
            <a:ext cx="4648200" cy="1879600"/>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5486400" y="3429000"/>
            <a:ext cx="3429000" cy="1346200"/>
          </a:xfrm>
        </p:spPr>
        <p:txBody>
          <a:bodyPr/>
          <a:lstStyle>
            <a:lvl1pPr marL="0" indent="0">
              <a:buFontTx/>
              <a:buNone/>
              <a:defRPr/>
            </a:lvl1pPr>
          </a:lstStyle>
          <a:p>
            <a:r>
              <a:rPr lang="en-US"/>
              <a:t>Click to edit Master subtitle style</a:t>
            </a:r>
          </a:p>
        </p:txBody>
      </p:sp>
      <p:sp>
        <p:nvSpPr>
          <p:cNvPr id="4100" name="Rectangle 4"/>
          <p:cNvSpPr>
            <a:spLocks noGrp="1" noChangeArrowheads="1"/>
          </p:cNvSpPr>
          <p:nvPr>
            <p:ph type="dt" sz="half" idx="2"/>
          </p:nvPr>
        </p:nvSpPr>
        <p:spPr/>
        <p:txBody>
          <a:bodyPr/>
          <a:lstStyle>
            <a:lvl1pPr>
              <a:defRPr/>
            </a:lvl1pPr>
          </a:lstStyle>
          <a:p>
            <a:fld id="{95E8BB52-9570-4E74-A725-51071CC74501}" type="datetimeFigureOut">
              <a:rPr lang="en-US" smtClean="0"/>
              <a:pPr/>
              <a:t>5/12/2025</a:t>
            </a:fld>
            <a:endParaRPr lang="en-US"/>
          </a:p>
        </p:txBody>
      </p:sp>
      <p:sp>
        <p:nvSpPr>
          <p:cNvPr id="4101" name="Rectangle 5"/>
          <p:cNvSpPr>
            <a:spLocks noGrp="1" noChangeArrowheads="1"/>
          </p:cNvSpPr>
          <p:nvPr>
            <p:ph type="ftr" sz="quarter" idx="3"/>
          </p:nvPr>
        </p:nvSpPr>
        <p:spPr/>
        <p:txBody>
          <a:bodyPr/>
          <a:lstStyle>
            <a:lvl1pPr>
              <a:defRPr/>
            </a:lvl1pPr>
          </a:lstStyle>
          <a:p>
            <a:endParaRPr lang="en-US"/>
          </a:p>
        </p:txBody>
      </p:sp>
      <p:sp>
        <p:nvSpPr>
          <p:cNvPr id="4102" name="Rectangle 6"/>
          <p:cNvSpPr>
            <a:spLocks noGrp="1" noChangeArrowheads="1"/>
          </p:cNvSpPr>
          <p:nvPr>
            <p:ph type="sldNum" sz="quarter" idx="4"/>
          </p:nvPr>
        </p:nvSpPr>
        <p:spPr/>
        <p:txBody>
          <a:bodyPr/>
          <a:lstStyle>
            <a:lvl1pPr>
              <a:defRPr/>
            </a:lvl1pPr>
          </a:lstStyle>
          <a:p>
            <a:fld id="{C9004ED6-1B71-4B82-BC83-1882765424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5E8BB52-9570-4E74-A725-51071CC74501}" type="datetimeFigureOut">
              <a:rPr lang="en-US" smtClean="0"/>
              <a:pPr/>
              <a:t>5/12/2025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004ED6-1B71-4B82-BC83-1882765424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01600"/>
            <a:ext cx="2171700" cy="6100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01600"/>
            <a:ext cx="6362700" cy="6100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5E8BB52-9570-4E74-A725-51071CC74501}" type="datetimeFigureOut">
              <a:rPr lang="en-US" smtClean="0"/>
              <a:pPr/>
              <a:t>5/12/2025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004ED6-1B71-4B82-BC83-1882765424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5E8BB52-9570-4E74-A725-51071CC74501}" type="datetimeFigureOut">
              <a:rPr lang="en-US" smtClean="0"/>
              <a:pPr/>
              <a:t>5/12/2025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004ED6-1B71-4B82-BC83-1882765424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5E8BB52-9570-4E74-A725-51071CC74501}" type="datetimeFigureOut">
              <a:rPr lang="en-US" smtClean="0"/>
              <a:pPr/>
              <a:t>5/12/2025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004ED6-1B71-4B82-BC83-1882765424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67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7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95E8BB52-9570-4E74-A725-51071CC74501}" type="datetimeFigureOut">
              <a:rPr lang="en-US" smtClean="0"/>
              <a:pPr/>
              <a:t>5/12/2025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004ED6-1B71-4B82-BC83-1882765424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95E8BB52-9570-4E74-A725-51071CC74501}" type="datetimeFigureOut">
              <a:rPr lang="en-US" smtClean="0"/>
              <a:pPr/>
              <a:t>5/12/2025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9004ED6-1B71-4B82-BC83-1882765424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95E8BB52-9570-4E74-A725-51071CC74501}" type="datetimeFigureOut">
              <a:rPr lang="en-US" smtClean="0"/>
              <a:pPr/>
              <a:t>5/12/2025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9004ED6-1B71-4B82-BC83-1882765424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5E8BB52-9570-4E74-A725-51071CC74501}" type="datetimeFigureOut">
              <a:rPr lang="en-US" smtClean="0"/>
              <a:pPr/>
              <a:t>5/12/2025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9004ED6-1B71-4B82-BC83-1882765424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5E8BB52-9570-4E74-A725-51071CC74501}" type="datetimeFigureOut">
              <a:rPr lang="en-US" smtClean="0"/>
              <a:pPr/>
              <a:t>5/12/2025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004ED6-1B71-4B82-BC83-1882765424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5E8BB52-9570-4E74-A725-51071CC74501}" type="datetimeFigureOut">
              <a:rPr lang="en-US" smtClean="0"/>
              <a:pPr/>
              <a:t>5/12/2025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004ED6-1B71-4B82-BC83-1882765424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101600"/>
            <a:ext cx="76200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1371600"/>
            <a:ext cx="86868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286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5E8BB52-9570-4E74-A725-51071CC74501}" type="datetimeFigureOut">
              <a:rPr lang="en-US" smtClean="0"/>
              <a:pPr/>
              <a:t>5/12/2025</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7818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9004ED6-1B71-4B82-BC83-1882765424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s.vidakovic@rpz/rs.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mailto:danica.mojic@rpz-rs.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061AFB1-C601-E1C0-BA66-69796BE4543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xmlns="" id="{B00D7991-5552-A671-B1D0-D1BF152B9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PZ">
            <a:extLst>
              <a:ext uri="{FF2B5EF4-FFF2-40B4-BE49-F238E27FC236}">
                <a16:creationId xmlns:a16="http://schemas.microsoft.com/office/drawing/2014/main" xmlns="" id="{0621614F-EB8F-599B-FFE0-1A316ED62B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0630" y="152400"/>
            <a:ext cx="2922739" cy="2133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D7F7D7EB-C5E8-4E6D-170F-F4B5A78DA924}"/>
              </a:ext>
            </a:extLst>
          </p:cNvPr>
          <p:cNvSpPr txBox="1"/>
          <p:nvPr/>
        </p:nvSpPr>
        <p:spPr>
          <a:xfrm>
            <a:off x="381000" y="2649482"/>
            <a:ext cx="8381999" cy="4031873"/>
          </a:xfrm>
          <a:prstGeom prst="rect">
            <a:avLst/>
          </a:prstGeom>
          <a:noFill/>
        </p:spPr>
        <p:txBody>
          <a:bodyPr wrap="square" rtlCol="0">
            <a:spAutoFit/>
          </a:bodyPr>
          <a:lstStyle/>
          <a:p>
            <a:pPr algn="ctr"/>
            <a:r>
              <a:rPr lang="en-US" sz="2400" b="1" dirty="0">
                <a:solidFill>
                  <a:schemeClr val="accent2">
                    <a:lumMod val="50000"/>
                  </a:schemeClr>
                </a:solidFill>
                <a:latin typeface="Comic Sans MS" panose="030F0702030302020204" pitchFamily="66" charset="0"/>
              </a:rPr>
              <a:t>16. </a:t>
            </a:r>
            <a:r>
              <a:rPr lang="sr-Cyrl-RS" sz="2400" b="1" dirty="0">
                <a:solidFill>
                  <a:schemeClr val="accent2">
                    <a:lumMod val="50000"/>
                  </a:schemeClr>
                </a:solidFill>
                <a:latin typeface="Comic Sans MS" panose="030F0702030302020204" pitchFamily="66" charset="0"/>
              </a:rPr>
              <a:t>ШКОЛА ДИРЕКТОРА И ПЕДАГОГА ПРЕДШКОЛСКИХ УСТАНОВА</a:t>
            </a:r>
          </a:p>
          <a:p>
            <a:pPr algn="ctr"/>
            <a:endParaRPr lang="sr-Cyrl-RS" sz="2400" b="1" dirty="0">
              <a:solidFill>
                <a:schemeClr val="accent2">
                  <a:lumMod val="50000"/>
                </a:schemeClr>
              </a:solidFill>
              <a:latin typeface="Comic Sans MS" panose="030F0702030302020204" pitchFamily="66" charset="0"/>
            </a:endParaRPr>
          </a:p>
          <a:p>
            <a:pPr algn="ctr"/>
            <a:r>
              <a:rPr lang="sr-Cyrl-RS" sz="2400" b="1" i="1" dirty="0">
                <a:solidFill>
                  <a:srgbClr val="FF0000"/>
                </a:solidFill>
                <a:latin typeface="Comic Sans MS" panose="030F0702030302020204" pitchFamily="66" charset="0"/>
              </a:rPr>
              <a:t>ПАРТНЕРСКИ ОДНОСИ У ПРЕДШКОЛСКОЈ УСТАНОВИ</a:t>
            </a:r>
          </a:p>
          <a:p>
            <a:pPr algn="ctr"/>
            <a:endParaRPr lang="sr-Cyrl-RS" sz="2400" b="1" i="1" dirty="0">
              <a:solidFill>
                <a:srgbClr val="FF0000"/>
              </a:solidFill>
              <a:latin typeface="Comic Sans MS" panose="030F0702030302020204" pitchFamily="66" charset="0"/>
            </a:endParaRPr>
          </a:p>
          <a:p>
            <a:pPr algn="ctr"/>
            <a:endParaRPr lang="sr-Cyrl-RS" sz="3200" b="1" dirty="0">
              <a:solidFill>
                <a:schemeClr val="accent2">
                  <a:lumMod val="50000"/>
                </a:schemeClr>
              </a:solidFill>
              <a:latin typeface="Comic Sans MS" panose="030F0702030302020204" pitchFamily="66" charset="0"/>
            </a:endParaRPr>
          </a:p>
          <a:p>
            <a:pPr algn="ctr"/>
            <a:endParaRPr lang="sr-Cyrl-RS" sz="3200" b="1" dirty="0">
              <a:solidFill>
                <a:schemeClr val="accent2">
                  <a:lumMod val="50000"/>
                </a:schemeClr>
              </a:solidFill>
              <a:latin typeface="Comic Sans MS" panose="030F0702030302020204" pitchFamily="66" charset="0"/>
            </a:endParaRPr>
          </a:p>
          <a:p>
            <a:pPr algn="ctr"/>
            <a:r>
              <a:rPr lang="sr-Cyrl-RS" sz="2400" b="1" dirty="0">
                <a:solidFill>
                  <a:schemeClr val="accent2">
                    <a:lumMod val="50000"/>
                  </a:schemeClr>
                </a:solidFill>
                <a:latin typeface="Comic Sans MS" panose="030F0702030302020204" pitchFamily="66" charset="0"/>
              </a:rPr>
              <a:t>Бања Лука</a:t>
            </a:r>
          </a:p>
          <a:p>
            <a:pPr algn="ctr"/>
            <a:r>
              <a:rPr lang="sr-Cyrl-RS" sz="2400" b="1" dirty="0">
                <a:solidFill>
                  <a:schemeClr val="accent2">
                    <a:lumMod val="50000"/>
                  </a:schemeClr>
                </a:solidFill>
                <a:latin typeface="Comic Sans MS" panose="030F0702030302020204" pitchFamily="66" charset="0"/>
              </a:rPr>
              <a:t>13. мај 2025. године</a:t>
            </a:r>
            <a:endParaRPr lang="en-US" sz="2400" b="1" dirty="0">
              <a:solidFill>
                <a:schemeClr val="accent2">
                  <a:lumMod val="50000"/>
                </a:schemeClr>
              </a:solidFill>
              <a:latin typeface="Comic Sans MS" panose="030F0702030302020204" pitchFamily="66" charset="0"/>
            </a:endParaRPr>
          </a:p>
        </p:txBody>
      </p:sp>
    </p:spTree>
    <p:extLst>
      <p:ext uri="{BB962C8B-B14F-4D97-AF65-F5344CB8AC3E}">
        <p14:creationId xmlns:p14="http://schemas.microsoft.com/office/powerpoint/2010/main" val="1652896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866612B-E5E3-8E02-4D45-1A28BADF81E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5910CB8-D810-8204-1A30-0CC134600DFA}"/>
              </a:ext>
            </a:extLst>
          </p:cNvPr>
          <p:cNvSpPr>
            <a:spLocks noGrp="1"/>
          </p:cNvSpPr>
          <p:nvPr>
            <p:ph idx="1"/>
          </p:nvPr>
        </p:nvSpPr>
        <p:spPr>
          <a:xfrm>
            <a:off x="238873" y="1214831"/>
            <a:ext cx="8700655" cy="5222315"/>
          </a:xfrm>
        </p:spPr>
        <p:txBody>
          <a:bodyPr/>
          <a:lstStyle/>
          <a:p>
            <a:pPr marL="0" indent="0" algn="ctr">
              <a:lnSpc>
                <a:spcPct val="115000"/>
              </a:lnSpc>
              <a:spcAft>
                <a:spcPts val="1000"/>
              </a:spcAft>
              <a:buNone/>
            </a:pP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ПАРТНЕРСКИ ОДНОС ЈЕ ОДНОС ИЗМЕЂУ ДВИЈЕ ИЛИ ВИШЕ ОСОБА, КОЈИ ПРОИСТИЧЕ ИЗ </a:t>
            </a:r>
            <a:r>
              <a:rPr lang="sr-Cyrl-RS" sz="20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ЗАЈЕДНИЧКИХ ИНТЕРЕСА </a:t>
            </a: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И УСМЈЕРЕН ЈЕ КА </a:t>
            </a:r>
            <a:r>
              <a:rPr lang="sr-Cyrl-RS" sz="20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ЗАЈЕДИЧКИМ ЦИЉЕВИМА</a:t>
            </a: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 А БАЗИРА СЕ НА </a:t>
            </a:r>
            <a:r>
              <a:rPr lang="sr-Cyrl-RS" sz="20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РАЗМЈЕНИ И ПОЗИТИВНОЈ МЕЂУЗАВИСНОСТИ </a:t>
            </a: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КОЈА СЕ МАНИФЕСТУЈЕ КРОЗ:</a:t>
            </a:r>
            <a:endPar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endParaRPr lang="sr-Cyrl-RS" sz="20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endParaRPr lang="sr-Cyrl-RS" sz="20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ED10B6CE-19E1-92A8-00FC-FCD258E8E0A1}"/>
              </a:ext>
            </a:extLst>
          </p:cNvPr>
          <p:cNvSpPr txBox="1"/>
          <p:nvPr/>
        </p:nvSpPr>
        <p:spPr>
          <a:xfrm>
            <a:off x="457200" y="248662"/>
            <a:ext cx="6553199" cy="1569660"/>
          </a:xfrm>
          <a:prstGeom prst="rect">
            <a:avLst/>
          </a:prstGeom>
          <a:noFill/>
        </p:spPr>
        <p:txBody>
          <a:bodyPr wrap="square" rtlCol="0">
            <a:spAutoFit/>
          </a:bodyPr>
          <a:lstStyle/>
          <a:p>
            <a:pPr algn="ctr"/>
            <a:r>
              <a:rPr lang="sr-Cyrl-RS" sz="2400" b="1" dirty="0">
                <a:solidFill>
                  <a:srgbClr val="FF0000"/>
                </a:solidFill>
                <a:latin typeface="Comic Sans MS" panose="030F0702030302020204" pitchFamily="66" charset="0"/>
              </a:rPr>
              <a:t>КАРАКТЕРИСТИКЕ ПАРТНЕРСКОГ ОДНОСА</a:t>
            </a:r>
          </a:p>
          <a:p>
            <a:pPr algn="ctr"/>
            <a:endParaRPr lang="sr-Cyrl-RS" sz="2400" b="1" dirty="0">
              <a:solidFill>
                <a:srgbClr val="FF0000"/>
              </a:solidFill>
              <a:latin typeface="Comic Sans MS" panose="030F0702030302020204" pitchFamily="66" charset="0"/>
            </a:endParaRPr>
          </a:p>
          <a:p>
            <a:pPr algn="ctr"/>
            <a:endParaRPr lang="en-US" sz="2400" b="1" dirty="0">
              <a:solidFill>
                <a:srgbClr val="FF0000"/>
              </a:solidFill>
              <a:latin typeface="Comic Sans MS" panose="030F0702030302020204" pitchFamily="66" charset="0"/>
            </a:endParaRPr>
          </a:p>
        </p:txBody>
      </p:sp>
      <p:sp>
        <p:nvSpPr>
          <p:cNvPr id="5" name="Oval 4">
            <a:extLst>
              <a:ext uri="{FF2B5EF4-FFF2-40B4-BE49-F238E27FC236}">
                <a16:creationId xmlns:a16="http://schemas.microsoft.com/office/drawing/2014/main" xmlns="" id="{40FDE78E-0C76-91E6-36DA-7C77A5F75B47}"/>
              </a:ext>
            </a:extLst>
          </p:cNvPr>
          <p:cNvSpPr/>
          <p:nvPr/>
        </p:nvSpPr>
        <p:spPr>
          <a:xfrm>
            <a:off x="8229600" y="6019800"/>
            <a:ext cx="609600"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С</a:t>
            </a:r>
            <a:endParaRPr lang="en-US" b="1" dirty="0">
              <a:solidFill>
                <a:srgbClr val="FF0000"/>
              </a:solidFill>
              <a:latin typeface="Comic Sans MS" panose="030F0702030302020204" pitchFamily="66" charset="0"/>
            </a:endParaRPr>
          </a:p>
        </p:txBody>
      </p:sp>
      <p:sp>
        <p:nvSpPr>
          <p:cNvPr id="7" name="Oval 6">
            <a:extLst>
              <a:ext uri="{FF2B5EF4-FFF2-40B4-BE49-F238E27FC236}">
                <a16:creationId xmlns:a16="http://schemas.microsoft.com/office/drawing/2014/main" xmlns="" id="{36920C0D-7F0B-9729-7315-D3D936DC76FF}"/>
              </a:ext>
            </a:extLst>
          </p:cNvPr>
          <p:cNvSpPr/>
          <p:nvPr/>
        </p:nvSpPr>
        <p:spPr>
          <a:xfrm>
            <a:off x="27709" y="3184369"/>
            <a:ext cx="3249759" cy="1905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1600" b="1" dirty="0">
                <a:solidFill>
                  <a:srgbClr val="FF0000"/>
                </a:solidFill>
                <a:latin typeface="Comic Sans MS" panose="030F0702030302020204" pitchFamily="66" charset="0"/>
              </a:rPr>
              <a:t>РАВНОПРАВНОСТ</a:t>
            </a:r>
            <a:endParaRPr lang="en-US" sz="1600" b="1" dirty="0">
              <a:solidFill>
                <a:srgbClr val="FF0000"/>
              </a:solidFill>
              <a:latin typeface="Comic Sans MS" panose="030F0702030302020204" pitchFamily="66" charset="0"/>
            </a:endParaRPr>
          </a:p>
        </p:txBody>
      </p:sp>
      <p:sp>
        <p:nvSpPr>
          <p:cNvPr id="8" name="Oval 7">
            <a:extLst>
              <a:ext uri="{FF2B5EF4-FFF2-40B4-BE49-F238E27FC236}">
                <a16:creationId xmlns:a16="http://schemas.microsoft.com/office/drawing/2014/main" xmlns="" id="{97614C21-84B8-47D9-DC8A-080E288C69BF}"/>
              </a:ext>
            </a:extLst>
          </p:cNvPr>
          <p:cNvSpPr/>
          <p:nvPr/>
        </p:nvSpPr>
        <p:spPr>
          <a:xfrm>
            <a:off x="2211532" y="4921649"/>
            <a:ext cx="3249759" cy="17414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1600" b="1" dirty="0">
                <a:solidFill>
                  <a:srgbClr val="FF0000"/>
                </a:solidFill>
                <a:latin typeface="Comic Sans MS" panose="030F0702030302020204" pitchFamily="66" charset="0"/>
              </a:rPr>
              <a:t>АУТЕНТИЧНОСТ</a:t>
            </a:r>
            <a:endParaRPr lang="en-US" sz="1600" b="1" dirty="0">
              <a:solidFill>
                <a:srgbClr val="FF0000"/>
              </a:solidFill>
              <a:latin typeface="Comic Sans MS" panose="030F0702030302020204" pitchFamily="66" charset="0"/>
            </a:endParaRPr>
          </a:p>
        </p:txBody>
      </p:sp>
      <p:sp>
        <p:nvSpPr>
          <p:cNvPr id="9" name="Oval 8">
            <a:extLst>
              <a:ext uri="{FF2B5EF4-FFF2-40B4-BE49-F238E27FC236}">
                <a16:creationId xmlns:a16="http://schemas.microsoft.com/office/drawing/2014/main" xmlns="" id="{960BD90F-A41E-1CF1-7AE7-7B13863F3EE4}"/>
              </a:ext>
            </a:extLst>
          </p:cNvPr>
          <p:cNvSpPr/>
          <p:nvPr/>
        </p:nvSpPr>
        <p:spPr>
          <a:xfrm>
            <a:off x="5307589" y="4553894"/>
            <a:ext cx="3455411" cy="17269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1600" b="1" dirty="0">
                <a:solidFill>
                  <a:srgbClr val="FF0000"/>
                </a:solidFill>
                <a:latin typeface="Comic Sans MS" panose="030F0702030302020204" pitchFamily="66" charset="0"/>
              </a:rPr>
              <a:t>ДЕМОКРАТИЧНОСТ</a:t>
            </a:r>
            <a:endParaRPr lang="en-US" sz="1600" b="1" dirty="0">
              <a:solidFill>
                <a:srgbClr val="FF0000"/>
              </a:solidFill>
              <a:latin typeface="Comic Sans MS" panose="030F0702030302020204" pitchFamily="66" charset="0"/>
            </a:endParaRPr>
          </a:p>
        </p:txBody>
      </p:sp>
      <p:sp>
        <p:nvSpPr>
          <p:cNvPr id="10" name="Oval 9">
            <a:extLst>
              <a:ext uri="{FF2B5EF4-FFF2-40B4-BE49-F238E27FC236}">
                <a16:creationId xmlns:a16="http://schemas.microsoft.com/office/drawing/2014/main" xmlns="" id="{BC6AB779-FE27-D250-37B1-8594A545FB75}"/>
              </a:ext>
            </a:extLst>
          </p:cNvPr>
          <p:cNvSpPr/>
          <p:nvPr/>
        </p:nvSpPr>
        <p:spPr>
          <a:xfrm>
            <a:off x="2650120" y="3047858"/>
            <a:ext cx="3681728" cy="21780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sr-Cyrl-RS" sz="1600" b="1" dirty="0">
                <a:solidFill>
                  <a:srgbClr val="FF0000"/>
                </a:solidFill>
                <a:latin typeface="Comic Sans MS" panose="030F0702030302020204" pitchFamily="66" charset="0"/>
              </a:rPr>
              <a:t>КОМПЛЕМЕНТАРНОСТ</a:t>
            </a:r>
            <a:endParaRPr lang="en-US" sz="1600" b="1" dirty="0">
              <a:solidFill>
                <a:srgbClr val="FF0000"/>
              </a:solidFill>
              <a:latin typeface="Comic Sans MS" panose="030F0702030302020204" pitchFamily="66" charset="0"/>
            </a:endParaRPr>
          </a:p>
        </p:txBody>
      </p:sp>
      <p:sp>
        <p:nvSpPr>
          <p:cNvPr id="11" name="Oval 10">
            <a:extLst>
              <a:ext uri="{FF2B5EF4-FFF2-40B4-BE49-F238E27FC236}">
                <a16:creationId xmlns:a16="http://schemas.microsoft.com/office/drawing/2014/main" xmlns="" id="{48242ACE-E195-F514-8150-F1479BF48756}"/>
              </a:ext>
            </a:extLst>
          </p:cNvPr>
          <p:cNvSpPr/>
          <p:nvPr/>
        </p:nvSpPr>
        <p:spPr>
          <a:xfrm>
            <a:off x="5866532" y="2813519"/>
            <a:ext cx="3249759" cy="19555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1600" b="1" dirty="0">
                <a:solidFill>
                  <a:srgbClr val="FF0000"/>
                </a:solidFill>
                <a:latin typeface="Comic Sans MS" panose="030F0702030302020204" pitchFamily="66" charset="0"/>
              </a:rPr>
              <a:t>КОМПЕТЕНТНОСТ/</a:t>
            </a:r>
          </a:p>
          <a:p>
            <a:pPr algn="ctr"/>
            <a:r>
              <a:rPr lang="sr-Cyrl-RS" sz="1600" b="1" dirty="0">
                <a:solidFill>
                  <a:srgbClr val="FF0000"/>
                </a:solidFill>
                <a:latin typeface="Comic Sans MS" panose="030F0702030302020204" pitchFamily="66" charset="0"/>
              </a:rPr>
              <a:t>ПОШТОВАЊЕ</a:t>
            </a:r>
            <a:endParaRPr lang="en-US" sz="1600" b="1" dirty="0">
              <a:solidFill>
                <a:srgbClr val="FF0000"/>
              </a:solidFill>
              <a:latin typeface="Comic Sans MS" panose="030F0702030302020204" pitchFamily="66" charset="0"/>
            </a:endParaRPr>
          </a:p>
        </p:txBody>
      </p:sp>
      <p:sp>
        <p:nvSpPr>
          <p:cNvPr id="2" name="Oval 1">
            <a:extLst>
              <a:ext uri="{FF2B5EF4-FFF2-40B4-BE49-F238E27FC236}">
                <a16:creationId xmlns:a16="http://schemas.microsoft.com/office/drawing/2014/main" xmlns="" id="{8359AE93-DB1A-57BA-D924-3CD9A389BA3F}"/>
              </a:ext>
            </a:extLst>
          </p:cNvPr>
          <p:cNvSpPr/>
          <p:nvPr/>
        </p:nvSpPr>
        <p:spPr>
          <a:xfrm>
            <a:off x="27709" y="6324600"/>
            <a:ext cx="2334491" cy="46182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10 минута</a:t>
            </a:r>
            <a:endParaRPr lang="en-US" b="1" dirty="0">
              <a:solidFill>
                <a:schemeClr val="accent2">
                  <a:lumMod val="50000"/>
                </a:schemeClr>
              </a:solidFill>
              <a:latin typeface="Comic Sans MS" panose="030F0702030302020204" pitchFamily="66" charset="0"/>
            </a:endParaRPr>
          </a:p>
        </p:txBody>
      </p:sp>
      <p:sp>
        <p:nvSpPr>
          <p:cNvPr id="6" name="Oval 5">
            <a:extLst>
              <a:ext uri="{FF2B5EF4-FFF2-40B4-BE49-F238E27FC236}">
                <a16:creationId xmlns:a16="http://schemas.microsoft.com/office/drawing/2014/main" xmlns="" id="{7BA37AA4-7083-185F-AB3F-241466CAC884}"/>
              </a:ext>
            </a:extLst>
          </p:cNvPr>
          <p:cNvSpPr/>
          <p:nvPr/>
        </p:nvSpPr>
        <p:spPr>
          <a:xfrm>
            <a:off x="6629400" y="72294"/>
            <a:ext cx="2133600" cy="7932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1600" b="1" dirty="0">
                <a:solidFill>
                  <a:schemeClr val="accent2">
                    <a:lumMod val="50000"/>
                  </a:schemeClr>
                </a:solidFill>
                <a:latin typeface="Comic Sans MS" panose="030F0702030302020204" pitchFamily="66" charset="0"/>
              </a:rPr>
              <a:t>3. активност</a:t>
            </a:r>
            <a:endParaRPr lang="en-US" sz="1600" b="1" dirty="0">
              <a:solidFill>
                <a:schemeClr val="accent2">
                  <a:lumMod val="50000"/>
                </a:schemeClr>
              </a:solidFill>
              <a:latin typeface="Comic Sans MS" panose="030F0702030302020204" pitchFamily="66" charset="0"/>
            </a:endParaRPr>
          </a:p>
        </p:txBody>
      </p:sp>
    </p:spTree>
    <p:extLst>
      <p:ext uri="{BB962C8B-B14F-4D97-AF65-F5344CB8AC3E}">
        <p14:creationId xmlns:p14="http://schemas.microsoft.com/office/powerpoint/2010/main" val="383348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552E91A-9DBD-8B0E-5709-5793E37BEB6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2A094F3-642E-9F25-91DE-F25B04F72140}"/>
              </a:ext>
            </a:extLst>
          </p:cNvPr>
          <p:cNvSpPr>
            <a:spLocks noGrp="1"/>
          </p:cNvSpPr>
          <p:nvPr>
            <p:ph idx="1"/>
          </p:nvPr>
        </p:nvSpPr>
        <p:spPr>
          <a:xfrm>
            <a:off x="266700" y="1371600"/>
            <a:ext cx="8610600" cy="4830763"/>
          </a:xfrm>
        </p:spPr>
        <p:txBody>
          <a:bodyPr/>
          <a:lstStyle/>
          <a:p>
            <a:pPr algn="ctr">
              <a:lnSpc>
                <a:spcPct val="115000"/>
              </a:lnSpc>
              <a:spcAft>
                <a:spcPts val="1000"/>
              </a:spcAft>
              <a:buFont typeface="Wingdings" panose="05000000000000000000" pitchFamily="2" charset="2"/>
              <a:buChar char="v"/>
            </a:pPr>
            <a:r>
              <a:rPr lang="sr-Cyrl-RS" sz="20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РАВНОПРАВНОСТ</a:t>
            </a:r>
          </a:p>
          <a:p>
            <a:pPr marL="0" indent="0" algn="just">
              <a:lnSpc>
                <a:spcPct val="115000"/>
              </a:lnSpc>
              <a:spcAft>
                <a:spcPts val="1000"/>
              </a:spcAft>
              <a:buNone/>
            </a:pPr>
            <a:r>
              <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Партнери су равноправни у погледу права и обавеза. Равноправност </a:t>
            </a:r>
            <a:r>
              <a:rPr lang="sr-Cyrl-R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подразумијева</a:t>
            </a:r>
            <a:r>
              <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ЈЕДНАКОСТ на нивоу </a:t>
            </a:r>
            <a:r>
              <a:rPr lang="sr-Cyrl-R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расподјеле</a:t>
            </a:r>
            <a:r>
              <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моћи, а РАЗНОВРСНОСТ на нивоу властитог испољавања: свако има право на избор, одлуку, властито мишљење, </a:t>
            </a:r>
            <a:r>
              <a:rPr lang="sr-Cyrl-R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приједлог</a:t>
            </a:r>
            <a:r>
              <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и неслагање у </a:t>
            </a:r>
            <a:r>
              <a:rPr lang="sr-Cyrl-R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мјери</a:t>
            </a:r>
            <a:r>
              <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у којој тиме не угрожава друге. Свако је одговоран за властите акције, поступке и понашања.</a:t>
            </a:r>
            <a:endPar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pic>
        <p:nvPicPr>
          <p:cNvPr id="1026" name="Picture 2" descr="Equal Scales Images – Browse 53,638 Stock Photos, Vectors, and Video |  Adobe Stock">
            <a:extLst>
              <a:ext uri="{FF2B5EF4-FFF2-40B4-BE49-F238E27FC236}">
                <a16:creationId xmlns:a16="http://schemas.microsoft.com/office/drawing/2014/main" xmlns="" id="{B75A7259-29E7-91A6-B564-E74023403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206524"/>
            <a:ext cx="4572000" cy="2559751"/>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xmlns="" id="{9D978F99-0A5F-9C50-7FE1-4640A36BA10F}"/>
              </a:ext>
            </a:extLst>
          </p:cNvPr>
          <p:cNvSpPr/>
          <p:nvPr/>
        </p:nvSpPr>
        <p:spPr>
          <a:xfrm>
            <a:off x="8229600" y="6019800"/>
            <a:ext cx="609600"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С</a:t>
            </a:r>
            <a:endParaRPr 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554779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1C4150B-C3FD-28D4-4D84-E7EC271CF30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396012-2449-E650-390E-0C9B1E6D5B3F}"/>
              </a:ext>
            </a:extLst>
          </p:cNvPr>
          <p:cNvSpPr>
            <a:spLocks noGrp="1"/>
          </p:cNvSpPr>
          <p:nvPr>
            <p:ph idx="1"/>
          </p:nvPr>
        </p:nvSpPr>
        <p:spPr>
          <a:xfrm>
            <a:off x="152400" y="762000"/>
            <a:ext cx="8839200" cy="4830763"/>
          </a:xfrm>
        </p:spPr>
        <p:txBody>
          <a:bodyPr/>
          <a:lstStyle/>
          <a:p>
            <a:pPr algn="ctr">
              <a:lnSpc>
                <a:spcPct val="115000"/>
              </a:lnSpc>
              <a:spcAft>
                <a:spcPts val="1000"/>
              </a:spcAft>
              <a:buFont typeface="Wingdings" panose="05000000000000000000" pitchFamily="2" charset="2"/>
              <a:buChar char="v"/>
            </a:pPr>
            <a:r>
              <a:rPr lang="sr-Cyrl-RS" sz="20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КОМПЛЕМЕНТАРНОСТ</a:t>
            </a:r>
          </a:p>
          <a:p>
            <a:pPr marL="0" indent="0" algn="just">
              <a:lnSpc>
                <a:spcPct val="115000"/>
              </a:lnSpc>
              <a:spcAft>
                <a:spcPts val="1000"/>
              </a:spcAft>
              <a:buNone/>
            </a:pPr>
            <a:r>
              <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Раз</a:t>
            </a: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лике између партнера (</a:t>
            </a:r>
            <a:r>
              <a:rPr lang="sr-Cyrl-RS" sz="2000" b="1" dirty="0" err="1">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дјеце</a:t>
            </a: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 и одраслих, васпитача и родитеља, директора и родитеља, педагога и васпитача и др). су питање РАЗЛИЧИТОСТИ (у развоју, искуству, знању, способностима, склоностима), а не неједнакости. Позитивна међузависност партнера проистиче из различитости и узајамног допуњавања. Партнерски однос није однос линеарне трансмисије од једног партнера ка другом, већ је однос размјене на обострану корист у којој свако добија исто као и што пружа.</a:t>
            </a:r>
          </a:p>
          <a:p>
            <a:pPr marL="0" indent="0" algn="just">
              <a:lnSpc>
                <a:spcPct val="115000"/>
              </a:lnSpc>
              <a:spcAft>
                <a:spcPts val="1000"/>
              </a:spcAft>
              <a:buNone/>
            </a:pPr>
            <a:endPar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r>
              <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Нпр. Дијете у некој игри може бити компетентније од </a:t>
            </a: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васпитача. Васпитање није линеарни процес који иде од васпитача према </a:t>
            </a:r>
            <a:r>
              <a:rPr lang="sr-Cyrl-RS" sz="2000" b="1" dirty="0" err="1">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дјетету</a:t>
            </a: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 већ процес размјене, Интеракција је обострано корисна и обје стране и пружају и добијају.</a:t>
            </a:r>
            <a:endPar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xmlns="" id="{EE0E53AA-008F-5498-A476-4C46CF2CF413}"/>
              </a:ext>
            </a:extLst>
          </p:cNvPr>
          <p:cNvSpPr/>
          <p:nvPr/>
        </p:nvSpPr>
        <p:spPr>
          <a:xfrm>
            <a:off x="8229600" y="6019800"/>
            <a:ext cx="609600"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С</a:t>
            </a:r>
            <a:endParaRPr 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91823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52558F5-7A47-F1C2-29D2-FF7FD281E1E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FBA439B-065E-2B5B-794E-6B2A97438F5F}"/>
              </a:ext>
            </a:extLst>
          </p:cNvPr>
          <p:cNvSpPr>
            <a:spLocks noGrp="1"/>
          </p:cNvSpPr>
          <p:nvPr>
            <p:ph idx="1"/>
          </p:nvPr>
        </p:nvSpPr>
        <p:spPr>
          <a:xfrm>
            <a:off x="304800" y="914400"/>
            <a:ext cx="8382000" cy="4830763"/>
          </a:xfrm>
        </p:spPr>
        <p:txBody>
          <a:bodyPr/>
          <a:lstStyle/>
          <a:p>
            <a:pPr algn="ctr">
              <a:lnSpc>
                <a:spcPct val="115000"/>
              </a:lnSpc>
              <a:spcAft>
                <a:spcPts val="1000"/>
              </a:spcAft>
              <a:buFont typeface="Wingdings" panose="05000000000000000000" pitchFamily="2" charset="2"/>
              <a:buChar char="v"/>
            </a:pPr>
            <a:r>
              <a:rPr lang="sr-Cyrl-RS" sz="20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КОМПЕТЕНТНОСТ/ПОШТОВАЊЕ</a:t>
            </a:r>
          </a:p>
          <a:p>
            <a:pPr marL="0" indent="0" algn="just">
              <a:lnSpc>
                <a:spcPct val="115000"/>
              </a:lnSpc>
              <a:spcAft>
                <a:spcPts val="1000"/>
              </a:spcAft>
              <a:buNone/>
            </a:pP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Однос узајамног поштовања у партнерском односу проистиче из ауторитета базираног на способностима, особинама и знањима, а не из </a:t>
            </a:r>
            <a:r>
              <a:rPr lang="sr-Cyrl-RS" sz="2000" b="1" dirty="0" err="1">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расподјеле</a:t>
            </a: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 моћи управљања. У партнерском </a:t>
            </a:r>
            <a:r>
              <a:rPr lang="sr-Cyrl-RS" sz="2000" b="1" dirty="0" err="1">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доносу</a:t>
            </a: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 свако може да испољи себе и своје квалитете и даље их развија.</a:t>
            </a:r>
          </a:p>
          <a:p>
            <a:pPr marL="0" indent="0" algn="just">
              <a:lnSpc>
                <a:spcPct val="115000"/>
              </a:lnSpc>
              <a:spcAft>
                <a:spcPts val="1000"/>
              </a:spcAft>
              <a:buNone/>
            </a:pPr>
            <a:endPar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Васпитач ствара услове да свако дијете може да испољи себе и своје квалитете и даље их развија.</a:t>
            </a:r>
          </a:p>
          <a:p>
            <a:pPr marL="0" indent="0" algn="just">
              <a:lnSpc>
                <a:spcPct val="115000"/>
              </a:lnSpc>
              <a:spcAft>
                <a:spcPts val="1000"/>
              </a:spcAft>
              <a:buNone/>
            </a:pP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Свако, па и Васпитач/педагог/директор изграђује свој ауторитет на бази својих способности и особина, а не на моћи, што чини основ за узајамно поштовање.</a:t>
            </a:r>
            <a:endParaRPr lang="en-U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endPar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endPar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xmlns="" id="{913C2DC3-718D-0B7C-E7BE-F68481D4A77A}"/>
              </a:ext>
            </a:extLst>
          </p:cNvPr>
          <p:cNvSpPr/>
          <p:nvPr/>
        </p:nvSpPr>
        <p:spPr>
          <a:xfrm>
            <a:off x="8229600" y="6019800"/>
            <a:ext cx="609600"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С</a:t>
            </a:r>
            <a:endParaRPr 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286115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14758D5-C121-431E-8677-D299DB71B52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7B1324E-9193-0D70-89CD-53D833B8788B}"/>
              </a:ext>
            </a:extLst>
          </p:cNvPr>
          <p:cNvSpPr>
            <a:spLocks noGrp="1"/>
          </p:cNvSpPr>
          <p:nvPr>
            <p:ph idx="1"/>
          </p:nvPr>
        </p:nvSpPr>
        <p:spPr>
          <a:xfrm>
            <a:off x="152400" y="762000"/>
            <a:ext cx="8686800" cy="4114800"/>
          </a:xfrm>
        </p:spPr>
        <p:txBody>
          <a:bodyPr/>
          <a:lstStyle/>
          <a:p>
            <a:pPr algn="ctr">
              <a:lnSpc>
                <a:spcPct val="115000"/>
              </a:lnSpc>
              <a:spcAft>
                <a:spcPts val="1000"/>
              </a:spcAft>
              <a:buFont typeface="Wingdings" panose="05000000000000000000" pitchFamily="2" charset="2"/>
              <a:buChar char="v"/>
            </a:pPr>
            <a:r>
              <a:rPr lang="sr-Cyrl-RS" sz="20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АУТЕНТИЧНОСТ</a:t>
            </a:r>
          </a:p>
          <a:p>
            <a:pPr marL="0" indent="0" algn="just">
              <a:lnSpc>
                <a:spcPct val="115000"/>
              </a:lnSpc>
              <a:spcAft>
                <a:spcPts val="1000"/>
              </a:spcAft>
              <a:buNone/>
            </a:pPr>
            <a:r>
              <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Сваки учесник партнерског односа је личност са сопственим потребама, карактеристикама, интересовањима, особинама, склоностима, емоцијама, тренутним стањима, која се морају уважавати и узети у обзир у процесу интеракције. Међузависност и усаглашавање партнера односи се на циљеве и интересе, као и начин реализације односа, а не на узајамно подређивање или </a:t>
            </a:r>
            <a:r>
              <a:rPr lang="sr-Cyrl-R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надређивање</a:t>
            </a:r>
            <a:r>
              <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учесника односа.</a:t>
            </a:r>
          </a:p>
          <a:p>
            <a:pPr marL="0" indent="0" algn="just">
              <a:lnSpc>
                <a:spcPct val="115000"/>
              </a:lnSpc>
              <a:spcAft>
                <a:spcPts val="1000"/>
              </a:spcAft>
              <a:buNone/>
            </a:pP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ТО ЗНАЧИ ДА ВАСПИТАЊЕ НИЈЕ ПРОЦЕС УКАЛУПЉИВАЊА ДЈЕТЕТА ПРЕМА ОДРЕЂЕНОМ МОДЕЛУ, ВЕЋ ПРОЦЕС РАЗВОЈА, ПОДСТИЦАЊА И ПРИХВАТАЊА.</a:t>
            </a:r>
          </a:p>
          <a:p>
            <a:pPr marL="0" indent="0" algn="just">
              <a:lnSpc>
                <a:spcPct val="115000"/>
              </a:lnSpc>
              <a:spcAft>
                <a:spcPts val="1000"/>
              </a:spcAft>
              <a:buNone/>
            </a:pP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 У процесу интеракције не истичу се, не негирају и не потискују негативни аспекти (негативне емоције, непожељно понашање), већ се каналишу и </a:t>
            </a:r>
            <a:r>
              <a:rPr lang="sr-Cyrl-RS" sz="2000" b="1" dirty="0" err="1">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разрјешавају</a:t>
            </a: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a:t>
            </a:r>
            <a:endPar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xmlns="" id="{1264BBBF-A3D3-CF71-E5DE-CE34DDE1CE07}"/>
              </a:ext>
            </a:extLst>
          </p:cNvPr>
          <p:cNvSpPr/>
          <p:nvPr/>
        </p:nvSpPr>
        <p:spPr>
          <a:xfrm>
            <a:off x="8229600" y="6019800"/>
            <a:ext cx="609600"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С</a:t>
            </a:r>
            <a:endParaRPr 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426746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0B06694-FC68-4225-21C0-64135A8BDFC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F18C927-71FB-8EB6-CBC4-88A39E5DD13D}"/>
              </a:ext>
            </a:extLst>
          </p:cNvPr>
          <p:cNvSpPr>
            <a:spLocks noGrp="1"/>
          </p:cNvSpPr>
          <p:nvPr>
            <p:ph idx="1"/>
          </p:nvPr>
        </p:nvSpPr>
        <p:spPr>
          <a:xfrm>
            <a:off x="647700" y="762000"/>
            <a:ext cx="7848600" cy="4830763"/>
          </a:xfrm>
        </p:spPr>
        <p:txBody>
          <a:bodyPr/>
          <a:lstStyle/>
          <a:p>
            <a:pPr algn="ctr">
              <a:lnSpc>
                <a:spcPct val="115000"/>
              </a:lnSpc>
              <a:spcAft>
                <a:spcPts val="1000"/>
              </a:spcAft>
              <a:buFont typeface="Wingdings" panose="05000000000000000000" pitchFamily="2" charset="2"/>
              <a:buChar char="v"/>
            </a:pPr>
            <a:r>
              <a:rPr lang="sr-Cyrl-RS" sz="20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ДЕМОКРАТИЧНОСТ</a:t>
            </a:r>
            <a:endParaRPr lang="sr-Cyrl-RS" sz="20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r>
              <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Равноправност, аутентичност и узајамно поштовање остварују се уважавањем демократске процедуре и принципа: прихватање воље већине, права на избор и одлуку, преузимање одговорности, толеранцију, усаглашавање и компромис, као и изграђивањем и разрадом демократске процедуре којој се то омогућава (правила и норме понашања).</a:t>
            </a:r>
          </a:p>
        </p:txBody>
      </p:sp>
      <p:sp>
        <p:nvSpPr>
          <p:cNvPr id="2" name="Oval 1">
            <a:extLst>
              <a:ext uri="{FF2B5EF4-FFF2-40B4-BE49-F238E27FC236}">
                <a16:creationId xmlns:a16="http://schemas.microsoft.com/office/drawing/2014/main" xmlns="" id="{EDB77D2D-E0BE-686D-2C4D-F1375C4002C2}"/>
              </a:ext>
            </a:extLst>
          </p:cNvPr>
          <p:cNvSpPr/>
          <p:nvPr/>
        </p:nvSpPr>
        <p:spPr>
          <a:xfrm>
            <a:off x="8229600" y="6019800"/>
            <a:ext cx="609600"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С</a:t>
            </a:r>
            <a:endParaRPr lang="en-US" b="1" dirty="0">
              <a:solidFill>
                <a:srgbClr val="FF0000"/>
              </a:solidFill>
              <a:latin typeface="Comic Sans MS" panose="030F0702030302020204" pitchFamily="66" charset="0"/>
            </a:endParaRPr>
          </a:p>
        </p:txBody>
      </p:sp>
      <p:pic>
        <p:nvPicPr>
          <p:cNvPr id="1026" name="Picture 2" descr="No photo description available.">
            <a:extLst>
              <a:ext uri="{FF2B5EF4-FFF2-40B4-BE49-F238E27FC236}">
                <a16:creationId xmlns:a16="http://schemas.microsoft.com/office/drawing/2014/main" xmlns="" id="{E2F75733-BB71-7A84-E4AA-866B9CFCF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104186"/>
            <a:ext cx="4324350" cy="2532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84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BA50043-A6AD-3070-76AF-AC80A40C2BA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9E4BE78-B810-C9EB-6A41-5A9F8906E460}"/>
              </a:ext>
            </a:extLst>
          </p:cNvPr>
          <p:cNvSpPr>
            <a:spLocks noGrp="1"/>
          </p:cNvSpPr>
          <p:nvPr>
            <p:ph idx="1"/>
          </p:nvPr>
        </p:nvSpPr>
        <p:spPr>
          <a:xfrm>
            <a:off x="228600" y="1302324"/>
            <a:ext cx="8620991" cy="4602163"/>
          </a:xfrm>
        </p:spPr>
        <p:txBody>
          <a:bodyPr/>
          <a:lstStyle/>
          <a:p>
            <a:pPr marL="0" indent="0" algn="ctr">
              <a:lnSpc>
                <a:spcPct val="115000"/>
              </a:lnSpc>
              <a:spcAft>
                <a:spcPts val="1000"/>
              </a:spcAft>
              <a:buNone/>
            </a:pP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У првој активности смо се </a:t>
            </a:r>
            <a:r>
              <a:rPr lang="sr-Cyrl-RS" sz="2000" b="1" dirty="0" err="1">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сјетили</a:t>
            </a: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 </a:t>
            </a:r>
            <a:r>
              <a:rPr lang="sr-Cyrl-RS" sz="2000" b="1" dirty="0" err="1">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дјетињства</a:t>
            </a: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 а сада ћемо се вратити у садашњост, у ваше предшколске установе. </a:t>
            </a:r>
            <a:r>
              <a:rPr lang="sr-Cyrl-RS" sz="2000" b="1" dirty="0" err="1">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Сјетите</a:t>
            </a: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 се неког заједничког посла у протеклих неколико дана или </a:t>
            </a:r>
            <a:r>
              <a:rPr lang="sr-Cyrl-RS" sz="2000" b="1" dirty="0" err="1">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мјесеци</a:t>
            </a: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 са неким из ваше установе са којим сте остварили партнерски однос.</a:t>
            </a:r>
          </a:p>
          <a:p>
            <a:pPr marL="0" indent="0" algn="ctr">
              <a:lnSpc>
                <a:spcPct val="115000"/>
              </a:lnSpc>
              <a:spcAft>
                <a:spcPts val="1000"/>
              </a:spcAft>
              <a:buNone/>
            </a:pPr>
            <a:endPar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endParaRPr>
          </a:p>
          <a:p>
            <a:pPr marL="0" indent="0" algn="ctr">
              <a:lnSpc>
                <a:spcPct val="115000"/>
              </a:lnSpc>
              <a:spcAft>
                <a:spcPts val="1000"/>
              </a:spcAft>
              <a:buNone/>
            </a:pPr>
            <a:endPar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endParaRPr>
          </a:p>
          <a:p>
            <a:pPr marL="0" indent="0" algn="ctr">
              <a:lnSpc>
                <a:spcPct val="115000"/>
              </a:lnSpc>
              <a:spcAft>
                <a:spcPts val="1000"/>
              </a:spcAft>
              <a:buNone/>
            </a:pPr>
            <a:endPar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0" indent="0" algn="ctr">
              <a:lnSpc>
                <a:spcPct val="115000"/>
              </a:lnSpc>
              <a:spcAft>
                <a:spcPts val="1000"/>
              </a:spcAft>
              <a:buNone/>
            </a:pPr>
            <a:endPar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endParaRPr>
          </a:p>
          <a:p>
            <a:pPr marL="0" indent="0" algn="ctr">
              <a:lnSpc>
                <a:spcPct val="115000"/>
              </a:lnSpc>
              <a:spcAft>
                <a:spcPts val="1000"/>
              </a:spcAft>
              <a:buNone/>
            </a:pPr>
            <a:endPar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xmlns="" id="{644FFD5F-C8CF-F881-505B-33F6BBA4C618}"/>
              </a:ext>
            </a:extLst>
          </p:cNvPr>
          <p:cNvSpPr/>
          <p:nvPr/>
        </p:nvSpPr>
        <p:spPr>
          <a:xfrm>
            <a:off x="8229600" y="6019800"/>
            <a:ext cx="609600"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Д</a:t>
            </a:r>
            <a:endParaRPr lang="en-US" b="1" dirty="0">
              <a:solidFill>
                <a:srgbClr val="FF0000"/>
              </a:solidFill>
              <a:latin typeface="Comic Sans MS" panose="030F0702030302020204" pitchFamily="66" charset="0"/>
            </a:endParaRPr>
          </a:p>
        </p:txBody>
      </p:sp>
      <p:sp>
        <p:nvSpPr>
          <p:cNvPr id="4" name="TextBox 3">
            <a:extLst>
              <a:ext uri="{FF2B5EF4-FFF2-40B4-BE49-F238E27FC236}">
                <a16:creationId xmlns:a16="http://schemas.microsoft.com/office/drawing/2014/main" xmlns="" id="{678B149E-6E5C-B01F-F718-6046D2E8CDE7}"/>
              </a:ext>
            </a:extLst>
          </p:cNvPr>
          <p:cNvSpPr txBox="1"/>
          <p:nvPr/>
        </p:nvSpPr>
        <p:spPr>
          <a:xfrm>
            <a:off x="1066800" y="381000"/>
            <a:ext cx="4953000" cy="461665"/>
          </a:xfrm>
          <a:prstGeom prst="rect">
            <a:avLst/>
          </a:prstGeom>
          <a:noFill/>
        </p:spPr>
        <p:txBody>
          <a:bodyPr wrap="square" rtlCol="0">
            <a:spAutoFit/>
          </a:bodyPr>
          <a:lstStyle/>
          <a:p>
            <a:pPr algn="ctr"/>
            <a:r>
              <a:rPr lang="sr-Cyrl-RS" sz="2400" b="1" dirty="0">
                <a:solidFill>
                  <a:srgbClr val="FF0000"/>
                </a:solidFill>
                <a:latin typeface="Comic Sans MS" panose="030F0702030302020204" pitchFamily="66" charset="0"/>
                <a:cs typeface="Times New Roman" panose="02020603050405020304" pitchFamily="18" charset="0"/>
              </a:rPr>
              <a:t>ИДЕАЛАН ПАРТНЕР</a:t>
            </a:r>
            <a:endParaRPr lang="en-US" sz="2400" b="1" dirty="0">
              <a:solidFill>
                <a:srgbClr val="FF0000"/>
              </a:solidFill>
              <a:latin typeface="Comic Sans MS" panose="030F0702030302020204" pitchFamily="66" charset="0"/>
              <a:cs typeface="Times New Roman" panose="02020603050405020304" pitchFamily="18" charset="0"/>
            </a:endParaRPr>
          </a:p>
        </p:txBody>
      </p:sp>
      <p:sp>
        <p:nvSpPr>
          <p:cNvPr id="5" name="Oval 4">
            <a:extLst>
              <a:ext uri="{FF2B5EF4-FFF2-40B4-BE49-F238E27FC236}">
                <a16:creationId xmlns:a16="http://schemas.microsoft.com/office/drawing/2014/main" xmlns="" id="{2C7E7D94-35E4-CDD2-9DDD-F18478EE3EE2}"/>
              </a:ext>
            </a:extLst>
          </p:cNvPr>
          <p:cNvSpPr/>
          <p:nvPr/>
        </p:nvSpPr>
        <p:spPr>
          <a:xfrm>
            <a:off x="95250" y="6113914"/>
            <a:ext cx="2208069"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10 минута</a:t>
            </a:r>
            <a:endParaRPr lang="en-US" b="1" dirty="0">
              <a:solidFill>
                <a:schemeClr val="accent2">
                  <a:lumMod val="50000"/>
                </a:schemeClr>
              </a:solidFill>
              <a:latin typeface="Comic Sans MS" panose="030F0702030302020204" pitchFamily="66" charset="0"/>
            </a:endParaRPr>
          </a:p>
        </p:txBody>
      </p:sp>
      <p:sp>
        <p:nvSpPr>
          <p:cNvPr id="8" name="Cloud 7">
            <a:extLst>
              <a:ext uri="{FF2B5EF4-FFF2-40B4-BE49-F238E27FC236}">
                <a16:creationId xmlns:a16="http://schemas.microsoft.com/office/drawing/2014/main" xmlns="" id="{835F1E2E-82BC-962A-761B-4BCCE6D82DA9}"/>
              </a:ext>
            </a:extLst>
          </p:cNvPr>
          <p:cNvSpPr/>
          <p:nvPr/>
        </p:nvSpPr>
        <p:spPr>
          <a:xfrm>
            <a:off x="95250" y="2842690"/>
            <a:ext cx="3162300" cy="1730858"/>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На папиру опишите ситуацију укратко!</a:t>
            </a:r>
            <a:endParaRPr lang="en-US" b="1" dirty="0">
              <a:solidFill>
                <a:schemeClr val="accent2">
                  <a:lumMod val="50000"/>
                </a:schemeClr>
              </a:solidFill>
              <a:latin typeface="Comic Sans MS" panose="030F0702030302020204" pitchFamily="66" charset="0"/>
            </a:endParaRPr>
          </a:p>
        </p:txBody>
      </p:sp>
      <p:sp>
        <p:nvSpPr>
          <p:cNvPr id="10" name="Cloud 9">
            <a:extLst>
              <a:ext uri="{FF2B5EF4-FFF2-40B4-BE49-F238E27FC236}">
                <a16:creationId xmlns:a16="http://schemas.microsoft.com/office/drawing/2014/main" xmlns="" id="{91B322A2-D091-03CE-478D-B6876829AB52}"/>
              </a:ext>
            </a:extLst>
          </p:cNvPr>
          <p:cNvSpPr/>
          <p:nvPr/>
        </p:nvSpPr>
        <p:spPr>
          <a:xfrm>
            <a:off x="2436669" y="3533977"/>
            <a:ext cx="3886199" cy="2079142"/>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Наведите два доминантна </a:t>
            </a:r>
            <a:r>
              <a:rPr lang="sr-Cyrl-RS" b="1" dirty="0" err="1">
                <a:solidFill>
                  <a:schemeClr val="accent2">
                    <a:lumMod val="50000"/>
                  </a:schemeClr>
                </a:solidFill>
                <a:latin typeface="Comic Sans MS" panose="030F0702030302020204" pitchFamily="66" charset="0"/>
              </a:rPr>
              <a:t>осјећања</a:t>
            </a:r>
            <a:r>
              <a:rPr lang="sr-Cyrl-RS" b="1" dirty="0">
                <a:solidFill>
                  <a:schemeClr val="accent2">
                    <a:lumMod val="50000"/>
                  </a:schemeClr>
                </a:solidFill>
                <a:latin typeface="Comic Sans MS" panose="030F0702030302020204" pitchFamily="66" charset="0"/>
              </a:rPr>
              <a:t> која везујете за ту ситуацију!</a:t>
            </a:r>
            <a:endParaRPr lang="en-US" b="1" dirty="0">
              <a:solidFill>
                <a:schemeClr val="accent2">
                  <a:lumMod val="50000"/>
                </a:schemeClr>
              </a:solidFill>
              <a:latin typeface="Comic Sans MS" panose="030F0702030302020204" pitchFamily="66" charset="0"/>
            </a:endParaRPr>
          </a:p>
        </p:txBody>
      </p:sp>
      <p:sp>
        <p:nvSpPr>
          <p:cNvPr id="11" name="Cloud 10">
            <a:extLst>
              <a:ext uri="{FF2B5EF4-FFF2-40B4-BE49-F238E27FC236}">
                <a16:creationId xmlns:a16="http://schemas.microsoft.com/office/drawing/2014/main" xmlns="" id="{FE6DF249-8031-8A5B-72E5-2818C181F1C6}"/>
              </a:ext>
            </a:extLst>
          </p:cNvPr>
          <p:cNvSpPr/>
          <p:nvPr/>
        </p:nvSpPr>
        <p:spPr>
          <a:xfrm>
            <a:off x="5501987" y="4503860"/>
            <a:ext cx="3124200" cy="198120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Поразговарајте у оквиру групе о томе!</a:t>
            </a:r>
            <a:endParaRPr lang="en-US" b="1" dirty="0">
              <a:solidFill>
                <a:schemeClr val="accent2">
                  <a:lumMod val="50000"/>
                </a:schemeClr>
              </a:solidFill>
              <a:latin typeface="Comic Sans MS" panose="030F0702030302020204" pitchFamily="66" charset="0"/>
            </a:endParaRPr>
          </a:p>
        </p:txBody>
      </p:sp>
      <p:sp>
        <p:nvSpPr>
          <p:cNvPr id="7" name="Oval 6">
            <a:extLst>
              <a:ext uri="{FF2B5EF4-FFF2-40B4-BE49-F238E27FC236}">
                <a16:creationId xmlns:a16="http://schemas.microsoft.com/office/drawing/2014/main" xmlns="" id="{2AABF08C-365C-BB6E-D1B1-A461782E4D3E}"/>
              </a:ext>
            </a:extLst>
          </p:cNvPr>
          <p:cNvSpPr/>
          <p:nvPr/>
        </p:nvSpPr>
        <p:spPr>
          <a:xfrm>
            <a:off x="6705600" y="117067"/>
            <a:ext cx="2133600" cy="63695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1600" b="1" dirty="0">
                <a:solidFill>
                  <a:schemeClr val="accent2">
                    <a:lumMod val="50000"/>
                  </a:schemeClr>
                </a:solidFill>
                <a:latin typeface="Comic Sans MS" panose="030F0702030302020204" pitchFamily="66" charset="0"/>
              </a:rPr>
              <a:t>4. активност</a:t>
            </a:r>
            <a:endParaRPr lang="en-US" sz="1600" b="1" dirty="0">
              <a:solidFill>
                <a:schemeClr val="accent2">
                  <a:lumMod val="50000"/>
                </a:schemeClr>
              </a:solidFill>
              <a:latin typeface="Comic Sans MS" panose="030F0702030302020204" pitchFamily="66" charset="0"/>
            </a:endParaRPr>
          </a:p>
        </p:txBody>
      </p:sp>
    </p:spTree>
    <p:extLst>
      <p:ext uri="{BB962C8B-B14F-4D97-AF65-F5344CB8AC3E}">
        <p14:creationId xmlns:p14="http://schemas.microsoft.com/office/powerpoint/2010/main" val="141336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FAC323E-6F2F-B12C-1A11-53B3B2FFB7A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844C862-9635-AD33-ADF6-006A4B4D5340}"/>
              </a:ext>
            </a:extLst>
          </p:cNvPr>
          <p:cNvSpPr>
            <a:spLocks noGrp="1"/>
          </p:cNvSpPr>
          <p:nvPr>
            <p:ph idx="1"/>
          </p:nvPr>
        </p:nvSpPr>
        <p:spPr>
          <a:xfrm>
            <a:off x="743167" y="1277816"/>
            <a:ext cx="8324850" cy="4602163"/>
          </a:xfrm>
        </p:spPr>
        <p:txBody>
          <a:bodyPr/>
          <a:lstStyle/>
          <a:p>
            <a:pPr marL="0" indent="0" algn="ctr">
              <a:lnSpc>
                <a:spcPct val="115000"/>
              </a:lnSpc>
              <a:spcAft>
                <a:spcPts val="1000"/>
              </a:spcAft>
              <a:buNone/>
            </a:pP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Сада се </a:t>
            </a:r>
            <a:r>
              <a:rPr lang="sr-Cyrl-RS" sz="2000" b="1" dirty="0" err="1">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присјетите</a:t>
            </a: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 ситуације која није била ни мало партнерска!</a:t>
            </a:r>
          </a:p>
          <a:p>
            <a:pPr marL="0" indent="0" algn="ctr">
              <a:lnSpc>
                <a:spcPct val="115000"/>
              </a:lnSpc>
              <a:spcAft>
                <a:spcPts val="1000"/>
              </a:spcAft>
              <a:buNone/>
            </a:pPr>
            <a:endPar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endParaRPr>
          </a:p>
          <a:p>
            <a:pPr marL="0" indent="0" algn="ctr">
              <a:lnSpc>
                <a:spcPct val="115000"/>
              </a:lnSpc>
              <a:spcAft>
                <a:spcPts val="1000"/>
              </a:spcAft>
              <a:buNone/>
            </a:pPr>
            <a:endPar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0" indent="0" algn="ctr">
              <a:lnSpc>
                <a:spcPct val="115000"/>
              </a:lnSpc>
              <a:spcAft>
                <a:spcPts val="1000"/>
              </a:spcAft>
              <a:buNone/>
            </a:pPr>
            <a:endPar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endParaRPr>
          </a:p>
          <a:p>
            <a:pPr marL="0" indent="0" algn="ctr">
              <a:lnSpc>
                <a:spcPct val="115000"/>
              </a:lnSpc>
              <a:spcAft>
                <a:spcPts val="1000"/>
              </a:spcAft>
              <a:buNone/>
            </a:pPr>
            <a:endPar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xmlns="" id="{0C9D2972-6D55-CAC0-5BA5-F9FD5CD8C2EE}"/>
              </a:ext>
            </a:extLst>
          </p:cNvPr>
          <p:cNvSpPr/>
          <p:nvPr/>
        </p:nvSpPr>
        <p:spPr>
          <a:xfrm>
            <a:off x="8229600" y="6019800"/>
            <a:ext cx="609600"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Д</a:t>
            </a:r>
            <a:endParaRPr lang="en-US" b="1" dirty="0">
              <a:solidFill>
                <a:srgbClr val="FF0000"/>
              </a:solidFill>
              <a:latin typeface="Comic Sans MS" panose="030F0702030302020204" pitchFamily="66" charset="0"/>
            </a:endParaRPr>
          </a:p>
        </p:txBody>
      </p:sp>
      <p:sp>
        <p:nvSpPr>
          <p:cNvPr id="8" name="Cloud 7">
            <a:extLst>
              <a:ext uri="{FF2B5EF4-FFF2-40B4-BE49-F238E27FC236}">
                <a16:creationId xmlns:a16="http://schemas.microsoft.com/office/drawing/2014/main" xmlns="" id="{006ED97C-E38D-82FC-C58C-5578EB3AABEE}"/>
              </a:ext>
            </a:extLst>
          </p:cNvPr>
          <p:cNvSpPr/>
          <p:nvPr/>
        </p:nvSpPr>
        <p:spPr>
          <a:xfrm>
            <a:off x="145475" y="1790975"/>
            <a:ext cx="3162300" cy="1730858"/>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На папиру опишите ситуацију укратко!</a:t>
            </a:r>
            <a:endParaRPr lang="en-US" b="1" dirty="0">
              <a:solidFill>
                <a:schemeClr val="accent2">
                  <a:lumMod val="50000"/>
                </a:schemeClr>
              </a:solidFill>
              <a:latin typeface="Comic Sans MS" panose="030F0702030302020204" pitchFamily="66" charset="0"/>
            </a:endParaRPr>
          </a:p>
        </p:txBody>
      </p:sp>
      <p:sp>
        <p:nvSpPr>
          <p:cNvPr id="10" name="Cloud 9">
            <a:extLst>
              <a:ext uri="{FF2B5EF4-FFF2-40B4-BE49-F238E27FC236}">
                <a16:creationId xmlns:a16="http://schemas.microsoft.com/office/drawing/2014/main" xmlns="" id="{CF0AA313-E2F3-F677-AD4A-469605302077}"/>
              </a:ext>
            </a:extLst>
          </p:cNvPr>
          <p:cNvSpPr/>
          <p:nvPr/>
        </p:nvSpPr>
        <p:spPr>
          <a:xfrm>
            <a:off x="2293689" y="2730112"/>
            <a:ext cx="3886199" cy="2079142"/>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Наведите два доминантна </a:t>
            </a:r>
            <a:r>
              <a:rPr lang="sr-Cyrl-RS" b="1" dirty="0" err="1">
                <a:solidFill>
                  <a:schemeClr val="accent2">
                    <a:lumMod val="50000"/>
                  </a:schemeClr>
                </a:solidFill>
                <a:latin typeface="Comic Sans MS" panose="030F0702030302020204" pitchFamily="66" charset="0"/>
              </a:rPr>
              <a:t>осјећања</a:t>
            </a:r>
            <a:r>
              <a:rPr lang="sr-Cyrl-RS" b="1" dirty="0">
                <a:solidFill>
                  <a:schemeClr val="accent2">
                    <a:lumMod val="50000"/>
                  </a:schemeClr>
                </a:solidFill>
                <a:latin typeface="Comic Sans MS" panose="030F0702030302020204" pitchFamily="66" charset="0"/>
              </a:rPr>
              <a:t> која везујете за ту ситуацију!</a:t>
            </a:r>
            <a:endParaRPr lang="en-US" b="1" dirty="0">
              <a:solidFill>
                <a:schemeClr val="accent2">
                  <a:lumMod val="50000"/>
                </a:schemeClr>
              </a:solidFill>
              <a:latin typeface="Comic Sans MS" panose="030F0702030302020204" pitchFamily="66" charset="0"/>
            </a:endParaRPr>
          </a:p>
        </p:txBody>
      </p:sp>
      <p:sp>
        <p:nvSpPr>
          <p:cNvPr id="11" name="Cloud 10">
            <a:extLst>
              <a:ext uri="{FF2B5EF4-FFF2-40B4-BE49-F238E27FC236}">
                <a16:creationId xmlns:a16="http://schemas.microsoft.com/office/drawing/2014/main" xmlns="" id="{C427E0D6-A1EB-611D-FCEC-4B751558055E}"/>
              </a:ext>
            </a:extLst>
          </p:cNvPr>
          <p:cNvSpPr/>
          <p:nvPr/>
        </p:nvSpPr>
        <p:spPr>
          <a:xfrm>
            <a:off x="4888709" y="3968690"/>
            <a:ext cx="3124200" cy="198120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Поразговарајте у оквиру групе о томе!</a:t>
            </a:r>
            <a:endParaRPr lang="en-US" b="1" dirty="0">
              <a:solidFill>
                <a:schemeClr val="accent2">
                  <a:lumMod val="50000"/>
                </a:schemeClr>
              </a:solidFill>
              <a:latin typeface="Comic Sans MS" panose="030F0702030302020204" pitchFamily="66" charset="0"/>
            </a:endParaRPr>
          </a:p>
        </p:txBody>
      </p:sp>
      <p:sp>
        <p:nvSpPr>
          <p:cNvPr id="6" name="Rectangle 5">
            <a:extLst>
              <a:ext uri="{FF2B5EF4-FFF2-40B4-BE49-F238E27FC236}">
                <a16:creationId xmlns:a16="http://schemas.microsoft.com/office/drawing/2014/main" xmlns="" id="{7427F28C-A951-1A80-0CA5-DB9C987AC0BC}"/>
              </a:ext>
            </a:extLst>
          </p:cNvPr>
          <p:cNvSpPr/>
          <p:nvPr/>
        </p:nvSpPr>
        <p:spPr>
          <a:xfrm rot="10800000" flipH="1" flipV="1">
            <a:off x="145475" y="4830038"/>
            <a:ext cx="1719696" cy="11702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1400" b="1" dirty="0">
                <a:solidFill>
                  <a:schemeClr val="accent2">
                    <a:lumMod val="50000"/>
                  </a:schemeClr>
                </a:solidFill>
                <a:latin typeface="Comic Sans MS" panose="030F0702030302020204" pitchFamily="66" charset="0"/>
              </a:rPr>
              <a:t>ИДЕАЛАН</a:t>
            </a:r>
          </a:p>
          <a:p>
            <a:pPr algn="ctr"/>
            <a:r>
              <a:rPr lang="sr-Cyrl-RS" sz="1400" b="1" dirty="0">
                <a:solidFill>
                  <a:schemeClr val="accent2">
                    <a:lumMod val="50000"/>
                  </a:schemeClr>
                </a:solidFill>
                <a:latin typeface="Comic Sans MS" panose="030F0702030302020204" pitchFamily="66" charset="0"/>
              </a:rPr>
              <a:t>ПАРТНЕР</a:t>
            </a:r>
            <a:endParaRPr lang="en-US" sz="1400" b="1" dirty="0">
              <a:solidFill>
                <a:schemeClr val="accent2">
                  <a:lumMod val="50000"/>
                </a:schemeClr>
              </a:solidFill>
              <a:latin typeface="Comic Sans MS" panose="030F0702030302020204" pitchFamily="66" charset="0"/>
            </a:endParaRPr>
          </a:p>
        </p:txBody>
      </p:sp>
      <p:sp>
        <p:nvSpPr>
          <p:cNvPr id="7" name="Rectangle 6">
            <a:extLst>
              <a:ext uri="{FF2B5EF4-FFF2-40B4-BE49-F238E27FC236}">
                <a16:creationId xmlns:a16="http://schemas.microsoft.com/office/drawing/2014/main" xmlns="" id="{2EFF1688-8397-8351-74A9-12ED5D547009}"/>
              </a:ext>
            </a:extLst>
          </p:cNvPr>
          <p:cNvSpPr/>
          <p:nvPr/>
        </p:nvSpPr>
        <p:spPr>
          <a:xfrm rot="10800000" flipH="1" flipV="1">
            <a:off x="1865171" y="4830037"/>
            <a:ext cx="1719696" cy="11702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1400" b="1" dirty="0">
                <a:solidFill>
                  <a:schemeClr val="accent2">
                    <a:lumMod val="50000"/>
                  </a:schemeClr>
                </a:solidFill>
                <a:latin typeface="Comic Sans MS" panose="030F0702030302020204" pitchFamily="66" charset="0"/>
              </a:rPr>
              <a:t>НЕ ДАЈ БОЖЕ</a:t>
            </a:r>
          </a:p>
          <a:p>
            <a:pPr algn="ctr"/>
            <a:r>
              <a:rPr lang="sr-Cyrl-RS" sz="1400" b="1" dirty="0">
                <a:solidFill>
                  <a:schemeClr val="accent2">
                    <a:lumMod val="50000"/>
                  </a:schemeClr>
                </a:solidFill>
                <a:latin typeface="Comic Sans MS" panose="030F0702030302020204" pitchFamily="66" charset="0"/>
              </a:rPr>
              <a:t>ПАРТНЕР</a:t>
            </a:r>
            <a:endParaRPr lang="en-US" sz="1400" b="1" dirty="0">
              <a:solidFill>
                <a:schemeClr val="accent2">
                  <a:lumMod val="50000"/>
                </a:schemeClr>
              </a:solidFill>
              <a:latin typeface="Comic Sans MS" panose="030F0702030302020204" pitchFamily="66" charset="0"/>
            </a:endParaRPr>
          </a:p>
        </p:txBody>
      </p:sp>
      <p:sp>
        <p:nvSpPr>
          <p:cNvPr id="4" name="TextBox 3">
            <a:extLst>
              <a:ext uri="{FF2B5EF4-FFF2-40B4-BE49-F238E27FC236}">
                <a16:creationId xmlns:a16="http://schemas.microsoft.com/office/drawing/2014/main" xmlns="" id="{D5557BE0-0E5C-6D2D-33FC-7DDBAE816699}"/>
              </a:ext>
            </a:extLst>
          </p:cNvPr>
          <p:cNvSpPr txBox="1"/>
          <p:nvPr/>
        </p:nvSpPr>
        <p:spPr>
          <a:xfrm>
            <a:off x="2343584" y="457200"/>
            <a:ext cx="5124016" cy="461665"/>
          </a:xfrm>
          <a:prstGeom prst="rect">
            <a:avLst/>
          </a:prstGeom>
          <a:noFill/>
        </p:spPr>
        <p:txBody>
          <a:bodyPr wrap="square" rtlCol="0">
            <a:spAutoFit/>
          </a:bodyPr>
          <a:lstStyle/>
          <a:p>
            <a:pPr algn="ctr"/>
            <a:r>
              <a:rPr lang="sr-Cyrl-RS" sz="2400" b="1" dirty="0">
                <a:solidFill>
                  <a:srgbClr val="FF0000"/>
                </a:solidFill>
                <a:latin typeface="Comic Sans MS" panose="030F0702030302020204" pitchFamily="66" charset="0"/>
              </a:rPr>
              <a:t>НЕ ДАЈ БОЖЕ ПАРТНЕР</a:t>
            </a:r>
            <a:endParaRPr lang="en-US" sz="2400" b="1" dirty="0">
              <a:solidFill>
                <a:srgbClr val="FF0000"/>
              </a:solidFill>
              <a:latin typeface="Comic Sans MS" panose="030F0702030302020204" pitchFamily="66" charset="0"/>
            </a:endParaRPr>
          </a:p>
        </p:txBody>
      </p:sp>
      <p:sp>
        <p:nvSpPr>
          <p:cNvPr id="5" name="Oval 4">
            <a:extLst>
              <a:ext uri="{FF2B5EF4-FFF2-40B4-BE49-F238E27FC236}">
                <a16:creationId xmlns:a16="http://schemas.microsoft.com/office/drawing/2014/main" xmlns="" id="{A7E0BA0B-21B0-824C-EB06-10415CC7703F}"/>
              </a:ext>
            </a:extLst>
          </p:cNvPr>
          <p:cNvSpPr/>
          <p:nvPr/>
        </p:nvSpPr>
        <p:spPr>
          <a:xfrm>
            <a:off x="145475" y="6393138"/>
            <a:ext cx="2292925" cy="36672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10 минута</a:t>
            </a:r>
            <a:endParaRPr lang="en-US" b="1" dirty="0">
              <a:solidFill>
                <a:schemeClr val="accent2">
                  <a:lumMod val="50000"/>
                </a:schemeClr>
              </a:solidFill>
              <a:latin typeface="Comic Sans MS" panose="030F0702030302020204" pitchFamily="66" charset="0"/>
            </a:endParaRPr>
          </a:p>
        </p:txBody>
      </p:sp>
    </p:spTree>
    <p:extLst>
      <p:ext uri="{BB962C8B-B14F-4D97-AF65-F5344CB8AC3E}">
        <p14:creationId xmlns:p14="http://schemas.microsoft.com/office/powerpoint/2010/main" val="2587847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6E6E1AB-BD21-46C2-6AE8-998C955B67CE}"/>
              </a:ext>
            </a:extLst>
          </p:cNvPr>
          <p:cNvSpPr>
            <a:spLocks noGrp="1"/>
          </p:cNvSpPr>
          <p:nvPr>
            <p:ph idx="1"/>
          </p:nvPr>
        </p:nvSpPr>
        <p:spPr>
          <a:xfrm>
            <a:off x="914400" y="76200"/>
            <a:ext cx="7772400" cy="4830763"/>
          </a:xfrm>
        </p:spPr>
        <p:txBody>
          <a:bodyPr/>
          <a:lstStyle/>
          <a:p>
            <a:pPr marL="0" indent="0" algn="ctr">
              <a:buNone/>
            </a:pPr>
            <a:r>
              <a:rPr lang="sr-Cyrl-RS" sz="2000" b="1" dirty="0">
                <a:solidFill>
                  <a:schemeClr val="accent2">
                    <a:lumMod val="50000"/>
                  </a:schemeClr>
                </a:solidFill>
                <a:latin typeface="Comic Sans MS" panose="030F0702030302020204" pitchFamily="66" charset="0"/>
              </a:rPr>
              <a:t>Када смо приморавани или приморавамо, када кажњавамо или смо кажњени, када доминирамо или нама доминирају, ми смо обично  љути, тужни, незаинтересовани, уплашени…</a:t>
            </a:r>
          </a:p>
          <a:p>
            <a:pPr marL="0" indent="0" algn="ctr">
              <a:buNone/>
            </a:pPr>
            <a:endParaRPr lang="sr-Cyrl-RS" sz="2000" b="1" dirty="0">
              <a:solidFill>
                <a:schemeClr val="accent2">
                  <a:lumMod val="50000"/>
                </a:schemeClr>
              </a:solidFill>
              <a:latin typeface="Comic Sans MS" panose="030F0702030302020204" pitchFamily="66" charset="0"/>
            </a:endParaRPr>
          </a:p>
          <a:p>
            <a:pPr marL="0" indent="0" algn="ctr">
              <a:buNone/>
            </a:pPr>
            <a:r>
              <a:rPr lang="sr-Cyrl-RS" sz="2000" b="1" dirty="0">
                <a:solidFill>
                  <a:schemeClr val="accent2">
                    <a:lumMod val="50000"/>
                  </a:schemeClr>
                </a:solidFill>
                <a:latin typeface="Comic Sans MS" panose="030F0702030302020204" pitchFamily="66" charset="0"/>
              </a:rPr>
              <a:t>Када смо партнери, ми смо задовољни, испуњени, радознали, </a:t>
            </a:r>
            <a:r>
              <a:rPr lang="sr-Cyrl-RS" sz="2000" b="1" dirty="0" err="1">
                <a:solidFill>
                  <a:schemeClr val="accent2">
                    <a:lumMod val="50000"/>
                  </a:schemeClr>
                </a:solidFill>
                <a:latin typeface="Comic Sans MS" panose="030F0702030302020204" pitchFamily="66" charset="0"/>
              </a:rPr>
              <a:t>насмијани</a:t>
            </a:r>
            <a:r>
              <a:rPr lang="sr-Cyrl-RS" sz="2000" b="1" dirty="0">
                <a:solidFill>
                  <a:schemeClr val="accent2">
                    <a:lumMod val="50000"/>
                  </a:schemeClr>
                </a:solidFill>
                <a:latin typeface="Comic Sans MS" panose="030F0702030302020204" pitchFamily="66" charset="0"/>
              </a:rPr>
              <a:t>…</a:t>
            </a:r>
          </a:p>
          <a:p>
            <a:pPr marL="0" indent="0" algn="ctr">
              <a:buNone/>
            </a:pPr>
            <a:endParaRPr lang="sr-Cyrl-RS" b="1" dirty="0">
              <a:solidFill>
                <a:srgbClr val="FF0000"/>
              </a:solidFill>
              <a:latin typeface="Comic Sans MS" panose="030F0702030302020204" pitchFamily="66" charset="0"/>
            </a:endParaRPr>
          </a:p>
          <a:p>
            <a:pPr marL="0" indent="0" algn="ctr">
              <a:buNone/>
            </a:pPr>
            <a:r>
              <a:rPr lang="sr-Cyrl-RS" b="1" dirty="0">
                <a:solidFill>
                  <a:srgbClr val="FF0000"/>
                </a:solidFill>
                <a:latin typeface="Comic Sans MS" panose="030F0702030302020204" pitchFamily="66" charset="0"/>
              </a:rPr>
              <a:t>БИТИ ПАРТНЕР НИЈЕ ЛАКО, АЛИ ЈЕ УВИЈЕК ЛИЈЕПО!</a:t>
            </a:r>
          </a:p>
          <a:p>
            <a:pPr marL="0" indent="0" algn="ctr">
              <a:buNone/>
            </a:pPr>
            <a:endParaRPr lang="en-US" b="1" dirty="0">
              <a:solidFill>
                <a:srgbClr val="FF0000"/>
              </a:solidFill>
              <a:latin typeface="Comic Sans MS" panose="030F0702030302020204" pitchFamily="66" charset="0"/>
            </a:endParaRPr>
          </a:p>
        </p:txBody>
      </p:sp>
      <p:pic>
        <p:nvPicPr>
          <p:cNvPr id="1026" name="Picture 2" descr="Magločistač">
            <a:extLst>
              <a:ext uri="{FF2B5EF4-FFF2-40B4-BE49-F238E27FC236}">
                <a16:creationId xmlns:a16="http://schemas.microsoft.com/office/drawing/2014/main" xmlns="" id="{E32F32BF-F415-0783-4C95-6E46A7EE4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733800"/>
            <a:ext cx="4219575" cy="281305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xmlns="" id="{EF698101-8A3C-DD33-A91E-C6D02638F0AA}"/>
              </a:ext>
            </a:extLst>
          </p:cNvPr>
          <p:cNvSpPr/>
          <p:nvPr/>
        </p:nvSpPr>
        <p:spPr>
          <a:xfrm>
            <a:off x="8229600" y="6019800"/>
            <a:ext cx="609600"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Д</a:t>
            </a:r>
            <a:endParaRPr 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849894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E053B0-07F1-984A-7FBD-775C8FBB3478}"/>
              </a:ext>
            </a:extLst>
          </p:cNvPr>
          <p:cNvSpPr>
            <a:spLocks noGrp="1"/>
          </p:cNvSpPr>
          <p:nvPr>
            <p:ph type="title"/>
          </p:nvPr>
        </p:nvSpPr>
        <p:spPr>
          <a:xfrm>
            <a:off x="1066800" y="121083"/>
            <a:ext cx="5486400" cy="1066800"/>
          </a:xfrm>
        </p:spPr>
        <p:txBody>
          <a:bodyPr/>
          <a:lstStyle/>
          <a:p>
            <a:pPr algn="ctr"/>
            <a:r>
              <a:rPr lang="sr-Cyrl-RS" dirty="0">
                <a:solidFill>
                  <a:srgbClr val="FF0000"/>
                </a:solidFill>
              </a:rPr>
              <a:t> </a:t>
            </a:r>
            <a:r>
              <a:rPr lang="sr-Cyrl-RS" sz="2400" b="1" dirty="0">
                <a:solidFill>
                  <a:srgbClr val="FF0000"/>
                </a:solidFill>
                <a:latin typeface="Comic Sans MS" panose="030F0702030302020204" pitchFamily="66" charset="0"/>
              </a:rPr>
              <a:t>У ВРТИЋУ СМО СВИ ПАРТНЕРИ</a:t>
            </a:r>
            <a:endParaRPr lang="en-US" sz="2400" b="1" dirty="0">
              <a:solidFill>
                <a:srgbClr val="FF0000"/>
              </a:solidFill>
              <a:latin typeface="Comic Sans MS" panose="030F0702030302020204" pitchFamily="66" charset="0"/>
            </a:endParaRPr>
          </a:p>
        </p:txBody>
      </p:sp>
      <p:sp>
        <p:nvSpPr>
          <p:cNvPr id="4" name="Oval 3">
            <a:extLst>
              <a:ext uri="{FF2B5EF4-FFF2-40B4-BE49-F238E27FC236}">
                <a16:creationId xmlns:a16="http://schemas.microsoft.com/office/drawing/2014/main" xmlns="" id="{D767655C-5CED-1065-036E-9C40BE8C48D7}"/>
              </a:ext>
            </a:extLst>
          </p:cNvPr>
          <p:cNvSpPr/>
          <p:nvPr/>
        </p:nvSpPr>
        <p:spPr>
          <a:xfrm>
            <a:off x="183573" y="6305117"/>
            <a:ext cx="2133600" cy="431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20 минута</a:t>
            </a:r>
            <a:endParaRPr lang="en-US" b="1" dirty="0">
              <a:solidFill>
                <a:schemeClr val="accent2">
                  <a:lumMod val="50000"/>
                </a:schemeClr>
              </a:solidFill>
              <a:latin typeface="Comic Sans MS" panose="030F0702030302020204" pitchFamily="66" charset="0"/>
            </a:endParaRPr>
          </a:p>
        </p:txBody>
      </p:sp>
      <p:sp>
        <p:nvSpPr>
          <p:cNvPr id="5" name="Oval 4">
            <a:extLst>
              <a:ext uri="{FF2B5EF4-FFF2-40B4-BE49-F238E27FC236}">
                <a16:creationId xmlns:a16="http://schemas.microsoft.com/office/drawing/2014/main" xmlns="" id="{FE04BA24-6B67-7967-CFE5-9047977E8E36}"/>
              </a:ext>
            </a:extLst>
          </p:cNvPr>
          <p:cNvSpPr/>
          <p:nvPr/>
        </p:nvSpPr>
        <p:spPr>
          <a:xfrm>
            <a:off x="323849" y="1422228"/>
            <a:ext cx="3622964" cy="9144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ДИЈЕТЕ - ДИЈЕТЕ</a:t>
            </a:r>
            <a:endParaRPr lang="en-US" b="1" dirty="0">
              <a:solidFill>
                <a:schemeClr val="accent2">
                  <a:lumMod val="50000"/>
                </a:schemeClr>
              </a:solidFill>
              <a:latin typeface="Comic Sans MS" panose="030F0702030302020204" pitchFamily="66" charset="0"/>
            </a:endParaRPr>
          </a:p>
        </p:txBody>
      </p:sp>
      <p:sp>
        <p:nvSpPr>
          <p:cNvPr id="6" name="Oval 5">
            <a:extLst>
              <a:ext uri="{FF2B5EF4-FFF2-40B4-BE49-F238E27FC236}">
                <a16:creationId xmlns:a16="http://schemas.microsoft.com/office/drawing/2014/main" xmlns="" id="{416F7B3C-5FBF-A7CD-B9DE-9462432B128D}"/>
              </a:ext>
            </a:extLst>
          </p:cNvPr>
          <p:cNvSpPr/>
          <p:nvPr/>
        </p:nvSpPr>
        <p:spPr>
          <a:xfrm>
            <a:off x="4055918" y="1270797"/>
            <a:ext cx="4575464" cy="73349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ДИЈЕТЕ - ВАСПИТАЧ</a:t>
            </a:r>
            <a:endParaRPr lang="en-US" b="1" dirty="0">
              <a:solidFill>
                <a:schemeClr val="accent2">
                  <a:lumMod val="50000"/>
                </a:schemeClr>
              </a:solidFill>
              <a:latin typeface="Comic Sans MS" panose="030F0702030302020204" pitchFamily="66" charset="0"/>
            </a:endParaRPr>
          </a:p>
        </p:txBody>
      </p:sp>
      <p:sp>
        <p:nvSpPr>
          <p:cNvPr id="7" name="Oval 6">
            <a:extLst>
              <a:ext uri="{FF2B5EF4-FFF2-40B4-BE49-F238E27FC236}">
                <a16:creationId xmlns:a16="http://schemas.microsoft.com/office/drawing/2014/main" xmlns="" id="{973F5437-D560-3F43-9A3E-F168463D193D}"/>
              </a:ext>
            </a:extLst>
          </p:cNvPr>
          <p:cNvSpPr/>
          <p:nvPr/>
        </p:nvSpPr>
        <p:spPr>
          <a:xfrm>
            <a:off x="677141" y="4800018"/>
            <a:ext cx="7315200" cy="91440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ПОРОДИЦА - ПРЕДШКОЛСКА УСТАНОВА </a:t>
            </a:r>
            <a:endParaRPr lang="en-US" b="1" dirty="0">
              <a:solidFill>
                <a:schemeClr val="accent2">
                  <a:lumMod val="50000"/>
                </a:schemeClr>
              </a:solidFill>
              <a:latin typeface="Comic Sans MS" panose="030F0702030302020204" pitchFamily="66" charset="0"/>
            </a:endParaRPr>
          </a:p>
        </p:txBody>
      </p:sp>
      <p:sp>
        <p:nvSpPr>
          <p:cNvPr id="8" name="Oval 7">
            <a:extLst>
              <a:ext uri="{FF2B5EF4-FFF2-40B4-BE49-F238E27FC236}">
                <a16:creationId xmlns:a16="http://schemas.microsoft.com/office/drawing/2014/main" xmlns="" id="{9166EF87-D55C-107B-1463-69041BDA58F4}"/>
              </a:ext>
            </a:extLst>
          </p:cNvPr>
          <p:cNvSpPr/>
          <p:nvPr/>
        </p:nvSpPr>
        <p:spPr>
          <a:xfrm>
            <a:off x="4396219" y="3023020"/>
            <a:ext cx="4431724" cy="73349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ПЕДАГОГ - ВАСПИТАЧ</a:t>
            </a:r>
            <a:endParaRPr lang="en-US" b="1" dirty="0">
              <a:solidFill>
                <a:schemeClr val="accent2">
                  <a:lumMod val="50000"/>
                </a:schemeClr>
              </a:solidFill>
              <a:latin typeface="Comic Sans MS" panose="030F0702030302020204" pitchFamily="66" charset="0"/>
            </a:endParaRPr>
          </a:p>
        </p:txBody>
      </p:sp>
      <p:sp>
        <p:nvSpPr>
          <p:cNvPr id="9" name="Oval 8">
            <a:extLst>
              <a:ext uri="{FF2B5EF4-FFF2-40B4-BE49-F238E27FC236}">
                <a16:creationId xmlns:a16="http://schemas.microsoft.com/office/drawing/2014/main" xmlns="" id="{4AD8BBC9-9231-EBEE-CE3B-108341EF3283}"/>
              </a:ext>
            </a:extLst>
          </p:cNvPr>
          <p:cNvSpPr/>
          <p:nvPr/>
        </p:nvSpPr>
        <p:spPr>
          <a:xfrm>
            <a:off x="173182" y="3801398"/>
            <a:ext cx="4173681" cy="6807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ПЕДАГОГ -ДИРЕКТОР </a:t>
            </a:r>
            <a:endParaRPr lang="en-US" b="1" dirty="0">
              <a:solidFill>
                <a:schemeClr val="accent2">
                  <a:lumMod val="50000"/>
                </a:schemeClr>
              </a:solidFill>
              <a:latin typeface="Comic Sans MS" panose="030F0702030302020204" pitchFamily="66" charset="0"/>
            </a:endParaRPr>
          </a:p>
        </p:txBody>
      </p:sp>
      <p:sp>
        <p:nvSpPr>
          <p:cNvPr id="10" name="Oval 9">
            <a:extLst>
              <a:ext uri="{FF2B5EF4-FFF2-40B4-BE49-F238E27FC236}">
                <a16:creationId xmlns:a16="http://schemas.microsoft.com/office/drawing/2014/main" xmlns="" id="{3A387DBA-8ECB-FF1B-A3BD-4CBF85A06266}"/>
              </a:ext>
            </a:extLst>
          </p:cNvPr>
          <p:cNvSpPr/>
          <p:nvPr/>
        </p:nvSpPr>
        <p:spPr>
          <a:xfrm>
            <a:off x="4334741" y="3969019"/>
            <a:ext cx="4436918" cy="6096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ДИРЕКТОР - РОДИТЕЉ</a:t>
            </a:r>
            <a:endParaRPr lang="en-US" b="1" dirty="0">
              <a:solidFill>
                <a:schemeClr val="accent2">
                  <a:lumMod val="50000"/>
                </a:schemeClr>
              </a:solidFill>
              <a:latin typeface="Comic Sans MS" panose="030F0702030302020204" pitchFamily="66" charset="0"/>
            </a:endParaRPr>
          </a:p>
        </p:txBody>
      </p:sp>
      <p:sp>
        <p:nvSpPr>
          <p:cNvPr id="11" name="Oval 10">
            <a:extLst>
              <a:ext uri="{FF2B5EF4-FFF2-40B4-BE49-F238E27FC236}">
                <a16:creationId xmlns:a16="http://schemas.microsoft.com/office/drawing/2014/main" xmlns="" id="{A92BE293-699C-10E6-7610-978E1BBB9D02}"/>
              </a:ext>
            </a:extLst>
          </p:cNvPr>
          <p:cNvSpPr/>
          <p:nvPr/>
        </p:nvSpPr>
        <p:spPr>
          <a:xfrm>
            <a:off x="148937" y="2736746"/>
            <a:ext cx="4329545"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РОДИТЕЉ - ВАСПИТАЧ</a:t>
            </a:r>
            <a:endParaRPr lang="en-US" b="1" dirty="0">
              <a:solidFill>
                <a:schemeClr val="accent2">
                  <a:lumMod val="50000"/>
                </a:schemeClr>
              </a:solidFill>
              <a:latin typeface="Comic Sans MS" panose="030F0702030302020204" pitchFamily="66" charset="0"/>
            </a:endParaRPr>
          </a:p>
        </p:txBody>
      </p:sp>
      <p:sp>
        <p:nvSpPr>
          <p:cNvPr id="12" name="Oval 11">
            <a:extLst>
              <a:ext uri="{FF2B5EF4-FFF2-40B4-BE49-F238E27FC236}">
                <a16:creationId xmlns:a16="http://schemas.microsoft.com/office/drawing/2014/main" xmlns="" id="{1AD7798D-0867-0AB6-2485-440619722659}"/>
              </a:ext>
            </a:extLst>
          </p:cNvPr>
          <p:cNvSpPr/>
          <p:nvPr/>
        </p:nvSpPr>
        <p:spPr>
          <a:xfrm>
            <a:off x="8382000" y="6146800"/>
            <a:ext cx="533400"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С</a:t>
            </a:r>
            <a:endParaRPr lang="en-US" b="1" dirty="0">
              <a:solidFill>
                <a:srgbClr val="FF0000"/>
              </a:solidFill>
              <a:latin typeface="Comic Sans MS" panose="030F0702030302020204" pitchFamily="66" charset="0"/>
            </a:endParaRPr>
          </a:p>
        </p:txBody>
      </p:sp>
      <p:sp>
        <p:nvSpPr>
          <p:cNvPr id="15" name="Oval 14">
            <a:extLst>
              <a:ext uri="{FF2B5EF4-FFF2-40B4-BE49-F238E27FC236}">
                <a16:creationId xmlns:a16="http://schemas.microsoft.com/office/drawing/2014/main" xmlns="" id="{63E47F11-DEAC-2CE6-6A6E-3E6EDB7F28D0}"/>
              </a:ext>
            </a:extLst>
          </p:cNvPr>
          <p:cNvSpPr/>
          <p:nvPr/>
        </p:nvSpPr>
        <p:spPr>
          <a:xfrm>
            <a:off x="3352800" y="2199086"/>
            <a:ext cx="5278582" cy="6807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ВАСПИТАЧ - ВАСПИТАЧ</a:t>
            </a:r>
            <a:endParaRPr lang="en-US" b="1" dirty="0">
              <a:solidFill>
                <a:schemeClr val="accent2">
                  <a:lumMod val="50000"/>
                </a:schemeClr>
              </a:solidFill>
              <a:latin typeface="Comic Sans MS" panose="030F0702030302020204" pitchFamily="66" charset="0"/>
            </a:endParaRPr>
          </a:p>
        </p:txBody>
      </p:sp>
      <p:sp>
        <p:nvSpPr>
          <p:cNvPr id="16" name="TextBox 15">
            <a:extLst>
              <a:ext uri="{FF2B5EF4-FFF2-40B4-BE49-F238E27FC236}">
                <a16:creationId xmlns:a16="http://schemas.microsoft.com/office/drawing/2014/main" xmlns="" id="{F6317973-8C54-C6EC-F911-5AB2702FA39D}"/>
              </a:ext>
            </a:extLst>
          </p:cNvPr>
          <p:cNvSpPr txBox="1"/>
          <p:nvPr/>
        </p:nvSpPr>
        <p:spPr>
          <a:xfrm>
            <a:off x="5486399" y="5796555"/>
            <a:ext cx="3657601" cy="369332"/>
          </a:xfrm>
          <a:prstGeom prst="rect">
            <a:avLst/>
          </a:prstGeom>
          <a:noFill/>
        </p:spPr>
        <p:txBody>
          <a:bodyPr wrap="square" rtlCol="0">
            <a:spAutoFit/>
          </a:bodyPr>
          <a:lstStyle/>
          <a:p>
            <a:pPr algn="ctr"/>
            <a:r>
              <a:rPr lang="sr-Cyrl-RS" b="1" dirty="0">
                <a:latin typeface="Comic Sans MS" panose="030F0702030302020204" pitchFamily="66" charset="0"/>
              </a:rPr>
              <a:t>И ТАКО ДАЉЕ…</a:t>
            </a:r>
            <a:endParaRPr lang="en-US" b="1" dirty="0">
              <a:latin typeface="Comic Sans MS" panose="030F0702030302020204" pitchFamily="66" charset="0"/>
            </a:endParaRPr>
          </a:p>
        </p:txBody>
      </p:sp>
      <p:sp>
        <p:nvSpPr>
          <p:cNvPr id="17" name="Oval 16">
            <a:extLst>
              <a:ext uri="{FF2B5EF4-FFF2-40B4-BE49-F238E27FC236}">
                <a16:creationId xmlns:a16="http://schemas.microsoft.com/office/drawing/2014/main" xmlns="" id="{DE1AE5BB-A795-196F-D6E9-318E5934777A}"/>
              </a:ext>
            </a:extLst>
          </p:cNvPr>
          <p:cNvSpPr/>
          <p:nvPr/>
        </p:nvSpPr>
        <p:spPr>
          <a:xfrm>
            <a:off x="6705600" y="117067"/>
            <a:ext cx="2133600" cy="63695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1600" b="1" dirty="0">
                <a:solidFill>
                  <a:schemeClr val="accent2">
                    <a:lumMod val="50000"/>
                  </a:schemeClr>
                </a:solidFill>
                <a:latin typeface="Comic Sans MS" panose="030F0702030302020204" pitchFamily="66" charset="0"/>
              </a:rPr>
              <a:t>5. активност</a:t>
            </a:r>
            <a:endParaRPr lang="en-US" sz="1600" b="1" dirty="0">
              <a:solidFill>
                <a:schemeClr val="accent2">
                  <a:lumMod val="50000"/>
                </a:schemeClr>
              </a:solidFill>
              <a:latin typeface="Comic Sans MS" panose="030F0702030302020204" pitchFamily="66" charset="0"/>
            </a:endParaRPr>
          </a:p>
        </p:txBody>
      </p:sp>
    </p:spTree>
    <p:extLst>
      <p:ext uri="{BB962C8B-B14F-4D97-AF65-F5344CB8AC3E}">
        <p14:creationId xmlns:p14="http://schemas.microsoft.com/office/powerpoint/2010/main" val="358715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1FE82B-579D-1D21-AE91-4D36E98C7CC3}"/>
              </a:ext>
            </a:extLst>
          </p:cNvPr>
          <p:cNvSpPr>
            <a:spLocks noGrp="1"/>
          </p:cNvSpPr>
          <p:nvPr>
            <p:ph type="title"/>
          </p:nvPr>
        </p:nvSpPr>
        <p:spPr>
          <a:xfrm>
            <a:off x="1981200" y="265188"/>
            <a:ext cx="5638800" cy="1066800"/>
          </a:xfrm>
        </p:spPr>
        <p:txBody>
          <a:bodyPr/>
          <a:lstStyle/>
          <a:p>
            <a:pPr algn="ctr"/>
            <a:r>
              <a:rPr lang="sr-Cyrl-RS" sz="2400" b="1" dirty="0">
                <a:solidFill>
                  <a:srgbClr val="FF0000"/>
                </a:solidFill>
                <a:latin typeface="Comic Sans MS" panose="030F0702030302020204" pitchFamily="66" charset="0"/>
              </a:rPr>
              <a:t>АГЕНДА</a:t>
            </a:r>
            <a:endParaRPr lang="en-US" sz="2400" b="1" dirty="0">
              <a:solidFill>
                <a:srgbClr val="FF0000"/>
              </a:solidFill>
              <a:latin typeface="Comic Sans MS" panose="030F0702030302020204" pitchFamily="66" charset="0"/>
            </a:endParaRPr>
          </a:p>
        </p:txBody>
      </p:sp>
      <p:graphicFrame>
        <p:nvGraphicFramePr>
          <p:cNvPr id="4" name="Content Placeholder 3">
            <a:extLst>
              <a:ext uri="{FF2B5EF4-FFF2-40B4-BE49-F238E27FC236}">
                <a16:creationId xmlns:a16="http://schemas.microsoft.com/office/drawing/2014/main" xmlns="" id="{A0AAD2EF-211B-7C18-8E17-EFE7669F8E15}"/>
              </a:ext>
            </a:extLst>
          </p:cNvPr>
          <p:cNvGraphicFramePr>
            <a:graphicFrameLocks noGrp="1"/>
          </p:cNvGraphicFramePr>
          <p:nvPr>
            <p:ph idx="1"/>
            <p:extLst>
              <p:ext uri="{D42A27DB-BD31-4B8C-83A1-F6EECF244321}">
                <p14:modId xmlns:p14="http://schemas.microsoft.com/office/powerpoint/2010/main" val="119220469"/>
              </p:ext>
            </p:extLst>
          </p:nvPr>
        </p:nvGraphicFramePr>
        <p:xfrm>
          <a:off x="0" y="1331988"/>
          <a:ext cx="9144001" cy="5526011"/>
        </p:xfrm>
        <a:graphic>
          <a:graphicData uri="http://schemas.openxmlformats.org/drawingml/2006/table">
            <a:tbl>
              <a:tblPr firstRow="1" firstCol="1" bandRow="1">
                <a:tableStyleId>{5C22544A-7EE6-4342-B048-85BDC9FD1C3A}</a:tableStyleId>
              </a:tblPr>
              <a:tblGrid>
                <a:gridCol w="1237555">
                  <a:extLst>
                    <a:ext uri="{9D8B030D-6E8A-4147-A177-3AD203B41FA5}">
                      <a16:colId xmlns:a16="http://schemas.microsoft.com/office/drawing/2014/main" xmlns="" val="209507510"/>
                    </a:ext>
                  </a:extLst>
                </a:gridCol>
                <a:gridCol w="3712877">
                  <a:extLst>
                    <a:ext uri="{9D8B030D-6E8A-4147-A177-3AD203B41FA5}">
                      <a16:colId xmlns:a16="http://schemas.microsoft.com/office/drawing/2014/main" xmlns="" val="1745676617"/>
                    </a:ext>
                  </a:extLst>
                </a:gridCol>
                <a:gridCol w="1497703">
                  <a:extLst>
                    <a:ext uri="{9D8B030D-6E8A-4147-A177-3AD203B41FA5}">
                      <a16:colId xmlns:a16="http://schemas.microsoft.com/office/drawing/2014/main" xmlns="" val="967741943"/>
                    </a:ext>
                  </a:extLst>
                </a:gridCol>
                <a:gridCol w="2695866">
                  <a:extLst>
                    <a:ext uri="{9D8B030D-6E8A-4147-A177-3AD203B41FA5}">
                      <a16:colId xmlns:a16="http://schemas.microsoft.com/office/drawing/2014/main" xmlns="" val="3712841796"/>
                    </a:ext>
                  </a:extLst>
                </a:gridCol>
              </a:tblGrid>
              <a:tr h="505438">
                <a:tc>
                  <a:txBody>
                    <a:bodyPr/>
                    <a:lstStyle/>
                    <a:p>
                      <a:pPr algn="just">
                        <a:lnSpc>
                          <a:spcPct val="107000"/>
                        </a:lnSpc>
                        <a:spcAft>
                          <a:spcPts val="800"/>
                        </a:spcAft>
                        <a:buNone/>
                        <a:tabLst>
                          <a:tab pos="2124075" algn="l"/>
                        </a:tabLst>
                      </a:pPr>
                      <a:r>
                        <a:rPr lang="sr-Cyrl-RS" sz="1200" b="1" dirty="0" err="1">
                          <a:solidFill>
                            <a:schemeClr val="accent2">
                              <a:lumMod val="50000"/>
                            </a:schemeClr>
                          </a:solidFill>
                          <a:effectLst/>
                          <a:latin typeface="Comic Sans MS" panose="030F0702030302020204" pitchFamily="66" charset="0"/>
                        </a:rPr>
                        <a:t>Вријеме</a:t>
                      </a:r>
                      <a:endParaRPr lang="en-US" sz="1200" b="1" dirty="0">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2124075" algn="l"/>
                        </a:tabLst>
                      </a:pPr>
                      <a:r>
                        <a:rPr lang="sr-Cyrl-RS" sz="1200" b="1" dirty="0">
                          <a:solidFill>
                            <a:schemeClr val="accent2">
                              <a:lumMod val="50000"/>
                            </a:schemeClr>
                          </a:solidFill>
                          <a:effectLst/>
                          <a:latin typeface="Comic Sans MS" panose="030F0702030302020204" pitchFamily="66" charset="0"/>
                        </a:rPr>
                        <a:t>Тема</a:t>
                      </a:r>
                      <a:endParaRPr lang="en-US" sz="1200" b="1" dirty="0">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2124075" algn="l"/>
                        </a:tabLst>
                      </a:pPr>
                      <a:r>
                        <a:rPr lang="sr-Cyrl-RS" sz="1200" b="1">
                          <a:solidFill>
                            <a:schemeClr val="accent2">
                              <a:lumMod val="50000"/>
                            </a:schemeClr>
                          </a:solidFill>
                          <a:effectLst/>
                          <a:latin typeface="Comic Sans MS" panose="030F0702030302020204" pitchFamily="66" charset="0"/>
                        </a:rPr>
                        <a:t>Активност</a:t>
                      </a:r>
                      <a:endParaRPr lang="en-US" sz="1200" b="1">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1390650" algn="ctr"/>
                          <a:tab pos="2124075" algn="l"/>
                          <a:tab pos="2781935" algn="r"/>
                        </a:tabLst>
                      </a:pPr>
                      <a:r>
                        <a:rPr lang="sr-Cyrl-RS" sz="1200" b="1">
                          <a:solidFill>
                            <a:schemeClr val="accent2">
                              <a:lumMod val="50000"/>
                            </a:schemeClr>
                          </a:solidFill>
                          <a:effectLst/>
                          <a:latin typeface="Comic Sans MS" panose="030F0702030302020204" pitchFamily="66" charset="0"/>
                        </a:rPr>
                        <a:t>	Носилац реализације	</a:t>
                      </a:r>
                      <a:endParaRPr lang="en-US" sz="1200" b="1">
                        <a:solidFill>
                          <a:schemeClr val="accent2">
                            <a:lumMod val="50000"/>
                          </a:schemeClr>
                        </a:solidFill>
                        <a:effectLst/>
                        <a:latin typeface="Comic Sans MS" panose="030F0702030302020204" pitchFamily="66" charset="0"/>
                      </a:endParaRPr>
                    </a:p>
                    <a:p>
                      <a:pPr algn="just">
                        <a:lnSpc>
                          <a:spcPct val="107000"/>
                        </a:lnSpc>
                        <a:spcAft>
                          <a:spcPts val="800"/>
                        </a:spcAft>
                        <a:buNone/>
                        <a:tabLst>
                          <a:tab pos="1390650" algn="ctr"/>
                          <a:tab pos="2124075" algn="l"/>
                          <a:tab pos="2781935" algn="r"/>
                        </a:tabLst>
                      </a:pPr>
                      <a:r>
                        <a:rPr lang="sr-Cyrl-RS" sz="1200" b="1">
                          <a:solidFill>
                            <a:schemeClr val="accent2">
                              <a:lumMod val="50000"/>
                            </a:schemeClr>
                          </a:solidFill>
                          <a:effectLst/>
                          <a:latin typeface="Comic Sans MS" panose="030F0702030302020204" pitchFamily="66" charset="0"/>
                        </a:rPr>
                        <a:t> </a:t>
                      </a:r>
                      <a:endParaRPr lang="en-US" sz="1200" b="1">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extLst>
                  <a:ext uri="{0D108BD9-81ED-4DB2-BD59-A6C34878D82A}">
                    <a16:rowId xmlns:a16="http://schemas.microsoft.com/office/drawing/2014/main" xmlns="" val="3851193409"/>
                  </a:ext>
                </a:extLst>
              </a:tr>
              <a:tr h="606278">
                <a:tc>
                  <a:txBody>
                    <a:bodyPr/>
                    <a:lstStyle/>
                    <a:p>
                      <a:pPr algn="just">
                        <a:lnSpc>
                          <a:spcPct val="107000"/>
                        </a:lnSpc>
                        <a:spcAft>
                          <a:spcPts val="800"/>
                        </a:spcAft>
                        <a:buNone/>
                        <a:tabLst>
                          <a:tab pos="2124075" algn="l"/>
                        </a:tabLst>
                      </a:pPr>
                      <a:r>
                        <a:rPr lang="sr-Cyrl-RS" sz="1200" b="1" dirty="0">
                          <a:solidFill>
                            <a:srgbClr val="C00000"/>
                          </a:solidFill>
                          <a:effectLst/>
                          <a:latin typeface="Comic Sans MS" panose="030F0702030302020204" pitchFamily="66" charset="0"/>
                        </a:rPr>
                        <a:t>09.30 – 9.45</a:t>
                      </a:r>
                      <a:endParaRPr lang="en-US" sz="1200" b="1" dirty="0">
                        <a:solidFill>
                          <a:srgbClr val="C00000"/>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2124075" algn="l"/>
                        </a:tabLst>
                      </a:pPr>
                      <a:r>
                        <a:rPr lang="sr-Cyrl-RS" sz="1400" b="1" dirty="0">
                          <a:solidFill>
                            <a:schemeClr val="accent2">
                              <a:lumMod val="50000"/>
                            </a:schemeClr>
                          </a:solidFill>
                          <a:effectLst/>
                          <a:latin typeface="Comic Sans MS" panose="030F0702030302020204" pitchFamily="66" charset="0"/>
                        </a:rPr>
                        <a:t>Уводно</a:t>
                      </a:r>
                      <a:r>
                        <a:rPr lang="en-US" sz="1400" b="1" dirty="0">
                          <a:solidFill>
                            <a:schemeClr val="accent2">
                              <a:lumMod val="50000"/>
                            </a:schemeClr>
                          </a:solidFill>
                          <a:effectLst/>
                          <a:latin typeface="Comic Sans MS" panose="030F0702030302020204" pitchFamily="66" charset="0"/>
                        </a:rPr>
                        <a:t> o</a:t>
                      </a:r>
                      <a:r>
                        <a:rPr lang="sr-Cyrl-RS" sz="1400" b="1" dirty="0" err="1">
                          <a:solidFill>
                            <a:schemeClr val="accent2">
                              <a:lumMod val="50000"/>
                            </a:schemeClr>
                          </a:solidFill>
                          <a:effectLst/>
                          <a:latin typeface="Comic Sans MS" panose="030F0702030302020204" pitchFamily="66" charset="0"/>
                        </a:rPr>
                        <a:t>браћање</a:t>
                      </a:r>
                      <a:endParaRPr lang="en-US" sz="1400" b="1" dirty="0">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2124075" algn="l"/>
                        </a:tabLst>
                      </a:pPr>
                      <a:r>
                        <a:rPr lang="sr-Cyrl-RS" sz="1200" b="1">
                          <a:solidFill>
                            <a:schemeClr val="accent2">
                              <a:lumMod val="50000"/>
                            </a:schemeClr>
                          </a:solidFill>
                          <a:effectLst/>
                          <a:latin typeface="Comic Sans MS" panose="030F0702030302020204" pitchFamily="66" charset="0"/>
                        </a:rPr>
                        <a:t> </a:t>
                      </a:r>
                      <a:endParaRPr lang="en-US" sz="1200" b="1">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2124075" algn="l"/>
                        </a:tabLst>
                      </a:pPr>
                      <a:r>
                        <a:rPr lang="sr-Cyrl-RS" sz="1200" b="1" dirty="0">
                          <a:solidFill>
                            <a:schemeClr val="accent2">
                              <a:lumMod val="50000"/>
                            </a:schemeClr>
                          </a:solidFill>
                          <a:effectLst/>
                          <a:latin typeface="Comic Sans MS" panose="030F0702030302020204" pitchFamily="66" charset="0"/>
                        </a:rPr>
                        <a:t>Слађана Танасић, директорица Републичког педагошког завода</a:t>
                      </a:r>
                      <a:endParaRPr lang="en-US" sz="1200" b="1" dirty="0">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extLst>
                  <a:ext uri="{0D108BD9-81ED-4DB2-BD59-A6C34878D82A}">
                    <a16:rowId xmlns:a16="http://schemas.microsoft.com/office/drawing/2014/main" xmlns="" val="3354626201"/>
                  </a:ext>
                </a:extLst>
              </a:tr>
              <a:tr h="769227">
                <a:tc>
                  <a:txBody>
                    <a:bodyPr/>
                    <a:lstStyle/>
                    <a:p>
                      <a:pPr algn="just">
                        <a:lnSpc>
                          <a:spcPct val="107000"/>
                        </a:lnSpc>
                        <a:spcAft>
                          <a:spcPts val="800"/>
                        </a:spcAft>
                        <a:buNone/>
                        <a:tabLst>
                          <a:tab pos="2124075" algn="l"/>
                        </a:tabLst>
                      </a:pPr>
                      <a:r>
                        <a:rPr lang="sr-Cyrl-RS" sz="1200" b="1">
                          <a:solidFill>
                            <a:srgbClr val="C00000"/>
                          </a:solidFill>
                          <a:effectLst/>
                          <a:latin typeface="Comic Sans MS" panose="030F0702030302020204" pitchFamily="66" charset="0"/>
                        </a:rPr>
                        <a:t>09.45 – 11.30</a:t>
                      </a:r>
                      <a:endParaRPr lang="en-US" sz="1200" b="1">
                        <a:solidFill>
                          <a:srgbClr val="C00000"/>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2124075" algn="l"/>
                        </a:tabLst>
                      </a:pPr>
                      <a:r>
                        <a:rPr lang="sr-Cyrl-RS" sz="1400" b="1" dirty="0">
                          <a:solidFill>
                            <a:schemeClr val="accent2">
                              <a:lumMod val="50000"/>
                            </a:schemeClr>
                          </a:solidFill>
                          <a:effectLst/>
                          <a:latin typeface="Comic Sans MS" panose="030F0702030302020204" pitchFamily="66" charset="0"/>
                        </a:rPr>
                        <a:t>Партнерски односи у предшколској установи</a:t>
                      </a:r>
                      <a:endParaRPr lang="en-US" sz="1400" b="1" dirty="0">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2124075" algn="l"/>
                        </a:tabLst>
                      </a:pPr>
                      <a:r>
                        <a:rPr lang="sr-Cyrl-RS" sz="1200" b="1" dirty="0">
                          <a:solidFill>
                            <a:schemeClr val="accent2">
                              <a:lumMod val="50000"/>
                            </a:schemeClr>
                          </a:solidFill>
                          <a:effectLst/>
                          <a:latin typeface="Comic Sans MS" panose="030F0702030302020204" pitchFamily="66" charset="0"/>
                        </a:rPr>
                        <a:t>Пленарно, радионица</a:t>
                      </a:r>
                      <a:endParaRPr lang="en-US" sz="1200" b="1" dirty="0">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769620" algn="l"/>
                          <a:tab pos="1390650" algn="ctr"/>
                        </a:tabLst>
                      </a:pPr>
                      <a:r>
                        <a:rPr lang="sr-Cyrl-RS" sz="1200" b="1" dirty="0">
                          <a:solidFill>
                            <a:schemeClr val="accent2">
                              <a:lumMod val="50000"/>
                            </a:schemeClr>
                          </a:solidFill>
                          <a:effectLst/>
                          <a:latin typeface="Comic Sans MS" panose="030F0702030302020204" pitchFamily="66" charset="0"/>
                        </a:rPr>
                        <a:t>мр Славица Видаковић</a:t>
                      </a:r>
                    </a:p>
                    <a:p>
                      <a:pPr algn="just">
                        <a:lnSpc>
                          <a:spcPct val="107000"/>
                        </a:lnSpc>
                        <a:spcAft>
                          <a:spcPts val="800"/>
                        </a:spcAft>
                        <a:buNone/>
                        <a:tabLst>
                          <a:tab pos="769620" algn="l"/>
                          <a:tab pos="1390650" algn="ctr"/>
                        </a:tabLst>
                      </a:pPr>
                      <a:r>
                        <a:rPr lang="sr-Cyrl-RS" sz="1200" b="1" dirty="0">
                          <a:solidFill>
                            <a:schemeClr val="accent2">
                              <a:lumMod val="50000"/>
                            </a:schemeClr>
                          </a:solidFill>
                          <a:effectLst/>
                          <a:latin typeface="Comic Sans MS" panose="030F0702030302020204" pitchFamily="66" charset="0"/>
                        </a:rPr>
                        <a:t>мр Даница Мојић</a:t>
                      </a:r>
                      <a:endParaRPr lang="en-US" sz="1200" b="1" dirty="0">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extLst>
                  <a:ext uri="{0D108BD9-81ED-4DB2-BD59-A6C34878D82A}">
                    <a16:rowId xmlns:a16="http://schemas.microsoft.com/office/drawing/2014/main" xmlns="" val="202199098"/>
                  </a:ext>
                </a:extLst>
              </a:tr>
              <a:tr h="395485">
                <a:tc>
                  <a:txBody>
                    <a:bodyPr/>
                    <a:lstStyle/>
                    <a:p>
                      <a:pPr algn="just">
                        <a:lnSpc>
                          <a:spcPct val="107000"/>
                        </a:lnSpc>
                        <a:spcAft>
                          <a:spcPts val="800"/>
                        </a:spcAft>
                        <a:buNone/>
                        <a:tabLst>
                          <a:tab pos="2124075" algn="l"/>
                        </a:tabLst>
                      </a:pPr>
                      <a:r>
                        <a:rPr lang="sr-Cyrl-RS" sz="1200" b="1">
                          <a:solidFill>
                            <a:srgbClr val="C00000"/>
                          </a:solidFill>
                          <a:effectLst/>
                          <a:latin typeface="Comic Sans MS" panose="030F0702030302020204" pitchFamily="66" charset="0"/>
                        </a:rPr>
                        <a:t>11.30-11.45</a:t>
                      </a:r>
                      <a:endParaRPr lang="en-US" sz="1200" b="1">
                        <a:solidFill>
                          <a:srgbClr val="C00000"/>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2124075" algn="l"/>
                        </a:tabLst>
                      </a:pPr>
                      <a:r>
                        <a:rPr lang="sr-Cyrl-RS" sz="1400" b="1" dirty="0">
                          <a:solidFill>
                            <a:schemeClr val="accent2">
                              <a:lumMod val="50000"/>
                            </a:schemeClr>
                          </a:solidFill>
                          <a:effectLst/>
                          <a:latin typeface="Comic Sans MS" panose="030F0702030302020204" pitchFamily="66" charset="0"/>
                        </a:rPr>
                        <a:t>Пауза</a:t>
                      </a:r>
                      <a:endParaRPr lang="en-US" sz="1400" b="1" dirty="0">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2124075" algn="l"/>
                        </a:tabLst>
                      </a:pPr>
                      <a:r>
                        <a:rPr lang="sr-Cyrl-RS" sz="1200" b="1" dirty="0">
                          <a:solidFill>
                            <a:schemeClr val="accent2">
                              <a:lumMod val="50000"/>
                            </a:schemeClr>
                          </a:solidFill>
                          <a:effectLst/>
                          <a:latin typeface="Comic Sans MS" panose="030F0702030302020204" pitchFamily="66" charset="0"/>
                        </a:rPr>
                        <a:t> </a:t>
                      </a:r>
                      <a:endParaRPr lang="en-US" sz="1200" b="1" dirty="0">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2124075" algn="l"/>
                        </a:tabLst>
                      </a:pPr>
                      <a:r>
                        <a:rPr lang="sr-Cyrl-RS" sz="1200" b="1">
                          <a:solidFill>
                            <a:schemeClr val="accent2">
                              <a:lumMod val="50000"/>
                            </a:schemeClr>
                          </a:solidFill>
                          <a:effectLst/>
                          <a:latin typeface="Comic Sans MS" panose="030F0702030302020204" pitchFamily="66" charset="0"/>
                        </a:rPr>
                        <a:t> </a:t>
                      </a:r>
                      <a:endParaRPr lang="en-US" sz="1200" b="1">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extLst>
                  <a:ext uri="{0D108BD9-81ED-4DB2-BD59-A6C34878D82A}">
                    <a16:rowId xmlns:a16="http://schemas.microsoft.com/office/drawing/2014/main" xmlns="" val="2824173356"/>
                  </a:ext>
                </a:extLst>
              </a:tr>
              <a:tr h="769227">
                <a:tc>
                  <a:txBody>
                    <a:bodyPr/>
                    <a:lstStyle/>
                    <a:p>
                      <a:pPr algn="just">
                        <a:lnSpc>
                          <a:spcPct val="107000"/>
                        </a:lnSpc>
                        <a:spcAft>
                          <a:spcPts val="800"/>
                        </a:spcAft>
                        <a:buNone/>
                        <a:tabLst>
                          <a:tab pos="2124075" algn="l"/>
                        </a:tabLst>
                      </a:pPr>
                      <a:r>
                        <a:rPr lang="sr-Cyrl-RS" sz="1200" b="1">
                          <a:solidFill>
                            <a:srgbClr val="C00000"/>
                          </a:solidFill>
                          <a:effectLst/>
                          <a:latin typeface="Comic Sans MS" panose="030F0702030302020204" pitchFamily="66" charset="0"/>
                        </a:rPr>
                        <a:t>11.45-13.00</a:t>
                      </a:r>
                      <a:endParaRPr lang="en-US" sz="1200" b="1">
                        <a:solidFill>
                          <a:srgbClr val="C00000"/>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2124075" algn="l"/>
                        </a:tabLst>
                      </a:pPr>
                      <a:r>
                        <a:rPr lang="sr-Cyrl-RS" sz="1400" b="1" dirty="0">
                          <a:solidFill>
                            <a:schemeClr val="accent2">
                              <a:lumMod val="50000"/>
                            </a:schemeClr>
                          </a:solidFill>
                          <a:effectLst/>
                          <a:latin typeface="Comic Sans MS" panose="030F0702030302020204" pitchFamily="66" charset="0"/>
                        </a:rPr>
                        <a:t>Развијање пријатељских односа </a:t>
                      </a:r>
                      <a:endParaRPr lang="en-US" sz="1400" b="1" dirty="0">
                        <a:solidFill>
                          <a:schemeClr val="accent2">
                            <a:lumMod val="50000"/>
                          </a:schemeClr>
                        </a:solidFill>
                        <a:effectLst/>
                        <a:latin typeface="Comic Sans MS" panose="030F0702030302020204" pitchFamily="66" charset="0"/>
                      </a:endParaRPr>
                    </a:p>
                    <a:p>
                      <a:pPr algn="just">
                        <a:lnSpc>
                          <a:spcPct val="107000"/>
                        </a:lnSpc>
                        <a:spcAft>
                          <a:spcPts val="800"/>
                        </a:spcAft>
                        <a:buNone/>
                        <a:tabLst>
                          <a:tab pos="2124075" algn="l"/>
                        </a:tabLst>
                      </a:pPr>
                      <a:r>
                        <a:rPr lang="sr-Cyrl-RS" sz="1400" b="1" dirty="0">
                          <a:solidFill>
                            <a:schemeClr val="accent2">
                              <a:lumMod val="50000"/>
                            </a:schemeClr>
                          </a:solidFill>
                          <a:effectLst/>
                          <a:latin typeface="Comic Sans MS" panose="030F0702030302020204" pitchFamily="66" charset="0"/>
                        </a:rPr>
                        <a:t>у предшколском васпитању</a:t>
                      </a:r>
                      <a:endParaRPr lang="en-US" sz="1400" b="1" dirty="0">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2124075" algn="l"/>
                        </a:tabLst>
                      </a:pPr>
                      <a:r>
                        <a:rPr lang="sr-Cyrl-RS" sz="1200" b="1">
                          <a:solidFill>
                            <a:schemeClr val="accent2">
                              <a:lumMod val="50000"/>
                            </a:schemeClr>
                          </a:solidFill>
                          <a:effectLst/>
                          <a:latin typeface="Comic Sans MS" panose="030F0702030302020204" pitchFamily="66" charset="0"/>
                        </a:rPr>
                        <a:t>Пленарно</a:t>
                      </a:r>
                      <a:endParaRPr lang="en-US" sz="1200" b="1">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952500" algn="l"/>
                          <a:tab pos="2124075" algn="l"/>
                        </a:tabLst>
                      </a:pPr>
                      <a:r>
                        <a:rPr lang="sr-Cyrl-RS" sz="1200" b="1">
                          <a:solidFill>
                            <a:schemeClr val="accent2">
                              <a:lumMod val="50000"/>
                            </a:schemeClr>
                          </a:solidFill>
                          <a:effectLst/>
                          <a:latin typeface="Comic Sans MS" panose="030F0702030302020204" pitchFamily="66" charset="0"/>
                        </a:rPr>
                        <a:t>проф. др Сања Партало</a:t>
                      </a:r>
                      <a:endParaRPr lang="en-US" sz="1200" b="1">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extLst>
                  <a:ext uri="{0D108BD9-81ED-4DB2-BD59-A6C34878D82A}">
                    <a16:rowId xmlns:a16="http://schemas.microsoft.com/office/drawing/2014/main" xmlns="" val="3310513328"/>
                  </a:ext>
                </a:extLst>
              </a:tr>
              <a:tr h="395485">
                <a:tc>
                  <a:txBody>
                    <a:bodyPr/>
                    <a:lstStyle/>
                    <a:p>
                      <a:pPr algn="just">
                        <a:lnSpc>
                          <a:spcPct val="107000"/>
                        </a:lnSpc>
                        <a:spcAft>
                          <a:spcPts val="800"/>
                        </a:spcAft>
                        <a:buNone/>
                        <a:tabLst>
                          <a:tab pos="2124075" algn="l"/>
                        </a:tabLst>
                      </a:pPr>
                      <a:r>
                        <a:rPr lang="sr-Cyrl-RS" sz="1200" b="1">
                          <a:solidFill>
                            <a:srgbClr val="C00000"/>
                          </a:solidFill>
                          <a:effectLst/>
                          <a:latin typeface="Comic Sans MS" panose="030F0702030302020204" pitchFamily="66" charset="0"/>
                        </a:rPr>
                        <a:t>13.00-15.00</a:t>
                      </a:r>
                      <a:endParaRPr lang="en-US" sz="1200" b="1">
                        <a:solidFill>
                          <a:srgbClr val="C00000"/>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2124075" algn="l"/>
                        </a:tabLst>
                      </a:pPr>
                      <a:r>
                        <a:rPr lang="sr-Cyrl-RS" sz="1400" b="1" dirty="0">
                          <a:solidFill>
                            <a:schemeClr val="accent2">
                              <a:lumMod val="50000"/>
                            </a:schemeClr>
                          </a:solidFill>
                          <a:effectLst/>
                          <a:latin typeface="Comic Sans MS" panose="030F0702030302020204" pitchFamily="66" charset="0"/>
                        </a:rPr>
                        <a:t>Пауза</a:t>
                      </a:r>
                      <a:endParaRPr lang="en-US" sz="1400" b="1" dirty="0">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2124075" algn="l"/>
                        </a:tabLst>
                      </a:pPr>
                      <a:r>
                        <a:rPr lang="sr-Cyrl-RS" sz="1200" b="1" dirty="0">
                          <a:solidFill>
                            <a:schemeClr val="accent2">
                              <a:lumMod val="50000"/>
                            </a:schemeClr>
                          </a:solidFill>
                          <a:effectLst/>
                          <a:latin typeface="Comic Sans MS" panose="030F0702030302020204" pitchFamily="66" charset="0"/>
                        </a:rPr>
                        <a:t> </a:t>
                      </a:r>
                      <a:endParaRPr lang="en-US" sz="1200" b="1" dirty="0">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2124075" algn="l"/>
                        </a:tabLst>
                      </a:pPr>
                      <a:r>
                        <a:rPr lang="sr-Cyrl-RS" sz="1200" b="1" dirty="0">
                          <a:solidFill>
                            <a:schemeClr val="accent2">
                              <a:lumMod val="50000"/>
                            </a:schemeClr>
                          </a:solidFill>
                          <a:effectLst/>
                          <a:latin typeface="Comic Sans MS" panose="030F0702030302020204" pitchFamily="66" charset="0"/>
                        </a:rPr>
                        <a:t> </a:t>
                      </a:r>
                      <a:endParaRPr lang="en-US" sz="1200" b="1" dirty="0">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extLst>
                  <a:ext uri="{0D108BD9-81ED-4DB2-BD59-A6C34878D82A}">
                    <a16:rowId xmlns:a16="http://schemas.microsoft.com/office/drawing/2014/main" xmlns="" val="2443819847"/>
                  </a:ext>
                </a:extLst>
              </a:tr>
              <a:tr h="1083108">
                <a:tc>
                  <a:txBody>
                    <a:bodyPr/>
                    <a:lstStyle/>
                    <a:p>
                      <a:pPr algn="just">
                        <a:lnSpc>
                          <a:spcPct val="107000"/>
                        </a:lnSpc>
                        <a:spcAft>
                          <a:spcPts val="800"/>
                        </a:spcAft>
                        <a:buNone/>
                        <a:tabLst>
                          <a:tab pos="190500" algn="l"/>
                          <a:tab pos="605155" algn="ctr"/>
                          <a:tab pos="2124075" algn="l"/>
                        </a:tabLst>
                      </a:pPr>
                      <a:r>
                        <a:rPr lang="sr-Cyrl-RS" sz="1200" b="1" dirty="0">
                          <a:solidFill>
                            <a:srgbClr val="C00000"/>
                          </a:solidFill>
                          <a:effectLst/>
                          <a:latin typeface="Comic Sans MS" panose="030F0702030302020204" pitchFamily="66" charset="0"/>
                        </a:rPr>
                        <a:t>15.00-16.00</a:t>
                      </a:r>
                      <a:endParaRPr lang="en-US" sz="1200" b="1" dirty="0">
                        <a:solidFill>
                          <a:srgbClr val="C00000"/>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1036320" algn="l"/>
                          <a:tab pos="2124075" algn="l"/>
                        </a:tabLst>
                      </a:pPr>
                      <a:r>
                        <a:rPr lang="sr-Cyrl-RS" sz="1400" b="1">
                          <a:solidFill>
                            <a:schemeClr val="accent2">
                              <a:lumMod val="50000"/>
                            </a:schemeClr>
                          </a:solidFill>
                          <a:effectLst/>
                          <a:latin typeface="Comic Sans MS" panose="030F0702030302020204" pitchFamily="66" charset="0"/>
                        </a:rPr>
                        <a:t>Панел дискусија</a:t>
                      </a:r>
                      <a:endParaRPr lang="en-US" sz="1400" b="1">
                        <a:solidFill>
                          <a:schemeClr val="accent2">
                            <a:lumMod val="50000"/>
                          </a:schemeClr>
                        </a:solidFill>
                        <a:effectLst/>
                        <a:latin typeface="Comic Sans MS" panose="030F0702030302020204" pitchFamily="66" charset="0"/>
                      </a:endParaRPr>
                    </a:p>
                    <a:p>
                      <a:pPr algn="just">
                        <a:lnSpc>
                          <a:spcPct val="107000"/>
                        </a:lnSpc>
                        <a:spcAft>
                          <a:spcPts val="800"/>
                        </a:spcAft>
                        <a:buNone/>
                        <a:tabLst>
                          <a:tab pos="1036320" algn="l"/>
                          <a:tab pos="2124075" algn="l"/>
                        </a:tabLst>
                      </a:pPr>
                      <a:r>
                        <a:rPr lang="sr-Cyrl-RS" sz="1400" b="1">
                          <a:solidFill>
                            <a:schemeClr val="accent2">
                              <a:lumMod val="50000"/>
                            </a:schemeClr>
                          </a:solidFill>
                          <a:effectLst/>
                          <a:latin typeface="Comic Sans MS" panose="030F0702030302020204" pitchFamily="66" charset="0"/>
                        </a:rPr>
                        <a:t> Партнерство породице и предшколске установе</a:t>
                      </a:r>
                      <a:endParaRPr lang="en-US" sz="1400" b="1">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2124075" algn="l"/>
                        </a:tabLst>
                      </a:pPr>
                      <a:r>
                        <a:rPr lang="sr-Cyrl-RS" sz="1200" b="1" dirty="0">
                          <a:solidFill>
                            <a:schemeClr val="accent2">
                              <a:lumMod val="50000"/>
                            </a:schemeClr>
                          </a:solidFill>
                          <a:effectLst/>
                          <a:latin typeface="Comic Sans MS" panose="030F0702030302020204" pitchFamily="66" charset="0"/>
                        </a:rPr>
                        <a:t>Пленарно</a:t>
                      </a:r>
                      <a:endParaRPr lang="en-US" sz="1200" b="1" dirty="0">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1390650" algn="ctr"/>
                        </a:tabLst>
                      </a:pPr>
                      <a:r>
                        <a:rPr lang="sr-Cyrl-RS" sz="1200" b="1" dirty="0" err="1">
                          <a:solidFill>
                            <a:schemeClr val="accent2">
                              <a:lumMod val="50000"/>
                            </a:schemeClr>
                          </a:solidFill>
                          <a:effectLst/>
                          <a:latin typeface="Comic Sans MS" panose="030F0702030302020204" pitchFamily="66" charset="0"/>
                        </a:rPr>
                        <a:t>Панелисти</a:t>
                      </a:r>
                      <a:endParaRPr lang="en-US" sz="1200" b="1" dirty="0">
                        <a:solidFill>
                          <a:schemeClr val="accent2">
                            <a:lumMod val="50000"/>
                          </a:schemeClr>
                        </a:solidFill>
                        <a:effectLst/>
                        <a:latin typeface="Comic Sans MS" panose="030F0702030302020204" pitchFamily="66" charset="0"/>
                      </a:endParaRPr>
                    </a:p>
                    <a:p>
                      <a:pPr algn="just">
                        <a:lnSpc>
                          <a:spcPct val="107000"/>
                        </a:lnSpc>
                        <a:spcAft>
                          <a:spcPts val="800"/>
                        </a:spcAft>
                        <a:buNone/>
                        <a:tabLst>
                          <a:tab pos="617220" algn="l"/>
                          <a:tab pos="1390650" algn="ctr"/>
                          <a:tab pos="2124075" algn="l"/>
                        </a:tabLst>
                      </a:pPr>
                      <a:r>
                        <a:rPr lang="en-US" sz="1200" b="1" dirty="0">
                          <a:solidFill>
                            <a:schemeClr val="accent2">
                              <a:lumMod val="50000"/>
                            </a:schemeClr>
                          </a:solidFill>
                          <a:effectLst/>
                          <a:latin typeface="Comic Sans MS" panose="030F0702030302020204" pitchFamily="66" charset="0"/>
                        </a:rPr>
                        <a:t> </a:t>
                      </a:r>
                      <a:endParaRPr lang="en-US" sz="1200" b="1" dirty="0">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extLst>
                  <a:ext uri="{0D108BD9-81ED-4DB2-BD59-A6C34878D82A}">
                    <a16:rowId xmlns:a16="http://schemas.microsoft.com/office/drawing/2014/main" xmlns="" val="3234668731"/>
                  </a:ext>
                </a:extLst>
              </a:tr>
              <a:tr h="606278">
                <a:tc>
                  <a:txBody>
                    <a:bodyPr/>
                    <a:lstStyle/>
                    <a:p>
                      <a:pPr algn="just">
                        <a:lnSpc>
                          <a:spcPct val="107000"/>
                        </a:lnSpc>
                        <a:spcAft>
                          <a:spcPts val="800"/>
                        </a:spcAft>
                        <a:buNone/>
                        <a:tabLst>
                          <a:tab pos="2124075" algn="l"/>
                        </a:tabLst>
                      </a:pPr>
                      <a:r>
                        <a:rPr lang="sr-Cyrl-RS" sz="1200" b="1" dirty="0">
                          <a:solidFill>
                            <a:srgbClr val="C00000"/>
                          </a:solidFill>
                          <a:effectLst/>
                          <a:latin typeface="Comic Sans MS" panose="030F0702030302020204" pitchFamily="66" charset="0"/>
                        </a:rPr>
                        <a:t>16.00-16.30</a:t>
                      </a:r>
                      <a:endParaRPr lang="en-US" sz="1200" b="1" dirty="0">
                        <a:solidFill>
                          <a:srgbClr val="C00000"/>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2124075" algn="l"/>
                        </a:tabLst>
                      </a:pPr>
                      <a:r>
                        <a:rPr lang="sr-Cyrl-RS" sz="1400" b="1">
                          <a:solidFill>
                            <a:schemeClr val="accent2">
                              <a:lumMod val="50000"/>
                            </a:schemeClr>
                          </a:solidFill>
                          <a:effectLst/>
                          <a:latin typeface="Comic Sans MS" panose="030F0702030302020204" pitchFamily="66" charset="0"/>
                        </a:rPr>
                        <a:t>Актуелна питања из предшколског васпитања и образовања</a:t>
                      </a:r>
                      <a:endParaRPr lang="en-US" sz="1400" b="1">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2124075" algn="l"/>
                        </a:tabLst>
                      </a:pPr>
                      <a:r>
                        <a:rPr lang="sr-Cyrl-RS" sz="1200" b="1">
                          <a:solidFill>
                            <a:schemeClr val="accent2">
                              <a:lumMod val="50000"/>
                            </a:schemeClr>
                          </a:solidFill>
                          <a:effectLst/>
                          <a:latin typeface="Comic Sans MS" panose="030F0702030302020204" pitchFamily="66" charset="0"/>
                        </a:rPr>
                        <a:t>Интерактивно </a:t>
                      </a:r>
                      <a:endParaRPr lang="en-US" sz="1200" b="1">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944880" algn="l"/>
                          <a:tab pos="2124075" algn="l"/>
                        </a:tabLst>
                      </a:pPr>
                      <a:r>
                        <a:rPr lang="sr-Cyrl-RS" sz="1200" b="1" dirty="0">
                          <a:solidFill>
                            <a:schemeClr val="accent2">
                              <a:lumMod val="50000"/>
                            </a:schemeClr>
                          </a:solidFill>
                          <a:effectLst/>
                          <a:latin typeface="Comic Sans MS" panose="030F0702030302020204" pitchFamily="66" charset="0"/>
                        </a:rPr>
                        <a:t>	Сви учесници</a:t>
                      </a:r>
                      <a:endParaRPr lang="en-US" sz="1200" b="1" dirty="0">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extLst>
                  <a:ext uri="{0D108BD9-81ED-4DB2-BD59-A6C34878D82A}">
                    <a16:rowId xmlns:a16="http://schemas.microsoft.com/office/drawing/2014/main" xmlns="" val="1063343677"/>
                  </a:ext>
                </a:extLst>
              </a:tr>
              <a:tr h="395485">
                <a:tc>
                  <a:txBody>
                    <a:bodyPr/>
                    <a:lstStyle/>
                    <a:p>
                      <a:pPr algn="just">
                        <a:lnSpc>
                          <a:spcPct val="107000"/>
                        </a:lnSpc>
                        <a:spcAft>
                          <a:spcPts val="800"/>
                        </a:spcAft>
                        <a:buNone/>
                        <a:tabLst>
                          <a:tab pos="2124075" algn="l"/>
                        </a:tabLst>
                      </a:pPr>
                      <a:r>
                        <a:rPr lang="sr-Cyrl-RS" sz="1200" b="1" dirty="0">
                          <a:solidFill>
                            <a:srgbClr val="C00000"/>
                          </a:solidFill>
                          <a:effectLst/>
                          <a:latin typeface="Comic Sans MS" panose="030F0702030302020204" pitchFamily="66" charset="0"/>
                        </a:rPr>
                        <a:t>16.30 -17.00</a:t>
                      </a:r>
                      <a:endParaRPr lang="en-US" sz="1200" b="1" dirty="0">
                        <a:solidFill>
                          <a:srgbClr val="C00000"/>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2124075" algn="l"/>
                        </a:tabLst>
                      </a:pPr>
                      <a:r>
                        <a:rPr lang="sr-Cyrl-RS" sz="1400" b="1" dirty="0">
                          <a:solidFill>
                            <a:schemeClr val="accent2">
                              <a:lumMod val="50000"/>
                            </a:schemeClr>
                          </a:solidFill>
                          <a:effectLst/>
                          <a:latin typeface="Comic Sans MS" panose="030F0702030302020204" pitchFamily="66" charset="0"/>
                        </a:rPr>
                        <a:t>Евалуација и подјела сертификата</a:t>
                      </a:r>
                      <a:endParaRPr lang="en-US" sz="1400" b="1" dirty="0">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2124075" algn="l"/>
                        </a:tabLst>
                      </a:pPr>
                      <a:r>
                        <a:rPr lang="sr-Cyrl-RS" sz="1200" b="1">
                          <a:solidFill>
                            <a:schemeClr val="accent2">
                              <a:lumMod val="50000"/>
                            </a:schemeClr>
                          </a:solidFill>
                          <a:effectLst/>
                          <a:latin typeface="Comic Sans MS" panose="030F0702030302020204" pitchFamily="66" charset="0"/>
                        </a:rPr>
                        <a:t>Анкетирање</a:t>
                      </a:r>
                      <a:endParaRPr lang="en-US" sz="1200" b="1">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tc>
                  <a:txBody>
                    <a:bodyPr/>
                    <a:lstStyle/>
                    <a:p>
                      <a:pPr algn="just">
                        <a:lnSpc>
                          <a:spcPct val="107000"/>
                        </a:lnSpc>
                        <a:spcAft>
                          <a:spcPts val="800"/>
                        </a:spcAft>
                        <a:buNone/>
                        <a:tabLst>
                          <a:tab pos="2124075" algn="l"/>
                        </a:tabLst>
                      </a:pPr>
                      <a:r>
                        <a:rPr lang="sr-Cyrl-RS" sz="1200" b="1" dirty="0">
                          <a:solidFill>
                            <a:schemeClr val="accent2">
                              <a:lumMod val="50000"/>
                            </a:schemeClr>
                          </a:solidFill>
                          <a:effectLst/>
                          <a:latin typeface="Comic Sans MS" panose="030F0702030302020204" pitchFamily="66" charset="0"/>
                        </a:rPr>
                        <a:t> </a:t>
                      </a:r>
                      <a:endParaRPr lang="en-US" sz="1200" b="1" dirty="0">
                        <a:solidFill>
                          <a:schemeClr val="accent2">
                            <a:lumMod val="50000"/>
                          </a:schemeClr>
                        </a:solidFill>
                        <a:effectLst/>
                        <a:latin typeface="Comic Sans MS" panose="030F0702030302020204" pitchFamily="66" charset="0"/>
                        <a:ea typeface="Calibri" panose="020F0502020204030204" pitchFamily="34" charset="0"/>
                      </a:endParaRPr>
                    </a:p>
                  </a:txBody>
                  <a:tcPr marL="67262" marR="67262" marT="0" marB="0"/>
                </a:tc>
                <a:extLst>
                  <a:ext uri="{0D108BD9-81ED-4DB2-BD59-A6C34878D82A}">
                    <a16:rowId xmlns:a16="http://schemas.microsoft.com/office/drawing/2014/main" xmlns="" val="213562440"/>
                  </a:ext>
                </a:extLst>
              </a:tr>
            </a:tbl>
          </a:graphicData>
        </a:graphic>
      </p:graphicFrame>
    </p:spTree>
    <p:extLst>
      <p:ext uri="{BB962C8B-B14F-4D97-AF65-F5344CB8AC3E}">
        <p14:creationId xmlns:p14="http://schemas.microsoft.com/office/powerpoint/2010/main" val="2814673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B4B9CCD1-F0E2-14C0-5783-A2B1CC144932}"/>
              </a:ext>
            </a:extLst>
          </p:cNvPr>
          <p:cNvSpPr/>
          <p:nvPr/>
        </p:nvSpPr>
        <p:spPr>
          <a:xfrm>
            <a:off x="8382000" y="6146800"/>
            <a:ext cx="533400"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С</a:t>
            </a:r>
            <a:endParaRPr lang="en-US" b="1" dirty="0">
              <a:solidFill>
                <a:srgbClr val="FF0000"/>
              </a:solidFill>
              <a:latin typeface="Comic Sans MS" panose="030F0702030302020204" pitchFamily="66" charset="0"/>
            </a:endParaRPr>
          </a:p>
        </p:txBody>
      </p:sp>
      <p:sp>
        <p:nvSpPr>
          <p:cNvPr id="5" name="Rectangle: Rounded Corners 4">
            <a:extLst>
              <a:ext uri="{FF2B5EF4-FFF2-40B4-BE49-F238E27FC236}">
                <a16:creationId xmlns:a16="http://schemas.microsoft.com/office/drawing/2014/main" xmlns="" id="{90093357-23CD-0A07-985F-A9D3F8E13820}"/>
              </a:ext>
            </a:extLst>
          </p:cNvPr>
          <p:cNvSpPr/>
          <p:nvPr/>
        </p:nvSpPr>
        <p:spPr>
          <a:xfrm>
            <a:off x="342900" y="3537909"/>
            <a:ext cx="8039100" cy="29136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2000" b="1" dirty="0">
                <a:solidFill>
                  <a:srgbClr val="F70000"/>
                </a:solidFill>
                <a:latin typeface="Comic Sans MS" panose="030F0702030302020204" pitchFamily="66" charset="0"/>
              </a:rPr>
              <a:t>Свака група ће одабрати једну врсту односа о којој ће промишљати.</a:t>
            </a:r>
          </a:p>
          <a:p>
            <a:pPr algn="ctr"/>
            <a:endParaRPr lang="sr-Cyrl-RS" sz="2000" b="1" dirty="0">
              <a:solidFill>
                <a:srgbClr val="F70000"/>
              </a:solidFill>
              <a:latin typeface="Comic Sans MS" panose="030F0702030302020204" pitchFamily="66" charset="0"/>
            </a:endParaRPr>
          </a:p>
          <a:p>
            <a:pPr algn="ctr"/>
            <a:r>
              <a:rPr lang="sr-Cyrl-RS" sz="2000" b="1" dirty="0">
                <a:solidFill>
                  <a:srgbClr val="F70000"/>
                </a:solidFill>
                <a:latin typeface="Comic Sans MS" panose="030F0702030302020204" pitchFamily="66" charset="0"/>
              </a:rPr>
              <a:t>Поразговарајте у групи о врсти односа које сте одабрали, наведите карактеристике тог односа.</a:t>
            </a:r>
          </a:p>
          <a:p>
            <a:pPr algn="ctr"/>
            <a:r>
              <a:rPr lang="sr-Cyrl-RS" sz="2000" b="1" dirty="0">
                <a:solidFill>
                  <a:schemeClr val="accent2">
                    <a:lumMod val="50000"/>
                  </a:schemeClr>
                </a:solidFill>
                <a:latin typeface="Comic Sans MS" panose="030F0702030302020204" pitchFamily="66" charset="0"/>
              </a:rPr>
              <a:t>ЗА РАД ИМАТЕ ДЕСЕТ МИНУТА.</a:t>
            </a:r>
          </a:p>
          <a:p>
            <a:pPr algn="ctr"/>
            <a:endParaRPr lang="sr-Cyrl-RS" sz="2000" b="1" dirty="0">
              <a:solidFill>
                <a:srgbClr val="F70000"/>
              </a:solidFill>
              <a:latin typeface="Comic Sans MS" panose="030F0702030302020204" pitchFamily="66" charset="0"/>
            </a:endParaRPr>
          </a:p>
          <a:p>
            <a:pPr algn="ctr"/>
            <a:r>
              <a:rPr lang="sr-Cyrl-RS" sz="2000" b="1" dirty="0">
                <a:solidFill>
                  <a:srgbClr val="F70000"/>
                </a:solidFill>
                <a:latin typeface="Comic Sans MS" panose="030F0702030302020204" pitchFamily="66" charset="0"/>
              </a:rPr>
              <a:t>Представник групе ће нам укратко навести које су то  карактеристике односа које је ваша група навела.</a:t>
            </a:r>
            <a:endParaRPr lang="en-US" sz="2000" b="1" dirty="0">
              <a:solidFill>
                <a:srgbClr val="F70000"/>
              </a:solidFill>
              <a:latin typeface="Comic Sans MS" panose="030F0702030302020204" pitchFamily="66" charset="0"/>
            </a:endParaRPr>
          </a:p>
        </p:txBody>
      </p:sp>
      <p:pic>
        <p:nvPicPr>
          <p:cNvPr id="2050" name="Picture 2" descr="Brainstorming for Fun and Profit - 5 Tips for Teams - Phil McKinney -  Innovation Mentor and Coach">
            <a:extLst>
              <a:ext uri="{FF2B5EF4-FFF2-40B4-BE49-F238E27FC236}">
                <a16:creationId xmlns:a16="http://schemas.microsoft.com/office/drawing/2014/main" xmlns="" id="{BC326660-AD36-F4AF-34C6-87FA754A0C8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576586"/>
            <a:ext cx="2786562" cy="2656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986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47800" y="228600"/>
            <a:ext cx="6019800" cy="994172"/>
          </a:xfrm>
        </p:spPr>
        <p:txBody>
          <a:bodyPr/>
          <a:lstStyle/>
          <a:p>
            <a:pPr algn="ctr"/>
            <a:r>
              <a:rPr lang="sr-Cyrl-RS" sz="2400" b="1" dirty="0">
                <a:solidFill>
                  <a:srgbClr val="FF0000"/>
                </a:solidFill>
                <a:latin typeface="Comic Sans MS" panose="030F0702030302020204" pitchFamily="66" charset="0"/>
              </a:rPr>
              <a:t> КОМУНИКАЦИЈА</a:t>
            </a:r>
            <a:endParaRPr lang="en-GB" sz="2400" b="1" dirty="0">
              <a:solidFill>
                <a:srgbClr val="FF0000"/>
              </a:solidFill>
              <a:latin typeface="Comic Sans MS" panose="030F0702030302020204" pitchFamily="66" charset="0"/>
            </a:endParaRPr>
          </a:p>
        </p:txBody>
      </p:sp>
      <p:sp>
        <p:nvSpPr>
          <p:cNvPr id="5" name="TextBox 4">
            <a:extLst>
              <a:ext uri="{FF2B5EF4-FFF2-40B4-BE49-F238E27FC236}">
                <a16:creationId xmlns:a16="http://schemas.microsoft.com/office/drawing/2014/main" xmlns="" id="{4BEEECDF-5B3B-58B9-3CD6-8C379B38B7E2}"/>
              </a:ext>
            </a:extLst>
          </p:cNvPr>
          <p:cNvSpPr txBox="1"/>
          <p:nvPr/>
        </p:nvSpPr>
        <p:spPr>
          <a:xfrm>
            <a:off x="381000" y="1240090"/>
            <a:ext cx="8534400" cy="2349426"/>
          </a:xfrm>
          <a:prstGeom prst="rect">
            <a:avLst/>
          </a:prstGeom>
          <a:noFill/>
        </p:spPr>
        <p:txBody>
          <a:bodyPr wrap="square">
            <a:spAutoFit/>
          </a:bodyPr>
          <a:lstStyle/>
          <a:p>
            <a:pPr algn="just">
              <a:lnSpc>
                <a:spcPct val="115000"/>
              </a:lnSpc>
              <a:spcAft>
                <a:spcPts val="1000"/>
              </a:spcAft>
            </a:pPr>
            <a:r>
              <a:rPr lang="sr-Cyrl-C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КОМУНИКАЦИЈА ИМА ТРИ СУШТИНСКЕ ОДЛИКЕ:</a:t>
            </a:r>
            <a:endPar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arabicPeriod"/>
            </a:pPr>
            <a:r>
              <a:rPr lang="sr-Cyrl-CS" sz="20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КОМУНИКАЦИЈА ЈЕ ПРОЦЕС ОСТВАРИВАЊА ВЕЗА МЕЂУ ЉУДИМА;</a:t>
            </a:r>
            <a:endParaRPr lang="en-US" sz="20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arabicPeriod"/>
            </a:pPr>
            <a:r>
              <a:rPr lang="sr-Cyrl-CS" sz="20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КОМУНИКАЦИЈА ЈЕ АКТИВНОСТ;</a:t>
            </a:r>
            <a:endParaRPr lang="en-US" sz="20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sr-Cyrl-CS" sz="20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КОМУНИКАЦИЈА СЕ УЧИ.</a:t>
            </a:r>
          </a:p>
          <a:p>
            <a:pPr lvl="0" algn="r">
              <a:lnSpc>
                <a:spcPct val="115000"/>
              </a:lnSpc>
              <a:spcAft>
                <a:spcPts val="1000"/>
              </a:spcAft>
            </a:pPr>
            <a:r>
              <a:rPr lang="sr-Cyrl-CS" sz="14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(Томић, 2003:29).</a:t>
            </a:r>
            <a:endParaRPr lang="en-US" sz="14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xmlns="" id="{DDC89790-EE51-8489-9827-F71702CD0BA6}"/>
              </a:ext>
            </a:extLst>
          </p:cNvPr>
          <p:cNvSpPr/>
          <p:nvPr/>
        </p:nvSpPr>
        <p:spPr>
          <a:xfrm>
            <a:off x="8382000" y="6146800"/>
            <a:ext cx="533400"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С</a:t>
            </a:r>
            <a:endParaRPr lang="en-US" b="1" dirty="0">
              <a:solidFill>
                <a:srgbClr val="FF0000"/>
              </a:solidFill>
              <a:latin typeface="Comic Sans MS" panose="030F0702030302020204" pitchFamily="66" charset="0"/>
            </a:endParaRPr>
          </a:p>
        </p:txBody>
      </p:sp>
      <p:pic>
        <p:nvPicPr>
          <p:cNvPr id="9220" name="Picture 4" descr="Tumačenje dječijih crteža - Zenski.ba">
            <a:extLst>
              <a:ext uri="{FF2B5EF4-FFF2-40B4-BE49-F238E27FC236}">
                <a16:creationId xmlns:a16="http://schemas.microsoft.com/office/drawing/2014/main" xmlns="" id="{D048E277-EB80-892A-538A-0DE118081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411682"/>
            <a:ext cx="4495800" cy="299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96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65DE9A3-72C3-AD28-5EF8-353C3B4B1DBE}"/>
              </a:ext>
            </a:extLst>
          </p:cNvPr>
          <p:cNvSpPr>
            <a:spLocks noGrp="1"/>
          </p:cNvSpPr>
          <p:nvPr>
            <p:ph idx="1"/>
          </p:nvPr>
        </p:nvSpPr>
        <p:spPr>
          <a:xfrm>
            <a:off x="76200" y="1371601"/>
            <a:ext cx="8915400" cy="4495800"/>
          </a:xfrm>
        </p:spPr>
        <p:txBody>
          <a:bodyPr/>
          <a:lstStyle/>
          <a:p>
            <a:pPr marL="0" indent="0" algn="ctr">
              <a:buNone/>
            </a:pPr>
            <a:r>
              <a:rPr lang="sr-Cyrl-CS" sz="2000" b="1" dirty="0">
                <a:solidFill>
                  <a:schemeClr val="accent2">
                    <a:lumMod val="50000"/>
                  </a:schemeClr>
                </a:solidFill>
                <a:latin typeface="Comic Sans MS" panose="030F0702030302020204" pitchFamily="66" charset="0"/>
                <a:ea typeface="Times New Roman" panose="02020603050405020304" pitchFamily="18" charset="0"/>
              </a:rPr>
              <a:t>Комуникацијски однос </a:t>
            </a:r>
            <a:r>
              <a:rPr lang="sr-Cyrl-CS" sz="2000" b="1" dirty="0">
                <a:solidFill>
                  <a:schemeClr val="accent2">
                    <a:lumMod val="50000"/>
                  </a:schemeClr>
                </a:solidFill>
                <a:effectLst/>
                <a:latin typeface="Comic Sans MS" panose="030F0702030302020204" pitchFamily="66" charset="0"/>
                <a:ea typeface="Times New Roman" panose="02020603050405020304" pitchFamily="18" charset="0"/>
              </a:rPr>
              <a:t>дијете – дијете налази се на врху пирамиде односа у предшколској установи, управо због важности дружења са вршњацима, развијања </a:t>
            </a:r>
            <a:r>
              <a:rPr lang="sr-Cyrl-CS" sz="2000" b="1" dirty="0" err="1">
                <a:solidFill>
                  <a:schemeClr val="accent2">
                    <a:lumMod val="50000"/>
                  </a:schemeClr>
                </a:solidFill>
                <a:effectLst/>
                <a:latin typeface="Comic Sans MS" panose="030F0702030302020204" pitchFamily="66" charset="0"/>
                <a:ea typeface="Times New Roman" panose="02020603050405020304" pitchFamily="18" charset="0"/>
              </a:rPr>
              <a:t>осјећања</a:t>
            </a:r>
            <a:r>
              <a:rPr lang="sr-Cyrl-CS" sz="2000" b="1" dirty="0">
                <a:solidFill>
                  <a:schemeClr val="accent2">
                    <a:lumMod val="50000"/>
                  </a:schemeClr>
                </a:solidFill>
                <a:effectLst/>
                <a:latin typeface="Comic Sans MS" panose="030F0702030302020204" pitchFamily="66" charset="0"/>
                <a:ea typeface="Times New Roman" panose="02020603050405020304" pitchFamily="18" charset="0"/>
              </a:rPr>
              <a:t> припадности групи и проналажење свог </a:t>
            </a:r>
            <a:r>
              <a:rPr lang="sr-Cyrl-CS" sz="2000" b="1" dirty="0" err="1">
                <a:solidFill>
                  <a:schemeClr val="accent2">
                    <a:lumMod val="50000"/>
                  </a:schemeClr>
                </a:solidFill>
                <a:effectLst/>
                <a:latin typeface="Comic Sans MS" panose="030F0702030302020204" pitchFamily="66" charset="0"/>
                <a:ea typeface="Times New Roman" panose="02020603050405020304" pitchFamily="18" charset="0"/>
              </a:rPr>
              <a:t>мјеста</a:t>
            </a:r>
            <a:r>
              <a:rPr lang="sr-Cyrl-CS" sz="2000" b="1" dirty="0">
                <a:solidFill>
                  <a:schemeClr val="accent2">
                    <a:lumMod val="50000"/>
                  </a:schemeClr>
                </a:solidFill>
                <a:effectLst/>
                <a:latin typeface="Comic Sans MS" panose="030F0702030302020204" pitchFamily="66" charset="0"/>
                <a:ea typeface="Times New Roman" panose="02020603050405020304" pitchFamily="18" charset="0"/>
              </a:rPr>
              <a:t> у </a:t>
            </a:r>
            <a:r>
              <a:rPr lang="sr-Cyrl-CS" sz="2000" b="1" dirty="0" err="1">
                <a:solidFill>
                  <a:schemeClr val="accent2">
                    <a:lumMod val="50000"/>
                  </a:schemeClr>
                </a:solidFill>
                <a:effectLst/>
                <a:latin typeface="Comic Sans MS" panose="030F0702030302020204" pitchFamily="66" charset="0"/>
                <a:ea typeface="Times New Roman" panose="02020603050405020304" pitchFamily="18" charset="0"/>
              </a:rPr>
              <a:t>свијету</a:t>
            </a:r>
            <a:r>
              <a:rPr lang="sr-Cyrl-CS" sz="2000" b="1" dirty="0">
                <a:solidFill>
                  <a:schemeClr val="accent2">
                    <a:lumMod val="50000"/>
                  </a:schemeClr>
                </a:solidFill>
                <a:effectLst/>
                <a:latin typeface="Comic Sans MS" panose="030F0702030302020204" pitchFamily="66" charset="0"/>
                <a:ea typeface="Times New Roman" panose="02020603050405020304" pitchFamily="18" charset="0"/>
              </a:rPr>
              <a:t> који нас окружује. Укључивањем </a:t>
            </a:r>
            <a:r>
              <a:rPr lang="sr-Cyrl-CS" sz="2000" b="1" dirty="0" err="1">
                <a:solidFill>
                  <a:schemeClr val="accent2">
                    <a:lumMod val="50000"/>
                  </a:schemeClr>
                </a:solidFill>
                <a:effectLst/>
                <a:latin typeface="Comic Sans MS" panose="030F0702030302020204" pitchFamily="66" charset="0"/>
                <a:ea typeface="Times New Roman" panose="02020603050405020304" pitchFamily="18" charset="0"/>
              </a:rPr>
              <a:t>дјетета</a:t>
            </a:r>
            <a:r>
              <a:rPr lang="sr-Cyrl-CS" sz="2000" b="1" dirty="0">
                <a:solidFill>
                  <a:schemeClr val="accent2">
                    <a:lumMod val="50000"/>
                  </a:schemeClr>
                </a:solidFill>
                <a:effectLst/>
                <a:latin typeface="Comic Sans MS" panose="030F0702030302020204" pitchFamily="66" charset="0"/>
                <a:ea typeface="Times New Roman" panose="02020603050405020304" pitchFamily="18" charset="0"/>
              </a:rPr>
              <a:t> у васпитну групу, пред њега стављамо бројне изазове, из темеља </a:t>
            </a:r>
            <a:r>
              <a:rPr lang="sr-Cyrl-CS" sz="2000" b="1" dirty="0" err="1">
                <a:solidFill>
                  <a:schemeClr val="accent2">
                    <a:lumMod val="50000"/>
                  </a:schemeClr>
                </a:solidFill>
                <a:effectLst/>
                <a:latin typeface="Comic Sans MS" panose="030F0702030302020204" pitchFamily="66" charset="0"/>
                <a:ea typeface="Times New Roman" panose="02020603050405020304" pitchFamily="18" charset="0"/>
              </a:rPr>
              <a:t>мијењамо</a:t>
            </a:r>
            <a:r>
              <a:rPr lang="sr-Cyrl-CS" sz="2000" b="1" dirty="0">
                <a:solidFill>
                  <a:schemeClr val="accent2">
                    <a:lumMod val="50000"/>
                  </a:schemeClr>
                </a:solidFill>
                <a:effectLst/>
                <a:latin typeface="Comic Sans MS" panose="030F0702030302020204" pitchFamily="66" charset="0"/>
                <a:ea typeface="Times New Roman" panose="02020603050405020304" pitchFamily="18" charset="0"/>
              </a:rPr>
              <a:t> његову свакодневицу и живот уопште.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Дијете</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се</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навикава</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на</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ново</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мјесто</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вријеме</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које</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проводи</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у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вртићу</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услове</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учествује</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у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новим</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активностима</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и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добија</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потпуно</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нову</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улогу</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en-US" sz="2000" b="1" dirty="0">
              <a:solidFill>
                <a:schemeClr val="accent2">
                  <a:lumMod val="50000"/>
                </a:schemeClr>
              </a:solidFill>
              <a:latin typeface="Comic Sans MS" panose="030F0702030302020204" pitchFamily="66" charset="0"/>
              <a:ea typeface="Times New Roman" panose="02020603050405020304" pitchFamily="18" charset="0"/>
            </a:endParaRPr>
          </a:p>
          <a:p>
            <a:pPr marL="0" indent="0" algn="ctr">
              <a:buNone/>
            </a:pPr>
            <a:r>
              <a:rPr lang="sr-Cyrl-CS" sz="2000" b="1" dirty="0">
                <a:solidFill>
                  <a:schemeClr val="accent2">
                    <a:lumMod val="50000"/>
                  </a:schemeClr>
                </a:solidFill>
                <a:effectLst/>
                <a:latin typeface="Comic Sans MS" panose="030F0702030302020204" pitchFamily="66" charset="0"/>
                <a:ea typeface="Times New Roman" panose="02020603050405020304" pitchFamily="18" charset="0"/>
              </a:rPr>
              <a:t>Успостављајући интеракцију са другом </a:t>
            </a:r>
            <a:r>
              <a:rPr lang="sr-Cyrl-CS" sz="2000" b="1" dirty="0" err="1">
                <a:solidFill>
                  <a:schemeClr val="accent2">
                    <a:lumMod val="50000"/>
                  </a:schemeClr>
                </a:solidFill>
                <a:effectLst/>
                <a:latin typeface="Comic Sans MS" panose="030F0702030302020204" pitchFamily="66" charset="0"/>
                <a:ea typeface="Times New Roman" panose="02020603050405020304" pitchFamily="18" charset="0"/>
              </a:rPr>
              <a:t>дјецом</a:t>
            </a:r>
            <a:r>
              <a:rPr lang="sr-Cyrl-CS" sz="2000" b="1" dirty="0">
                <a:solidFill>
                  <a:schemeClr val="accent2">
                    <a:lumMod val="50000"/>
                  </a:schemeClr>
                </a:solidFill>
                <a:effectLst/>
                <a:latin typeface="Comic Sans MS" panose="030F0702030302020204" pitchFamily="66" charset="0"/>
                <a:ea typeface="Times New Roman" panose="02020603050405020304" pitchFamily="18" charset="0"/>
              </a:rPr>
              <a:t> дијете проширује своја социјална искуства стечена у породици, утиче на развој сопствене самоконтроле, социјалних компетенција и одговорности. Исто тако, осамостаљује се, стиче самопоуздање и способност превазилажења тешкоћа у контакту са другом </a:t>
            </a:r>
            <a:r>
              <a:rPr lang="sr-Cyrl-CS" sz="2000" b="1" dirty="0" err="1">
                <a:solidFill>
                  <a:schemeClr val="accent2">
                    <a:lumMod val="50000"/>
                  </a:schemeClr>
                </a:solidFill>
                <a:effectLst/>
                <a:latin typeface="Comic Sans MS" panose="030F0702030302020204" pitchFamily="66" charset="0"/>
                <a:ea typeface="Times New Roman" panose="02020603050405020304" pitchFamily="18" charset="0"/>
              </a:rPr>
              <a:t>дјецом</a:t>
            </a:r>
            <a:r>
              <a:rPr lang="sr-Cyrl-CS" sz="2000" b="1" dirty="0">
                <a:solidFill>
                  <a:schemeClr val="accent2">
                    <a:lumMod val="50000"/>
                  </a:schemeClr>
                </a:solidFill>
                <a:effectLst/>
                <a:latin typeface="Comic Sans MS" panose="030F0702030302020204" pitchFamily="66" charset="0"/>
                <a:ea typeface="Times New Roman" panose="02020603050405020304" pitchFamily="18" charset="0"/>
              </a:rPr>
              <a:t>. </a:t>
            </a:r>
            <a:endParaRPr lang="en-US" sz="2000" b="1" dirty="0">
              <a:solidFill>
                <a:schemeClr val="accent2">
                  <a:lumMod val="50000"/>
                </a:schemeClr>
              </a:solidFill>
              <a:latin typeface="Times New Roman" panose="02020603050405020304" pitchFamily="18" charset="0"/>
            </a:endParaRPr>
          </a:p>
          <a:p>
            <a:pPr marL="0" indent="0" algn="ctr">
              <a:buNone/>
            </a:pPr>
            <a:r>
              <a:rPr lang="sr-Cyrl-CS" sz="20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ИГРА, КАО НАЈВАЖНИЈА АКТИВНОСТ ДЈЕТЕТА  ЈЕ „КЉУЧНИ АЛАТ“ ЗА УСПОСТАВЉАЊЕ ПАРТНЕРСКИХ ОДНОСА.</a:t>
            </a:r>
            <a:endParaRPr lang="sr-Cyrl-CS" sz="20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0" indent="0" algn="ctr">
              <a:buNone/>
            </a:pPr>
            <a:endParaRPr lang="en-US" b="1" dirty="0">
              <a:solidFill>
                <a:schemeClr val="accent2">
                  <a:lumMod val="50000"/>
                </a:schemeClr>
              </a:solidFill>
              <a:latin typeface="Comic Sans MS" panose="030F0702030302020204" pitchFamily="66" charset="0"/>
            </a:endParaRPr>
          </a:p>
        </p:txBody>
      </p:sp>
      <p:sp>
        <p:nvSpPr>
          <p:cNvPr id="4" name="Oval 3">
            <a:extLst>
              <a:ext uri="{FF2B5EF4-FFF2-40B4-BE49-F238E27FC236}">
                <a16:creationId xmlns:a16="http://schemas.microsoft.com/office/drawing/2014/main" xmlns="" id="{B52E10E9-1D08-6FA0-9132-41B6EADD0903}"/>
              </a:ext>
            </a:extLst>
          </p:cNvPr>
          <p:cNvSpPr/>
          <p:nvPr/>
        </p:nvSpPr>
        <p:spPr>
          <a:xfrm>
            <a:off x="1371600" y="304800"/>
            <a:ext cx="6324600" cy="9144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70000"/>
                </a:solidFill>
                <a:latin typeface="Comic Sans MS" panose="030F0702030302020204" pitchFamily="66" charset="0"/>
              </a:rPr>
              <a:t>ДИЈЕТЕ - ДИЈЕТЕ</a:t>
            </a:r>
            <a:endParaRPr lang="en-US" b="1" dirty="0">
              <a:solidFill>
                <a:srgbClr val="F70000"/>
              </a:solidFill>
              <a:latin typeface="Comic Sans MS" panose="030F0702030302020204" pitchFamily="66" charset="0"/>
            </a:endParaRPr>
          </a:p>
        </p:txBody>
      </p:sp>
      <p:sp>
        <p:nvSpPr>
          <p:cNvPr id="2" name="Oval 1">
            <a:extLst>
              <a:ext uri="{FF2B5EF4-FFF2-40B4-BE49-F238E27FC236}">
                <a16:creationId xmlns:a16="http://schemas.microsoft.com/office/drawing/2014/main" xmlns="" id="{6256C867-90CC-5AC8-75E0-B604C745BCCB}"/>
              </a:ext>
            </a:extLst>
          </p:cNvPr>
          <p:cNvSpPr/>
          <p:nvPr/>
        </p:nvSpPr>
        <p:spPr>
          <a:xfrm>
            <a:off x="8382000" y="6248400"/>
            <a:ext cx="533400" cy="457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С</a:t>
            </a:r>
            <a:endParaRPr 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911275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066228-925F-9728-81B4-49BF259E67C1}"/>
              </a:ext>
            </a:extLst>
          </p:cNvPr>
          <p:cNvSpPr>
            <a:spLocks noGrp="1"/>
          </p:cNvSpPr>
          <p:nvPr>
            <p:ph idx="1"/>
          </p:nvPr>
        </p:nvSpPr>
        <p:spPr>
          <a:xfrm>
            <a:off x="762000" y="228600"/>
            <a:ext cx="7772400" cy="4602163"/>
          </a:xfrm>
        </p:spPr>
        <p:txBody>
          <a:bodyPr/>
          <a:lstStyle/>
          <a:p>
            <a:pPr indent="0" algn="ctr">
              <a:spcAft>
                <a:spcPts val="1000"/>
              </a:spcAft>
              <a:buNone/>
            </a:pPr>
            <a:r>
              <a:rPr lang="sr-Cyrl-CS" sz="20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Играјући се, </a:t>
            </a:r>
            <a:r>
              <a:rPr lang="sr-Cyrl-CS" sz="2000" b="1" dirty="0" err="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дјеца</a:t>
            </a:r>
            <a:r>
              <a:rPr lang="sr-Cyrl-CS" sz="20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спонтано успостављају односе, овладавају новим обрасцима понашања, уче правила заједничког функционисања, </a:t>
            </a:r>
            <a:r>
              <a:rPr lang="sr-Cyrl-CS" sz="2000" b="1" dirty="0" err="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вјежбају</a:t>
            </a:r>
            <a:r>
              <a:rPr lang="sr-Cyrl-CS" sz="20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социјалне улоге</a:t>
            </a:r>
            <a:r>
              <a:rPr lang="sr-Cyrl-CS" sz="20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a:t>
            </a:r>
            <a:r>
              <a:rPr lang="sr-Cyrl-CS" sz="20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sr-Cyrl-CS" sz="2000" b="1" dirty="0" err="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рјешавају</a:t>
            </a:r>
            <a:r>
              <a:rPr lang="sr-Cyrl-CS" sz="20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евентуалне сметње у међусобној комуникацији</a:t>
            </a:r>
            <a:r>
              <a:rPr lang="sr-Cyrl-CS" sz="20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што је основа за развој партнерских односа.</a:t>
            </a:r>
          </a:p>
          <a:p>
            <a:pPr indent="0" algn="ctr">
              <a:spcAft>
                <a:spcPts val="1000"/>
              </a:spcAft>
              <a:buNone/>
            </a:pPr>
            <a:r>
              <a:rPr lang="ru-RU" sz="2000" b="1" dirty="0">
                <a:solidFill>
                  <a:schemeClr val="accent2">
                    <a:lumMod val="50000"/>
                  </a:schemeClr>
                </a:solidFill>
                <a:latin typeface="Comic Sans MS" panose="030F0702030302020204" pitchFamily="66" charset="0"/>
              </a:rPr>
              <a:t>Кроз игру, нарочито СИМБОЛИЧКУ, дјеца:</a:t>
            </a:r>
          </a:p>
          <a:p>
            <a:pPr>
              <a:buFont typeface="Arial" panose="020B0604020202020204" pitchFamily="34" charset="0"/>
              <a:buChar char="•"/>
            </a:pPr>
            <a:r>
              <a:rPr lang="ru-RU" sz="2000" b="1" dirty="0">
                <a:solidFill>
                  <a:schemeClr val="accent2">
                    <a:lumMod val="50000"/>
                  </a:schemeClr>
                </a:solidFill>
                <a:latin typeface="Comic Sans MS" panose="030F0702030302020204" pitchFamily="66" charset="0"/>
              </a:rPr>
              <a:t>развијају комуникацијске вештине,</a:t>
            </a:r>
          </a:p>
          <a:p>
            <a:pPr>
              <a:buFont typeface="Arial" panose="020B0604020202020204" pitchFamily="34" charset="0"/>
              <a:buChar char="•"/>
            </a:pPr>
            <a:r>
              <a:rPr lang="ru-RU" sz="2000" b="1" dirty="0">
                <a:solidFill>
                  <a:schemeClr val="accent2">
                    <a:lumMod val="50000"/>
                  </a:schemeClr>
                </a:solidFill>
                <a:latin typeface="Comic Sans MS" panose="030F0702030302020204" pitchFamily="66" charset="0"/>
              </a:rPr>
              <a:t>осамостаљују се,</a:t>
            </a:r>
          </a:p>
          <a:p>
            <a:pPr>
              <a:buFont typeface="Arial" panose="020B0604020202020204" pitchFamily="34" charset="0"/>
              <a:buChar char="•"/>
            </a:pPr>
            <a:r>
              <a:rPr lang="ru-RU" sz="2000" b="1" dirty="0">
                <a:solidFill>
                  <a:schemeClr val="accent2">
                    <a:lumMod val="50000"/>
                  </a:schemeClr>
                </a:solidFill>
                <a:latin typeface="Comic Sans MS" panose="030F0702030302020204" pitchFamily="66" charset="0"/>
              </a:rPr>
              <a:t>уче се самоконтроли,</a:t>
            </a:r>
          </a:p>
          <a:p>
            <a:pPr>
              <a:buFont typeface="Arial" panose="020B0604020202020204" pitchFamily="34" charset="0"/>
              <a:buChar char="•"/>
            </a:pPr>
            <a:r>
              <a:rPr lang="ru-RU" sz="2000" b="1" dirty="0">
                <a:solidFill>
                  <a:schemeClr val="accent2">
                    <a:lumMod val="50000"/>
                  </a:schemeClr>
                </a:solidFill>
                <a:latin typeface="Comic Sans MS" panose="030F0702030302020204" pitchFamily="66" charset="0"/>
              </a:rPr>
              <a:t>развијају самопоуздање, </a:t>
            </a:r>
          </a:p>
          <a:p>
            <a:pPr>
              <a:buFont typeface="Arial" panose="020B0604020202020204" pitchFamily="34" charset="0"/>
              <a:buChar char="•"/>
            </a:pPr>
            <a:r>
              <a:rPr lang="ru-RU" sz="2000" b="1" dirty="0">
                <a:solidFill>
                  <a:schemeClr val="accent2">
                    <a:lumMod val="50000"/>
                  </a:schemeClr>
                </a:solidFill>
                <a:latin typeface="Comic Sans MS" panose="030F0702030302020204" pitchFamily="66" charset="0"/>
              </a:rPr>
              <a:t>уче сарадњу и преговарање,те заједничко доношење одлука,</a:t>
            </a:r>
          </a:p>
          <a:p>
            <a:pPr>
              <a:buFont typeface="Arial" panose="020B0604020202020204" pitchFamily="34" charset="0"/>
              <a:buChar char="•"/>
            </a:pPr>
            <a:r>
              <a:rPr lang="ru-RU" sz="2000" b="1" dirty="0">
                <a:solidFill>
                  <a:schemeClr val="accent2">
                    <a:lumMod val="50000"/>
                  </a:schemeClr>
                </a:solidFill>
                <a:latin typeface="Comic Sans MS" panose="030F0702030302020204" pitchFamily="66" charset="0"/>
              </a:rPr>
              <a:t>увежбавају рјешавање сукоба,</a:t>
            </a:r>
          </a:p>
          <a:p>
            <a:pPr>
              <a:buFont typeface="Arial" panose="020B0604020202020204" pitchFamily="34" charset="0"/>
              <a:buChar char="•"/>
            </a:pPr>
            <a:r>
              <a:rPr lang="ru-RU" sz="2000" b="1" dirty="0">
                <a:solidFill>
                  <a:schemeClr val="accent2">
                    <a:lumMod val="50000"/>
                  </a:schemeClr>
                </a:solidFill>
                <a:latin typeface="Comic Sans MS" panose="030F0702030302020204" pitchFamily="66" charset="0"/>
              </a:rPr>
              <a:t>граде пријатељства и повјерење,</a:t>
            </a:r>
          </a:p>
          <a:p>
            <a:pPr>
              <a:buFont typeface="Arial" panose="020B0604020202020204" pitchFamily="34" charset="0"/>
              <a:buChar char="•"/>
            </a:pPr>
            <a:r>
              <a:rPr lang="ru-RU" sz="2000" b="1" dirty="0">
                <a:solidFill>
                  <a:schemeClr val="accent2">
                    <a:lumMod val="50000"/>
                  </a:schemeClr>
                </a:solidFill>
                <a:latin typeface="Comic Sans MS" panose="030F0702030302020204" pitchFamily="66" charset="0"/>
              </a:rPr>
              <a:t>изражавају емоције и разумију друге и другачије,</a:t>
            </a:r>
          </a:p>
          <a:p>
            <a:pPr>
              <a:buFont typeface="Arial" panose="020B0604020202020204" pitchFamily="34" charset="0"/>
              <a:buChar char="•"/>
            </a:pPr>
            <a:r>
              <a:rPr lang="ru-RU" sz="2000" b="1" dirty="0">
                <a:solidFill>
                  <a:schemeClr val="accent2">
                    <a:lumMod val="50000"/>
                  </a:schemeClr>
                </a:solidFill>
                <a:latin typeface="Comic Sans MS" panose="030F0702030302020204" pitchFamily="66" charset="0"/>
              </a:rPr>
              <a:t>уче се заједничком доношењу одлука,</a:t>
            </a:r>
          </a:p>
          <a:p>
            <a:pPr>
              <a:buFont typeface="Arial" panose="020B0604020202020204" pitchFamily="34" charset="0"/>
              <a:buChar char="•"/>
            </a:pPr>
            <a:r>
              <a:rPr lang="ru-RU" sz="2000" b="1" dirty="0">
                <a:solidFill>
                  <a:schemeClr val="accent2">
                    <a:lumMod val="50000"/>
                  </a:schemeClr>
                </a:solidFill>
                <a:latin typeface="Comic Sans MS" panose="030F0702030302020204" pitchFamily="66" charset="0"/>
              </a:rPr>
              <a:t>вршњачко учење и још много тога.</a:t>
            </a:r>
          </a:p>
          <a:p>
            <a:pPr>
              <a:buFont typeface="Arial" panose="020B0604020202020204" pitchFamily="34" charset="0"/>
              <a:buChar char="•"/>
            </a:pPr>
            <a:endParaRPr lang="ru-RU" sz="2000" b="1" dirty="0">
              <a:solidFill>
                <a:schemeClr val="accent2">
                  <a:lumMod val="50000"/>
                </a:schemeClr>
              </a:solidFill>
              <a:latin typeface="Comic Sans MS" panose="030F0702030302020204" pitchFamily="66" charset="0"/>
            </a:endParaRPr>
          </a:p>
          <a:p>
            <a:pPr>
              <a:buFont typeface="Arial" panose="020B0604020202020204" pitchFamily="34" charset="0"/>
              <a:buChar char="•"/>
            </a:pPr>
            <a:endParaRPr lang="ru-RU" sz="2000" b="1" dirty="0">
              <a:solidFill>
                <a:schemeClr val="accent2">
                  <a:lumMod val="50000"/>
                </a:schemeClr>
              </a:solidFill>
              <a:latin typeface="Comic Sans MS" panose="030F0702030302020204" pitchFamily="66" charset="0"/>
            </a:endParaRPr>
          </a:p>
          <a:p>
            <a:pPr marL="0" indent="0">
              <a:buNone/>
            </a:pPr>
            <a:endParaRPr lang="en-US" dirty="0"/>
          </a:p>
        </p:txBody>
      </p:sp>
      <p:sp>
        <p:nvSpPr>
          <p:cNvPr id="7" name="Oval 6">
            <a:extLst>
              <a:ext uri="{FF2B5EF4-FFF2-40B4-BE49-F238E27FC236}">
                <a16:creationId xmlns:a16="http://schemas.microsoft.com/office/drawing/2014/main" xmlns="" id="{E3B4F104-95B1-2947-3D70-500FE6F52C29}"/>
              </a:ext>
            </a:extLst>
          </p:cNvPr>
          <p:cNvSpPr/>
          <p:nvPr/>
        </p:nvSpPr>
        <p:spPr>
          <a:xfrm>
            <a:off x="8382000" y="6146800"/>
            <a:ext cx="533400"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С</a:t>
            </a:r>
            <a:endParaRPr 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602600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780A815-02EC-E1A2-6F56-8EA88A95709B}"/>
              </a:ext>
            </a:extLst>
          </p:cNvPr>
          <p:cNvSpPr>
            <a:spLocks noGrp="1"/>
          </p:cNvSpPr>
          <p:nvPr>
            <p:ph idx="1"/>
          </p:nvPr>
        </p:nvSpPr>
        <p:spPr>
          <a:xfrm>
            <a:off x="228600" y="1371601"/>
            <a:ext cx="8686800" cy="2209800"/>
          </a:xfrm>
        </p:spPr>
        <p:txBody>
          <a:bodyPr/>
          <a:lstStyle/>
          <a:p>
            <a:pPr marL="0" indent="0" algn="ctr">
              <a:buNone/>
            </a:pPr>
            <a:r>
              <a:rPr lang="sr-Cyrl-C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Задатак одраслих у грађењу комуникацијског односа                      дијете-дијете огледа се у стварању богате и подстицајне средине за игру и учење, </a:t>
            </a:r>
            <a:r>
              <a:rPr lang="sr-Cyrl-C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његовању</a:t>
            </a:r>
            <a:r>
              <a:rPr lang="sr-Cyrl-C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позитивне педагошке климе у васпитној групи и давање </a:t>
            </a:r>
            <a:r>
              <a:rPr lang="sr-Cyrl-C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примјера</a:t>
            </a:r>
            <a:r>
              <a:rPr lang="sr-Cyrl-C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властитим понашањем, како у односу са </a:t>
            </a:r>
            <a:r>
              <a:rPr lang="sr-Cyrl-C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дјецом</a:t>
            </a:r>
            <a:r>
              <a:rPr lang="sr-Cyrl-C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тако и са њиховим родитељима, другим васпитачима и свима другима са којима долазе у контакт. </a:t>
            </a:r>
            <a:endPar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p>
            <a:endParaRPr lang="en-US" dirty="0"/>
          </a:p>
        </p:txBody>
      </p:sp>
      <p:pic>
        <p:nvPicPr>
          <p:cNvPr id="2050" name="Picture 2" descr="VAŽNOST IGRE ZA RAZVOJ DJETETA - vrtickiki">
            <a:extLst>
              <a:ext uri="{FF2B5EF4-FFF2-40B4-BE49-F238E27FC236}">
                <a16:creationId xmlns:a16="http://schemas.microsoft.com/office/drawing/2014/main" xmlns="" id="{6F4A97DC-246B-1EC6-FA2D-D1E8DC9A5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505200"/>
            <a:ext cx="4754880"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xmlns="" id="{F557D96B-1D9A-C477-ECCB-307BFE8C2838}"/>
              </a:ext>
            </a:extLst>
          </p:cNvPr>
          <p:cNvSpPr/>
          <p:nvPr/>
        </p:nvSpPr>
        <p:spPr>
          <a:xfrm>
            <a:off x="8382000" y="6146800"/>
            <a:ext cx="533400"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С</a:t>
            </a:r>
            <a:endParaRPr 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844117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466C8AC-9995-0CAC-3D59-E2CACE75026E}"/>
              </a:ext>
            </a:extLst>
          </p:cNvPr>
          <p:cNvSpPr>
            <a:spLocks noGrp="1"/>
          </p:cNvSpPr>
          <p:nvPr>
            <p:ph idx="1"/>
          </p:nvPr>
        </p:nvSpPr>
        <p:spPr>
          <a:xfrm>
            <a:off x="152400" y="1447800"/>
            <a:ext cx="8610600" cy="4830763"/>
          </a:xfrm>
        </p:spPr>
        <p:txBody>
          <a:bodyPr/>
          <a:lstStyle/>
          <a:p>
            <a:pPr marL="0" indent="0" algn="just">
              <a:lnSpc>
                <a:spcPct val="115000"/>
              </a:lnSpc>
              <a:spcAft>
                <a:spcPts val="1000"/>
              </a:spcAft>
              <a:buNone/>
            </a:pPr>
            <a:r>
              <a:rPr lang="sr-Cyrl-C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en-US" dirty="0"/>
          </a:p>
        </p:txBody>
      </p:sp>
      <p:sp>
        <p:nvSpPr>
          <p:cNvPr id="6" name="Oval 5">
            <a:extLst>
              <a:ext uri="{FF2B5EF4-FFF2-40B4-BE49-F238E27FC236}">
                <a16:creationId xmlns:a16="http://schemas.microsoft.com/office/drawing/2014/main" xmlns="" id="{7DED6EC3-1F2C-6B4A-FA8E-3DC1DF5F7C7D}"/>
              </a:ext>
            </a:extLst>
          </p:cNvPr>
          <p:cNvSpPr/>
          <p:nvPr/>
        </p:nvSpPr>
        <p:spPr>
          <a:xfrm>
            <a:off x="2667000" y="228600"/>
            <a:ext cx="4575464" cy="73349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ДИЈЕТЕ - ВАСПИТАЧ</a:t>
            </a:r>
            <a:endParaRPr lang="en-US" b="1" dirty="0">
              <a:solidFill>
                <a:schemeClr val="accent2">
                  <a:lumMod val="50000"/>
                </a:schemeClr>
              </a:solidFill>
              <a:latin typeface="Comic Sans MS" panose="030F0702030302020204" pitchFamily="66" charset="0"/>
            </a:endParaRPr>
          </a:p>
        </p:txBody>
      </p:sp>
      <p:sp>
        <p:nvSpPr>
          <p:cNvPr id="7" name="Oval 6">
            <a:extLst>
              <a:ext uri="{FF2B5EF4-FFF2-40B4-BE49-F238E27FC236}">
                <a16:creationId xmlns:a16="http://schemas.microsoft.com/office/drawing/2014/main" xmlns="" id="{72BCA52D-31FD-DFDB-6D45-4F7635861D0F}"/>
              </a:ext>
            </a:extLst>
          </p:cNvPr>
          <p:cNvSpPr/>
          <p:nvPr/>
        </p:nvSpPr>
        <p:spPr>
          <a:xfrm>
            <a:off x="8382000" y="6146800"/>
            <a:ext cx="533400"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С</a:t>
            </a:r>
            <a:endParaRPr lang="en-US" b="1" dirty="0">
              <a:solidFill>
                <a:srgbClr val="FF0000"/>
              </a:solidFill>
              <a:latin typeface="Comic Sans MS" panose="030F0702030302020204" pitchFamily="66" charset="0"/>
            </a:endParaRPr>
          </a:p>
        </p:txBody>
      </p:sp>
      <p:sp>
        <p:nvSpPr>
          <p:cNvPr id="8" name="Content Placeholder 2">
            <a:extLst>
              <a:ext uri="{FF2B5EF4-FFF2-40B4-BE49-F238E27FC236}">
                <a16:creationId xmlns:a16="http://schemas.microsoft.com/office/drawing/2014/main" xmlns="" id="{4358524C-8C42-4536-808D-E3B39A44FC23}"/>
              </a:ext>
            </a:extLst>
          </p:cNvPr>
          <p:cNvSpPr txBox="1">
            <a:spLocks/>
          </p:cNvSpPr>
          <p:nvPr/>
        </p:nvSpPr>
        <p:spPr bwMode="auto">
          <a:xfrm>
            <a:off x="495300" y="1336819"/>
            <a:ext cx="81534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lgn="ctr">
              <a:buFontTx/>
              <a:buNone/>
            </a:pPr>
            <a:r>
              <a:rPr lang="sr-Cyrl-RS" sz="2000" b="1" kern="0" dirty="0">
                <a:solidFill>
                  <a:srgbClr val="FF0000"/>
                </a:solidFill>
                <a:latin typeface="Comic Sans MS" panose="030F0702030302020204" pitchFamily="66" charset="0"/>
              </a:rPr>
              <a:t>Односи између одраслих и </a:t>
            </a:r>
            <a:r>
              <a:rPr lang="sr-Cyrl-RS" sz="2000" b="1" kern="0" dirty="0" err="1">
                <a:solidFill>
                  <a:srgbClr val="FF0000"/>
                </a:solidFill>
                <a:latin typeface="Comic Sans MS" panose="030F0702030302020204" pitchFamily="66" charset="0"/>
              </a:rPr>
              <a:t>дјеце</a:t>
            </a:r>
            <a:r>
              <a:rPr lang="sr-Cyrl-RS" sz="2000" b="1" kern="0" dirty="0">
                <a:solidFill>
                  <a:srgbClr val="FF0000"/>
                </a:solidFill>
                <a:latin typeface="Comic Sans MS" panose="030F0702030302020204" pitchFamily="66" charset="0"/>
              </a:rPr>
              <a:t>, као и </a:t>
            </a:r>
            <a:r>
              <a:rPr lang="sr-Cyrl-RS" sz="2000" b="1" kern="0" dirty="0" err="1">
                <a:solidFill>
                  <a:srgbClr val="FF0000"/>
                </a:solidFill>
                <a:latin typeface="Comic Sans MS" panose="030F0702030302020204" pitchFamily="66" charset="0"/>
              </a:rPr>
              <a:t>дјеце</a:t>
            </a:r>
            <a:r>
              <a:rPr lang="sr-Cyrl-RS" sz="2000" b="1" kern="0" dirty="0">
                <a:solidFill>
                  <a:srgbClr val="FF0000"/>
                </a:solidFill>
                <a:latin typeface="Comic Sans MS" panose="030F0702030302020204" pitchFamily="66" charset="0"/>
              </a:rPr>
              <a:t> међусобно, од кључног су значаја за развој </a:t>
            </a:r>
            <a:r>
              <a:rPr lang="sr-Cyrl-RS" sz="2000" b="1" kern="0" dirty="0" err="1">
                <a:solidFill>
                  <a:srgbClr val="FF0000"/>
                </a:solidFill>
                <a:latin typeface="Comic Sans MS" panose="030F0702030302020204" pitchFamily="66" charset="0"/>
              </a:rPr>
              <a:t>дјетета</a:t>
            </a:r>
            <a:r>
              <a:rPr lang="sr-Cyrl-RS" sz="2000" b="1" kern="0" dirty="0">
                <a:solidFill>
                  <a:srgbClr val="FF0000"/>
                </a:solidFill>
                <a:latin typeface="Comic Sans MS" panose="030F0702030302020204" pitchFamily="66" charset="0"/>
              </a:rPr>
              <a:t>, у свим његовим аспектима.</a:t>
            </a:r>
          </a:p>
          <a:p>
            <a:pPr marL="0" indent="0" algn="ctr">
              <a:buFontTx/>
              <a:buNone/>
            </a:pPr>
            <a:endParaRPr lang="sr-Cyrl-RS" sz="2000" b="1" kern="0" dirty="0">
              <a:solidFill>
                <a:srgbClr val="FF0000"/>
              </a:solidFill>
              <a:latin typeface="Comic Sans MS" panose="030F0702030302020204" pitchFamily="66" charset="0"/>
            </a:endParaRPr>
          </a:p>
          <a:p>
            <a:pPr algn="just">
              <a:buFont typeface="Wingdings" panose="05000000000000000000" pitchFamily="2" charset="2"/>
              <a:buChar char="v"/>
            </a:pPr>
            <a:r>
              <a:rPr lang="sr-Cyrl-RS" sz="2000" kern="0" dirty="0">
                <a:latin typeface="Comic Sans MS" panose="030F0702030302020204" pitchFamily="66" charset="0"/>
              </a:rPr>
              <a:t> </a:t>
            </a:r>
            <a:r>
              <a:rPr lang="sr-Cyrl-RS" sz="2000" b="1" kern="0" dirty="0" err="1">
                <a:solidFill>
                  <a:srgbClr val="002060"/>
                </a:solidFill>
                <a:latin typeface="Comic Sans MS" panose="030F0702030302020204" pitchFamily="66" charset="0"/>
              </a:rPr>
              <a:t>Дјеца</a:t>
            </a:r>
            <a:r>
              <a:rPr lang="sr-Cyrl-RS" sz="2000" b="1" kern="0" dirty="0">
                <a:solidFill>
                  <a:srgbClr val="002060"/>
                </a:solidFill>
                <a:latin typeface="Comic Sans MS" panose="030F0702030302020204" pitchFamily="66" charset="0"/>
              </a:rPr>
              <a:t> природно уче кроз односе!</a:t>
            </a:r>
          </a:p>
          <a:p>
            <a:pPr algn="just">
              <a:buFont typeface="Wingdings" panose="05000000000000000000" pitchFamily="2" charset="2"/>
              <a:buChar char="v"/>
            </a:pPr>
            <a:r>
              <a:rPr lang="sr-Cyrl-RS" sz="2000" b="1" kern="0" dirty="0">
                <a:solidFill>
                  <a:srgbClr val="002060"/>
                </a:solidFill>
                <a:latin typeface="Comic Sans MS" panose="030F0702030302020204" pitchFamily="66" charset="0"/>
              </a:rPr>
              <a:t>Кроз односе који су топли и брижни, а </a:t>
            </a:r>
            <a:r>
              <a:rPr lang="sr-Cyrl-RS" sz="2000" b="1" kern="0" dirty="0" err="1">
                <a:solidFill>
                  <a:srgbClr val="002060"/>
                </a:solidFill>
                <a:latin typeface="Comic Sans MS" panose="030F0702030302020204" pitchFamily="66" charset="0"/>
              </a:rPr>
              <a:t>дјеци</a:t>
            </a:r>
            <a:r>
              <a:rPr lang="sr-Cyrl-RS" sz="2000" b="1" kern="0" dirty="0">
                <a:solidFill>
                  <a:srgbClr val="002060"/>
                </a:solidFill>
                <a:latin typeface="Comic Sans MS" panose="030F0702030302020204" pitchFamily="66" charset="0"/>
              </a:rPr>
              <a:t> нуде прилику да испоље своје способности и потребе, помажу да </a:t>
            </a:r>
            <a:r>
              <a:rPr lang="sr-Cyrl-RS" sz="2000" b="1" kern="0" dirty="0" err="1">
                <a:solidFill>
                  <a:srgbClr val="002060"/>
                </a:solidFill>
                <a:latin typeface="Comic Sans MS" panose="030F0702030302020204" pitchFamily="66" charset="0"/>
              </a:rPr>
              <a:t>дјеца</a:t>
            </a:r>
            <a:r>
              <a:rPr lang="sr-Cyrl-RS" sz="2000" b="1" kern="0" dirty="0">
                <a:solidFill>
                  <a:srgbClr val="002060"/>
                </a:solidFill>
                <a:latin typeface="Comic Sans MS" panose="030F0702030302020204" pitchFamily="66" charset="0"/>
              </a:rPr>
              <a:t> развијају појам о себи, </a:t>
            </a:r>
            <a:r>
              <a:rPr lang="sr-Cyrl-RS" sz="2000" b="1" kern="0" dirty="0" err="1">
                <a:solidFill>
                  <a:srgbClr val="002060"/>
                </a:solidFill>
                <a:latin typeface="Comic Sans MS" panose="030F0702030302020204" pitchFamily="66" charset="0"/>
              </a:rPr>
              <a:t>осјећај</a:t>
            </a:r>
            <a:r>
              <a:rPr lang="sr-Cyrl-RS" sz="2000" b="1" kern="0" dirty="0">
                <a:solidFill>
                  <a:srgbClr val="002060"/>
                </a:solidFill>
                <a:latin typeface="Comic Sans MS" panose="030F0702030302020204" pitchFamily="66" charset="0"/>
              </a:rPr>
              <a:t> припадности породици и заједници, </a:t>
            </a:r>
            <a:r>
              <a:rPr lang="sr-Cyrl-RS" sz="2000" b="1" kern="0" dirty="0" err="1">
                <a:solidFill>
                  <a:srgbClr val="002060"/>
                </a:solidFill>
                <a:latin typeface="Comic Sans MS" panose="030F0702030302020204" pitchFamily="66" charset="0"/>
              </a:rPr>
              <a:t>свијету</a:t>
            </a:r>
            <a:r>
              <a:rPr lang="sr-Cyrl-RS" sz="2000" b="1" kern="0" dirty="0">
                <a:solidFill>
                  <a:srgbClr val="002060"/>
                </a:solidFill>
                <a:latin typeface="Comic Sans MS" panose="030F0702030302020204" pitchFamily="66" charset="0"/>
              </a:rPr>
              <a:t> у којем живе;</a:t>
            </a:r>
          </a:p>
          <a:p>
            <a:pPr algn="just">
              <a:buFont typeface="Wingdings" panose="05000000000000000000" pitchFamily="2" charset="2"/>
              <a:buChar char="v"/>
            </a:pPr>
            <a:r>
              <a:rPr lang="sr-Cyrl-RS" sz="2000" b="1" kern="0" dirty="0">
                <a:solidFill>
                  <a:srgbClr val="002060"/>
                </a:solidFill>
                <a:latin typeface="Comic Sans MS" panose="030F0702030302020204" pitchFamily="66" charset="0"/>
              </a:rPr>
              <a:t>Улога васпитача је да подржи дијете и моделује односе, јер брижне, топле интеракције, пуне љубави, помажу </a:t>
            </a:r>
            <a:r>
              <a:rPr lang="sr-Cyrl-RS" sz="2000" b="1" kern="0" dirty="0" err="1">
                <a:solidFill>
                  <a:srgbClr val="002060"/>
                </a:solidFill>
                <a:latin typeface="Comic Sans MS" panose="030F0702030302020204" pitchFamily="66" charset="0"/>
              </a:rPr>
              <a:t>дјеци</a:t>
            </a:r>
            <a:r>
              <a:rPr lang="sr-Cyrl-RS" sz="2000" b="1" kern="0" dirty="0">
                <a:solidFill>
                  <a:srgbClr val="002060"/>
                </a:solidFill>
                <a:latin typeface="Comic Sans MS" panose="030F0702030302020204" pitchFamily="66" charset="0"/>
              </a:rPr>
              <a:t> да развију сигурне везе и квалитетан однос, како са васпитачима, тако и са другом </a:t>
            </a:r>
            <a:r>
              <a:rPr lang="sr-Cyrl-RS" sz="2000" b="1" kern="0" dirty="0" err="1">
                <a:solidFill>
                  <a:srgbClr val="002060"/>
                </a:solidFill>
                <a:latin typeface="Comic Sans MS" panose="030F0702030302020204" pitchFamily="66" charset="0"/>
              </a:rPr>
              <a:t>дјецом</a:t>
            </a:r>
            <a:r>
              <a:rPr lang="sr-Cyrl-RS" sz="2000" b="1" kern="0" dirty="0">
                <a:solidFill>
                  <a:srgbClr val="002060"/>
                </a:solidFill>
                <a:latin typeface="Comic Sans MS" panose="030F0702030302020204" pitchFamily="66" charset="0"/>
              </a:rPr>
              <a:t> и одраслим.</a:t>
            </a:r>
          </a:p>
        </p:txBody>
      </p:sp>
    </p:spTree>
    <p:extLst>
      <p:ext uri="{BB962C8B-B14F-4D97-AF65-F5344CB8AC3E}">
        <p14:creationId xmlns:p14="http://schemas.microsoft.com/office/powerpoint/2010/main" val="4187317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69843171-286A-4FFC-894E-7483B3846A9A}"/>
              </a:ext>
            </a:extLst>
          </p:cNvPr>
          <p:cNvSpPr>
            <a:spLocks noGrp="1"/>
          </p:cNvSpPr>
          <p:nvPr>
            <p:ph idx="1"/>
          </p:nvPr>
        </p:nvSpPr>
        <p:spPr>
          <a:xfrm>
            <a:off x="990600" y="304800"/>
            <a:ext cx="7848600" cy="6553200"/>
          </a:xfrm>
        </p:spPr>
        <p:txBody>
          <a:bodyPr>
            <a:normAutofit fontScale="55000" lnSpcReduction="20000"/>
          </a:bodyPr>
          <a:lstStyle/>
          <a:p>
            <a:pPr marL="0" indent="0">
              <a:lnSpc>
                <a:spcPct val="120000"/>
              </a:lnSpc>
              <a:buNone/>
            </a:pPr>
            <a:r>
              <a:rPr lang="sr-Cyrl-RS" sz="3600" b="1" dirty="0">
                <a:solidFill>
                  <a:srgbClr val="002060"/>
                </a:solidFill>
                <a:latin typeface="Comic Sans MS" panose="030F0702030302020204" pitchFamily="66" charset="0"/>
              </a:rPr>
              <a:t>Посматрајући  односе између </a:t>
            </a:r>
            <a:r>
              <a:rPr lang="sr-Cyrl-RS" sz="3600" b="1" dirty="0" err="1">
                <a:solidFill>
                  <a:srgbClr val="002060"/>
                </a:solidFill>
                <a:latin typeface="Comic Sans MS" panose="030F0702030302020204" pitchFamily="66" charset="0"/>
              </a:rPr>
              <a:t>дјеце</a:t>
            </a:r>
            <a:r>
              <a:rPr lang="sr-Cyrl-RS" sz="3600" b="1" dirty="0">
                <a:solidFill>
                  <a:srgbClr val="002060"/>
                </a:solidFill>
                <a:latin typeface="Comic Sans MS" panose="030F0702030302020204" pitchFamily="66" charset="0"/>
              </a:rPr>
              <a:t> и васпитача може се уочити који се приступ учењу промовише у предшколској установи. Да ли је учење усмјерено на дијете или на васпитача?</a:t>
            </a:r>
          </a:p>
          <a:p>
            <a:pPr marL="0" indent="0">
              <a:lnSpc>
                <a:spcPct val="120000"/>
              </a:lnSpc>
              <a:buNone/>
            </a:pPr>
            <a:r>
              <a:rPr lang="sr-Cyrl-RS" sz="3600" b="1" dirty="0">
                <a:solidFill>
                  <a:srgbClr val="002060"/>
                </a:solidFill>
                <a:latin typeface="Comic Sans MS" panose="030F0702030302020204" pitchFamily="66" charset="0"/>
              </a:rPr>
              <a:t>Приступ </a:t>
            </a:r>
            <a:r>
              <a:rPr lang="sr-Cyrl-RS" sz="3600" b="1" dirty="0" err="1">
                <a:solidFill>
                  <a:srgbClr val="002060"/>
                </a:solidFill>
                <a:latin typeface="Comic Sans MS" panose="030F0702030302020204" pitchFamily="66" charset="0"/>
              </a:rPr>
              <a:t>усмјерен</a:t>
            </a:r>
            <a:r>
              <a:rPr lang="sr-Cyrl-RS" sz="3600" b="1" dirty="0">
                <a:solidFill>
                  <a:srgbClr val="002060"/>
                </a:solidFill>
                <a:latin typeface="Comic Sans MS" panose="030F0702030302020204" pitchFamily="66" charset="0"/>
              </a:rPr>
              <a:t> на дијете значи да васпитач ставља дијете у средиште активности, да се у својим поступцима воде оним што науче о </a:t>
            </a:r>
            <a:r>
              <a:rPr lang="sr-Cyrl-RS" sz="3600" b="1" dirty="0" err="1">
                <a:solidFill>
                  <a:srgbClr val="002060"/>
                </a:solidFill>
                <a:latin typeface="Comic Sans MS" panose="030F0702030302020204" pitchFamily="66" charset="0"/>
              </a:rPr>
              <a:t>дјетету</a:t>
            </a:r>
            <a:r>
              <a:rPr lang="sr-Cyrl-RS" sz="3600" b="1" dirty="0">
                <a:solidFill>
                  <a:srgbClr val="002060"/>
                </a:solidFill>
                <a:latin typeface="Comic Sans MS" panose="030F0702030302020204" pitchFamily="66" charset="0"/>
              </a:rPr>
              <a:t> и да затим користе сва своја професионална средства (Програм, стратегије за учење, технике за праћење дјечијег развоја, окружење за учење, партнерство са породицом и заједницом, тимски рад и сл.) за подршку </a:t>
            </a:r>
            <a:r>
              <a:rPr lang="sr-Cyrl-RS" sz="3600" b="1" dirty="0" err="1">
                <a:solidFill>
                  <a:srgbClr val="002060"/>
                </a:solidFill>
                <a:latin typeface="Comic Sans MS" panose="030F0702030302020204" pitchFamily="66" charset="0"/>
              </a:rPr>
              <a:t>дјететовом</a:t>
            </a:r>
            <a:r>
              <a:rPr lang="sr-Cyrl-RS" sz="3600" b="1" dirty="0">
                <a:solidFill>
                  <a:srgbClr val="002060"/>
                </a:solidFill>
                <a:latin typeface="Comic Sans MS" panose="030F0702030302020204" pitchFamily="66" charset="0"/>
              </a:rPr>
              <a:t> учењу и развоју.</a:t>
            </a:r>
          </a:p>
          <a:p>
            <a:pPr marL="0" indent="0" algn="ctr">
              <a:buNone/>
            </a:pPr>
            <a:endParaRPr lang="sr-Cyrl-RS" sz="3600" b="1" dirty="0">
              <a:solidFill>
                <a:srgbClr val="00B050"/>
              </a:solidFill>
              <a:latin typeface="Comic Sans MS" panose="030F0702030302020204" pitchFamily="66" charset="0"/>
            </a:endParaRPr>
          </a:p>
          <a:p>
            <a:pPr marL="0" indent="0" algn="ctr">
              <a:buNone/>
            </a:pPr>
            <a:r>
              <a:rPr lang="sr-Cyrl-RS" sz="3600" b="1" dirty="0">
                <a:solidFill>
                  <a:srgbClr val="FF0000"/>
                </a:solidFill>
                <a:latin typeface="Comic Sans MS" panose="030F0702030302020204" pitchFamily="66" charset="0"/>
              </a:rPr>
              <a:t>ВИСОКОКВАЛИТЕТНА ИНТЕРАКЦИЈА ПРОМОВИШЕ:</a:t>
            </a:r>
            <a:endParaRPr lang="sr-Cyrl-RS" sz="3600" b="1" dirty="0">
              <a:solidFill>
                <a:srgbClr val="00B050"/>
              </a:solidFill>
              <a:latin typeface="Comic Sans MS" panose="030F0702030302020204" pitchFamily="66" charset="0"/>
            </a:endParaRPr>
          </a:p>
          <a:p>
            <a:pPr algn="just">
              <a:buFont typeface="Wingdings" panose="05000000000000000000" pitchFamily="2" charset="2"/>
              <a:buChar char="v"/>
            </a:pPr>
            <a:r>
              <a:rPr lang="sr-Cyrl-RS" sz="3600" b="1" dirty="0">
                <a:solidFill>
                  <a:schemeClr val="accent2">
                    <a:lumMod val="50000"/>
                  </a:schemeClr>
                </a:solidFill>
                <a:latin typeface="Comic Sans MS" panose="030F0702030302020204" pitchFamily="66" charset="0"/>
              </a:rPr>
              <a:t>Високо самопоштовање, самопоуздање и позитиван </a:t>
            </a:r>
            <a:r>
              <a:rPr lang="sr-Cyrl-RS" sz="3600" b="1" dirty="0" err="1">
                <a:solidFill>
                  <a:schemeClr val="accent2">
                    <a:lumMod val="50000"/>
                  </a:schemeClr>
                </a:solidFill>
                <a:latin typeface="Comic Sans MS" panose="030F0702030302020204" pitchFamily="66" charset="0"/>
              </a:rPr>
              <a:t>самоидентитет</a:t>
            </a:r>
            <a:r>
              <a:rPr lang="sr-Cyrl-RS" sz="3600" b="1" dirty="0">
                <a:solidFill>
                  <a:schemeClr val="accent2">
                    <a:lumMod val="50000"/>
                  </a:schemeClr>
                </a:solidFill>
                <a:latin typeface="Comic Sans MS" panose="030F0702030302020204" pitchFamily="66" charset="0"/>
              </a:rPr>
              <a:t> код </a:t>
            </a:r>
            <a:r>
              <a:rPr lang="sr-Cyrl-RS" sz="3600" b="1" dirty="0" err="1">
                <a:solidFill>
                  <a:schemeClr val="accent2">
                    <a:lumMod val="50000"/>
                  </a:schemeClr>
                </a:solidFill>
                <a:latin typeface="Comic Sans MS" panose="030F0702030302020204" pitchFamily="66" charset="0"/>
              </a:rPr>
              <a:t>дјеце</a:t>
            </a:r>
            <a:r>
              <a:rPr lang="sr-Cyrl-RS" sz="3600" b="1" dirty="0">
                <a:solidFill>
                  <a:schemeClr val="accent2">
                    <a:lumMod val="50000"/>
                  </a:schemeClr>
                </a:solidFill>
                <a:latin typeface="Comic Sans MS" panose="030F0702030302020204" pitchFamily="66" charset="0"/>
              </a:rPr>
              <a:t>.</a:t>
            </a:r>
          </a:p>
          <a:p>
            <a:pPr algn="just">
              <a:buFont typeface="Wingdings" panose="05000000000000000000" pitchFamily="2" charset="2"/>
              <a:buChar char="v"/>
            </a:pPr>
            <a:r>
              <a:rPr lang="sr-Cyrl-RS" sz="3600" b="1" dirty="0" err="1">
                <a:solidFill>
                  <a:schemeClr val="accent2">
                    <a:lumMod val="50000"/>
                  </a:schemeClr>
                </a:solidFill>
                <a:latin typeface="Comic Sans MS" panose="030F0702030302020204" pitchFamily="66" charset="0"/>
              </a:rPr>
              <a:t>Осјећање</a:t>
            </a:r>
            <a:r>
              <a:rPr lang="sr-Cyrl-RS" sz="3600" b="1" dirty="0">
                <a:solidFill>
                  <a:schemeClr val="accent2">
                    <a:lumMod val="50000"/>
                  </a:schemeClr>
                </a:solidFill>
                <a:latin typeface="Comic Sans MS" panose="030F0702030302020204" pitchFamily="66" charset="0"/>
              </a:rPr>
              <a:t> физичке и емоционалне сигурности, као и поштовање током процеса учења.</a:t>
            </a:r>
          </a:p>
          <a:p>
            <a:pPr algn="just">
              <a:buFont typeface="Wingdings" panose="05000000000000000000" pitchFamily="2" charset="2"/>
              <a:buChar char="v"/>
            </a:pPr>
            <a:r>
              <a:rPr lang="sr-Cyrl-RS" sz="3600" b="1" dirty="0">
                <a:solidFill>
                  <a:schemeClr val="accent2">
                    <a:lumMod val="50000"/>
                  </a:schemeClr>
                </a:solidFill>
                <a:latin typeface="Comic Sans MS" panose="030F0702030302020204" pitchFamily="66" charset="0"/>
              </a:rPr>
              <a:t>Позитивне и квалитетне друштвене односе.</a:t>
            </a:r>
          </a:p>
          <a:p>
            <a:pPr algn="just">
              <a:buFont typeface="Wingdings" panose="05000000000000000000" pitchFamily="2" charset="2"/>
              <a:buChar char="v"/>
            </a:pPr>
            <a:r>
              <a:rPr lang="sr-Cyrl-RS" sz="3600" b="1" dirty="0">
                <a:solidFill>
                  <a:schemeClr val="accent2">
                    <a:lumMod val="50000"/>
                  </a:schemeClr>
                </a:solidFill>
                <a:latin typeface="Comic Sans MS" panose="030F0702030302020204" pitchFamily="66" charset="0"/>
              </a:rPr>
              <a:t>Когнитивни развој и виши ниво размишљања, укључујући критичко мишљење.</a:t>
            </a:r>
          </a:p>
          <a:p>
            <a:pPr algn="just">
              <a:buFont typeface="Wingdings" panose="05000000000000000000" pitchFamily="2" charset="2"/>
              <a:buChar char="v"/>
            </a:pPr>
            <a:r>
              <a:rPr lang="sr-Cyrl-RS" sz="3600" b="1" dirty="0">
                <a:solidFill>
                  <a:schemeClr val="accent2">
                    <a:lumMod val="50000"/>
                  </a:schemeClr>
                </a:solidFill>
                <a:latin typeface="Comic Sans MS" panose="030F0702030302020204" pitchFamily="66" charset="0"/>
              </a:rPr>
              <a:t>Дјечију иницијативу и аутономију.</a:t>
            </a:r>
          </a:p>
          <a:p>
            <a:pPr marL="0" indent="0">
              <a:buNone/>
            </a:pPr>
            <a:endParaRPr lang="sr-Cyrl-RS" dirty="0">
              <a:solidFill>
                <a:srgbClr val="0061AD"/>
              </a:solidFill>
              <a:latin typeface="Garamond" panose="02020404030301010803" pitchFamily="18" charset="0"/>
            </a:endParaRPr>
          </a:p>
        </p:txBody>
      </p:sp>
      <p:sp>
        <p:nvSpPr>
          <p:cNvPr id="5" name="Oval 4">
            <a:extLst>
              <a:ext uri="{FF2B5EF4-FFF2-40B4-BE49-F238E27FC236}">
                <a16:creationId xmlns:a16="http://schemas.microsoft.com/office/drawing/2014/main" xmlns="" id="{E7E239C0-72B4-0C8E-4ACD-8228DD0CE5BE}"/>
              </a:ext>
            </a:extLst>
          </p:cNvPr>
          <p:cNvSpPr/>
          <p:nvPr/>
        </p:nvSpPr>
        <p:spPr>
          <a:xfrm>
            <a:off x="8382000" y="6146800"/>
            <a:ext cx="533400"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С</a:t>
            </a:r>
            <a:endParaRPr 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986030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A776127C-8CDF-6F92-5877-FEC40B4F7F3F}"/>
              </a:ext>
            </a:extLst>
          </p:cNvPr>
          <p:cNvSpPr txBox="1"/>
          <p:nvPr/>
        </p:nvSpPr>
        <p:spPr>
          <a:xfrm>
            <a:off x="190499" y="1981200"/>
            <a:ext cx="8458201" cy="4401205"/>
          </a:xfrm>
          <a:prstGeom prst="rect">
            <a:avLst/>
          </a:prstGeom>
          <a:noFill/>
        </p:spPr>
        <p:txBody>
          <a:bodyPr wrap="square">
            <a:spAutoFit/>
          </a:bodyPr>
          <a:lstStyle/>
          <a:p>
            <a:pPr marL="342900" indent="-342900" algn="just">
              <a:buFont typeface="Arial" panose="020B0604020202020204" pitchFamily="34" charset="0"/>
              <a:buChar char="•"/>
            </a:pPr>
            <a:r>
              <a:rPr lang="ru-RU" sz="2000" b="1" dirty="0">
                <a:solidFill>
                  <a:srgbClr val="FF0000"/>
                </a:solidFill>
                <a:latin typeface="Comic Sans MS" panose="030F0702030302020204" pitchFamily="66" charset="0"/>
              </a:rPr>
              <a:t>Повјерење</a:t>
            </a:r>
            <a:r>
              <a:rPr lang="ru-RU" sz="2000" b="1" dirty="0">
                <a:solidFill>
                  <a:schemeClr val="accent2">
                    <a:lumMod val="50000"/>
                  </a:schemeClr>
                </a:solidFill>
                <a:latin typeface="Comic Sans MS" panose="030F0702030302020204" pitchFamily="66" charset="0"/>
              </a:rPr>
              <a:t> – Родитељи вјерују васпитачу као стручњаку и партнеру у развоју дјетета.</a:t>
            </a:r>
          </a:p>
          <a:p>
            <a:pPr marL="342900" indent="-342900" algn="just">
              <a:buFont typeface="Arial" panose="020B0604020202020204" pitchFamily="34" charset="0"/>
              <a:buChar char="•"/>
            </a:pPr>
            <a:r>
              <a:rPr lang="ru-RU" sz="2000" b="1" dirty="0">
                <a:solidFill>
                  <a:srgbClr val="FF0000"/>
                </a:solidFill>
                <a:latin typeface="Comic Sans MS" panose="030F0702030302020204" pitchFamily="66" charset="0"/>
              </a:rPr>
              <a:t>Узајамно поштовање </a:t>
            </a:r>
            <a:r>
              <a:rPr lang="ru-RU" sz="2000" b="1" dirty="0">
                <a:solidFill>
                  <a:schemeClr val="accent2">
                    <a:lumMod val="50000"/>
                  </a:schemeClr>
                </a:solidFill>
                <a:latin typeface="Comic Sans MS" panose="030F0702030302020204" pitchFamily="66" charset="0"/>
              </a:rPr>
              <a:t>– Поштовање породичних вриједности и професионалног интегритета.</a:t>
            </a:r>
          </a:p>
          <a:p>
            <a:pPr marL="342900" indent="-342900" algn="just">
              <a:buFont typeface="Arial" panose="020B0604020202020204" pitchFamily="34" charset="0"/>
              <a:buChar char="•"/>
            </a:pPr>
            <a:r>
              <a:rPr lang="ru-RU" sz="2000" b="1" dirty="0">
                <a:solidFill>
                  <a:srgbClr val="FF0000"/>
                </a:solidFill>
                <a:latin typeface="Comic Sans MS" panose="030F0702030302020204" pitchFamily="66" charset="0"/>
              </a:rPr>
              <a:t>Отворена комуникација </a:t>
            </a:r>
            <a:r>
              <a:rPr lang="ru-RU" sz="2000" b="1" dirty="0">
                <a:solidFill>
                  <a:schemeClr val="accent2">
                    <a:lumMod val="50000"/>
                  </a:schemeClr>
                </a:solidFill>
                <a:latin typeface="Comic Sans MS" panose="030F0702030302020204" pitchFamily="66" charset="0"/>
              </a:rPr>
              <a:t>– Редовна, искрена и двосмјерна размјена информација.</a:t>
            </a:r>
          </a:p>
          <a:p>
            <a:pPr marL="342900" indent="-342900" algn="just">
              <a:buFont typeface="Arial" panose="020B0604020202020204" pitchFamily="34" charset="0"/>
              <a:buChar char="•"/>
            </a:pPr>
            <a:r>
              <a:rPr lang="ru-RU" sz="2000" b="1" dirty="0">
                <a:solidFill>
                  <a:srgbClr val="FF0000"/>
                </a:solidFill>
                <a:latin typeface="Comic Sans MS" panose="030F0702030302020204" pitchFamily="66" charset="0"/>
              </a:rPr>
              <a:t>Сарадња</a:t>
            </a:r>
            <a:r>
              <a:rPr lang="ru-RU" sz="2000" b="1" dirty="0">
                <a:solidFill>
                  <a:schemeClr val="accent2">
                    <a:lumMod val="50000"/>
                  </a:schemeClr>
                </a:solidFill>
                <a:latin typeface="Comic Sans MS" panose="030F0702030302020204" pitchFamily="66" charset="0"/>
              </a:rPr>
              <a:t> – Заједничко планирање, доношење одлука и рјешавање проблема.</a:t>
            </a:r>
          </a:p>
          <a:p>
            <a:pPr marL="342900" indent="-342900" algn="just">
              <a:buFont typeface="Arial" panose="020B0604020202020204" pitchFamily="34" charset="0"/>
              <a:buChar char="•"/>
            </a:pPr>
            <a:r>
              <a:rPr lang="ru-RU" sz="2000" b="1" dirty="0">
                <a:solidFill>
                  <a:srgbClr val="FF0000"/>
                </a:solidFill>
                <a:latin typeface="Comic Sans MS" panose="030F0702030302020204" pitchFamily="66" charset="0"/>
              </a:rPr>
              <a:t>Континуитет у васпитању </a:t>
            </a:r>
            <a:r>
              <a:rPr lang="ru-RU" sz="2000" b="1" dirty="0">
                <a:solidFill>
                  <a:schemeClr val="accent2">
                    <a:lumMod val="50000"/>
                  </a:schemeClr>
                </a:solidFill>
                <a:latin typeface="Comic Sans MS" panose="030F0702030302020204" pitchFamily="66" charset="0"/>
              </a:rPr>
              <a:t>– Усклађивање вриједности и приступа у вртићу и код куће.</a:t>
            </a:r>
          </a:p>
          <a:p>
            <a:pPr marL="342900" indent="-342900" algn="just">
              <a:buFont typeface="Arial" panose="020B0604020202020204" pitchFamily="34" charset="0"/>
              <a:buChar char="•"/>
            </a:pPr>
            <a:r>
              <a:rPr lang="ru-RU" sz="2000" b="1" dirty="0">
                <a:solidFill>
                  <a:srgbClr val="FF0000"/>
                </a:solidFill>
                <a:latin typeface="Comic Sans MS" panose="030F0702030302020204" pitchFamily="66" charset="0"/>
              </a:rPr>
              <a:t>Уважавање различитости </a:t>
            </a:r>
            <a:r>
              <a:rPr lang="ru-RU" sz="2000" b="1" dirty="0">
                <a:solidFill>
                  <a:schemeClr val="accent2">
                    <a:lumMod val="50000"/>
                  </a:schemeClr>
                </a:solidFill>
                <a:latin typeface="Comic Sans MS" panose="030F0702030302020204" pitchFamily="66" charset="0"/>
              </a:rPr>
              <a:t>– Прихватање културних, језичких, социјалних и породичних разлика.</a:t>
            </a:r>
          </a:p>
          <a:p>
            <a:pPr marL="342900" indent="-342900" algn="just">
              <a:buFont typeface="Arial" panose="020B0604020202020204" pitchFamily="34" charset="0"/>
              <a:buChar char="•"/>
            </a:pPr>
            <a:r>
              <a:rPr lang="ru-RU" sz="2000" b="1" dirty="0">
                <a:solidFill>
                  <a:srgbClr val="FF0000"/>
                </a:solidFill>
                <a:latin typeface="Comic Sans MS" panose="030F0702030302020204" pitchFamily="66" charset="0"/>
              </a:rPr>
              <a:t>Партнерски приступ </a:t>
            </a:r>
            <a:r>
              <a:rPr lang="ru-RU" sz="2000" b="1" dirty="0">
                <a:solidFill>
                  <a:schemeClr val="accent2">
                    <a:lumMod val="50000"/>
                  </a:schemeClr>
                </a:solidFill>
                <a:latin typeface="Comic Sans MS" panose="030F0702030302020204" pitchFamily="66" charset="0"/>
              </a:rPr>
              <a:t>– Родитељ и васпитач дјелују као тим у најбољем интересу дјетета.</a:t>
            </a:r>
          </a:p>
        </p:txBody>
      </p:sp>
      <p:sp>
        <p:nvSpPr>
          <p:cNvPr id="12" name="Oval 11">
            <a:extLst>
              <a:ext uri="{FF2B5EF4-FFF2-40B4-BE49-F238E27FC236}">
                <a16:creationId xmlns:a16="http://schemas.microsoft.com/office/drawing/2014/main" xmlns="" id="{FD1384FC-402D-E998-6299-633871256B8F}"/>
              </a:ext>
            </a:extLst>
          </p:cNvPr>
          <p:cNvSpPr/>
          <p:nvPr/>
        </p:nvSpPr>
        <p:spPr>
          <a:xfrm>
            <a:off x="2407227" y="198437"/>
            <a:ext cx="4329545"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РОДИТЕЉ - ВАСПИТАЧ</a:t>
            </a:r>
            <a:endParaRPr lang="en-US" b="1" dirty="0">
              <a:solidFill>
                <a:schemeClr val="accent2">
                  <a:lumMod val="50000"/>
                </a:schemeClr>
              </a:solidFill>
              <a:latin typeface="Comic Sans MS" panose="030F0702030302020204" pitchFamily="66" charset="0"/>
            </a:endParaRPr>
          </a:p>
        </p:txBody>
      </p:sp>
      <p:sp>
        <p:nvSpPr>
          <p:cNvPr id="13" name="Oval 12">
            <a:extLst>
              <a:ext uri="{FF2B5EF4-FFF2-40B4-BE49-F238E27FC236}">
                <a16:creationId xmlns:a16="http://schemas.microsoft.com/office/drawing/2014/main" xmlns="" id="{3F0A7140-478E-F405-3682-20AFA2E61839}"/>
              </a:ext>
            </a:extLst>
          </p:cNvPr>
          <p:cNvSpPr/>
          <p:nvPr/>
        </p:nvSpPr>
        <p:spPr>
          <a:xfrm>
            <a:off x="8382000" y="6146800"/>
            <a:ext cx="533400"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С</a:t>
            </a:r>
            <a:endParaRPr lang="en-US" b="1" dirty="0">
              <a:solidFill>
                <a:srgbClr val="FF0000"/>
              </a:solidFill>
              <a:latin typeface="Comic Sans MS" panose="030F0702030302020204" pitchFamily="66" charset="0"/>
            </a:endParaRPr>
          </a:p>
        </p:txBody>
      </p:sp>
      <p:sp>
        <p:nvSpPr>
          <p:cNvPr id="14" name="TextBox 13">
            <a:extLst>
              <a:ext uri="{FF2B5EF4-FFF2-40B4-BE49-F238E27FC236}">
                <a16:creationId xmlns:a16="http://schemas.microsoft.com/office/drawing/2014/main" xmlns="" id="{E0C05968-222D-66B5-0BA6-231C3DC2BD11}"/>
              </a:ext>
            </a:extLst>
          </p:cNvPr>
          <p:cNvSpPr txBox="1"/>
          <p:nvPr/>
        </p:nvSpPr>
        <p:spPr>
          <a:xfrm>
            <a:off x="2860962" y="1407150"/>
            <a:ext cx="3875810" cy="400110"/>
          </a:xfrm>
          <a:prstGeom prst="rect">
            <a:avLst/>
          </a:prstGeom>
          <a:noFill/>
        </p:spPr>
        <p:txBody>
          <a:bodyPr wrap="square" rtlCol="0">
            <a:spAutoFit/>
          </a:bodyPr>
          <a:lstStyle/>
          <a:p>
            <a:r>
              <a:rPr lang="sr-Cyrl-RS" sz="2000" b="1" dirty="0">
                <a:solidFill>
                  <a:srgbClr val="FF0000"/>
                </a:solidFill>
                <a:latin typeface="Comic Sans MS" panose="030F0702030302020204" pitchFamily="66" charset="0"/>
              </a:rPr>
              <a:t>КАРАКТЕРИСТИКЕ ОДНОСА:</a:t>
            </a:r>
            <a:endParaRPr lang="en-US" sz="20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784378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14F10628-7F65-4F81-4B91-2E343E0221E4}"/>
              </a:ext>
            </a:extLst>
          </p:cNvPr>
          <p:cNvSpPr>
            <a:spLocks noGrp="1" noChangeArrowheads="1"/>
          </p:cNvSpPr>
          <p:nvPr>
            <p:ph idx="1"/>
          </p:nvPr>
        </p:nvSpPr>
        <p:spPr bwMode="auto">
          <a:xfrm>
            <a:off x="304800" y="1447800"/>
            <a:ext cx="86868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eaLnBrk="0" hangingPunct="0">
              <a:spcBef>
                <a:spcPct val="0"/>
              </a:spcBef>
            </a:pPr>
            <a:r>
              <a:rPr lang="ru-RU" sz="2000" b="1" dirty="0">
                <a:solidFill>
                  <a:srgbClr val="FF0000"/>
                </a:solidFill>
                <a:latin typeface="Comic Sans MS" panose="030F0702030302020204" pitchFamily="66" charset="0"/>
              </a:rPr>
              <a:t>Доступност и приступачност </a:t>
            </a:r>
            <a:r>
              <a:rPr lang="ru-RU" sz="2000" b="1" dirty="0">
                <a:solidFill>
                  <a:schemeClr val="accent2">
                    <a:lumMod val="50000"/>
                  </a:schemeClr>
                </a:solidFill>
                <a:latin typeface="Comic Sans MS" panose="030F0702030302020204" pitchFamily="66" charset="0"/>
              </a:rPr>
              <a:t>– Васпитач је доступан за разговор, питања и подршку.</a:t>
            </a:r>
            <a:endParaRPr kumimoji="0" lang="sr-Cyrl-RS" altLang="en-US" sz="2000" b="1" i="0" u="none" strike="noStrike" cap="none" normalizeH="0" baseline="0" dirty="0">
              <a:ln>
                <a:noFill/>
              </a:ln>
              <a:solidFill>
                <a:srgbClr val="FF0000"/>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Узајамна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подршка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Подршка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родитељима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у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родитељској</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улози</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и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васпитачима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у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раду</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Пов</a:t>
            </a:r>
            <a:r>
              <a:rPr kumimoji="0" lang="sr-Cyrl-RS" altLang="en-US" sz="2000" b="1" i="0" u="none" strike="noStrike" cap="none" normalizeH="0" baseline="0" dirty="0">
                <a:ln>
                  <a:noFill/>
                </a:ln>
                <a:solidFill>
                  <a:srgbClr val="FF0000"/>
                </a:solidFill>
                <a:effectLst/>
                <a:latin typeface="Comic Sans MS" panose="030F0702030302020204" pitchFamily="66" charset="0"/>
              </a:rPr>
              <a:t>ј</a:t>
            </a:r>
            <a:r>
              <a:rPr kumimoji="0" lang="en-US" altLang="en-US" sz="2000" b="1" i="0" u="none" strike="noStrike" cap="none" normalizeH="0" baseline="0" dirty="0" err="1">
                <a:ln>
                  <a:noFill/>
                </a:ln>
                <a:solidFill>
                  <a:srgbClr val="FF0000"/>
                </a:solidFill>
                <a:effectLst/>
                <a:latin typeface="Comic Sans MS" panose="030F0702030302020204" pitchFamily="66" charset="0"/>
              </a:rPr>
              <a:t>ерљивост</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Чување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приватности</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и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ос</a:t>
            </a:r>
            <a:r>
              <a:rPr kumimoji="0" lang="sr-Cyrl-RS" altLang="en-US" sz="2000" b="1" i="0" u="none" strike="noStrike" cap="none" normalizeH="0" baseline="0" dirty="0">
                <a:ln>
                  <a:noFill/>
                </a:ln>
                <a:solidFill>
                  <a:schemeClr val="accent2">
                    <a:lumMod val="50000"/>
                  </a:schemeClr>
                </a:solidFill>
                <a:effectLst/>
                <a:latin typeface="Comic Sans MS" panose="030F0702030302020204" pitchFamily="66" charset="0"/>
              </a:rPr>
              <a:t>ј</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етљивих</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информација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о д</a:t>
            </a:r>
            <a:r>
              <a:rPr kumimoji="0" lang="sr-Cyrl-RS" altLang="en-US" sz="2000" b="1" i="0" u="none" strike="noStrike" cap="none" normalizeH="0" baseline="0" dirty="0">
                <a:ln>
                  <a:noFill/>
                </a:ln>
                <a:solidFill>
                  <a:schemeClr val="accent2">
                    <a:lumMod val="50000"/>
                  </a:schemeClr>
                </a:solidFill>
                <a:effectLst/>
                <a:latin typeface="Comic Sans MS" panose="030F0702030302020204" pitchFamily="66" charset="0"/>
              </a:rPr>
              <a:t>ј</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етету</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и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породици</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Охрабривање</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учешћа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родитеља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Укључивање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у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активности</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вртића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пројекте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радионице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Емпатија</a:t>
            </a:r>
            <a:r>
              <a:rPr kumimoji="0" lang="en-US" altLang="en-US" sz="2000" b="1" i="0" u="none" strike="noStrike" cap="none" normalizeH="0" baseline="0" dirty="0">
                <a:ln>
                  <a:noFill/>
                </a:ln>
                <a:solidFill>
                  <a:srgbClr val="FF0000"/>
                </a:solidFill>
                <a:effectLst/>
                <a:latin typeface="Comic Sans MS" panose="030F0702030302020204" pitchFamily="66" charset="0"/>
              </a:rPr>
              <a:t> и </a:t>
            </a:r>
            <a:r>
              <a:rPr kumimoji="0" lang="en-US" altLang="en-US" sz="2000" b="1" i="0" u="none" strike="noStrike" cap="none" normalizeH="0" baseline="0" dirty="0" err="1">
                <a:ln>
                  <a:noFill/>
                </a:ln>
                <a:solidFill>
                  <a:srgbClr val="FF0000"/>
                </a:solidFill>
                <a:effectLst/>
                <a:latin typeface="Comic Sans MS" panose="030F0702030302020204" pitchFamily="66" charset="0"/>
              </a:rPr>
              <a:t>разум</a:t>
            </a:r>
            <a:r>
              <a:rPr kumimoji="0" lang="sr-Cyrl-RS" altLang="en-US" sz="2000" b="1" i="0" u="none" strike="noStrike" cap="none" normalizeH="0" baseline="0" dirty="0">
                <a:ln>
                  <a:noFill/>
                </a:ln>
                <a:solidFill>
                  <a:srgbClr val="FF0000"/>
                </a:solidFill>
                <a:effectLst/>
                <a:latin typeface="Comic Sans MS" panose="030F0702030302020204" pitchFamily="66" charset="0"/>
              </a:rPr>
              <a:t>ј</a:t>
            </a:r>
            <a:r>
              <a:rPr kumimoji="0" lang="en-US" altLang="en-US" sz="2000" b="1" i="0" u="none" strike="noStrike" cap="none" normalizeH="0" baseline="0" dirty="0" err="1">
                <a:ln>
                  <a:noFill/>
                </a:ln>
                <a:solidFill>
                  <a:srgbClr val="FF0000"/>
                </a:solidFill>
                <a:effectLst/>
                <a:latin typeface="Comic Sans MS" panose="030F0702030302020204" pitchFamily="66" charset="0"/>
              </a:rPr>
              <a:t>евање</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Слушање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родитеља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без</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осуде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са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разум</a:t>
            </a:r>
            <a:r>
              <a:rPr kumimoji="0" lang="sr-Cyrl-RS" altLang="en-US" sz="2000" b="1" i="0" u="none" strike="noStrike" cap="none" normalizeH="0" baseline="0" dirty="0">
                <a:ln>
                  <a:noFill/>
                </a:ln>
                <a:solidFill>
                  <a:schemeClr val="accent2">
                    <a:lumMod val="50000"/>
                  </a:schemeClr>
                </a:solidFill>
                <a:effectLst/>
                <a:latin typeface="Comic Sans MS" panose="030F0702030302020204" pitchFamily="66" charset="0"/>
              </a:rPr>
              <a:t>ј</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евањем</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и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подршком</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Флексибилност</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Прилагођавање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комуникације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и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сарадње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потребама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породице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Заједничко</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праћење</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развоја</a:t>
            </a:r>
            <a:r>
              <a:rPr kumimoji="0" lang="en-US" altLang="en-US" sz="2000" b="1" i="0" u="none" strike="noStrike" cap="none" normalizeH="0" baseline="0" dirty="0">
                <a:ln>
                  <a:noFill/>
                </a:ln>
                <a:solidFill>
                  <a:srgbClr val="FF0000"/>
                </a:solidFill>
                <a:effectLst/>
                <a:latin typeface="Comic Sans MS" panose="030F0702030302020204" pitchFamily="66" charset="0"/>
              </a:rPr>
              <a:t> д</a:t>
            </a:r>
            <a:r>
              <a:rPr kumimoji="0" lang="sr-Cyrl-RS" altLang="en-US" sz="2000" b="1" i="0" u="none" strike="noStrike" cap="none" normalizeH="0" baseline="0" dirty="0">
                <a:ln>
                  <a:noFill/>
                </a:ln>
                <a:solidFill>
                  <a:srgbClr val="FF0000"/>
                </a:solidFill>
                <a:effectLst/>
                <a:latin typeface="Comic Sans MS" panose="030F0702030302020204" pitchFamily="66" charset="0"/>
              </a:rPr>
              <a:t>ј</a:t>
            </a:r>
            <a:r>
              <a:rPr kumimoji="0" lang="en-US" altLang="en-US" sz="2000" b="1" i="0" u="none" strike="noStrike" cap="none" normalizeH="0" baseline="0" dirty="0" err="1">
                <a:ln>
                  <a:noFill/>
                </a:ln>
                <a:solidFill>
                  <a:srgbClr val="FF0000"/>
                </a:solidFill>
                <a:effectLst/>
                <a:latin typeface="Comic Sans MS" panose="030F0702030302020204" pitchFamily="66" charset="0"/>
              </a:rPr>
              <a:t>етета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Разм</a:t>
            </a:r>
            <a:r>
              <a:rPr kumimoji="0" lang="sr-Cyrl-RS" altLang="en-US" sz="2000" b="1" i="0" u="none" strike="noStrike" cap="none" normalizeH="0" baseline="0" dirty="0">
                <a:ln>
                  <a:noFill/>
                </a:ln>
                <a:solidFill>
                  <a:schemeClr val="accent2">
                    <a:lumMod val="50000"/>
                  </a:schemeClr>
                </a:solidFill>
                <a:effectLst/>
                <a:latin typeface="Comic Sans MS" panose="030F0702030302020204" pitchFamily="66" charset="0"/>
              </a:rPr>
              <a:t>ј</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ена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запажања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и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подршка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развоју</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Изградња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заједнице</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Однос</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доприноси</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стварању</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ос</a:t>
            </a:r>
            <a:r>
              <a:rPr kumimoji="0" lang="sr-Cyrl-RS" altLang="en-US" sz="2000" b="1" i="0" u="none" strike="noStrike" cap="none" normalizeH="0" baseline="0" dirty="0">
                <a:ln>
                  <a:noFill/>
                </a:ln>
                <a:solidFill>
                  <a:schemeClr val="accent2">
                    <a:lumMod val="50000"/>
                  </a:schemeClr>
                </a:solidFill>
                <a:effectLst/>
                <a:latin typeface="Comic Sans MS" panose="030F0702030302020204" pitchFamily="66" charset="0"/>
              </a:rPr>
              <a:t>ј</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ећаја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припадности</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вртићу</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p:txBody>
      </p:sp>
      <p:sp>
        <p:nvSpPr>
          <p:cNvPr id="5" name="Oval 4">
            <a:extLst>
              <a:ext uri="{FF2B5EF4-FFF2-40B4-BE49-F238E27FC236}">
                <a16:creationId xmlns:a16="http://schemas.microsoft.com/office/drawing/2014/main" xmlns="" id="{E57402EB-0748-FB9C-3E1B-40A2113FD529}"/>
              </a:ext>
            </a:extLst>
          </p:cNvPr>
          <p:cNvSpPr/>
          <p:nvPr/>
        </p:nvSpPr>
        <p:spPr>
          <a:xfrm>
            <a:off x="8382000" y="6146800"/>
            <a:ext cx="533400"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С</a:t>
            </a:r>
            <a:endParaRPr 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03430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52DAEB1-5C36-14F8-F907-6AC8C0141628}"/>
              </a:ext>
            </a:extLst>
          </p:cNvPr>
          <p:cNvSpPr>
            <a:spLocks noGrp="1"/>
          </p:cNvSpPr>
          <p:nvPr>
            <p:ph idx="1"/>
          </p:nvPr>
        </p:nvSpPr>
        <p:spPr>
          <a:xfrm>
            <a:off x="76200" y="1066800"/>
            <a:ext cx="8991600" cy="4373563"/>
          </a:xfrm>
        </p:spPr>
        <p:txBody>
          <a:bodyPr/>
          <a:lstStyle/>
          <a:p>
            <a:pPr algn="just">
              <a:buFont typeface="Arial" panose="020B0604020202020204" pitchFamily="34" charset="0"/>
              <a:buChar char="•"/>
            </a:pP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пажљиво</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и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стрпљиво</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слуша</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истински</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заинтересован</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за</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проблем</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и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спреман</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да</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пружи</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помоћ</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љубазан</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смирен</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одмјерен</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природан</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ауторитет</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и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повјерење</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гради</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на</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стручности</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пријатан</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тон</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глас</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израз</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лица</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састанци</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са</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родитељима</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ефикасни</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не</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залази</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у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интиму</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искрен</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ненаметљив</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флексибилан</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тактичан</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посједује</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високу</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општу</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културу</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говори</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једноставним</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и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разумљивим</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језиком</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храбри</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родитеља</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прихвата</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и ц</a:t>
            </a:r>
            <a:r>
              <a:rPr lang="sr-Cyrl-R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иј</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ени</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сугестије</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родитеља</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и </a:t>
            </a:r>
            <a:r>
              <a:rPr lang="en-U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сл</a:t>
            </a:r>
            <a:r>
              <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sr-Cyrl-RS" sz="16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16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a:t>
            </a:r>
            <a:r>
              <a:rPr lang="en-US" sz="16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Станојловић</a:t>
            </a:r>
            <a:r>
              <a:rPr lang="en-US" sz="16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16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Спасојевић</a:t>
            </a:r>
            <a:r>
              <a:rPr lang="en-US" sz="16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2005)</a:t>
            </a:r>
            <a:endParaRPr lang="sr-Cyrl-RS" sz="16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endParaRPr>
          </a:p>
          <a:p>
            <a:pPr marL="0" indent="0" algn="just">
              <a:buNone/>
            </a:pPr>
            <a:r>
              <a:rPr lang="en-US" sz="18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en-US" dirty="0"/>
          </a:p>
        </p:txBody>
      </p:sp>
      <p:sp>
        <p:nvSpPr>
          <p:cNvPr id="7" name="Oval 6">
            <a:extLst>
              <a:ext uri="{FF2B5EF4-FFF2-40B4-BE49-F238E27FC236}">
                <a16:creationId xmlns:a16="http://schemas.microsoft.com/office/drawing/2014/main" xmlns="" id="{D15EA418-72D0-799E-01E8-9A4649FCD711}"/>
              </a:ext>
            </a:extLst>
          </p:cNvPr>
          <p:cNvSpPr/>
          <p:nvPr/>
        </p:nvSpPr>
        <p:spPr>
          <a:xfrm>
            <a:off x="8382000" y="6146800"/>
            <a:ext cx="533400"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С</a:t>
            </a:r>
            <a:endParaRPr lang="en-US" b="1" dirty="0">
              <a:solidFill>
                <a:srgbClr val="FF0000"/>
              </a:solidFill>
              <a:latin typeface="Comic Sans MS" panose="030F0702030302020204" pitchFamily="66" charset="0"/>
            </a:endParaRPr>
          </a:p>
        </p:txBody>
      </p:sp>
      <p:sp>
        <p:nvSpPr>
          <p:cNvPr id="8" name="TextBox 7">
            <a:extLst>
              <a:ext uri="{FF2B5EF4-FFF2-40B4-BE49-F238E27FC236}">
                <a16:creationId xmlns:a16="http://schemas.microsoft.com/office/drawing/2014/main" xmlns="" id="{A845912A-85A1-435D-FF09-C40937D9FCDD}"/>
              </a:ext>
            </a:extLst>
          </p:cNvPr>
          <p:cNvSpPr txBox="1"/>
          <p:nvPr/>
        </p:nvSpPr>
        <p:spPr>
          <a:xfrm>
            <a:off x="1447800" y="228600"/>
            <a:ext cx="7467600" cy="646331"/>
          </a:xfrm>
          <a:prstGeom prst="rect">
            <a:avLst/>
          </a:prstGeom>
          <a:noFill/>
        </p:spPr>
        <p:txBody>
          <a:bodyPr wrap="square" rtlCol="0">
            <a:spAutoFit/>
          </a:bodyPr>
          <a:lstStyle/>
          <a:p>
            <a:pPr marL="0" indent="0" algn="ctr">
              <a:buNone/>
            </a:pPr>
            <a:r>
              <a:rPr lang="sr-Cyrl-RS" sz="18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 </a:t>
            </a:r>
            <a:r>
              <a:rPr lang="sr-Cyrl-RS" sz="18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П</a:t>
            </a:r>
            <a:r>
              <a:rPr lang="en-US" sz="1800" b="1" dirty="0" err="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ожељн</a:t>
            </a:r>
            <a:r>
              <a:rPr lang="sr-Cyrl-RS" sz="18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е</a:t>
            </a:r>
            <a:r>
              <a:rPr lang="en-US" sz="18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1800" b="1" dirty="0" err="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особин</a:t>
            </a:r>
            <a:r>
              <a:rPr lang="sr-Cyrl-RS" sz="18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е</a:t>
            </a:r>
            <a:r>
              <a:rPr lang="en-US" sz="18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1800" b="1" dirty="0" err="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ставови</a:t>
            </a:r>
            <a:r>
              <a:rPr lang="en-US" sz="18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и </a:t>
            </a:r>
            <a:r>
              <a:rPr lang="en-US" sz="1800" b="1" dirty="0" err="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поступци</a:t>
            </a:r>
            <a:r>
              <a:rPr lang="en-US" sz="18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1800" b="1" dirty="0" err="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васпитача</a:t>
            </a:r>
            <a:r>
              <a:rPr lang="sr-Cyrl-RS" sz="18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у </a:t>
            </a:r>
            <a:r>
              <a:rPr lang="en-US" sz="1800" b="1" dirty="0" err="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сарадњи</a:t>
            </a:r>
            <a:r>
              <a:rPr lang="en-US" sz="18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1800" b="1" dirty="0" err="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са</a:t>
            </a:r>
            <a:r>
              <a:rPr lang="en-US" sz="18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1800" b="1" dirty="0" err="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родитељима</a:t>
            </a:r>
            <a:r>
              <a:rPr lang="sr-Cyrl-RS" sz="18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34966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77185" y="4983727"/>
            <a:ext cx="4053015" cy="467638"/>
          </a:xfrm>
        </p:spPr>
        <p:txBody>
          <a:bodyPr/>
          <a:lstStyle/>
          <a:p>
            <a:pPr algn="ctr"/>
            <a:r>
              <a:rPr lang="sr-Cyrl-RS" dirty="0"/>
              <a:t/>
            </a:r>
            <a:br>
              <a:rPr lang="sr-Cyrl-RS" dirty="0"/>
            </a:br>
            <a:r>
              <a:rPr lang="sr-Cyrl-RS" sz="2800" dirty="0">
                <a:latin typeface="Comic Sans MS" pitchFamily="66" charset="0"/>
              </a:rPr>
              <a:t/>
            </a:r>
            <a:br>
              <a:rPr lang="sr-Cyrl-RS" sz="2800" dirty="0">
                <a:latin typeface="Comic Sans MS" pitchFamily="66" charset="0"/>
              </a:rPr>
            </a:br>
            <a:r>
              <a:rPr lang="sr-Cyrl-RS" sz="2800" dirty="0">
                <a:latin typeface="Comic Sans MS" pitchFamily="66" charset="0"/>
              </a:rPr>
              <a:t>	 	</a:t>
            </a:r>
            <a:r>
              <a:rPr lang="sr-Cyrl-RS" sz="2800" dirty="0">
                <a:solidFill>
                  <a:srgbClr val="FF0000"/>
                </a:solidFill>
                <a:latin typeface="Comic Sans MS" pitchFamily="66" charset="0"/>
              </a:rPr>
              <a:t>				</a:t>
            </a:r>
            <a:endParaRPr lang="en-US" sz="2400" b="1" dirty="0">
              <a:solidFill>
                <a:srgbClr val="0070C0"/>
              </a:solidFill>
              <a:latin typeface="Comic Sans MS" pitchFamily="66" charset="0"/>
            </a:endParaRPr>
          </a:p>
        </p:txBody>
      </p:sp>
      <p:sp>
        <p:nvSpPr>
          <p:cNvPr id="8" name="TextBox 7"/>
          <p:cNvSpPr txBox="1"/>
          <p:nvPr/>
        </p:nvSpPr>
        <p:spPr>
          <a:xfrm>
            <a:off x="4800600" y="4495800"/>
            <a:ext cx="4486125" cy="1692771"/>
          </a:xfrm>
          <a:prstGeom prst="rect">
            <a:avLst/>
          </a:prstGeom>
          <a:noFill/>
        </p:spPr>
        <p:txBody>
          <a:bodyPr wrap="square" rtlCol="0">
            <a:spAutoFit/>
          </a:bodyPr>
          <a:lstStyle/>
          <a:p>
            <a:pPr algn="ctr"/>
            <a:r>
              <a:rPr lang="sr-Cyrl-RS" sz="1600" b="1" dirty="0">
                <a:solidFill>
                  <a:schemeClr val="accent2">
                    <a:lumMod val="50000"/>
                  </a:schemeClr>
                </a:solidFill>
                <a:latin typeface="Comic Sans MS" panose="030F0702030302020204" pitchFamily="66" charset="0"/>
              </a:rPr>
              <a:t>инспектори – </a:t>
            </a:r>
            <a:r>
              <a:rPr lang="sr-Cyrl-RS" sz="1600" b="1" dirty="0" err="1">
                <a:solidFill>
                  <a:schemeClr val="accent2">
                    <a:lumMod val="50000"/>
                  </a:schemeClr>
                </a:solidFill>
                <a:latin typeface="Comic Sans MS" panose="030F0702030302020204" pitchFamily="66" charset="0"/>
              </a:rPr>
              <a:t>просвјетни</a:t>
            </a:r>
            <a:r>
              <a:rPr lang="sr-Cyrl-RS" sz="1600" b="1" dirty="0">
                <a:solidFill>
                  <a:schemeClr val="accent2">
                    <a:lumMod val="50000"/>
                  </a:schemeClr>
                </a:solidFill>
                <a:latin typeface="Comic Sans MS" panose="030F0702030302020204" pitchFamily="66" charset="0"/>
              </a:rPr>
              <a:t> </a:t>
            </a:r>
            <a:r>
              <a:rPr lang="sr-Cyrl-RS" sz="1600" b="1" dirty="0" err="1">
                <a:solidFill>
                  <a:schemeClr val="accent2">
                    <a:lumMod val="50000"/>
                  </a:schemeClr>
                </a:solidFill>
                <a:latin typeface="Comic Sans MS" panose="030F0702030302020204" pitchFamily="66" charset="0"/>
              </a:rPr>
              <a:t>савјетници</a:t>
            </a:r>
            <a:r>
              <a:rPr lang="sr-Cyrl-RS" sz="1600" b="1" dirty="0">
                <a:solidFill>
                  <a:schemeClr val="accent2">
                    <a:lumMod val="50000"/>
                  </a:schemeClr>
                </a:solidFill>
                <a:latin typeface="Comic Sans MS" panose="030F0702030302020204" pitchFamily="66" charset="0"/>
              </a:rPr>
              <a:t> за </a:t>
            </a:r>
          </a:p>
          <a:p>
            <a:pPr algn="ctr"/>
            <a:r>
              <a:rPr lang="sr-Cyrl-RS" sz="1600" b="1" dirty="0">
                <a:solidFill>
                  <a:schemeClr val="accent2">
                    <a:lumMod val="50000"/>
                  </a:schemeClr>
                </a:solidFill>
                <a:latin typeface="Comic Sans MS" panose="030F0702030302020204" pitchFamily="66" charset="0"/>
              </a:rPr>
              <a:t>предшколско васпитање</a:t>
            </a:r>
          </a:p>
          <a:p>
            <a:pPr algn="ctr"/>
            <a:endParaRPr lang="sr-Cyrl-RS" sz="1600" b="1" dirty="0">
              <a:solidFill>
                <a:schemeClr val="accent2">
                  <a:lumMod val="50000"/>
                </a:schemeClr>
              </a:solidFill>
              <a:latin typeface="Comic Sans MS" panose="030F0702030302020204" pitchFamily="66" charset="0"/>
            </a:endParaRPr>
          </a:p>
          <a:p>
            <a:pPr algn="ctr"/>
            <a:r>
              <a:rPr lang="sr-Cyrl-RS" sz="1600" b="1" dirty="0">
                <a:solidFill>
                  <a:schemeClr val="accent2">
                    <a:lumMod val="50000"/>
                  </a:schemeClr>
                </a:solidFill>
                <a:latin typeface="Comic Sans MS" panose="030F0702030302020204" pitchFamily="66" charset="0"/>
              </a:rPr>
              <a:t> Славица Видаковић</a:t>
            </a:r>
          </a:p>
          <a:p>
            <a:pPr algn="ctr"/>
            <a:r>
              <a:rPr lang="sr-Cyrl-RS" sz="1600" b="1" dirty="0">
                <a:solidFill>
                  <a:schemeClr val="accent2">
                    <a:lumMod val="50000"/>
                  </a:schemeClr>
                </a:solidFill>
                <a:latin typeface="Comic Sans MS" panose="030F0702030302020204" pitchFamily="66" charset="0"/>
              </a:rPr>
              <a:t>Даница Мојић</a:t>
            </a:r>
          </a:p>
          <a:p>
            <a:pPr algn="ctr"/>
            <a:endParaRPr lang="sr-Cyrl-RS" sz="2400" b="1" dirty="0">
              <a:latin typeface="Comic Sans MS" panose="030F0702030302020204" pitchFamily="66" charset="0"/>
            </a:endParaRPr>
          </a:p>
        </p:txBody>
      </p:sp>
      <p:sp>
        <p:nvSpPr>
          <p:cNvPr id="5" name="TextBox 4"/>
          <p:cNvSpPr txBox="1"/>
          <p:nvPr/>
        </p:nvSpPr>
        <p:spPr>
          <a:xfrm>
            <a:off x="1447800" y="6324600"/>
            <a:ext cx="4114800" cy="369332"/>
          </a:xfrm>
          <a:prstGeom prst="rect">
            <a:avLst/>
          </a:prstGeom>
          <a:noFill/>
        </p:spPr>
        <p:txBody>
          <a:bodyPr wrap="square" rtlCol="0">
            <a:spAutoFit/>
          </a:bodyPr>
          <a:lstStyle/>
          <a:p>
            <a:r>
              <a:rPr lang="sr-Cyrl-RS" b="1" dirty="0">
                <a:solidFill>
                  <a:srgbClr val="FF0000"/>
                </a:solidFill>
                <a:latin typeface="Comic Sans MS" panose="030F0702030302020204" pitchFamily="66" charset="0"/>
              </a:rPr>
              <a:t>13. мај 2025. године</a:t>
            </a:r>
            <a:endParaRPr lang="en-US" b="1" dirty="0">
              <a:solidFill>
                <a:srgbClr val="FF0000"/>
              </a:solidFill>
              <a:latin typeface="Comic Sans MS" panose="030F0702030302020204" pitchFamily="66" charset="0"/>
            </a:endParaRPr>
          </a:p>
        </p:txBody>
      </p:sp>
      <p:sp>
        <p:nvSpPr>
          <p:cNvPr id="4" name="TextBox 3">
            <a:extLst>
              <a:ext uri="{FF2B5EF4-FFF2-40B4-BE49-F238E27FC236}">
                <a16:creationId xmlns:a16="http://schemas.microsoft.com/office/drawing/2014/main" xmlns="" id="{FBDF1605-9A62-437A-9A68-8BCFD8EB8202}"/>
              </a:ext>
            </a:extLst>
          </p:cNvPr>
          <p:cNvSpPr txBox="1"/>
          <p:nvPr/>
        </p:nvSpPr>
        <p:spPr>
          <a:xfrm>
            <a:off x="4572000" y="1543845"/>
            <a:ext cx="4328985" cy="1815882"/>
          </a:xfrm>
          <a:prstGeom prst="rect">
            <a:avLst/>
          </a:prstGeom>
          <a:noFill/>
        </p:spPr>
        <p:txBody>
          <a:bodyPr wrap="square" rtlCol="0">
            <a:spAutoFit/>
          </a:bodyPr>
          <a:lstStyle/>
          <a:p>
            <a:pPr algn="ctr"/>
            <a:r>
              <a:rPr lang="sr-Cyrl-RS" sz="2800" b="1" dirty="0">
                <a:solidFill>
                  <a:srgbClr val="FF0000"/>
                </a:solidFill>
                <a:latin typeface="Comic Sans MS" panose="030F0702030302020204" pitchFamily="66" charset="0"/>
              </a:rPr>
              <a:t>ПАРТНЕРСКИ ОДНОСИ У ПРЕДШКОЛСКОЈ УСТАНОВИ</a:t>
            </a:r>
            <a:endParaRPr lang="en-US" sz="2800" b="1" dirty="0">
              <a:solidFill>
                <a:srgbClr val="FF0000"/>
              </a:solidFill>
              <a:latin typeface="Comic Sans MS" panose="030F0702030302020204" pitchFamily="66"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B1399B6-CF5E-A783-D054-9DC829465FF4}"/>
              </a:ext>
            </a:extLst>
          </p:cNvPr>
          <p:cNvSpPr>
            <a:spLocks noGrp="1"/>
          </p:cNvSpPr>
          <p:nvPr>
            <p:ph idx="1"/>
          </p:nvPr>
        </p:nvSpPr>
        <p:spPr>
          <a:xfrm>
            <a:off x="228600" y="2032069"/>
            <a:ext cx="8686800" cy="4187430"/>
          </a:xfrm>
        </p:spPr>
        <p:txBody>
          <a:bodyPr/>
          <a:lstStyle/>
          <a:p>
            <a:pPr marL="0" indent="0" algn="ctr">
              <a:lnSpc>
                <a:spcPct val="107000"/>
              </a:lnSpc>
              <a:spcAft>
                <a:spcPts val="800"/>
              </a:spcAft>
              <a:buNone/>
            </a:pPr>
            <a:r>
              <a:rPr lang="sr-Cyrl-RS" sz="2000" b="1"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Тимски рад у предшколској установи </a:t>
            </a:r>
            <a:r>
              <a:rPr lang="sr-Cyrl-RS" sz="2000" b="1"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подразумијева</a:t>
            </a:r>
            <a:r>
              <a:rPr lang="sr-Cyrl-RS" sz="2000" b="1"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интеракцију у којој сваки члан тима, у складу са својом стручношћу, доприноси креативним </a:t>
            </a:r>
            <a:r>
              <a:rPr lang="sr-Cyrl-RS" sz="2000" b="1"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рјешењима</a:t>
            </a:r>
            <a:r>
              <a:rPr lang="sr-Cyrl-RS" sz="2000" b="1"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у раду са </a:t>
            </a:r>
            <a:r>
              <a:rPr lang="sr-Cyrl-RS" sz="2000" b="1"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дјецом</a:t>
            </a:r>
            <a:r>
              <a:rPr lang="sr-Cyrl-RS" sz="2000" b="1"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родитељима, заједницом.</a:t>
            </a:r>
          </a:p>
          <a:p>
            <a:pPr marL="0" indent="0" algn="ctr">
              <a:lnSpc>
                <a:spcPct val="107000"/>
              </a:lnSpc>
              <a:spcAft>
                <a:spcPts val="800"/>
              </a:spcAft>
              <a:buNone/>
            </a:pPr>
            <a:r>
              <a:rPr lang="sr-Cyrl-RS" sz="2000" b="1"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Подијељена</a:t>
            </a:r>
            <a:r>
              <a:rPr lang="sr-Cyrl-RS" sz="2000" b="1"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одговорност, континуирани дијалог и размјена знања и искустава, граде предшколску установу као мјесто заједничког живљења </a:t>
            </a:r>
            <a:r>
              <a:rPr lang="sr-Cyrl-RS" sz="2000" b="1"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дјеце</a:t>
            </a:r>
            <a:r>
              <a:rPr lang="sr-Cyrl-RS" sz="2000" b="1"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родитеља, васпитача и свих других из непосредног дјечијег окружења.</a:t>
            </a:r>
            <a:endParaRPr lang="en-US" sz="2000" b="1"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sr-Cyrl-RS" sz="20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Комуникација је заснована на међусобном поштовању, </a:t>
            </a:r>
            <a:r>
              <a:rPr lang="sr-Cyrl-RS" sz="2000" b="1" dirty="0" err="1">
                <a:solidFill>
                  <a:srgbClr val="FF0000"/>
                </a:solidFill>
                <a:latin typeface="Comic Sans MS" panose="030F0702030302020204" pitchFamily="66" charset="0"/>
                <a:ea typeface="Calibri" panose="020F0502020204030204" pitchFamily="34" charset="0"/>
                <a:cs typeface="Times New Roman" panose="02020603050405020304" pitchFamily="18" charset="0"/>
              </a:rPr>
              <a:t>повјерењу</a:t>
            </a:r>
            <a:r>
              <a:rPr lang="sr-Cyrl-RS" sz="20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оданости, коректности, поштовању достојанства другог, подршци и помоћи, давању стручних </a:t>
            </a:r>
            <a:r>
              <a:rPr lang="sr-Cyrl-RS" sz="2000" b="1" dirty="0" err="1">
                <a:solidFill>
                  <a:srgbClr val="FF0000"/>
                </a:solidFill>
                <a:latin typeface="Comic Sans MS" panose="030F0702030302020204" pitchFamily="66" charset="0"/>
                <a:ea typeface="Calibri" panose="020F0502020204030204" pitchFamily="34" charset="0"/>
                <a:cs typeface="Times New Roman" panose="02020603050405020304" pitchFamily="18" charset="0"/>
              </a:rPr>
              <a:t>савјета</a:t>
            </a:r>
            <a:r>
              <a:rPr lang="sr-Cyrl-RS" sz="20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и сл.</a:t>
            </a:r>
          </a:p>
          <a:p>
            <a:pPr marL="0" indent="0" algn="just">
              <a:lnSpc>
                <a:spcPct val="107000"/>
              </a:lnSpc>
              <a:spcAft>
                <a:spcPts val="800"/>
              </a:spcAft>
              <a:buNone/>
            </a:pPr>
            <a:endParaRPr lang="sr-Cyrl-RS" sz="1800" b="1" dirty="0">
              <a:solidFill>
                <a:schemeClr val="accent2">
                  <a:lumMod val="50000"/>
                </a:schemeClr>
              </a:solidFill>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xmlns="" id="{7F29596C-94B7-83DC-F639-20828B0CD081}"/>
              </a:ext>
            </a:extLst>
          </p:cNvPr>
          <p:cNvSpPr/>
          <p:nvPr/>
        </p:nvSpPr>
        <p:spPr>
          <a:xfrm>
            <a:off x="1219200" y="76200"/>
            <a:ext cx="5867400" cy="6807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ВАСПИТАЧ - ВАСПИТАЧ</a:t>
            </a:r>
            <a:endParaRPr lang="en-US" b="1" dirty="0">
              <a:solidFill>
                <a:schemeClr val="accent2">
                  <a:lumMod val="50000"/>
                </a:schemeClr>
              </a:solidFill>
              <a:latin typeface="Comic Sans MS" panose="030F0702030302020204" pitchFamily="66" charset="0"/>
            </a:endParaRPr>
          </a:p>
        </p:txBody>
      </p:sp>
      <p:sp>
        <p:nvSpPr>
          <p:cNvPr id="5" name="Oval 4">
            <a:extLst>
              <a:ext uri="{FF2B5EF4-FFF2-40B4-BE49-F238E27FC236}">
                <a16:creationId xmlns:a16="http://schemas.microsoft.com/office/drawing/2014/main" xmlns="" id="{99AEC56C-FB4A-4140-CF38-7493897EA67A}"/>
              </a:ext>
            </a:extLst>
          </p:cNvPr>
          <p:cNvSpPr/>
          <p:nvPr/>
        </p:nvSpPr>
        <p:spPr>
          <a:xfrm>
            <a:off x="4572000" y="533400"/>
            <a:ext cx="4173681" cy="73349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ПЕДАГОГ - ВАСПИТАЧ</a:t>
            </a:r>
            <a:endParaRPr lang="en-US" b="1" dirty="0">
              <a:solidFill>
                <a:schemeClr val="accent2">
                  <a:lumMod val="50000"/>
                </a:schemeClr>
              </a:solidFill>
              <a:latin typeface="Comic Sans MS" panose="030F0702030302020204" pitchFamily="66" charset="0"/>
            </a:endParaRPr>
          </a:p>
        </p:txBody>
      </p:sp>
      <p:sp>
        <p:nvSpPr>
          <p:cNvPr id="6" name="Oval 5">
            <a:extLst>
              <a:ext uri="{FF2B5EF4-FFF2-40B4-BE49-F238E27FC236}">
                <a16:creationId xmlns:a16="http://schemas.microsoft.com/office/drawing/2014/main" xmlns="" id="{EFAA4347-54BC-2B11-539E-B8F9F8DB814A}"/>
              </a:ext>
            </a:extLst>
          </p:cNvPr>
          <p:cNvSpPr/>
          <p:nvPr/>
        </p:nvSpPr>
        <p:spPr>
          <a:xfrm>
            <a:off x="1066800" y="638502"/>
            <a:ext cx="4173681" cy="6807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ПЕДАГОГ -ДИРЕКТОР </a:t>
            </a:r>
            <a:endParaRPr lang="en-US" b="1" dirty="0">
              <a:solidFill>
                <a:schemeClr val="accent2">
                  <a:lumMod val="50000"/>
                </a:schemeClr>
              </a:solidFill>
              <a:latin typeface="Comic Sans MS" panose="030F0702030302020204" pitchFamily="66" charset="0"/>
            </a:endParaRPr>
          </a:p>
        </p:txBody>
      </p:sp>
      <p:sp>
        <p:nvSpPr>
          <p:cNvPr id="7" name="Oval 6">
            <a:extLst>
              <a:ext uri="{FF2B5EF4-FFF2-40B4-BE49-F238E27FC236}">
                <a16:creationId xmlns:a16="http://schemas.microsoft.com/office/drawing/2014/main" xmlns="" id="{FB8CE446-09EE-7BB7-FF59-DCB98F84671D}"/>
              </a:ext>
            </a:extLst>
          </p:cNvPr>
          <p:cNvSpPr/>
          <p:nvPr/>
        </p:nvSpPr>
        <p:spPr>
          <a:xfrm>
            <a:off x="3505200" y="1188312"/>
            <a:ext cx="4953000" cy="73349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ДИРЕКТОР -  ВАСПИТАЧ</a:t>
            </a:r>
            <a:endParaRPr lang="en-US" b="1" dirty="0">
              <a:solidFill>
                <a:schemeClr val="accent2">
                  <a:lumMod val="50000"/>
                </a:schemeClr>
              </a:solidFill>
              <a:latin typeface="Comic Sans MS" panose="030F0702030302020204" pitchFamily="66" charset="0"/>
            </a:endParaRPr>
          </a:p>
        </p:txBody>
      </p:sp>
      <p:sp>
        <p:nvSpPr>
          <p:cNvPr id="8" name="Oval 7">
            <a:extLst>
              <a:ext uri="{FF2B5EF4-FFF2-40B4-BE49-F238E27FC236}">
                <a16:creationId xmlns:a16="http://schemas.microsoft.com/office/drawing/2014/main" xmlns="" id="{DFCCBED0-AEBD-7C81-031B-E6258F1FBD89}"/>
              </a:ext>
            </a:extLst>
          </p:cNvPr>
          <p:cNvSpPr/>
          <p:nvPr/>
        </p:nvSpPr>
        <p:spPr>
          <a:xfrm>
            <a:off x="8382000" y="6146800"/>
            <a:ext cx="533400"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С</a:t>
            </a:r>
            <a:endParaRPr 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081237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1D305D0-ACA8-1DBB-8996-74BD601CE6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72142D25-3A9F-318E-83C4-622C89ADBCF3}"/>
              </a:ext>
            </a:extLst>
          </p:cNvPr>
          <p:cNvSpPr>
            <a:spLocks noGrp="1"/>
          </p:cNvSpPr>
          <p:nvPr>
            <p:ph type="title"/>
          </p:nvPr>
        </p:nvSpPr>
        <p:spPr>
          <a:xfrm>
            <a:off x="1295400" y="304800"/>
            <a:ext cx="7086600" cy="863600"/>
          </a:xfrm>
        </p:spPr>
        <p:txBody>
          <a:bodyPr/>
          <a:lstStyle/>
          <a:p>
            <a:pPr algn="ctr"/>
            <a:r>
              <a:rPr lang="sr-Cyrl-RS" sz="2400" b="1" dirty="0">
                <a:solidFill>
                  <a:srgbClr val="FF0000"/>
                </a:solidFill>
                <a:latin typeface="Comic Sans MS" panose="030F0702030302020204" pitchFamily="66" charset="0"/>
              </a:rPr>
              <a:t>КАРАКТЕРИСТИКЕ</a:t>
            </a:r>
            <a:r>
              <a:rPr lang="sr-Cyrl-RS" sz="2400" b="1" dirty="0">
                <a:latin typeface="Comic Sans MS" panose="030F0702030302020204" pitchFamily="66" charset="0"/>
              </a:rPr>
              <a:t> </a:t>
            </a:r>
            <a:r>
              <a:rPr lang="sr-Cyrl-RS" sz="2400" b="1" dirty="0">
                <a:solidFill>
                  <a:srgbClr val="FF0000"/>
                </a:solidFill>
                <a:latin typeface="Comic Sans MS" panose="030F0702030302020204" pitchFamily="66" charset="0"/>
              </a:rPr>
              <a:t>ОДНОСА</a:t>
            </a:r>
            <a:br>
              <a:rPr lang="sr-Cyrl-RS" sz="2400" b="1" dirty="0">
                <a:solidFill>
                  <a:srgbClr val="FF0000"/>
                </a:solidFill>
                <a:latin typeface="Comic Sans MS" panose="030F0702030302020204" pitchFamily="66" charset="0"/>
              </a:rPr>
            </a:br>
            <a:r>
              <a:rPr lang="sr-Cyrl-RS" sz="2400" b="1" dirty="0">
                <a:solidFill>
                  <a:srgbClr val="FF0000"/>
                </a:solidFill>
                <a:latin typeface="Comic Sans MS" panose="030F0702030302020204" pitchFamily="66" charset="0"/>
              </a:rPr>
              <a:t> ВАСПИТАЧ - ВАСПИТАЧ</a:t>
            </a:r>
            <a:endParaRPr lang="en-US" sz="2400" b="1" dirty="0">
              <a:solidFill>
                <a:srgbClr val="FF0000"/>
              </a:solidFill>
              <a:latin typeface="Comic Sans MS" panose="030F0702030302020204" pitchFamily="66" charset="0"/>
            </a:endParaRPr>
          </a:p>
        </p:txBody>
      </p:sp>
      <p:sp>
        <p:nvSpPr>
          <p:cNvPr id="4" name="Rectangle 1">
            <a:extLst>
              <a:ext uri="{FF2B5EF4-FFF2-40B4-BE49-F238E27FC236}">
                <a16:creationId xmlns:a16="http://schemas.microsoft.com/office/drawing/2014/main" xmlns="" id="{7B47FD29-D0F0-2F04-6B73-C7BBA14445EB}"/>
              </a:ext>
            </a:extLst>
          </p:cNvPr>
          <p:cNvSpPr>
            <a:spLocks noGrp="1" noChangeArrowheads="1"/>
          </p:cNvSpPr>
          <p:nvPr>
            <p:ph idx="1"/>
          </p:nvPr>
        </p:nvSpPr>
        <p:spPr bwMode="auto">
          <a:xfrm>
            <a:off x="304800" y="1476176"/>
            <a:ext cx="868679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Узајамно</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поштовање</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Уважавање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личности</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искуства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и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стила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рада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колегинице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колеге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Јасна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под</a:t>
            </a:r>
            <a:r>
              <a:rPr lang="sr-Cyrl-RS" altLang="en-US" sz="2000" b="1" dirty="0">
                <a:solidFill>
                  <a:srgbClr val="FF0000"/>
                </a:solidFill>
                <a:latin typeface="Comic Sans MS" panose="030F0702030302020204" pitchFamily="66" charset="0"/>
              </a:rPr>
              <a:t>ј</a:t>
            </a:r>
            <a:r>
              <a:rPr kumimoji="0" lang="en-US" altLang="en-US" sz="2000" b="1" i="0" u="none" strike="noStrike" cap="none" normalizeH="0" baseline="0" dirty="0" err="1">
                <a:ln>
                  <a:noFill/>
                </a:ln>
                <a:solidFill>
                  <a:srgbClr val="FF0000"/>
                </a:solidFill>
                <a:effectLst/>
                <a:latin typeface="Comic Sans MS" panose="030F0702030302020204" pitchFamily="66" charset="0"/>
              </a:rPr>
              <a:t>ела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улога</a:t>
            </a:r>
            <a:r>
              <a:rPr kumimoji="0" lang="en-US" altLang="en-US" sz="2000" b="1" i="0" u="none" strike="noStrike" cap="none" normalizeH="0" baseline="0" dirty="0">
                <a:ln>
                  <a:noFill/>
                </a:ln>
                <a:solidFill>
                  <a:srgbClr val="FF0000"/>
                </a:solidFill>
                <a:effectLst/>
                <a:latin typeface="Comic Sans MS" panose="030F0702030302020204" pitchFamily="66" charset="0"/>
              </a:rPr>
              <a:t> и </a:t>
            </a:r>
            <a:r>
              <a:rPr kumimoji="0" lang="en-US" altLang="en-US" sz="2000" b="1" i="0" u="none" strike="noStrike" cap="none" normalizeH="0" baseline="0" dirty="0" err="1">
                <a:ln>
                  <a:noFill/>
                </a:ln>
                <a:solidFill>
                  <a:srgbClr val="FF0000"/>
                </a:solidFill>
                <a:effectLst/>
                <a:latin typeface="Comic Sans MS" panose="030F0702030302020204" pitchFamily="66" charset="0"/>
              </a:rPr>
              <a:t>задатака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Свако</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зна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своје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обавезе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у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току</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дана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и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планирања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Отворена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комуникација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Спремност</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за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договор</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повратну</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информацију</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и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изражавање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мишљења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Флексибилност</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Прилагођавање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у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непланираним</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ситуацијама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и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потребама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групе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rgbClr val="FF0000"/>
                </a:solidFill>
                <a:effectLst/>
                <a:latin typeface="Comic Sans MS" panose="030F0702030302020204" pitchFamily="66" charset="0"/>
              </a:rPr>
              <a:t>Подршка и </a:t>
            </a:r>
            <a:r>
              <a:rPr kumimoji="0" lang="en-US" altLang="en-US" sz="2000" b="1" i="0" u="none" strike="noStrike" cap="none" normalizeH="0" baseline="0" dirty="0" err="1">
                <a:ln>
                  <a:noFill/>
                </a:ln>
                <a:solidFill>
                  <a:srgbClr val="FF0000"/>
                </a:solidFill>
                <a:effectLst/>
                <a:latin typeface="Comic Sans MS" panose="030F0702030302020204" pitchFamily="66" charset="0"/>
              </a:rPr>
              <a:t>разум</a:t>
            </a:r>
            <a:r>
              <a:rPr kumimoji="0" lang="sr-Cyrl-RS" altLang="en-US" sz="2000" b="1" i="0" u="none" strike="noStrike" cap="none" normalizeH="0" baseline="0" dirty="0">
                <a:ln>
                  <a:noFill/>
                </a:ln>
                <a:solidFill>
                  <a:srgbClr val="FF0000"/>
                </a:solidFill>
                <a:effectLst/>
                <a:latin typeface="Comic Sans MS" panose="030F0702030302020204" pitchFamily="66" charset="0"/>
              </a:rPr>
              <a:t>ј</a:t>
            </a:r>
            <a:r>
              <a:rPr kumimoji="0" lang="en-US" altLang="en-US" sz="2000" b="1" i="0" u="none" strike="noStrike" cap="none" normalizeH="0" baseline="0" dirty="0" err="1">
                <a:ln>
                  <a:noFill/>
                </a:ln>
                <a:solidFill>
                  <a:srgbClr val="FF0000"/>
                </a:solidFill>
                <a:effectLst/>
                <a:latin typeface="Comic Sans MS" panose="030F0702030302020204" pitchFamily="66" charset="0"/>
              </a:rPr>
              <a:t>евање</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Помоћ</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у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изазовним</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ситуацијама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емоционална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и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практична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подршка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Јединствен</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приступ</a:t>
            </a:r>
            <a:r>
              <a:rPr kumimoji="0" lang="en-US" altLang="en-US" sz="2000" b="1" i="0" u="none" strike="noStrike" cap="none" normalizeH="0" baseline="0" dirty="0">
                <a:ln>
                  <a:noFill/>
                </a:ln>
                <a:solidFill>
                  <a:srgbClr val="FF0000"/>
                </a:solidFill>
                <a:effectLst/>
                <a:latin typeface="Comic Sans MS" panose="030F0702030302020204" pitchFamily="66" charset="0"/>
              </a:rPr>
              <a:t> д</a:t>
            </a:r>
            <a:r>
              <a:rPr kumimoji="0" lang="sr-Cyrl-RS" altLang="en-US" sz="2000" b="1" i="0" u="none" strike="noStrike" cap="none" normalizeH="0" baseline="0" dirty="0">
                <a:ln>
                  <a:noFill/>
                </a:ln>
                <a:solidFill>
                  <a:srgbClr val="FF0000"/>
                </a:solidFill>
                <a:effectLst/>
                <a:latin typeface="Comic Sans MS" panose="030F0702030302020204" pitchFamily="66" charset="0"/>
              </a:rPr>
              <a:t>ј</a:t>
            </a:r>
            <a:r>
              <a:rPr kumimoji="0" lang="en-US" altLang="en-US" sz="2000" b="1" i="0" u="none" strike="noStrike" cap="none" normalizeH="0" baseline="0" dirty="0" err="1">
                <a:ln>
                  <a:noFill/>
                </a:ln>
                <a:solidFill>
                  <a:srgbClr val="FF0000"/>
                </a:solidFill>
                <a:effectLst/>
                <a:latin typeface="Comic Sans MS" panose="030F0702030302020204" pitchFamily="66" charset="0"/>
              </a:rPr>
              <a:t>еци</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Усклађеност</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у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васпитним</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ставовима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методама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и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правилима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Солидарност</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Рад</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као</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једно</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без</a:t>
            </a:r>
            <a:r>
              <a:rPr kumimoji="0" lang="sr-Cyrl-RS" altLang="en-US" sz="2000" b="1" i="0" u="none" strike="noStrike" cap="none" normalizeH="0" baseline="0" dirty="0">
                <a:ln>
                  <a:noFill/>
                </a:ln>
                <a:solidFill>
                  <a:schemeClr val="accent2">
                    <a:lumMod val="50000"/>
                  </a:schemeClr>
                </a:solidFill>
                <a:effectLst/>
                <a:latin typeface="Comic Sans MS" panose="030F0702030302020204" pitchFamily="66" charset="0"/>
              </a:rPr>
              <a:t> строге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под</a:t>
            </a:r>
            <a:r>
              <a:rPr kumimoji="0" lang="sr-Cyrl-RS" altLang="en-US" sz="2000" b="1" i="0" u="none" strike="noStrike" cap="none" normalizeH="0" baseline="0" dirty="0">
                <a:ln>
                  <a:noFill/>
                </a:ln>
                <a:solidFill>
                  <a:schemeClr val="accent2">
                    <a:lumMod val="50000"/>
                  </a:schemeClr>
                </a:solidFill>
                <a:effectLst/>
                <a:latin typeface="Comic Sans MS" panose="030F0702030302020204" pitchFamily="66" charset="0"/>
              </a:rPr>
              <a:t>ј</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еле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на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мој</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и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твој</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д</a:t>
            </a:r>
            <a:r>
              <a:rPr kumimoji="0" lang="sr-Cyrl-RS" altLang="en-US" sz="2000" b="1" i="0" u="none" strike="noStrike" cap="none" normalizeH="0" baseline="0" dirty="0">
                <a:ln>
                  <a:noFill/>
                </a:ln>
                <a:solidFill>
                  <a:schemeClr val="accent2">
                    <a:lumMod val="50000"/>
                  </a:schemeClr>
                </a:solidFill>
                <a:effectLst/>
                <a:latin typeface="Comic Sans MS" panose="030F0702030302020204" pitchFamily="66" charset="0"/>
              </a:rPr>
              <a:t>и</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о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посла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Пов</a:t>
            </a:r>
            <a:r>
              <a:rPr kumimoji="0" lang="sr-Cyrl-RS" altLang="en-US" sz="2000" b="1" i="0" u="none" strike="noStrike" cap="none" normalizeH="0" baseline="0" dirty="0">
                <a:ln>
                  <a:noFill/>
                </a:ln>
                <a:solidFill>
                  <a:srgbClr val="FF0000"/>
                </a:solidFill>
                <a:effectLst/>
                <a:latin typeface="Comic Sans MS" panose="030F0702030302020204" pitchFamily="66" charset="0"/>
              </a:rPr>
              <a:t>ј</a:t>
            </a:r>
            <a:r>
              <a:rPr kumimoji="0" lang="en-US" altLang="en-US" sz="2000" b="1" i="0" u="none" strike="noStrike" cap="none" normalizeH="0" baseline="0" dirty="0" err="1">
                <a:ln>
                  <a:noFill/>
                </a:ln>
                <a:solidFill>
                  <a:srgbClr val="FF0000"/>
                </a:solidFill>
                <a:effectLst/>
                <a:latin typeface="Comic Sans MS" panose="030F0702030302020204" pitchFamily="66" charset="0"/>
              </a:rPr>
              <a:t>ерљивост</a:t>
            </a:r>
            <a:r>
              <a:rPr kumimoji="0" lang="en-US" altLang="en-US" sz="2000" b="1" i="0" u="none" strike="noStrike" cap="none" normalizeH="0" baseline="0" dirty="0">
                <a:ln>
                  <a:noFill/>
                </a:ln>
                <a:solidFill>
                  <a:srgbClr val="FF0000"/>
                </a:solidFill>
                <a:effectLst/>
                <a:latin typeface="Comic Sans MS" panose="030F0702030302020204" pitchFamily="66" charset="0"/>
              </a:rPr>
              <a:t> и </a:t>
            </a:r>
            <a:r>
              <a:rPr kumimoji="0" lang="en-US" altLang="en-US" sz="2000" b="1" i="0" u="none" strike="noStrike" cap="none" normalizeH="0" baseline="0" dirty="0" err="1">
                <a:ln>
                  <a:noFill/>
                </a:ln>
                <a:solidFill>
                  <a:srgbClr val="FF0000"/>
                </a:solidFill>
                <a:effectLst/>
                <a:latin typeface="Comic Sans MS" panose="030F0702030302020204" pitchFamily="66" charset="0"/>
              </a:rPr>
              <a:t>дискреција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Чување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међусобног</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пов</a:t>
            </a:r>
            <a:r>
              <a:rPr kumimoji="0" lang="sr-Cyrl-RS" altLang="en-US" sz="2000" b="1" i="0" u="none" strike="noStrike" cap="none" normalizeH="0" baseline="0" dirty="0">
                <a:ln>
                  <a:noFill/>
                </a:ln>
                <a:solidFill>
                  <a:schemeClr val="accent2">
                    <a:lumMod val="50000"/>
                  </a:schemeClr>
                </a:solidFill>
                <a:effectLst/>
                <a:latin typeface="Comic Sans MS" panose="030F0702030302020204" pitchFamily="66" charset="0"/>
              </a:rPr>
              <a:t>ј</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ерења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и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интерних</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договарања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p:txBody>
      </p:sp>
      <p:sp>
        <p:nvSpPr>
          <p:cNvPr id="3" name="Oval 2">
            <a:extLst>
              <a:ext uri="{FF2B5EF4-FFF2-40B4-BE49-F238E27FC236}">
                <a16:creationId xmlns:a16="http://schemas.microsoft.com/office/drawing/2014/main" xmlns="" id="{FEC673CF-D205-B24F-30DF-0A2E21B438C2}"/>
              </a:ext>
            </a:extLst>
          </p:cNvPr>
          <p:cNvSpPr/>
          <p:nvPr/>
        </p:nvSpPr>
        <p:spPr>
          <a:xfrm>
            <a:off x="8382000" y="6146800"/>
            <a:ext cx="533400"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С</a:t>
            </a:r>
            <a:endParaRPr 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78244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DA357EE8-0ED5-2432-6BD7-9ED83B37132C}"/>
              </a:ext>
            </a:extLst>
          </p:cNvPr>
          <p:cNvSpPr>
            <a:spLocks noGrp="1" noChangeArrowheads="1"/>
          </p:cNvSpPr>
          <p:nvPr>
            <p:ph idx="1"/>
          </p:nvPr>
        </p:nvSpPr>
        <p:spPr bwMode="auto">
          <a:xfrm>
            <a:off x="228601" y="1586379"/>
            <a:ext cx="83058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Узајамно</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учење</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Разм</a:t>
            </a:r>
            <a:r>
              <a:rPr kumimoji="0" lang="sr-Cyrl-RS" altLang="en-US" sz="2000" b="1" i="0" u="none" strike="noStrike" cap="none" normalizeH="0" baseline="0" dirty="0">
                <a:ln>
                  <a:noFill/>
                </a:ln>
                <a:solidFill>
                  <a:schemeClr val="accent2">
                    <a:lumMod val="50000"/>
                  </a:schemeClr>
                </a:solidFill>
                <a:effectLst/>
                <a:latin typeface="Comic Sans MS" panose="030F0702030302020204" pitchFamily="66" charset="0"/>
              </a:rPr>
              <a:t>ј</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ена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идеја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материјала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искуства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и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стално</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унапређивање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праксе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Здрава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атмосфера</a:t>
            </a:r>
            <a:r>
              <a:rPr kumimoji="0" lang="en-US" altLang="en-US" sz="2000" b="1" i="0" u="none" strike="noStrike" cap="none" normalizeH="0" baseline="0" dirty="0">
                <a:ln>
                  <a:noFill/>
                </a:ln>
                <a:solidFill>
                  <a:srgbClr val="FF0000"/>
                </a:solidFill>
                <a:effectLst/>
                <a:latin typeface="Comic Sans MS" panose="030F0702030302020204" pitchFamily="66" charset="0"/>
              </a:rPr>
              <a:t> у </a:t>
            </a:r>
            <a:r>
              <a:rPr kumimoji="0" lang="en-US" altLang="en-US" sz="2000" b="1" i="0" u="none" strike="noStrike" cap="none" normalizeH="0" baseline="0" dirty="0" err="1">
                <a:ln>
                  <a:noFill/>
                </a:ln>
                <a:solidFill>
                  <a:srgbClr val="FF0000"/>
                </a:solidFill>
                <a:effectLst/>
                <a:latin typeface="Comic Sans MS" panose="030F0702030302020204" pitchFamily="66" charset="0"/>
              </a:rPr>
              <a:t>раду</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Позитивна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клима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која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се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преноси</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и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на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д</a:t>
            </a:r>
            <a:r>
              <a:rPr kumimoji="0" lang="sr-Cyrl-RS" altLang="en-US" sz="2000" b="1" i="0" u="none" strike="noStrike" cap="none" normalizeH="0" baseline="0" dirty="0">
                <a:ln>
                  <a:noFill/>
                </a:ln>
                <a:solidFill>
                  <a:schemeClr val="accent2">
                    <a:lumMod val="50000"/>
                  </a:schemeClr>
                </a:solidFill>
                <a:effectLst/>
                <a:latin typeface="Comic Sans MS" panose="030F0702030302020204" pitchFamily="66" charset="0"/>
              </a:rPr>
              <a:t>ј</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ецу</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Заједничко</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планирање</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Договор</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о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васпитно-образовним</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активностима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sr-Cyrl-RS" altLang="en-US" sz="2000" b="1" i="0" u="none" strike="noStrike" cap="none" normalizeH="0" baseline="0" dirty="0">
                <a:ln>
                  <a:noFill/>
                </a:ln>
                <a:solidFill>
                  <a:schemeClr val="accent2">
                    <a:lumMod val="50000"/>
                  </a:schemeClr>
                </a:solidFill>
                <a:effectLst/>
                <a:latin typeface="Comic Sans MS" panose="030F0702030302020204" pitchFamily="66" charset="0"/>
              </a:rPr>
              <a:t>заједничка израда етапних планова.</a:t>
            </a:r>
            <a:endPar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rgbClr val="FF0000"/>
                </a:solidFill>
                <a:effectLst/>
                <a:latin typeface="Comic Sans MS" panose="030F0702030302020204" pitchFamily="66" charset="0"/>
              </a:rPr>
              <a:t>Подршка у </a:t>
            </a:r>
            <a:r>
              <a:rPr kumimoji="0" lang="en-US" altLang="en-US" sz="2000" b="1" i="0" u="none" strike="noStrike" cap="none" normalizeH="0" baseline="0" dirty="0" err="1">
                <a:ln>
                  <a:noFill/>
                </a:ln>
                <a:solidFill>
                  <a:srgbClr val="FF0000"/>
                </a:solidFill>
                <a:effectLst/>
                <a:latin typeface="Comic Sans MS" panose="030F0702030302020204" pitchFamily="66" charset="0"/>
              </a:rPr>
              <a:t>односима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са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родитељима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Заједнички</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наступ</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пред</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родитељима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Међусобно</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уважавање</a:t>
            </a:r>
            <a:r>
              <a:rPr kumimoji="0" lang="en-US" altLang="en-US" sz="2000" b="1" i="0" u="none" strike="noStrike" cap="none" normalizeH="0" baseline="0" dirty="0">
                <a:ln>
                  <a:noFill/>
                </a:ln>
                <a:solidFill>
                  <a:srgbClr val="FF0000"/>
                </a:solidFill>
                <a:effectLst/>
                <a:latin typeface="Comic Sans MS" panose="030F0702030302020204" pitchFamily="66" charset="0"/>
              </a:rPr>
              <a:t> у </a:t>
            </a:r>
            <a:r>
              <a:rPr kumimoji="0" lang="en-US" altLang="en-US" sz="2000" b="1" i="0" u="none" strike="noStrike" cap="none" normalizeH="0" baseline="0" dirty="0" err="1">
                <a:ln>
                  <a:noFill/>
                </a:ln>
                <a:solidFill>
                  <a:srgbClr val="FF0000"/>
                </a:solidFill>
                <a:effectLst/>
                <a:latin typeface="Comic Sans MS" panose="030F0702030302020204" pitchFamily="66" charset="0"/>
              </a:rPr>
              <a:t>присуству</a:t>
            </a:r>
            <a:r>
              <a:rPr kumimoji="0" lang="en-US" altLang="en-US" sz="2000" b="1" i="0" u="none" strike="noStrike" cap="none" normalizeH="0" baseline="0" dirty="0">
                <a:ln>
                  <a:noFill/>
                </a:ln>
                <a:solidFill>
                  <a:srgbClr val="FF0000"/>
                </a:solidFill>
                <a:effectLst/>
                <a:latin typeface="Comic Sans MS" panose="030F0702030302020204" pitchFamily="66" charset="0"/>
              </a:rPr>
              <a:t> д</a:t>
            </a:r>
            <a:r>
              <a:rPr kumimoji="0" lang="sr-Cyrl-RS" altLang="en-US" sz="2000" b="1" i="0" u="none" strike="noStrike" cap="none" normalizeH="0" baseline="0" dirty="0">
                <a:ln>
                  <a:noFill/>
                </a:ln>
                <a:solidFill>
                  <a:srgbClr val="FF0000"/>
                </a:solidFill>
                <a:effectLst/>
                <a:latin typeface="Comic Sans MS" panose="030F0702030302020204" pitchFamily="66" charset="0"/>
              </a:rPr>
              <a:t>ј</a:t>
            </a:r>
            <a:r>
              <a:rPr kumimoji="0" lang="en-US" altLang="en-US" sz="2000" b="1" i="0" u="none" strike="noStrike" cap="none" normalizeH="0" baseline="0" dirty="0" err="1">
                <a:ln>
                  <a:noFill/>
                </a:ln>
                <a:solidFill>
                  <a:srgbClr val="FF0000"/>
                </a:solidFill>
                <a:effectLst/>
                <a:latin typeface="Comic Sans MS" panose="030F0702030302020204" pitchFamily="66" charset="0"/>
              </a:rPr>
              <a:t>еце</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Изб</a:t>
            </a:r>
            <a:r>
              <a:rPr kumimoji="0" lang="sr-Cyrl-RS" altLang="en-US" sz="2000" b="1" i="0" u="none" strike="noStrike" cap="none" normalizeH="0" baseline="0" dirty="0">
                <a:ln>
                  <a:noFill/>
                </a:ln>
                <a:solidFill>
                  <a:schemeClr val="accent2">
                    <a:lumMod val="50000"/>
                  </a:schemeClr>
                </a:solidFill>
                <a:effectLst/>
                <a:latin typeface="Comic Sans MS" panose="030F0702030302020204" pitchFamily="66" charset="0"/>
              </a:rPr>
              <a:t>ј</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егавање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конфликата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пред</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д</a:t>
            </a:r>
            <a:r>
              <a:rPr kumimoji="0" lang="sr-Cyrl-RS" altLang="en-US" sz="2000" b="1" i="0" u="none" strike="noStrike" cap="none" normalizeH="0" baseline="0" dirty="0">
                <a:ln>
                  <a:noFill/>
                </a:ln>
                <a:solidFill>
                  <a:schemeClr val="accent2">
                    <a:lumMod val="50000"/>
                  </a:schemeClr>
                </a:solidFill>
                <a:effectLst/>
                <a:latin typeface="Comic Sans MS" panose="030F0702030302020204" pitchFamily="66" charset="0"/>
              </a:rPr>
              <a:t>ј</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ецом</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Стручна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солидарност</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Уздржавање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од</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критике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пред</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другима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конструктивна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критика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у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приватности</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Заједнички</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циљ</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У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фокусу</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је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ув</a:t>
            </a:r>
            <a:r>
              <a:rPr kumimoji="0" lang="sr-Cyrl-RS" altLang="en-US" sz="2000" b="1" i="0" u="none" strike="noStrike" cap="none" normalizeH="0" baseline="0" dirty="0" err="1">
                <a:ln>
                  <a:noFill/>
                </a:ln>
                <a:solidFill>
                  <a:schemeClr val="accent2">
                    <a:lumMod val="50000"/>
                  </a:schemeClr>
                </a:solidFill>
                <a:effectLst/>
                <a:latin typeface="Comic Sans MS" panose="030F0702030302020204" pitchFamily="66" charset="0"/>
              </a:rPr>
              <a:t>иј</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ек</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д</a:t>
            </a:r>
            <a:r>
              <a:rPr kumimoji="0" lang="sr-Cyrl-RS" altLang="en-US" sz="2000" b="1" i="0" u="none" strike="noStrike" cap="none" normalizeH="0" baseline="0" dirty="0" err="1">
                <a:ln>
                  <a:noFill/>
                </a:ln>
                <a:solidFill>
                  <a:schemeClr val="accent2">
                    <a:lumMod val="50000"/>
                  </a:schemeClr>
                </a:solidFill>
                <a:effectLst/>
                <a:latin typeface="Comic Sans MS" panose="030F0702030302020204" pitchFamily="66" charset="0"/>
              </a:rPr>
              <a:t>иј</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ете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и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његов</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најбољи</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интерес</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p:txBody>
      </p:sp>
      <p:sp>
        <p:nvSpPr>
          <p:cNvPr id="3" name="Oval 2">
            <a:extLst>
              <a:ext uri="{FF2B5EF4-FFF2-40B4-BE49-F238E27FC236}">
                <a16:creationId xmlns:a16="http://schemas.microsoft.com/office/drawing/2014/main" xmlns="" id="{D2E963AD-6013-9087-D69E-32F9913555A7}"/>
              </a:ext>
            </a:extLst>
          </p:cNvPr>
          <p:cNvSpPr/>
          <p:nvPr/>
        </p:nvSpPr>
        <p:spPr>
          <a:xfrm>
            <a:off x="8382000" y="6146800"/>
            <a:ext cx="533400"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С</a:t>
            </a:r>
            <a:endParaRPr 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440543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DDE303-0E8B-6B78-A55D-8D05589690F5}"/>
              </a:ext>
            </a:extLst>
          </p:cNvPr>
          <p:cNvSpPr>
            <a:spLocks noGrp="1"/>
          </p:cNvSpPr>
          <p:nvPr>
            <p:ph type="title"/>
          </p:nvPr>
        </p:nvSpPr>
        <p:spPr>
          <a:xfrm>
            <a:off x="1371600" y="533400"/>
            <a:ext cx="6629400" cy="685800"/>
          </a:xfrm>
        </p:spPr>
        <p:txBody>
          <a:bodyPr/>
          <a:lstStyle/>
          <a:p>
            <a:pPr algn="ctr"/>
            <a:r>
              <a:rPr lang="ru-RU" sz="2400" b="1" dirty="0">
                <a:solidFill>
                  <a:srgbClr val="FF0000"/>
                </a:solidFill>
                <a:latin typeface="Comic Sans MS" panose="030F0702030302020204" pitchFamily="66" charset="0"/>
              </a:rPr>
              <a:t>КАРАКТЕРИСТИКЕ ОДНОСА</a:t>
            </a:r>
            <a:br>
              <a:rPr lang="ru-RU" sz="2400" b="1" dirty="0">
                <a:solidFill>
                  <a:srgbClr val="FF0000"/>
                </a:solidFill>
                <a:latin typeface="Comic Sans MS" panose="030F0702030302020204" pitchFamily="66" charset="0"/>
              </a:rPr>
            </a:br>
            <a:r>
              <a:rPr lang="ru-RU" sz="2400" b="1" dirty="0">
                <a:solidFill>
                  <a:srgbClr val="FF0000"/>
                </a:solidFill>
                <a:latin typeface="Comic Sans MS" panose="030F0702030302020204" pitchFamily="66" charset="0"/>
              </a:rPr>
              <a:t> ВАСПИТАЧ – ПЕДАГОГ</a:t>
            </a:r>
            <a:r>
              <a:rPr lang="ru-RU" sz="2400" b="1" dirty="0">
                <a:solidFill>
                  <a:srgbClr val="FF0000"/>
                </a:solidFill>
              </a:rPr>
              <a:t/>
            </a:r>
            <a:br>
              <a:rPr lang="ru-RU" sz="2400" b="1" dirty="0">
                <a:solidFill>
                  <a:srgbClr val="FF0000"/>
                </a:solidFill>
              </a:rPr>
            </a:br>
            <a:endParaRPr lang="en-US" sz="2400" dirty="0"/>
          </a:p>
        </p:txBody>
      </p:sp>
      <p:sp>
        <p:nvSpPr>
          <p:cNvPr id="4" name="Rectangle 1">
            <a:extLst>
              <a:ext uri="{FF2B5EF4-FFF2-40B4-BE49-F238E27FC236}">
                <a16:creationId xmlns:a16="http://schemas.microsoft.com/office/drawing/2014/main" xmlns="" id="{90B16B6B-D3DB-047C-D0D0-DFEB3F1CBBEC}"/>
              </a:ext>
            </a:extLst>
          </p:cNvPr>
          <p:cNvSpPr>
            <a:spLocks noGrp="1" noChangeArrowheads="1"/>
          </p:cNvSpPr>
          <p:nvPr>
            <p:ph idx="1"/>
          </p:nvPr>
        </p:nvSpPr>
        <p:spPr bwMode="auto">
          <a:xfrm>
            <a:off x="228600" y="1502688"/>
            <a:ext cx="84582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Колегијална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сарадња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Тимски</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рад</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заснован</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на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узајамном</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поштовању</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Отвореност</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за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сав</a:t>
            </a:r>
            <a:r>
              <a:rPr lang="sr-Cyrl-RS" altLang="en-US" sz="2000" b="1" dirty="0">
                <a:solidFill>
                  <a:srgbClr val="FF0000"/>
                </a:solidFill>
                <a:latin typeface="Comic Sans MS" panose="030F0702030302020204" pitchFamily="66" charset="0"/>
              </a:rPr>
              <a:t>ј</a:t>
            </a:r>
            <a:r>
              <a:rPr kumimoji="0" lang="en-US" altLang="en-US" sz="2000" b="1" i="0" u="none" strike="noStrike" cap="none" normalizeH="0" baseline="0" dirty="0" err="1">
                <a:ln>
                  <a:noFill/>
                </a:ln>
                <a:solidFill>
                  <a:srgbClr val="FF0000"/>
                </a:solidFill>
                <a:effectLst/>
                <a:latin typeface="Comic Sans MS" panose="030F0702030302020204" pitchFamily="66" charset="0"/>
              </a:rPr>
              <a:t>ете</a:t>
            </a:r>
            <a:r>
              <a:rPr kumimoji="0" lang="en-US" altLang="en-US" sz="2000" b="1" i="0" u="none" strike="noStrike" cap="none" normalizeH="0" baseline="0" dirty="0">
                <a:ln>
                  <a:noFill/>
                </a:ln>
                <a:solidFill>
                  <a:srgbClr val="FF0000"/>
                </a:solidFill>
                <a:effectLst/>
                <a:latin typeface="Comic Sans MS" panose="030F0702030302020204" pitchFamily="66" charset="0"/>
              </a:rPr>
              <a:t> и </a:t>
            </a:r>
            <a:r>
              <a:rPr kumimoji="0" lang="en-US" altLang="en-US" sz="2000" b="1" i="0" u="none" strike="noStrike" cap="none" normalizeH="0" baseline="0" dirty="0" err="1">
                <a:ln>
                  <a:noFill/>
                </a:ln>
                <a:solidFill>
                  <a:srgbClr val="FF0000"/>
                </a:solidFill>
                <a:effectLst/>
                <a:latin typeface="Comic Sans MS" panose="030F0702030302020204" pitchFamily="66" charset="0"/>
              </a:rPr>
              <a:t>стручну</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подршку</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Васпитачи</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прихватају</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педагога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као</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партнера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у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унапређивању</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рада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Сарадња</a:t>
            </a:r>
            <a:r>
              <a:rPr kumimoji="0" lang="en-US" altLang="en-US" sz="2000" b="1" i="0" u="none" strike="noStrike" cap="none" normalizeH="0" baseline="0" dirty="0">
                <a:ln>
                  <a:noFill/>
                </a:ln>
                <a:solidFill>
                  <a:srgbClr val="FF0000"/>
                </a:solidFill>
                <a:effectLst/>
                <a:latin typeface="Comic Sans MS" panose="030F0702030302020204" pitchFamily="66" charset="0"/>
              </a:rPr>
              <a:t> у </a:t>
            </a:r>
            <a:r>
              <a:rPr kumimoji="0" lang="en-US" altLang="en-US" sz="2000" b="1" i="0" u="none" strike="noStrike" cap="none" normalizeH="0" baseline="0" dirty="0" err="1">
                <a:ln>
                  <a:noFill/>
                </a:ln>
                <a:solidFill>
                  <a:srgbClr val="FF0000"/>
                </a:solidFill>
                <a:effectLst/>
                <a:latin typeface="Comic Sans MS" panose="030F0702030302020204" pitchFamily="66" charset="0"/>
              </a:rPr>
              <a:t>праћењу</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развоја</a:t>
            </a:r>
            <a:r>
              <a:rPr kumimoji="0" lang="en-US" altLang="en-US" sz="2000" b="1" i="0" u="none" strike="noStrike" cap="none" normalizeH="0" baseline="0" dirty="0">
                <a:ln>
                  <a:noFill/>
                </a:ln>
                <a:solidFill>
                  <a:srgbClr val="FF0000"/>
                </a:solidFill>
                <a:effectLst/>
                <a:latin typeface="Comic Sans MS" panose="030F0702030302020204" pitchFamily="66" charset="0"/>
              </a:rPr>
              <a:t> д</a:t>
            </a:r>
            <a:r>
              <a:rPr kumimoji="0" lang="sr-Cyrl-RS" altLang="en-US" sz="2000" b="1" i="0" u="none" strike="noStrike" cap="none" normalizeH="0" baseline="0" dirty="0">
                <a:ln>
                  <a:noFill/>
                </a:ln>
                <a:solidFill>
                  <a:srgbClr val="FF0000"/>
                </a:solidFill>
                <a:effectLst/>
                <a:latin typeface="Comic Sans MS" panose="030F0702030302020204" pitchFamily="66" charset="0"/>
              </a:rPr>
              <a:t>ј</a:t>
            </a:r>
            <a:r>
              <a:rPr kumimoji="0" lang="en-US" altLang="en-US" sz="2000" b="1" i="0" u="none" strike="noStrike" cap="none" normalizeH="0" baseline="0" dirty="0" err="1">
                <a:ln>
                  <a:noFill/>
                </a:ln>
                <a:solidFill>
                  <a:srgbClr val="FF0000"/>
                </a:solidFill>
                <a:effectLst/>
                <a:latin typeface="Comic Sans MS" panose="030F0702030302020204" pitchFamily="66" charset="0"/>
              </a:rPr>
              <a:t>еце</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Заједничка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анализа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и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планирање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подршке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д</a:t>
            </a:r>
            <a:r>
              <a:rPr kumimoji="0" lang="sr-Cyrl-RS" altLang="en-US" sz="2000" b="1" i="0" u="none" strike="noStrike" cap="none" normalizeH="0" baseline="0" dirty="0">
                <a:ln>
                  <a:noFill/>
                </a:ln>
                <a:solidFill>
                  <a:schemeClr val="accent2">
                    <a:lumMod val="50000"/>
                  </a:schemeClr>
                </a:solidFill>
                <a:effectLst/>
                <a:latin typeface="Comic Sans MS" panose="030F0702030302020204" pitchFamily="66" charset="0"/>
              </a:rPr>
              <a:t>ј</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еци</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Рефлексивна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пракса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Разм</a:t>
            </a:r>
            <a:r>
              <a:rPr kumimoji="0" lang="sr-Cyrl-RS" altLang="en-US" sz="2000" b="1" i="0" u="none" strike="noStrike" cap="none" normalizeH="0" baseline="0" dirty="0">
                <a:ln>
                  <a:noFill/>
                </a:ln>
                <a:solidFill>
                  <a:schemeClr val="accent2">
                    <a:lumMod val="50000"/>
                  </a:schemeClr>
                </a:solidFill>
                <a:effectLst/>
                <a:latin typeface="Comic Sans MS" panose="030F0702030302020204" pitchFamily="66" charset="0"/>
              </a:rPr>
              <a:t>ј</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ена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мишљења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анализа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усп</a:t>
            </a:r>
            <a:r>
              <a:rPr kumimoji="0" lang="sr-Cyrl-RS" altLang="en-US" sz="2000" b="1" i="0" u="none" strike="noStrike" cap="none" normalizeH="0" baseline="0" dirty="0">
                <a:ln>
                  <a:noFill/>
                </a:ln>
                <a:solidFill>
                  <a:schemeClr val="accent2">
                    <a:lumMod val="50000"/>
                  </a:schemeClr>
                </a:solidFill>
                <a:effectLst/>
                <a:latin typeface="Comic Sans MS" panose="030F0702030302020204" pitchFamily="66" charset="0"/>
              </a:rPr>
              <a:t>ј</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еха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и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изазова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Подстицање</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професионалног</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раста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Педагог</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мотивише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едукује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и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инспирише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васпитаче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Обуке</a:t>
            </a:r>
            <a:r>
              <a:rPr kumimoji="0" lang="en-US" altLang="en-US" sz="2000" b="1" i="0" u="none" strike="noStrike" cap="none" normalizeH="0" baseline="0" dirty="0">
                <a:ln>
                  <a:noFill/>
                </a:ln>
                <a:solidFill>
                  <a:srgbClr val="FF0000"/>
                </a:solidFill>
                <a:effectLst/>
                <a:latin typeface="Comic Sans MS" panose="030F0702030302020204" pitchFamily="66" charset="0"/>
              </a:rPr>
              <a:t> и </a:t>
            </a:r>
            <a:r>
              <a:rPr kumimoji="0" lang="en-US" altLang="en-US" sz="2000" b="1" i="0" u="none" strike="noStrike" cap="none" normalizeH="0" baseline="0" dirty="0" err="1">
                <a:ln>
                  <a:noFill/>
                </a:ln>
                <a:solidFill>
                  <a:srgbClr val="FF0000"/>
                </a:solidFill>
                <a:effectLst/>
                <a:latin typeface="Comic Sans MS" panose="030F0702030302020204" pitchFamily="66" charset="0"/>
              </a:rPr>
              <a:t>едукације</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Заједничка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реализација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стручног</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усавршавања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Емпатија</a:t>
            </a:r>
            <a:r>
              <a:rPr kumimoji="0" lang="en-US" altLang="en-US" sz="2000" b="1" i="0" u="none" strike="noStrike" cap="none" normalizeH="0" baseline="0" dirty="0">
                <a:ln>
                  <a:noFill/>
                </a:ln>
                <a:solidFill>
                  <a:srgbClr val="FF0000"/>
                </a:solidFill>
                <a:effectLst/>
                <a:latin typeface="Comic Sans MS" panose="030F0702030302020204" pitchFamily="66" charset="0"/>
              </a:rPr>
              <a:t> и </a:t>
            </a:r>
            <a:r>
              <a:rPr kumimoji="0" lang="en-US" altLang="en-US" sz="2000" b="1" i="0" u="none" strike="noStrike" cap="none" normalizeH="0" baseline="0" dirty="0" err="1">
                <a:ln>
                  <a:noFill/>
                </a:ln>
                <a:solidFill>
                  <a:srgbClr val="FF0000"/>
                </a:solidFill>
                <a:effectLst/>
                <a:latin typeface="Comic Sans MS" panose="030F0702030302020204" pitchFamily="66" charset="0"/>
              </a:rPr>
              <a:t>разум</a:t>
            </a:r>
            <a:r>
              <a:rPr kumimoji="0" lang="sr-Cyrl-RS" altLang="en-US" sz="2000" b="1" i="0" u="none" strike="noStrike" cap="none" normalizeH="0" baseline="0" dirty="0">
                <a:ln>
                  <a:noFill/>
                </a:ln>
                <a:solidFill>
                  <a:srgbClr val="FF0000"/>
                </a:solidFill>
                <a:effectLst/>
                <a:latin typeface="Comic Sans MS" panose="030F0702030302020204" pitchFamily="66" charset="0"/>
              </a:rPr>
              <a:t>ј</a:t>
            </a:r>
            <a:r>
              <a:rPr kumimoji="0" lang="en-US" altLang="en-US" sz="2000" b="1" i="0" u="none" strike="noStrike" cap="none" normalizeH="0" baseline="0" dirty="0" err="1">
                <a:ln>
                  <a:noFill/>
                </a:ln>
                <a:solidFill>
                  <a:srgbClr val="FF0000"/>
                </a:solidFill>
                <a:effectLst/>
                <a:latin typeface="Comic Sans MS" panose="030F0702030302020204" pitchFamily="66" charset="0"/>
              </a:rPr>
              <a:t>евање</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Педагог</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уважава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специфичности</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група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и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стила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рада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васпитача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Тимски</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дух</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Заједничко</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планирање</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и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реализација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2">
                    <a:lumMod val="50000"/>
                  </a:schemeClr>
                </a:solidFill>
                <a:effectLst/>
                <a:latin typeface="Comic Sans MS" panose="030F0702030302020204" pitchFamily="66" charset="0"/>
              </a:rPr>
              <a:t>пројеката</a:t>
            </a:r>
            <a:r>
              <a:rPr kumimoji="0" lang="en-US" altLang="en-US" sz="2000" b="1" i="0" u="none" strike="noStrike" cap="none" normalizeH="0" baseline="0" dirty="0">
                <a:ln>
                  <a:noFill/>
                </a:ln>
                <a:solidFill>
                  <a:schemeClr val="accent2">
                    <a:lumMod val="50000"/>
                  </a:schemeClr>
                </a:solidFill>
                <a:effectLst/>
                <a:latin typeface="Comic Sans MS" panose="030F0702030302020204" pitchFamily="66" charset="0"/>
              </a:rPr>
              <a:t>.</a:t>
            </a:r>
          </a:p>
        </p:txBody>
      </p:sp>
      <p:sp>
        <p:nvSpPr>
          <p:cNvPr id="5" name="Oval 4">
            <a:extLst>
              <a:ext uri="{FF2B5EF4-FFF2-40B4-BE49-F238E27FC236}">
                <a16:creationId xmlns:a16="http://schemas.microsoft.com/office/drawing/2014/main" xmlns="" id="{1131A296-66CB-3A26-DEF8-A3EBC08696B0}"/>
              </a:ext>
            </a:extLst>
          </p:cNvPr>
          <p:cNvSpPr/>
          <p:nvPr/>
        </p:nvSpPr>
        <p:spPr>
          <a:xfrm>
            <a:off x="8382000" y="6146800"/>
            <a:ext cx="533400"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С</a:t>
            </a:r>
            <a:endParaRPr 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431169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8B0C7-2D24-2E8A-3FF4-797E145EE37C}"/>
              </a:ext>
            </a:extLst>
          </p:cNvPr>
          <p:cNvSpPr>
            <a:spLocks noGrp="1"/>
          </p:cNvSpPr>
          <p:nvPr>
            <p:ph type="title"/>
          </p:nvPr>
        </p:nvSpPr>
        <p:spPr>
          <a:xfrm>
            <a:off x="2362200" y="228600"/>
            <a:ext cx="5257800" cy="1066800"/>
          </a:xfrm>
        </p:spPr>
        <p:txBody>
          <a:bodyPr/>
          <a:lstStyle/>
          <a:p>
            <a:r>
              <a:rPr lang="ru-RU" sz="2400" b="1" dirty="0">
                <a:solidFill>
                  <a:srgbClr val="FF0000"/>
                </a:solidFill>
                <a:latin typeface="Comic Sans MS" panose="030F0702030302020204" pitchFamily="66" charset="0"/>
              </a:rPr>
              <a:t>КАРАКТЕРИСТИКЕ ОДНОСА ПЕДАГОГ– ДИРЕКТОР</a:t>
            </a:r>
            <a:r>
              <a:rPr lang="ru-RU" sz="3600" b="1" dirty="0">
                <a:solidFill>
                  <a:srgbClr val="FF0000"/>
                </a:solidFill>
              </a:rPr>
              <a:t/>
            </a:r>
            <a:br>
              <a:rPr lang="ru-RU" sz="3600" b="1" dirty="0">
                <a:solidFill>
                  <a:srgbClr val="FF0000"/>
                </a:solidFill>
              </a:rPr>
            </a:br>
            <a:endParaRPr lang="en-US" dirty="0"/>
          </a:p>
        </p:txBody>
      </p:sp>
      <p:sp>
        <p:nvSpPr>
          <p:cNvPr id="4" name="Rectangle 1">
            <a:extLst>
              <a:ext uri="{FF2B5EF4-FFF2-40B4-BE49-F238E27FC236}">
                <a16:creationId xmlns:a16="http://schemas.microsoft.com/office/drawing/2014/main" xmlns="" id="{DB704500-30D0-329A-925A-7670DFD02204}"/>
              </a:ext>
            </a:extLst>
          </p:cNvPr>
          <p:cNvSpPr>
            <a:spLocks noGrp="1" noChangeArrowheads="1"/>
          </p:cNvSpPr>
          <p:nvPr>
            <p:ph idx="1"/>
          </p:nvPr>
        </p:nvSpPr>
        <p:spPr bwMode="auto">
          <a:xfrm>
            <a:off x="228600" y="1371600"/>
            <a:ext cx="84582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Стратешко</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партнерство</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Заједничко</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планирање</a:t>
            </a:r>
            <a:r>
              <a:rPr kumimoji="0" lang="en-US" altLang="en-US" sz="2000" b="1" i="0" u="none" strike="noStrike" cap="none" normalizeH="0" baseline="0" dirty="0">
                <a:ln>
                  <a:noFill/>
                </a:ln>
                <a:solidFill>
                  <a:schemeClr val="tx1"/>
                </a:solidFill>
                <a:effectLst/>
                <a:latin typeface="Comic Sans MS" panose="030F0702030302020204" pitchFamily="66" charset="0"/>
              </a:rPr>
              <a:t> и </a:t>
            </a:r>
            <a:r>
              <a:rPr kumimoji="0" lang="en-US" altLang="en-US" sz="2000" b="1" i="0" u="none" strike="noStrike" cap="none" normalizeH="0" baseline="0" dirty="0" err="1">
                <a:ln>
                  <a:noFill/>
                </a:ln>
                <a:solidFill>
                  <a:schemeClr val="tx1"/>
                </a:solidFill>
                <a:effectLst/>
                <a:latin typeface="Comic Sans MS" panose="030F0702030302020204" pitchFamily="66" charset="0"/>
              </a:rPr>
              <a:t>праћење</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квалитета</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васпитног</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sr-Cyrl-RS" altLang="en-US" sz="2000" b="1" i="0" u="none" strike="noStrike" cap="none" normalizeH="0" baseline="0" dirty="0">
                <a:ln>
                  <a:noFill/>
                </a:ln>
                <a:solidFill>
                  <a:schemeClr val="tx1"/>
                </a:solidFill>
                <a:effectLst/>
                <a:latin typeface="Comic Sans MS" panose="030F0702030302020204" pitchFamily="66" charset="0"/>
              </a:rPr>
              <a:t>– образовног </a:t>
            </a:r>
            <a:r>
              <a:rPr kumimoji="0" lang="en-US" altLang="en-US" sz="2000" b="1" i="0" u="none" strike="noStrike" cap="none" normalizeH="0" baseline="0" dirty="0" err="1">
                <a:ln>
                  <a:noFill/>
                </a:ln>
                <a:solidFill>
                  <a:schemeClr val="tx1"/>
                </a:solidFill>
                <a:effectLst/>
                <a:latin typeface="Comic Sans MS" panose="030F0702030302020204" pitchFamily="66" charset="0"/>
              </a:rPr>
              <a:t>рада</a:t>
            </a:r>
            <a:r>
              <a:rPr kumimoji="0" lang="en-US" altLang="en-US" sz="2000" b="1" i="0" u="none" strike="noStrike" cap="none" normalizeH="0" baseline="0" dirty="0">
                <a:ln>
                  <a:noFill/>
                </a:ln>
                <a:solidFill>
                  <a:schemeClr val="tx1"/>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Професионално</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пов</a:t>
            </a:r>
            <a:r>
              <a:rPr kumimoji="0" lang="sr-Cyrl-RS" altLang="en-US" sz="2000" b="1" i="0" u="none" strike="noStrike" cap="none" normalizeH="0" baseline="0" dirty="0">
                <a:ln>
                  <a:noFill/>
                </a:ln>
                <a:solidFill>
                  <a:srgbClr val="FF0000"/>
                </a:solidFill>
                <a:effectLst/>
                <a:latin typeface="Comic Sans MS" panose="030F0702030302020204" pitchFamily="66" charset="0"/>
              </a:rPr>
              <a:t>ј</a:t>
            </a:r>
            <a:r>
              <a:rPr kumimoji="0" lang="en-US" altLang="en-US" sz="2000" b="1" i="0" u="none" strike="noStrike" cap="none" normalizeH="0" baseline="0" dirty="0" err="1">
                <a:ln>
                  <a:noFill/>
                </a:ln>
                <a:solidFill>
                  <a:srgbClr val="FF0000"/>
                </a:solidFill>
                <a:effectLst/>
                <a:latin typeface="Comic Sans MS" panose="030F0702030302020204" pitchFamily="66" charset="0"/>
              </a:rPr>
              <a:t>ерење</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Директор</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има</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пов</a:t>
            </a:r>
            <a:r>
              <a:rPr kumimoji="0" lang="sr-Cyrl-RS" altLang="en-US" sz="2000" b="1" i="0" u="none" strike="noStrike" cap="none" normalizeH="0" baseline="0" dirty="0">
                <a:ln>
                  <a:noFill/>
                </a:ln>
                <a:solidFill>
                  <a:schemeClr val="tx1"/>
                </a:solidFill>
                <a:effectLst/>
                <a:latin typeface="Comic Sans MS" panose="030F0702030302020204" pitchFamily="66" charset="0"/>
              </a:rPr>
              <a:t>ј</a:t>
            </a:r>
            <a:r>
              <a:rPr kumimoji="0" lang="en-US" altLang="en-US" sz="2000" b="1" i="0" u="none" strike="noStrike" cap="none" normalizeH="0" baseline="0" dirty="0" err="1">
                <a:ln>
                  <a:noFill/>
                </a:ln>
                <a:solidFill>
                  <a:schemeClr val="tx1"/>
                </a:solidFill>
                <a:effectLst/>
                <a:latin typeface="Comic Sans MS" panose="030F0702030302020204" pitchFamily="66" charset="0"/>
              </a:rPr>
              <a:t>ерење</a:t>
            </a:r>
            <a:r>
              <a:rPr kumimoji="0" lang="en-US" altLang="en-US" sz="2000" b="1" i="0" u="none" strike="noStrike" cap="none" normalizeH="0" baseline="0" dirty="0">
                <a:ln>
                  <a:noFill/>
                </a:ln>
                <a:solidFill>
                  <a:schemeClr val="tx1"/>
                </a:solidFill>
                <a:effectLst/>
                <a:latin typeface="Comic Sans MS" panose="030F0702030302020204" pitchFamily="66" charset="0"/>
              </a:rPr>
              <a:t> у </a:t>
            </a:r>
            <a:r>
              <a:rPr kumimoji="0" lang="en-US" altLang="en-US" sz="2000" b="1" i="0" u="none" strike="noStrike" cap="none" normalizeH="0" baseline="0" dirty="0" err="1">
                <a:ln>
                  <a:noFill/>
                </a:ln>
                <a:solidFill>
                  <a:schemeClr val="tx1"/>
                </a:solidFill>
                <a:effectLst/>
                <a:latin typeface="Comic Sans MS" panose="030F0702030302020204" pitchFamily="66" charset="0"/>
              </a:rPr>
              <a:t>педагога</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као</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стручног</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сарадника</a:t>
            </a:r>
            <a:r>
              <a:rPr kumimoji="0" lang="en-US" altLang="en-US" sz="2000" b="1" i="0" u="none" strike="noStrike" cap="none" normalizeH="0" baseline="0" dirty="0">
                <a:ln>
                  <a:noFill/>
                </a:ln>
                <a:solidFill>
                  <a:schemeClr val="tx1"/>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Разм</a:t>
            </a:r>
            <a:r>
              <a:rPr kumimoji="0" lang="sr-Cyrl-RS" altLang="en-US" sz="2000" b="1" i="0" u="none" strike="noStrike" cap="none" normalizeH="0" baseline="0" dirty="0">
                <a:ln>
                  <a:noFill/>
                </a:ln>
                <a:solidFill>
                  <a:srgbClr val="FF0000"/>
                </a:solidFill>
                <a:effectLst/>
                <a:latin typeface="Comic Sans MS" panose="030F0702030302020204" pitchFamily="66" charset="0"/>
              </a:rPr>
              <a:t>ј</a:t>
            </a:r>
            <a:r>
              <a:rPr kumimoji="0" lang="en-US" altLang="en-US" sz="2000" b="1" i="0" u="none" strike="noStrike" cap="none" normalizeH="0" baseline="0" dirty="0" err="1">
                <a:ln>
                  <a:noFill/>
                </a:ln>
                <a:solidFill>
                  <a:srgbClr val="FF0000"/>
                </a:solidFill>
                <a:effectLst/>
                <a:latin typeface="Comic Sans MS" panose="030F0702030302020204" pitchFamily="66" charset="0"/>
              </a:rPr>
              <a:t>ена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идеја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Отвореност</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за</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педагошке</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иницијативе</a:t>
            </a:r>
            <a:r>
              <a:rPr kumimoji="0" lang="en-US" altLang="en-US" sz="2000" b="1" i="0" u="none" strike="noStrike" cap="none" normalizeH="0" baseline="0" dirty="0">
                <a:ln>
                  <a:noFill/>
                </a:ln>
                <a:solidFill>
                  <a:schemeClr val="tx1"/>
                </a:solidFill>
                <a:effectLst/>
                <a:latin typeface="Comic Sans MS" panose="030F0702030302020204" pitchFamily="66" charset="0"/>
              </a:rPr>
              <a:t> и </a:t>
            </a:r>
            <a:r>
              <a:rPr kumimoji="0" lang="en-US" altLang="en-US" sz="2000" b="1" i="0" u="none" strike="noStrike" cap="none" normalizeH="0" baseline="0" dirty="0" err="1">
                <a:ln>
                  <a:noFill/>
                </a:ln>
                <a:solidFill>
                  <a:schemeClr val="tx1"/>
                </a:solidFill>
                <a:effectLst/>
                <a:latin typeface="Comic Sans MS" panose="030F0702030302020204" pitchFamily="66" charset="0"/>
              </a:rPr>
              <a:t>иновације</a:t>
            </a:r>
            <a:r>
              <a:rPr kumimoji="0" lang="en-US" altLang="en-US" sz="2000" b="1" i="0" u="none" strike="noStrike" cap="none" normalizeH="0" baseline="0" dirty="0">
                <a:ln>
                  <a:noFill/>
                </a:ln>
                <a:solidFill>
                  <a:schemeClr val="tx1"/>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Усклађеност</a:t>
            </a:r>
            <a:r>
              <a:rPr kumimoji="0" lang="en-US" altLang="en-US" sz="2000" b="1" i="0" u="none" strike="noStrike" cap="none" normalizeH="0" baseline="0" dirty="0">
                <a:ln>
                  <a:noFill/>
                </a:ln>
                <a:solidFill>
                  <a:srgbClr val="FF0000"/>
                </a:solidFill>
                <a:effectLst/>
                <a:latin typeface="Comic Sans MS" panose="030F0702030302020204" pitchFamily="66" charset="0"/>
              </a:rPr>
              <a:t> у </a:t>
            </a:r>
            <a:r>
              <a:rPr kumimoji="0" lang="en-US" altLang="en-US" sz="2000" b="1" i="0" u="none" strike="noStrike" cap="none" normalizeH="0" baseline="0" dirty="0" err="1">
                <a:ln>
                  <a:noFill/>
                </a:ln>
                <a:solidFill>
                  <a:srgbClr val="FF0000"/>
                </a:solidFill>
                <a:effectLst/>
                <a:latin typeface="Comic Sans MS" panose="030F0702030302020204" pitchFamily="66" charset="0"/>
              </a:rPr>
              <a:t>ставовима</a:t>
            </a:r>
            <a:r>
              <a:rPr kumimoji="0" lang="en-US" altLang="en-US" sz="2000" b="1" i="0" u="none" strike="noStrike" cap="none" normalizeH="0" baseline="0" dirty="0">
                <a:ln>
                  <a:noFill/>
                </a:ln>
                <a:solidFill>
                  <a:srgbClr val="FF0000"/>
                </a:solidFill>
                <a:effectLst/>
                <a:latin typeface="Comic Sans MS" panose="030F0702030302020204" pitchFamily="66" charset="0"/>
              </a:rPr>
              <a:t> и </a:t>
            </a:r>
            <a:r>
              <a:rPr kumimoji="0" lang="en-US" altLang="en-US" sz="2000" b="1" i="0" u="none" strike="noStrike" cap="none" normalizeH="0" baseline="0" dirty="0" err="1">
                <a:ln>
                  <a:noFill/>
                </a:ln>
                <a:solidFill>
                  <a:srgbClr val="FF0000"/>
                </a:solidFill>
                <a:effectLst/>
                <a:latin typeface="Comic Sans MS" panose="030F0702030302020204" pitchFamily="66" charset="0"/>
              </a:rPr>
              <a:t>циљевима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Заједничка</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визија</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развоја</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установе</a:t>
            </a:r>
            <a:r>
              <a:rPr kumimoji="0" lang="en-US" altLang="en-US" sz="2000" b="1" i="0" u="none" strike="noStrike" cap="none" normalizeH="0" baseline="0" dirty="0">
                <a:ln>
                  <a:noFill/>
                </a:ln>
                <a:solidFill>
                  <a:schemeClr val="tx1"/>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Узајамна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подршка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Педагог</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подржава</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директора</a:t>
            </a:r>
            <a:r>
              <a:rPr kumimoji="0" lang="en-US" altLang="en-US" sz="2000" b="1" i="0" u="none" strike="noStrike" cap="none" normalizeH="0" baseline="0" dirty="0">
                <a:ln>
                  <a:noFill/>
                </a:ln>
                <a:solidFill>
                  <a:schemeClr val="tx1"/>
                </a:solidFill>
                <a:effectLst/>
                <a:latin typeface="Comic Sans MS" panose="030F0702030302020204" pitchFamily="66" charset="0"/>
              </a:rPr>
              <a:t> у </a:t>
            </a:r>
            <a:r>
              <a:rPr kumimoji="0" lang="en-US" altLang="en-US" sz="2000" b="1" i="0" u="none" strike="noStrike" cap="none" normalizeH="0" baseline="0" dirty="0" err="1">
                <a:ln>
                  <a:noFill/>
                </a:ln>
                <a:solidFill>
                  <a:schemeClr val="tx1"/>
                </a:solidFill>
                <a:effectLst/>
                <a:latin typeface="Comic Sans MS" panose="030F0702030302020204" pitchFamily="66" charset="0"/>
              </a:rPr>
              <a:t>педагошкој</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реализацији</a:t>
            </a:r>
            <a:r>
              <a:rPr kumimoji="0" lang="en-US" altLang="en-US" sz="2000" b="1" i="0" u="none" strike="noStrike" cap="none" normalizeH="0" baseline="0" dirty="0">
                <a:ln>
                  <a:noFill/>
                </a:ln>
                <a:solidFill>
                  <a:schemeClr val="tx1"/>
                </a:solidFill>
                <a:effectLst/>
                <a:latin typeface="Comic Sans MS" panose="030F0702030302020204" pitchFamily="66" charset="0"/>
              </a:rPr>
              <a:t>, а </a:t>
            </a:r>
            <a:r>
              <a:rPr kumimoji="0" lang="en-US" altLang="en-US" sz="2000" b="1" i="0" u="none" strike="noStrike" cap="none" normalizeH="0" baseline="0" dirty="0" err="1">
                <a:ln>
                  <a:noFill/>
                </a:ln>
                <a:solidFill>
                  <a:schemeClr val="tx1"/>
                </a:solidFill>
                <a:effectLst/>
                <a:latin typeface="Comic Sans MS" panose="030F0702030302020204" pitchFamily="66" charset="0"/>
              </a:rPr>
              <a:t>директор</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педагога</a:t>
            </a:r>
            <a:r>
              <a:rPr kumimoji="0" lang="en-US" altLang="en-US" sz="2000" b="1" i="0" u="none" strike="noStrike" cap="none" normalizeH="0" baseline="0" dirty="0">
                <a:ln>
                  <a:noFill/>
                </a:ln>
                <a:solidFill>
                  <a:schemeClr val="tx1"/>
                </a:solidFill>
                <a:effectLst/>
                <a:latin typeface="Comic Sans MS" panose="030F0702030302020204" pitchFamily="66" charset="0"/>
              </a:rPr>
              <a:t> у д</a:t>
            </a:r>
            <a:r>
              <a:rPr kumimoji="0" lang="sr-Cyrl-RS" altLang="en-US" sz="2000" b="1" i="0" u="none" strike="noStrike" cap="none" normalizeH="0" baseline="0" dirty="0">
                <a:ln>
                  <a:noFill/>
                </a:ln>
                <a:solidFill>
                  <a:schemeClr val="tx1"/>
                </a:solidFill>
                <a:effectLst/>
                <a:latin typeface="Comic Sans MS" panose="030F0702030302020204" pitchFamily="66" charset="0"/>
              </a:rPr>
              <a:t>ј</a:t>
            </a:r>
            <a:r>
              <a:rPr kumimoji="0" lang="en-US" altLang="en-US" sz="2000" b="1" i="0" u="none" strike="noStrike" cap="none" normalizeH="0" baseline="0" dirty="0" err="1">
                <a:ln>
                  <a:noFill/>
                </a:ln>
                <a:solidFill>
                  <a:schemeClr val="tx1"/>
                </a:solidFill>
                <a:effectLst/>
                <a:latin typeface="Comic Sans MS" panose="030F0702030302020204" pitchFamily="66" charset="0"/>
              </a:rPr>
              <a:t>еловању</a:t>
            </a:r>
            <a:r>
              <a:rPr kumimoji="0" lang="en-US" altLang="en-US" sz="2000" b="1" i="0" u="none" strike="noStrike" cap="none" normalizeH="0" baseline="0" dirty="0">
                <a:ln>
                  <a:noFill/>
                </a:ln>
                <a:solidFill>
                  <a:schemeClr val="tx1"/>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Јасна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комуникација</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Конкретно</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договарање</a:t>
            </a:r>
            <a:r>
              <a:rPr kumimoji="0" lang="en-US" altLang="en-US" sz="2000" b="1" i="0" u="none" strike="noStrike" cap="none" normalizeH="0" baseline="0" dirty="0">
                <a:ln>
                  <a:noFill/>
                </a:ln>
                <a:solidFill>
                  <a:schemeClr val="tx1"/>
                </a:solidFill>
                <a:effectLst/>
                <a:latin typeface="Comic Sans MS" panose="030F0702030302020204" pitchFamily="66" charset="0"/>
              </a:rPr>
              <a:t> о </a:t>
            </a:r>
            <a:r>
              <a:rPr kumimoji="0" lang="en-US" altLang="en-US" sz="2000" b="1" i="0" u="none" strike="noStrike" cap="none" normalizeH="0" baseline="0" dirty="0" err="1">
                <a:ln>
                  <a:noFill/>
                </a:ln>
                <a:solidFill>
                  <a:schemeClr val="tx1"/>
                </a:solidFill>
                <a:effectLst/>
                <a:latin typeface="Comic Sans MS" panose="030F0702030302020204" pitchFamily="66" charset="0"/>
              </a:rPr>
              <a:t>свим</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аспектима</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sr-Cyrl-RS" altLang="en-US" sz="2000" b="1" i="0" u="none" strike="noStrike" cap="none" normalizeH="0" baseline="0" dirty="0">
                <a:ln>
                  <a:noFill/>
                </a:ln>
                <a:solidFill>
                  <a:schemeClr val="tx1"/>
                </a:solidFill>
                <a:effectLst/>
                <a:latin typeface="Comic Sans MS" panose="030F0702030302020204" pitchFamily="66" charset="0"/>
              </a:rPr>
              <a:t>васпитно – образовног</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процеса</a:t>
            </a:r>
            <a:r>
              <a:rPr kumimoji="0" lang="en-US" altLang="en-US" sz="2000" b="1" i="0" u="none" strike="noStrike" cap="none" normalizeH="0" baseline="0" dirty="0">
                <a:ln>
                  <a:noFill/>
                </a:ln>
                <a:solidFill>
                  <a:schemeClr val="tx1"/>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Континуирано</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err="1">
                <a:ln>
                  <a:noFill/>
                </a:ln>
                <a:solidFill>
                  <a:srgbClr val="FF0000"/>
                </a:solidFill>
                <a:effectLst/>
                <a:latin typeface="Comic Sans MS" panose="030F0702030302020204" pitchFamily="66" charset="0"/>
              </a:rPr>
              <a:t>усавршавање</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Заједнички</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рад</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на</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унапређењу</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струке</a:t>
            </a:r>
            <a:r>
              <a:rPr kumimoji="0" lang="en-US" altLang="en-US" sz="2000" b="1" i="0" u="none" strike="noStrike" cap="none" normalizeH="0" baseline="0" dirty="0">
                <a:ln>
                  <a:noFill/>
                </a:ln>
                <a:solidFill>
                  <a:schemeClr val="tx1"/>
                </a:solidFill>
                <a:effectLst/>
                <a:latin typeface="Comic Sans MS" panose="030F0702030302020204" pitchFamily="66" charset="0"/>
              </a:rPr>
              <a:t> и </a:t>
            </a:r>
            <a:r>
              <a:rPr kumimoji="0" lang="en-US" altLang="en-US" sz="2000" b="1" i="0" u="none" strike="noStrike" cap="none" normalizeH="0" baseline="0" dirty="0" err="1">
                <a:ln>
                  <a:noFill/>
                </a:ln>
                <a:solidFill>
                  <a:schemeClr val="tx1"/>
                </a:solidFill>
                <a:effectLst/>
                <a:latin typeface="Comic Sans MS" panose="030F0702030302020204" pitchFamily="66" charset="0"/>
              </a:rPr>
              <a:t>праксе</a:t>
            </a:r>
            <a:r>
              <a:rPr kumimoji="0" lang="en-US" altLang="en-US" sz="2000" b="1" i="0" u="none" strike="noStrike" cap="none" normalizeH="0" baseline="0" dirty="0">
                <a:ln>
                  <a:noFill/>
                </a:ln>
                <a:solidFill>
                  <a:schemeClr val="tx1"/>
                </a:solidFill>
                <a:effectLst/>
                <a:latin typeface="Comic Sans MS" panose="030F0702030302020204" pitchFamily="66"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FF0000"/>
                </a:solidFill>
                <a:effectLst/>
                <a:latin typeface="Comic Sans MS" panose="030F0702030302020204" pitchFamily="66" charset="0"/>
              </a:rPr>
              <a:t>Етичност</a:t>
            </a:r>
            <a:r>
              <a:rPr kumimoji="0" lang="en-US" altLang="en-US" sz="2000" b="1" i="0" u="none" strike="noStrike" cap="none" normalizeH="0" baseline="0" dirty="0">
                <a:ln>
                  <a:noFill/>
                </a:ln>
                <a:solidFill>
                  <a:srgbClr val="FF0000"/>
                </a:solidFill>
                <a:effectLst/>
                <a:latin typeface="Comic Sans MS" panose="030F0702030302020204" pitchFamily="66" charset="0"/>
              </a:rPr>
              <a:t> и </a:t>
            </a:r>
            <a:r>
              <a:rPr kumimoji="0" lang="en-US" altLang="en-US" sz="2000" b="1" i="0" u="none" strike="noStrike" cap="none" normalizeH="0" baseline="0" dirty="0" err="1">
                <a:ln>
                  <a:noFill/>
                </a:ln>
                <a:solidFill>
                  <a:srgbClr val="FF0000"/>
                </a:solidFill>
                <a:effectLst/>
                <a:latin typeface="Comic Sans MS" panose="030F0702030302020204" pitchFamily="66" charset="0"/>
              </a:rPr>
              <a:t>професионализам</a:t>
            </a:r>
            <a:r>
              <a:rPr kumimoji="0" lang="en-US" altLang="en-US" sz="2000" b="1" i="0" u="none" strike="noStrike" cap="none" normalizeH="0" baseline="0" dirty="0">
                <a:ln>
                  <a:noFill/>
                </a:ln>
                <a:solidFill>
                  <a:srgbClr val="FF0000"/>
                </a:solidFill>
                <a:effectLst/>
                <a:latin typeface="Comic Sans MS" panose="030F0702030302020204" pitchFamily="66" charset="0"/>
              </a:rPr>
              <a:t> </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Пов</a:t>
            </a:r>
            <a:r>
              <a:rPr kumimoji="0" lang="sr-Cyrl-RS" altLang="en-US" sz="2000" b="1" i="0" u="none" strike="noStrike" cap="none" normalizeH="0" baseline="0" dirty="0">
                <a:ln>
                  <a:noFill/>
                </a:ln>
                <a:solidFill>
                  <a:schemeClr val="tx1"/>
                </a:solidFill>
                <a:effectLst/>
                <a:latin typeface="Comic Sans MS" panose="030F0702030302020204" pitchFamily="66" charset="0"/>
              </a:rPr>
              <a:t>ј</a:t>
            </a:r>
            <a:r>
              <a:rPr kumimoji="0" lang="en-US" altLang="en-US" sz="2000" b="1" i="0" u="none" strike="noStrike" cap="none" normalizeH="0" baseline="0" dirty="0" err="1">
                <a:ln>
                  <a:noFill/>
                </a:ln>
                <a:solidFill>
                  <a:schemeClr val="tx1"/>
                </a:solidFill>
                <a:effectLst/>
                <a:latin typeface="Comic Sans MS" panose="030F0702030302020204" pitchFamily="66" charset="0"/>
              </a:rPr>
              <a:t>ерење</a:t>
            </a:r>
            <a:r>
              <a:rPr kumimoji="0" lang="en-US" altLang="en-US" sz="2000" b="1" i="0" u="none" strike="noStrike" cap="none" normalizeH="0" baseline="0" dirty="0">
                <a:ln>
                  <a:noFill/>
                </a:ln>
                <a:solidFill>
                  <a:schemeClr val="tx1"/>
                </a:solidFill>
                <a:effectLst/>
                <a:latin typeface="Comic Sans MS" panose="030F0702030302020204" pitchFamily="66" charset="0"/>
              </a:rPr>
              <a:t>, </a:t>
            </a:r>
            <a:r>
              <a:rPr kumimoji="0" lang="en-US" altLang="en-US" sz="2000" b="1" i="0" u="none" strike="noStrike" cap="none" normalizeH="0" baseline="0" dirty="0" err="1">
                <a:ln>
                  <a:noFill/>
                </a:ln>
                <a:solidFill>
                  <a:schemeClr val="tx1"/>
                </a:solidFill>
                <a:effectLst/>
                <a:latin typeface="Comic Sans MS" panose="030F0702030302020204" pitchFamily="66" charset="0"/>
              </a:rPr>
              <a:t>дискреција</a:t>
            </a:r>
            <a:r>
              <a:rPr kumimoji="0" lang="en-US" altLang="en-US" sz="2000" b="1" i="0" u="none" strike="noStrike" cap="none" normalizeH="0" baseline="0" dirty="0">
                <a:ln>
                  <a:noFill/>
                </a:ln>
                <a:solidFill>
                  <a:schemeClr val="tx1"/>
                </a:solidFill>
                <a:effectLst/>
                <a:latin typeface="Comic Sans MS" panose="030F0702030302020204" pitchFamily="66" charset="0"/>
              </a:rPr>
              <a:t> и </a:t>
            </a:r>
            <a:r>
              <a:rPr kumimoji="0" lang="en-US" altLang="en-US" sz="2000" b="1" i="0" u="none" strike="noStrike" cap="none" normalizeH="0" baseline="0" dirty="0" err="1">
                <a:ln>
                  <a:noFill/>
                </a:ln>
                <a:solidFill>
                  <a:schemeClr val="tx1"/>
                </a:solidFill>
                <a:effectLst/>
                <a:latin typeface="Comic Sans MS" panose="030F0702030302020204" pitchFamily="66" charset="0"/>
              </a:rPr>
              <a:t>одговорност</a:t>
            </a:r>
            <a:r>
              <a:rPr kumimoji="0" lang="en-US" altLang="en-US" sz="2000" b="1" i="0" u="none" strike="noStrike" cap="none" normalizeH="0" baseline="0" dirty="0">
                <a:ln>
                  <a:noFill/>
                </a:ln>
                <a:solidFill>
                  <a:schemeClr val="tx1"/>
                </a:solidFill>
                <a:effectLst/>
                <a:latin typeface="Comic Sans MS" panose="030F0702030302020204" pitchFamily="66" charset="0"/>
              </a:rPr>
              <a:t>.</a:t>
            </a:r>
          </a:p>
        </p:txBody>
      </p:sp>
      <p:sp>
        <p:nvSpPr>
          <p:cNvPr id="5" name="Oval 4">
            <a:extLst>
              <a:ext uri="{FF2B5EF4-FFF2-40B4-BE49-F238E27FC236}">
                <a16:creationId xmlns:a16="http://schemas.microsoft.com/office/drawing/2014/main" xmlns="" id="{04CCCF68-1D0E-7AB3-B375-21D906169016}"/>
              </a:ext>
            </a:extLst>
          </p:cNvPr>
          <p:cNvSpPr/>
          <p:nvPr/>
        </p:nvSpPr>
        <p:spPr>
          <a:xfrm>
            <a:off x="8382000" y="6146800"/>
            <a:ext cx="533400"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С</a:t>
            </a:r>
            <a:endParaRPr 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53075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94EADA-8BFC-1045-7A5E-FF8777E385AD}"/>
              </a:ext>
            </a:extLst>
          </p:cNvPr>
          <p:cNvSpPr>
            <a:spLocks noGrp="1"/>
          </p:cNvSpPr>
          <p:nvPr>
            <p:ph type="title"/>
          </p:nvPr>
        </p:nvSpPr>
        <p:spPr>
          <a:xfrm>
            <a:off x="1219200" y="381000"/>
            <a:ext cx="6858000" cy="762000"/>
          </a:xfrm>
        </p:spPr>
        <p:txBody>
          <a:bodyPr/>
          <a:lstStyle/>
          <a:p>
            <a:pPr algn="ctr"/>
            <a:r>
              <a:rPr lang="ru-RU" sz="2400" b="1" dirty="0">
                <a:solidFill>
                  <a:srgbClr val="FF0000"/>
                </a:solidFill>
                <a:latin typeface="Comic Sans MS" panose="030F0702030302020204" pitchFamily="66" charset="0"/>
              </a:rPr>
              <a:t>КАРАКТЕРИСТИКЕ ОДНОСА</a:t>
            </a:r>
            <a:br>
              <a:rPr lang="ru-RU" sz="2400" b="1" dirty="0">
                <a:solidFill>
                  <a:srgbClr val="FF0000"/>
                </a:solidFill>
                <a:latin typeface="Comic Sans MS" panose="030F0702030302020204" pitchFamily="66" charset="0"/>
              </a:rPr>
            </a:br>
            <a:r>
              <a:rPr lang="ru-RU" sz="2400" b="1" dirty="0">
                <a:solidFill>
                  <a:srgbClr val="FF0000"/>
                </a:solidFill>
                <a:latin typeface="Comic Sans MS" panose="030F0702030302020204" pitchFamily="66" charset="0"/>
              </a:rPr>
              <a:t> ВАСПИТАЧ – ДИРЕКТОР</a:t>
            </a:r>
            <a:r>
              <a:rPr lang="ru-RU" sz="2400" b="1" dirty="0">
                <a:solidFill>
                  <a:srgbClr val="FF0000"/>
                </a:solidFill>
              </a:rPr>
              <a:t/>
            </a:r>
            <a:br>
              <a:rPr lang="ru-RU" sz="2400" b="1" dirty="0">
                <a:solidFill>
                  <a:srgbClr val="FF0000"/>
                </a:solidFill>
              </a:rPr>
            </a:br>
            <a:endParaRPr lang="en-US" sz="2400" dirty="0">
              <a:solidFill>
                <a:srgbClr val="FF0000"/>
              </a:solidFill>
            </a:endParaRPr>
          </a:p>
        </p:txBody>
      </p:sp>
      <p:sp>
        <p:nvSpPr>
          <p:cNvPr id="3" name="Content Placeholder 2">
            <a:extLst>
              <a:ext uri="{FF2B5EF4-FFF2-40B4-BE49-F238E27FC236}">
                <a16:creationId xmlns:a16="http://schemas.microsoft.com/office/drawing/2014/main" xmlns="" id="{04B08064-E3CE-76C0-4CA2-293130F2A046}"/>
              </a:ext>
            </a:extLst>
          </p:cNvPr>
          <p:cNvSpPr>
            <a:spLocks noGrp="1"/>
          </p:cNvSpPr>
          <p:nvPr>
            <p:ph idx="1"/>
          </p:nvPr>
        </p:nvSpPr>
        <p:spPr>
          <a:xfrm>
            <a:off x="0" y="1295400"/>
            <a:ext cx="8839200" cy="5181600"/>
          </a:xfrm>
        </p:spPr>
        <p:txBody>
          <a:bodyPr/>
          <a:lstStyle/>
          <a:p>
            <a:pPr algn="just">
              <a:buFont typeface="Arial" panose="020B0604020202020204" pitchFamily="34" charset="0"/>
              <a:buChar char="•"/>
            </a:pPr>
            <a:r>
              <a:rPr lang="ru-RU" sz="2000" b="1" dirty="0">
                <a:solidFill>
                  <a:srgbClr val="FF0000"/>
                </a:solidFill>
                <a:latin typeface="Comic Sans MS" panose="030F0702030302020204" pitchFamily="66" charset="0"/>
              </a:rPr>
              <a:t>Поуздана комуникација </a:t>
            </a:r>
            <a:r>
              <a:rPr lang="ru-RU" sz="2000" b="1" dirty="0">
                <a:solidFill>
                  <a:schemeClr val="accent2">
                    <a:lumMod val="50000"/>
                  </a:schemeClr>
                </a:solidFill>
                <a:latin typeface="Comic Sans MS" panose="030F0702030302020204" pitchFamily="66" charset="0"/>
              </a:rPr>
              <a:t>– Отворен и јасан пренос информација у оба смјера.</a:t>
            </a:r>
          </a:p>
          <a:p>
            <a:pPr algn="just">
              <a:buFont typeface="Arial" panose="020B0604020202020204" pitchFamily="34" charset="0"/>
              <a:buChar char="•"/>
            </a:pPr>
            <a:r>
              <a:rPr lang="ru-RU" sz="2000" b="1" dirty="0">
                <a:solidFill>
                  <a:srgbClr val="FF0000"/>
                </a:solidFill>
                <a:latin typeface="Comic Sans MS" panose="030F0702030302020204" pitchFamily="66" charset="0"/>
              </a:rPr>
              <a:t>Подршка и охрабрење </a:t>
            </a:r>
            <a:r>
              <a:rPr lang="ru-RU" sz="2000" b="1" dirty="0">
                <a:solidFill>
                  <a:schemeClr val="accent2">
                    <a:lumMod val="50000"/>
                  </a:schemeClr>
                </a:solidFill>
                <a:latin typeface="Comic Sans MS" panose="030F0702030302020204" pitchFamily="66" charset="0"/>
              </a:rPr>
              <a:t>– Директор пружа професионалну и емоционалну подршку васпитачима.</a:t>
            </a:r>
          </a:p>
          <a:p>
            <a:pPr algn="just">
              <a:buFont typeface="Arial" panose="020B0604020202020204" pitchFamily="34" charset="0"/>
              <a:buChar char="•"/>
            </a:pPr>
            <a:r>
              <a:rPr lang="ru-RU" sz="2000" b="1" dirty="0">
                <a:solidFill>
                  <a:srgbClr val="FF0000"/>
                </a:solidFill>
                <a:latin typeface="Comic Sans MS" panose="030F0702030302020204" pitchFamily="66" charset="0"/>
              </a:rPr>
              <a:t>Јасна подјела улога </a:t>
            </a:r>
            <a:r>
              <a:rPr lang="ru-RU" sz="2000" b="1" dirty="0">
                <a:solidFill>
                  <a:schemeClr val="accent2">
                    <a:lumMod val="50000"/>
                  </a:schemeClr>
                </a:solidFill>
                <a:latin typeface="Comic Sans MS" panose="030F0702030302020204" pitchFamily="66" charset="0"/>
              </a:rPr>
              <a:t>– Дефинисане надлежности, очекивања и одговорности.</a:t>
            </a:r>
          </a:p>
          <a:p>
            <a:pPr algn="just">
              <a:buFont typeface="Arial" panose="020B0604020202020204" pitchFamily="34" charset="0"/>
              <a:buChar char="•"/>
            </a:pPr>
            <a:r>
              <a:rPr lang="ru-RU" sz="2000" b="1" dirty="0">
                <a:solidFill>
                  <a:srgbClr val="FF0000"/>
                </a:solidFill>
                <a:latin typeface="Comic Sans MS" panose="030F0702030302020204" pitchFamily="66" charset="0"/>
              </a:rPr>
              <a:t>Узајамно поштовање </a:t>
            </a:r>
            <a:r>
              <a:rPr lang="ru-RU" sz="2000" b="1" dirty="0">
                <a:solidFill>
                  <a:schemeClr val="accent2">
                    <a:lumMod val="50000"/>
                  </a:schemeClr>
                </a:solidFill>
                <a:latin typeface="Comic Sans MS" panose="030F0702030302020204" pitchFamily="66" charset="0"/>
              </a:rPr>
              <a:t>– Поштовање стручности, искуства и улоге сваког члана.</a:t>
            </a:r>
          </a:p>
          <a:p>
            <a:pPr algn="just">
              <a:buFont typeface="Arial" panose="020B0604020202020204" pitchFamily="34" charset="0"/>
              <a:buChar char="•"/>
            </a:pPr>
            <a:r>
              <a:rPr lang="ru-RU" sz="2000" b="1" dirty="0">
                <a:solidFill>
                  <a:srgbClr val="FF0000"/>
                </a:solidFill>
                <a:latin typeface="Comic Sans MS" panose="030F0702030302020204" pitchFamily="66" charset="0"/>
              </a:rPr>
              <a:t>Охрабривање стручног усавршавања </a:t>
            </a:r>
            <a:r>
              <a:rPr lang="ru-RU" sz="2000" b="1" dirty="0">
                <a:solidFill>
                  <a:schemeClr val="accent2">
                    <a:lumMod val="50000"/>
                  </a:schemeClr>
                </a:solidFill>
                <a:latin typeface="Comic Sans MS" panose="030F0702030302020204" pitchFamily="66" charset="0"/>
              </a:rPr>
              <a:t>– Подстицање развоја и учења васпитача.</a:t>
            </a:r>
          </a:p>
          <a:p>
            <a:pPr algn="just">
              <a:buFont typeface="Arial" panose="020B0604020202020204" pitchFamily="34" charset="0"/>
              <a:buChar char="•"/>
            </a:pPr>
            <a:r>
              <a:rPr lang="ru-RU" sz="2000" b="1" dirty="0">
                <a:solidFill>
                  <a:srgbClr val="FF0000"/>
                </a:solidFill>
                <a:latin typeface="Comic Sans MS" panose="030F0702030302020204" pitchFamily="66" charset="0"/>
              </a:rPr>
              <a:t>Повратна информација </a:t>
            </a:r>
            <a:r>
              <a:rPr lang="ru-RU" sz="2000" b="1" dirty="0">
                <a:solidFill>
                  <a:schemeClr val="accent2">
                    <a:lumMod val="50000"/>
                  </a:schemeClr>
                </a:solidFill>
                <a:latin typeface="Comic Sans MS" panose="030F0702030302020204" pitchFamily="66" charset="0"/>
              </a:rPr>
              <a:t>– Директор даје конструктивне повратне информације и препознаје успехе.</a:t>
            </a:r>
          </a:p>
          <a:p>
            <a:pPr algn="just">
              <a:buFont typeface="Arial" panose="020B0604020202020204" pitchFamily="34" charset="0"/>
              <a:buChar char="•"/>
            </a:pPr>
            <a:r>
              <a:rPr lang="ru-RU" sz="2000" b="1" dirty="0">
                <a:solidFill>
                  <a:srgbClr val="FF0000"/>
                </a:solidFill>
                <a:latin typeface="Comic Sans MS" panose="030F0702030302020204" pitchFamily="66" charset="0"/>
              </a:rPr>
              <a:t>Сараднички однос </a:t>
            </a:r>
            <a:r>
              <a:rPr lang="ru-RU" sz="2000" b="1" dirty="0">
                <a:solidFill>
                  <a:schemeClr val="accent2">
                    <a:lumMod val="50000"/>
                  </a:schemeClr>
                </a:solidFill>
                <a:latin typeface="Comic Sans MS" panose="030F0702030302020204" pitchFamily="66" charset="0"/>
              </a:rPr>
              <a:t>– Заједничко решавање изазова и планирање рада.</a:t>
            </a:r>
          </a:p>
          <a:p>
            <a:pPr algn="just">
              <a:buFont typeface="Arial" panose="020B0604020202020204" pitchFamily="34" charset="0"/>
              <a:buChar char="•"/>
            </a:pPr>
            <a:r>
              <a:rPr lang="ru-RU" sz="2000" b="1" dirty="0">
                <a:solidFill>
                  <a:srgbClr val="FF0000"/>
                </a:solidFill>
                <a:latin typeface="Comic Sans MS" panose="030F0702030302020204" pitchFamily="66" charset="0"/>
              </a:rPr>
              <a:t>Флексибилност и разумјевање </a:t>
            </a:r>
            <a:r>
              <a:rPr lang="ru-RU" sz="2000" b="1" dirty="0">
                <a:solidFill>
                  <a:schemeClr val="accent2">
                    <a:lumMod val="50000"/>
                  </a:schemeClr>
                </a:solidFill>
                <a:latin typeface="Comic Sans MS" panose="030F0702030302020204" pitchFamily="66" charset="0"/>
              </a:rPr>
              <a:t>– Уважавање специфичних потреба васпитача.</a:t>
            </a:r>
          </a:p>
          <a:p>
            <a:endParaRPr lang="en-US" dirty="0"/>
          </a:p>
        </p:txBody>
      </p:sp>
      <p:sp>
        <p:nvSpPr>
          <p:cNvPr id="4" name="Oval 3">
            <a:extLst>
              <a:ext uri="{FF2B5EF4-FFF2-40B4-BE49-F238E27FC236}">
                <a16:creationId xmlns:a16="http://schemas.microsoft.com/office/drawing/2014/main" xmlns="" id="{7A66EFCD-312E-CC92-3A97-5971C190BCE8}"/>
              </a:ext>
            </a:extLst>
          </p:cNvPr>
          <p:cNvSpPr/>
          <p:nvPr/>
        </p:nvSpPr>
        <p:spPr>
          <a:xfrm>
            <a:off x="8458200" y="6324600"/>
            <a:ext cx="457200" cy="431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С</a:t>
            </a:r>
            <a:endParaRPr 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402797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564D83-36C7-960B-A8D8-2D2B78681030}"/>
              </a:ext>
            </a:extLst>
          </p:cNvPr>
          <p:cNvSpPr>
            <a:spLocks noGrp="1"/>
          </p:cNvSpPr>
          <p:nvPr>
            <p:ph type="title"/>
          </p:nvPr>
        </p:nvSpPr>
        <p:spPr>
          <a:xfrm>
            <a:off x="1863436" y="267882"/>
            <a:ext cx="2667000" cy="808037"/>
          </a:xfrm>
        </p:spPr>
        <p:txBody>
          <a:bodyPr/>
          <a:lstStyle/>
          <a:p>
            <a:pPr algn="ctr"/>
            <a:r>
              <a:rPr lang="sr-Cyrl-RS" sz="2400" b="1" dirty="0">
                <a:solidFill>
                  <a:srgbClr val="FF0000"/>
                </a:solidFill>
                <a:latin typeface="Comic Sans MS" panose="030F0702030302020204" pitchFamily="66" charset="0"/>
              </a:rPr>
              <a:t>КО САМ ЈА? </a:t>
            </a:r>
            <a:endParaRPr lang="en-US" sz="2400" b="1" dirty="0">
              <a:solidFill>
                <a:srgbClr val="FF0000"/>
              </a:solidFill>
              <a:latin typeface="Comic Sans MS" panose="030F0702030302020204" pitchFamily="66" charset="0"/>
            </a:endParaRPr>
          </a:p>
        </p:txBody>
      </p:sp>
      <p:sp>
        <p:nvSpPr>
          <p:cNvPr id="4" name="Oval 3">
            <a:extLst>
              <a:ext uri="{FF2B5EF4-FFF2-40B4-BE49-F238E27FC236}">
                <a16:creationId xmlns:a16="http://schemas.microsoft.com/office/drawing/2014/main" xmlns="" id="{F8F3425C-C17F-92BC-CD6D-D1E2BA1637F3}"/>
              </a:ext>
            </a:extLst>
          </p:cNvPr>
          <p:cNvSpPr/>
          <p:nvPr/>
        </p:nvSpPr>
        <p:spPr>
          <a:xfrm>
            <a:off x="6705600" y="117067"/>
            <a:ext cx="2133600" cy="63695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1600" b="1" dirty="0">
                <a:solidFill>
                  <a:schemeClr val="accent2">
                    <a:lumMod val="50000"/>
                  </a:schemeClr>
                </a:solidFill>
                <a:latin typeface="Comic Sans MS" panose="030F0702030302020204" pitchFamily="66" charset="0"/>
              </a:rPr>
              <a:t>6. активност</a:t>
            </a:r>
            <a:endParaRPr lang="en-US" sz="1600" b="1" dirty="0">
              <a:solidFill>
                <a:schemeClr val="accent2">
                  <a:lumMod val="50000"/>
                </a:schemeClr>
              </a:solidFill>
              <a:latin typeface="Comic Sans MS" panose="030F0702030302020204" pitchFamily="66" charset="0"/>
            </a:endParaRPr>
          </a:p>
        </p:txBody>
      </p:sp>
      <p:sp>
        <p:nvSpPr>
          <p:cNvPr id="5" name="Oval 4">
            <a:extLst>
              <a:ext uri="{FF2B5EF4-FFF2-40B4-BE49-F238E27FC236}">
                <a16:creationId xmlns:a16="http://schemas.microsoft.com/office/drawing/2014/main" xmlns="" id="{35D90424-D5EE-C297-BDE5-A523FE473A89}"/>
              </a:ext>
            </a:extLst>
          </p:cNvPr>
          <p:cNvSpPr/>
          <p:nvPr/>
        </p:nvSpPr>
        <p:spPr>
          <a:xfrm>
            <a:off x="8458200" y="6324600"/>
            <a:ext cx="457200" cy="431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Д</a:t>
            </a:r>
            <a:endParaRPr lang="en-US" b="1" dirty="0">
              <a:solidFill>
                <a:srgbClr val="FF0000"/>
              </a:solidFill>
              <a:latin typeface="Comic Sans MS" panose="030F0702030302020204" pitchFamily="66" charset="0"/>
            </a:endParaRPr>
          </a:p>
        </p:txBody>
      </p:sp>
      <p:sp>
        <p:nvSpPr>
          <p:cNvPr id="6" name="Rectangle: Rounded Corners 5">
            <a:extLst>
              <a:ext uri="{FF2B5EF4-FFF2-40B4-BE49-F238E27FC236}">
                <a16:creationId xmlns:a16="http://schemas.microsoft.com/office/drawing/2014/main" xmlns="" id="{F349233E-3D2B-6F59-778C-6CB6D3BA8BC5}"/>
              </a:ext>
            </a:extLst>
          </p:cNvPr>
          <p:cNvSpPr/>
          <p:nvPr/>
        </p:nvSpPr>
        <p:spPr>
          <a:xfrm>
            <a:off x="100445" y="1226686"/>
            <a:ext cx="8738755" cy="44732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Cyrl-RS" sz="2000" b="1" dirty="0">
              <a:solidFill>
                <a:schemeClr val="accent2">
                  <a:lumMod val="50000"/>
                </a:schemeClr>
              </a:solidFill>
              <a:latin typeface="Comic Sans MS" panose="030F0702030302020204" pitchFamily="66" charset="0"/>
            </a:endParaRPr>
          </a:p>
          <a:p>
            <a:pPr algn="ctr"/>
            <a:endParaRPr lang="sr-Cyrl-RS" sz="2000" b="1" dirty="0">
              <a:solidFill>
                <a:schemeClr val="accent2">
                  <a:lumMod val="50000"/>
                </a:schemeClr>
              </a:solidFill>
              <a:latin typeface="Comic Sans MS" panose="030F0702030302020204" pitchFamily="66" charset="0"/>
            </a:endParaRPr>
          </a:p>
          <a:p>
            <a:pPr algn="ctr"/>
            <a:r>
              <a:rPr lang="sr-Cyrl-RS" sz="2000" b="1" dirty="0">
                <a:solidFill>
                  <a:schemeClr val="accent2">
                    <a:lumMod val="50000"/>
                  </a:schemeClr>
                </a:solidFill>
                <a:latin typeface="Comic Sans MS" panose="030F0702030302020204" pitchFamily="66" charset="0"/>
              </a:rPr>
              <a:t>УПИТНИК – </a:t>
            </a:r>
            <a:r>
              <a:rPr lang="sr-Cyrl-RS" sz="2000" b="1" i="1" dirty="0">
                <a:solidFill>
                  <a:schemeClr val="accent2">
                    <a:lumMod val="50000"/>
                  </a:schemeClr>
                </a:solidFill>
                <a:latin typeface="Comic Sans MS" panose="030F0702030302020204" pitchFamily="66" charset="0"/>
              </a:rPr>
              <a:t>ПРИОРИТЕТНИ СТИЛ У ОДНОСИМА</a:t>
            </a:r>
          </a:p>
          <a:p>
            <a:pPr algn="r"/>
            <a:r>
              <a:rPr lang="sr-Cyrl-RS" sz="1600" b="1" i="1" dirty="0">
                <a:solidFill>
                  <a:schemeClr val="accent2">
                    <a:lumMod val="50000"/>
                  </a:schemeClr>
                </a:solidFill>
                <a:latin typeface="Comic Sans MS" panose="030F0702030302020204" pitchFamily="66" charset="0"/>
              </a:rPr>
              <a:t>(преузето из „Партнерски однос у васпитању“,</a:t>
            </a:r>
          </a:p>
          <a:p>
            <a:pPr algn="r"/>
            <a:r>
              <a:rPr lang="sr-Cyrl-RS" sz="1600" b="1" i="1" dirty="0">
                <a:solidFill>
                  <a:schemeClr val="accent2">
                    <a:lumMod val="50000"/>
                  </a:schemeClr>
                </a:solidFill>
                <a:latin typeface="Comic Sans MS" panose="030F0702030302020204" pitchFamily="66" charset="0"/>
              </a:rPr>
              <a:t> Павловић </a:t>
            </a:r>
            <a:r>
              <a:rPr lang="sr-Cyrl-RS" sz="1600" b="1" i="1" dirty="0" err="1">
                <a:solidFill>
                  <a:schemeClr val="accent2">
                    <a:lumMod val="50000"/>
                  </a:schemeClr>
                </a:solidFill>
                <a:latin typeface="Comic Sans MS" panose="030F0702030302020204" pitchFamily="66" charset="0"/>
              </a:rPr>
              <a:t>Бренеселовић</a:t>
            </a:r>
            <a:r>
              <a:rPr lang="sr-Cyrl-RS" sz="1600" b="1" i="1" dirty="0">
                <a:solidFill>
                  <a:schemeClr val="accent2">
                    <a:lumMod val="50000"/>
                  </a:schemeClr>
                </a:solidFill>
                <a:latin typeface="Comic Sans MS" panose="030F0702030302020204" pitchFamily="66" charset="0"/>
              </a:rPr>
              <a:t> и </a:t>
            </a:r>
            <a:r>
              <a:rPr lang="sr-Cyrl-RS" sz="1600" b="1" i="1" dirty="0" err="1">
                <a:solidFill>
                  <a:schemeClr val="accent2">
                    <a:lumMod val="50000"/>
                  </a:schemeClr>
                </a:solidFill>
                <a:latin typeface="Comic Sans MS" panose="030F0702030302020204" pitchFamily="66" charset="0"/>
              </a:rPr>
              <a:t>Павловски</a:t>
            </a:r>
            <a:r>
              <a:rPr lang="sr-Cyrl-RS" sz="1600" b="1" i="1" dirty="0">
                <a:solidFill>
                  <a:schemeClr val="accent2">
                    <a:lumMod val="50000"/>
                  </a:schemeClr>
                </a:solidFill>
                <a:latin typeface="Comic Sans MS" panose="030F0702030302020204" pitchFamily="66" charset="0"/>
              </a:rPr>
              <a:t>, 2000).</a:t>
            </a:r>
            <a:endParaRPr lang="sr-Cyrl-RS" sz="1600" b="1" dirty="0">
              <a:solidFill>
                <a:srgbClr val="F70000"/>
              </a:solidFill>
              <a:latin typeface="Comic Sans MS" panose="030F0702030302020204" pitchFamily="66" charset="0"/>
            </a:endParaRPr>
          </a:p>
          <a:p>
            <a:pPr algn="ctr"/>
            <a:endParaRPr lang="sr-Cyrl-RS" sz="2000" b="1" dirty="0">
              <a:solidFill>
                <a:srgbClr val="F70000"/>
              </a:solidFill>
              <a:latin typeface="Comic Sans MS" panose="030F0702030302020204" pitchFamily="66" charset="0"/>
            </a:endParaRPr>
          </a:p>
          <a:p>
            <a:pPr algn="ctr"/>
            <a:r>
              <a:rPr lang="sr-Cyrl-RS" sz="2000" b="1" dirty="0">
                <a:solidFill>
                  <a:srgbClr val="F70000"/>
                </a:solidFill>
                <a:latin typeface="Comic Sans MS" panose="030F0702030302020204" pitchFamily="66" charset="0"/>
              </a:rPr>
              <a:t>ПРОЧИТАЈТЕ НАВЕДЕНЕ ИСКАЗЕ И ПОРЕД СВАКОГ ОЗНАЧИТЕ БРОЈЕМ СТЕПЕН ДО КОЈЕГ СЕ ИСКАЗ НА ВАС ОДНОСИ, ПРЕМА СЉЕДЕЋОЈ СКАЛИ:</a:t>
            </a:r>
          </a:p>
          <a:p>
            <a:r>
              <a:rPr lang="sr-Cyrl-RS" sz="2000" b="1" dirty="0">
                <a:solidFill>
                  <a:srgbClr val="F70000"/>
                </a:solidFill>
                <a:latin typeface="Comic Sans MS" panose="030F0702030302020204" pitchFamily="66" charset="0"/>
              </a:rPr>
              <a:t>    </a:t>
            </a:r>
            <a:r>
              <a:rPr lang="sr-Cyrl-RS" sz="2000" b="1" dirty="0">
                <a:solidFill>
                  <a:schemeClr val="accent2">
                    <a:lumMod val="50000"/>
                  </a:schemeClr>
                </a:solidFill>
                <a:latin typeface="Comic Sans MS" panose="030F0702030302020204" pitchFamily="66" charset="0"/>
              </a:rPr>
              <a:t>1               2                 3            4            5</a:t>
            </a:r>
          </a:p>
          <a:p>
            <a:pPr algn="ctr"/>
            <a:r>
              <a:rPr lang="sr-Cyrl-RS" sz="1600" b="1" dirty="0">
                <a:solidFill>
                  <a:schemeClr val="accent2">
                    <a:lumMod val="50000"/>
                  </a:schemeClr>
                </a:solidFill>
                <a:latin typeface="Comic Sans MS" panose="030F0702030302020204" pitchFamily="66" charset="0"/>
              </a:rPr>
              <a:t>НИКАД       ГОТОВО НИКАД        ПОНЕКАД      ЧЕСТО        УВИЈЕК</a:t>
            </a:r>
          </a:p>
          <a:p>
            <a:pPr algn="ctr"/>
            <a:endParaRPr lang="sr-Cyrl-RS" sz="1600" b="1" dirty="0">
              <a:solidFill>
                <a:schemeClr val="accent2">
                  <a:lumMod val="50000"/>
                </a:schemeClr>
              </a:solidFill>
              <a:latin typeface="Comic Sans MS" panose="030F0702030302020204" pitchFamily="66" charset="0"/>
            </a:endParaRPr>
          </a:p>
          <a:p>
            <a:pPr algn="ctr"/>
            <a:r>
              <a:rPr lang="sr-Cyrl-RS" sz="1600" b="1" dirty="0">
                <a:solidFill>
                  <a:schemeClr val="accent2">
                    <a:lumMod val="50000"/>
                  </a:schemeClr>
                </a:solidFill>
                <a:latin typeface="Comic Sans MS" panose="030F0702030302020204" pitchFamily="66" charset="0"/>
              </a:rPr>
              <a:t>САБЕРИТЕ ПОЕНЕ У ОКВИРУ СВАКЕ ГРУПЕ ИСКАЗА И</a:t>
            </a:r>
          </a:p>
          <a:p>
            <a:pPr algn="ctr"/>
            <a:r>
              <a:rPr lang="sr-Cyrl-RS" sz="1600" b="1" dirty="0">
                <a:solidFill>
                  <a:schemeClr val="accent2">
                    <a:lumMod val="50000"/>
                  </a:schemeClr>
                </a:solidFill>
                <a:latin typeface="Comic Sans MS" panose="030F0702030302020204" pitchFamily="66" charset="0"/>
              </a:rPr>
              <a:t> „САЗНАЈТЕ КО СТЕ У УСПОСТАВЉАЊУ ОДНОСА“!</a:t>
            </a:r>
          </a:p>
          <a:p>
            <a:pPr algn="ctr"/>
            <a:endParaRPr lang="sr-Cyrl-RS" sz="1600" b="1" dirty="0">
              <a:solidFill>
                <a:schemeClr val="accent2">
                  <a:lumMod val="50000"/>
                </a:schemeClr>
              </a:solidFill>
              <a:latin typeface="Comic Sans MS" panose="030F0702030302020204" pitchFamily="66" charset="0"/>
            </a:endParaRPr>
          </a:p>
          <a:p>
            <a:pPr algn="ctr"/>
            <a:r>
              <a:rPr lang="sr-Cyrl-RS" sz="1600" b="1" dirty="0">
                <a:solidFill>
                  <a:schemeClr val="accent2">
                    <a:lumMod val="50000"/>
                  </a:schemeClr>
                </a:solidFill>
                <a:latin typeface="Comic Sans MS" panose="030F0702030302020204" pitchFamily="66" charset="0"/>
              </a:rPr>
              <a:t>ИМАТЕ 10 МИНУТА ЗА РАД!</a:t>
            </a:r>
          </a:p>
          <a:p>
            <a:pPr algn="ctr"/>
            <a:r>
              <a:rPr lang="sr-Cyrl-RS" sz="1600" b="1" dirty="0" err="1">
                <a:solidFill>
                  <a:srgbClr val="FF0000"/>
                </a:solidFill>
                <a:latin typeface="Comic Sans MS" panose="030F0702030302020204" pitchFamily="66" charset="0"/>
              </a:rPr>
              <a:t>Напомена:Резултати</a:t>
            </a:r>
            <a:r>
              <a:rPr lang="sr-Cyrl-RS" sz="1600" b="1" dirty="0">
                <a:solidFill>
                  <a:srgbClr val="FF0000"/>
                </a:solidFill>
                <a:latin typeface="Comic Sans MS" panose="030F0702030302020204" pitchFamily="66" charset="0"/>
              </a:rPr>
              <a:t> упитника указују генералне индиције у преферираном стилу и не треба их </a:t>
            </a:r>
            <a:r>
              <a:rPr lang="sr-Cyrl-RS" sz="1600" b="1" dirty="0" err="1">
                <a:solidFill>
                  <a:srgbClr val="FF0000"/>
                </a:solidFill>
                <a:latin typeface="Comic Sans MS" panose="030F0702030302020204" pitchFamily="66" charset="0"/>
              </a:rPr>
              <a:t>мијешати</a:t>
            </a:r>
            <a:r>
              <a:rPr lang="sr-Cyrl-RS" sz="1600" b="1" dirty="0">
                <a:solidFill>
                  <a:srgbClr val="FF0000"/>
                </a:solidFill>
                <a:latin typeface="Comic Sans MS" panose="030F0702030302020204" pitchFamily="66" charset="0"/>
              </a:rPr>
              <a:t> са цртама личности.</a:t>
            </a:r>
          </a:p>
          <a:p>
            <a:pPr algn="ctr"/>
            <a:endParaRPr lang="sr-Cyrl-RS" sz="1600" b="1" dirty="0">
              <a:solidFill>
                <a:schemeClr val="accent2">
                  <a:lumMod val="50000"/>
                </a:schemeClr>
              </a:solidFill>
              <a:latin typeface="Comic Sans MS" panose="030F0702030302020204" pitchFamily="66" charset="0"/>
            </a:endParaRPr>
          </a:p>
          <a:p>
            <a:pPr algn="ctr"/>
            <a:endParaRPr lang="sr-Cyrl-RS" sz="1600" b="1" dirty="0">
              <a:solidFill>
                <a:schemeClr val="accent2">
                  <a:lumMod val="50000"/>
                </a:schemeClr>
              </a:solidFill>
              <a:latin typeface="Comic Sans MS" panose="030F0702030302020204" pitchFamily="66" charset="0"/>
            </a:endParaRPr>
          </a:p>
        </p:txBody>
      </p:sp>
      <p:sp>
        <p:nvSpPr>
          <p:cNvPr id="7" name="TextBox 6">
            <a:extLst>
              <a:ext uri="{FF2B5EF4-FFF2-40B4-BE49-F238E27FC236}">
                <a16:creationId xmlns:a16="http://schemas.microsoft.com/office/drawing/2014/main" xmlns="" id="{D74167A1-6EF2-4A99-E556-40F44A99F108}"/>
              </a:ext>
            </a:extLst>
          </p:cNvPr>
          <p:cNvSpPr txBox="1"/>
          <p:nvPr/>
        </p:nvSpPr>
        <p:spPr>
          <a:xfrm>
            <a:off x="358485" y="5785018"/>
            <a:ext cx="8662555" cy="369332"/>
          </a:xfrm>
          <a:prstGeom prst="rect">
            <a:avLst/>
          </a:prstGeom>
          <a:noFill/>
        </p:spPr>
        <p:txBody>
          <a:bodyPr wrap="square" rtlCol="0">
            <a:spAutoFit/>
          </a:bodyPr>
          <a:lstStyle/>
          <a:p>
            <a:r>
              <a:rPr lang="sr-Cyrl-RS" b="1" dirty="0">
                <a:solidFill>
                  <a:srgbClr val="FF0000"/>
                </a:solidFill>
                <a:latin typeface="Comic Sans MS" panose="030F0702030302020204" pitchFamily="66" charset="0"/>
              </a:rPr>
              <a:t>Циљ активности је </a:t>
            </a:r>
            <a:r>
              <a:rPr lang="sr-Cyrl-RS" b="1" dirty="0" err="1">
                <a:solidFill>
                  <a:srgbClr val="FF0000"/>
                </a:solidFill>
                <a:latin typeface="Comic Sans MS" panose="030F0702030302020204" pitchFamily="66" charset="0"/>
              </a:rPr>
              <a:t>самоувид</a:t>
            </a:r>
            <a:r>
              <a:rPr lang="sr-Cyrl-RS" b="1" dirty="0">
                <a:solidFill>
                  <a:srgbClr val="FF0000"/>
                </a:solidFill>
                <a:latin typeface="Comic Sans MS" panose="030F0702030302020204" pitchFamily="66" charset="0"/>
              </a:rPr>
              <a:t> у приоритетни стил успостављања односа.</a:t>
            </a:r>
            <a:endParaRPr lang="en-US" b="1" dirty="0">
              <a:solidFill>
                <a:srgbClr val="FF0000"/>
              </a:solidFill>
              <a:latin typeface="Comic Sans MS" panose="030F0702030302020204" pitchFamily="66" charset="0"/>
            </a:endParaRPr>
          </a:p>
        </p:txBody>
      </p:sp>
      <p:sp>
        <p:nvSpPr>
          <p:cNvPr id="8" name="Oval 7">
            <a:extLst>
              <a:ext uri="{FF2B5EF4-FFF2-40B4-BE49-F238E27FC236}">
                <a16:creationId xmlns:a16="http://schemas.microsoft.com/office/drawing/2014/main" xmlns="" id="{21A01208-71FB-9877-DACE-50184853B4B9}"/>
              </a:ext>
            </a:extLst>
          </p:cNvPr>
          <p:cNvSpPr/>
          <p:nvPr/>
        </p:nvSpPr>
        <p:spPr>
          <a:xfrm>
            <a:off x="183573" y="6305117"/>
            <a:ext cx="2133600" cy="431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20 минута</a:t>
            </a:r>
            <a:endParaRPr lang="en-US" b="1" dirty="0">
              <a:solidFill>
                <a:schemeClr val="accent2">
                  <a:lumMod val="50000"/>
                </a:schemeClr>
              </a:solidFill>
              <a:latin typeface="Comic Sans MS" panose="030F0702030302020204" pitchFamily="66" charset="0"/>
            </a:endParaRPr>
          </a:p>
        </p:txBody>
      </p:sp>
    </p:spTree>
    <p:extLst>
      <p:ext uri="{BB962C8B-B14F-4D97-AF65-F5344CB8AC3E}">
        <p14:creationId xmlns:p14="http://schemas.microsoft.com/office/powerpoint/2010/main" val="1329786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45A41-6B67-15A9-FDE5-58C72033B7D4}"/>
              </a:ext>
            </a:extLst>
          </p:cNvPr>
          <p:cNvSpPr>
            <a:spLocks noGrp="1"/>
          </p:cNvSpPr>
          <p:nvPr>
            <p:ph type="title"/>
          </p:nvPr>
        </p:nvSpPr>
        <p:spPr>
          <a:xfrm>
            <a:off x="3200400" y="122237"/>
            <a:ext cx="3429000" cy="1066800"/>
          </a:xfrm>
        </p:spPr>
        <p:txBody>
          <a:bodyPr/>
          <a:lstStyle/>
          <a:p>
            <a:pPr algn="ctr"/>
            <a:r>
              <a:rPr lang="sr-Cyrl-RS" sz="2400" b="1" dirty="0">
                <a:solidFill>
                  <a:srgbClr val="FF0000"/>
                </a:solidFill>
                <a:latin typeface="Comic Sans MS" panose="030F0702030302020204" pitchFamily="66" charset="0"/>
              </a:rPr>
              <a:t>ПЕРФЕКЦИОНИСТА</a:t>
            </a:r>
            <a:endParaRPr lang="en-US" sz="2400" b="1" dirty="0">
              <a:solidFill>
                <a:srgbClr val="FF000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xmlns="" id="{A1EC3613-5F78-C118-B4DC-FCF82F596A5B}"/>
              </a:ext>
            </a:extLst>
          </p:cNvPr>
          <p:cNvSpPr>
            <a:spLocks noGrp="1"/>
          </p:cNvSpPr>
          <p:nvPr>
            <p:ph idx="1"/>
          </p:nvPr>
        </p:nvSpPr>
        <p:spPr>
          <a:xfrm>
            <a:off x="10391" y="1295400"/>
            <a:ext cx="8981209" cy="4830763"/>
          </a:xfrm>
        </p:spPr>
        <p:txBody>
          <a:bodyPr/>
          <a:lstStyle/>
          <a:p>
            <a:pPr marL="0" indent="0" algn="just">
              <a:buNone/>
            </a:pPr>
            <a:r>
              <a:rPr lang="sr-Cyrl-RS" sz="2000" b="1" dirty="0">
                <a:solidFill>
                  <a:srgbClr val="FF0000"/>
                </a:solidFill>
                <a:latin typeface="Comic Sans MS" panose="030F0702030302020204" pitchFamily="66" charset="0"/>
              </a:rPr>
              <a:t>САМОПЕРЦЕПЦИЈА: </a:t>
            </a:r>
            <a:endParaRPr lang="sr-Cyrl-RS" sz="2000" b="1" dirty="0">
              <a:solidFill>
                <a:schemeClr val="accent2">
                  <a:lumMod val="50000"/>
                </a:schemeClr>
              </a:solidFill>
              <a:latin typeface="Comic Sans MS" panose="030F0702030302020204" pitchFamily="66" charset="0"/>
            </a:endParaRPr>
          </a:p>
          <a:p>
            <a:pPr marL="0" indent="0" algn="just">
              <a:buNone/>
            </a:pPr>
            <a:r>
              <a:rPr lang="sr-Cyrl-RS" sz="2000" b="1" dirty="0">
                <a:solidFill>
                  <a:schemeClr val="accent2">
                    <a:lumMod val="50000"/>
                  </a:schemeClr>
                </a:solidFill>
                <a:latin typeface="Comic Sans MS" panose="030F0702030302020204" pitchFamily="66" charset="0"/>
              </a:rPr>
              <a:t>Перфекционисти високо вреднују продуктивност, одговорност и „исправно обављање посла“. Они себи постављају високе стандарде и могу се </a:t>
            </a:r>
            <a:r>
              <a:rPr lang="sr-Cyrl-RS" sz="2000" b="1" dirty="0" err="1">
                <a:solidFill>
                  <a:schemeClr val="accent2">
                    <a:lumMod val="50000"/>
                  </a:schemeClr>
                </a:solidFill>
                <a:latin typeface="Comic Sans MS" panose="030F0702030302020204" pitchFamily="66" charset="0"/>
              </a:rPr>
              <a:t>осјећати</a:t>
            </a:r>
            <a:r>
              <a:rPr lang="sr-Cyrl-RS" sz="2000" b="1" dirty="0">
                <a:solidFill>
                  <a:schemeClr val="accent2">
                    <a:lumMod val="50000"/>
                  </a:schemeClr>
                </a:solidFill>
                <a:latin typeface="Comic Sans MS" panose="030F0702030302020204" pitchFamily="66" charset="0"/>
              </a:rPr>
              <a:t> неадекватним уколико не </a:t>
            </a:r>
            <a:r>
              <a:rPr lang="sr-Cyrl-RS" sz="2000" b="1" dirty="0" err="1">
                <a:solidFill>
                  <a:schemeClr val="accent2">
                    <a:lumMod val="50000"/>
                  </a:schemeClr>
                </a:solidFill>
                <a:latin typeface="Comic Sans MS" panose="030F0702030302020204" pitchFamily="66" charset="0"/>
              </a:rPr>
              <a:t>успију</a:t>
            </a:r>
            <a:r>
              <a:rPr lang="sr-Cyrl-RS" sz="2000" b="1" dirty="0">
                <a:solidFill>
                  <a:schemeClr val="accent2">
                    <a:lumMod val="50000"/>
                  </a:schemeClr>
                </a:solidFill>
                <a:latin typeface="Comic Sans MS" panose="030F0702030302020204" pitchFamily="66" charset="0"/>
              </a:rPr>
              <a:t> да их задовоље.</a:t>
            </a:r>
            <a:endParaRPr lang="sr-Cyrl-RS" sz="2000" b="1" dirty="0">
              <a:solidFill>
                <a:srgbClr val="FF0000"/>
              </a:solidFill>
              <a:latin typeface="Comic Sans MS" panose="030F0702030302020204" pitchFamily="66" charset="0"/>
            </a:endParaRPr>
          </a:p>
          <a:p>
            <a:pPr marL="0" indent="0" algn="just">
              <a:buNone/>
            </a:pPr>
            <a:r>
              <a:rPr lang="sr-Cyrl-RS" sz="2000" b="1" dirty="0">
                <a:solidFill>
                  <a:srgbClr val="FF0000"/>
                </a:solidFill>
                <a:latin typeface="Comic Sans MS" panose="030F0702030302020204" pitchFamily="66" charset="0"/>
              </a:rPr>
              <a:t>ОДНОС СА ДРУГИМА:</a:t>
            </a:r>
          </a:p>
          <a:p>
            <a:pPr marL="0" indent="0" algn="just">
              <a:buNone/>
            </a:pPr>
            <a:r>
              <a:rPr lang="sr-Cyrl-RS" sz="2000" b="1" dirty="0">
                <a:solidFill>
                  <a:schemeClr val="accent2">
                    <a:lumMod val="50000"/>
                  </a:schemeClr>
                </a:solidFill>
                <a:latin typeface="Comic Sans MS" panose="030F0702030302020204" pitchFamily="66" charset="0"/>
              </a:rPr>
              <a:t>Перфекционисти високо вреднују и подстичу продуктивност и у односу на друге постављају високе стандарде. Они могу сматрати да туђи покушаји нису адекватни и да су они ти који треба да објасне другима како треба обавити ствар или како урадити боље.</a:t>
            </a:r>
          </a:p>
          <a:p>
            <a:pPr marL="0" indent="0" algn="just">
              <a:buNone/>
            </a:pPr>
            <a:r>
              <a:rPr lang="sr-Cyrl-RS" sz="2000" b="1" dirty="0">
                <a:solidFill>
                  <a:srgbClr val="FF0000"/>
                </a:solidFill>
                <a:latin typeface="Comic Sans MS" panose="030F0702030302020204" pitchFamily="66" charset="0"/>
              </a:rPr>
              <a:t>ОЧЕКИВАЊА ОД ДЈЕЦЕ:</a:t>
            </a:r>
          </a:p>
          <a:p>
            <a:pPr marL="0" indent="0" algn="just">
              <a:buNone/>
            </a:pPr>
            <a:r>
              <a:rPr lang="sr-Cyrl-RS" sz="2000" b="1" dirty="0">
                <a:solidFill>
                  <a:schemeClr val="accent2">
                    <a:lumMod val="50000"/>
                  </a:schemeClr>
                </a:solidFill>
                <a:latin typeface="Comic Sans MS" panose="030F0702030302020204" pitchFamily="66" charset="0"/>
              </a:rPr>
              <a:t>Воле да подстичу </a:t>
            </a:r>
            <a:r>
              <a:rPr lang="sr-Cyrl-RS" sz="2000" b="1" dirty="0" err="1">
                <a:solidFill>
                  <a:schemeClr val="accent2">
                    <a:lumMod val="50000"/>
                  </a:schemeClr>
                </a:solidFill>
                <a:latin typeface="Comic Sans MS" panose="030F0702030302020204" pitchFamily="66" charset="0"/>
              </a:rPr>
              <a:t>дјецу</a:t>
            </a:r>
            <a:r>
              <a:rPr lang="sr-Cyrl-RS" sz="2000" b="1" dirty="0">
                <a:solidFill>
                  <a:schemeClr val="accent2">
                    <a:lumMod val="50000"/>
                  </a:schemeClr>
                </a:solidFill>
                <a:latin typeface="Comic Sans MS" panose="030F0702030302020204" pitchFamily="66" charset="0"/>
              </a:rPr>
              <a:t> да буду продуктивна и да </a:t>
            </a:r>
            <a:r>
              <a:rPr lang="sr-Cyrl-RS" sz="2000" b="1" dirty="0" err="1">
                <a:solidFill>
                  <a:schemeClr val="accent2">
                    <a:lumMod val="50000"/>
                  </a:schemeClr>
                </a:solidFill>
                <a:latin typeface="Comic Sans MS" panose="030F0702030302020204" pitchFamily="66" charset="0"/>
              </a:rPr>
              <a:t>увијек</a:t>
            </a:r>
            <a:r>
              <a:rPr lang="sr-Cyrl-RS" sz="2000" b="1" dirty="0">
                <a:solidFill>
                  <a:schemeClr val="accent2">
                    <a:lumMod val="50000"/>
                  </a:schemeClr>
                </a:solidFill>
                <a:latin typeface="Comic Sans MS" panose="030F0702030302020204" pitchFamily="66" charset="0"/>
              </a:rPr>
              <a:t> дају све од себе. Понекад могу имати нереална очекивања којима обесхрабрују </a:t>
            </a:r>
            <a:r>
              <a:rPr lang="sr-Cyrl-RS" sz="2000" b="1" dirty="0" err="1">
                <a:solidFill>
                  <a:schemeClr val="accent2">
                    <a:lumMod val="50000"/>
                  </a:schemeClr>
                </a:solidFill>
                <a:latin typeface="Comic Sans MS" panose="030F0702030302020204" pitchFamily="66" charset="0"/>
              </a:rPr>
              <a:t>дјецу</a:t>
            </a:r>
            <a:r>
              <a:rPr lang="sr-Cyrl-RS" sz="2000" b="1" dirty="0">
                <a:solidFill>
                  <a:schemeClr val="accent2">
                    <a:lumMod val="50000"/>
                  </a:schemeClr>
                </a:solidFill>
                <a:latin typeface="Comic Sans MS" panose="030F0702030302020204" pitchFamily="66" charset="0"/>
              </a:rPr>
              <a:t>, а некад могу </a:t>
            </a:r>
            <a:r>
              <a:rPr lang="sr-Cyrl-RS" sz="2000" b="1" dirty="0" err="1">
                <a:solidFill>
                  <a:schemeClr val="accent2">
                    <a:lumMod val="50000"/>
                  </a:schemeClr>
                </a:solidFill>
                <a:latin typeface="Comic Sans MS" panose="030F0702030302020204" pitchFamily="66" charset="0"/>
              </a:rPr>
              <a:t>претјерано</a:t>
            </a:r>
            <a:r>
              <a:rPr lang="sr-Cyrl-RS" sz="2000" b="1" dirty="0">
                <a:solidFill>
                  <a:schemeClr val="accent2">
                    <a:lumMod val="50000"/>
                  </a:schemeClr>
                </a:solidFill>
                <a:latin typeface="Comic Sans MS" panose="030F0702030302020204" pitchFamily="66" charset="0"/>
              </a:rPr>
              <a:t> помагати и </a:t>
            </a:r>
            <a:r>
              <a:rPr lang="sr-Cyrl-RS" sz="2000" b="1" dirty="0" err="1">
                <a:solidFill>
                  <a:schemeClr val="accent2">
                    <a:lumMod val="50000"/>
                  </a:schemeClr>
                </a:solidFill>
                <a:latin typeface="Comic Sans MS" panose="030F0702030302020204" pitchFamily="66" charset="0"/>
              </a:rPr>
              <a:t>усмјеравати</a:t>
            </a:r>
            <a:r>
              <a:rPr lang="sr-Cyrl-RS" sz="2000" b="1" dirty="0">
                <a:solidFill>
                  <a:schemeClr val="accent2">
                    <a:lumMod val="50000"/>
                  </a:schemeClr>
                </a:solidFill>
                <a:latin typeface="Comic Sans MS" panose="030F0702030302020204" pitchFamily="66" charset="0"/>
              </a:rPr>
              <a:t> дијете да би били сигурни да се активност обавља на прави начин.</a:t>
            </a:r>
            <a:endParaRPr lang="en-US" sz="2000" b="1" dirty="0">
              <a:solidFill>
                <a:schemeClr val="accent2">
                  <a:lumMod val="50000"/>
                </a:schemeClr>
              </a:solidFill>
              <a:latin typeface="Comic Sans MS" panose="030F0702030302020204" pitchFamily="66" charset="0"/>
            </a:endParaRPr>
          </a:p>
        </p:txBody>
      </p:sp>
      <p:sp>
        <p:nvSpPr>
          <p:cNvPr id="4" name="Oval 3">
            <a:extLst>
              <a:ext uri="{FF2B5EF4-FFF2-40B4-BE49-F238E27FC236}">
                <a16:creationId xmlns:a16="http://schemas.microsoft.com/office/drawing/2014/main" xmlns="" id="{D2C4A3EA-F0AF-3C67-C417-348CFDA9BA84}"/>
              </a:ext>
            </a:extLst>
          </p:cNvPr>
          <p:cNvSpPr/>
          <p:nvPr/>
        </p:nvSpPr>
        <p:spPr>
          <a:xfrm>
            <a:off x="8153400" y="6233865"/>
            <a:ext cx="674914" cy="4979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Д</a:t>
            </a:r>
            <a:endParaRPr 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06589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1260C57-0BE0-D526-21E6-80E33180DE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A6600682-6F89-1B20-65F7-00A03A5F60C0}"/>
              </a:ext>
            </a:extLst>
          </p:cNvPr>
          <p:cNvSpPr>
            <a:spLocks noGrp="1"/>
          </p:cNvSpPr>
          <p:nvPr>
            <p:ph type="title"/>
          </p:nvPr>
        </p:nvSpPr>
        <p:spPr>
          <a:xfrm>
            <a:off x="3276600" y="122237"/>
            <a:ext cx="2590800" cy="1066800"/>
          </a:xfrm>
        </p:spPr>
        <p:txBody>
          <a:bodyPr/>
          <a:lstStyle/>
          <a:p>
            <a:pPr algn="ctr"/>
            <a:r>
              <a:rPr lang="sr-Cyrl-RS" sz="2400" b="1" dirty="0">
                <a:solidFill>
                  <a:srgbClr val="FF0000"/>
                </a:solidFill>
                <a:latin typeface="Comic Sans MS" panose="030F0702030302020204" pitchFamily="66" charset="0"/>
              </a:rPr>
              <a:t>КОНТРОЛОР</a:t>
            </a:r>
            <a:endParaRPr lang="en-US" sz="2400" b="1" dirty="0">
              <a:solidFill>
                <a:srgbClr val="FF000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xmlns="" id="{35B4A35A-2A25-BA4F-559B-A5696D50DCAF}"/>
              </a:ext>
            </a:extLst>
          </p:cNvPr>
          <p:cNvSpPr>
            <a:spLocks noGrp="1"/>
          </p:cNvSpPr>
          <p:nvPr>
            <p:ph idx="1"/>
          </p:nvPr>
        </p:nvSpPr>
        <p:spPr>
          <a:xfrm>
            <a:off x="76200" y="990600"/>
            <a:ext cx="9067800" cy="5318126"/>
          </a:xfrm>
        </p:spPr>
        <p:txBody>
          <a:bodyPr/>
          <a:lstStyle/>
          <a:p>
            <a:pPr marL="0" indent="0">
              <a:buNone/>
            </a:pPr>
            <a:r>
              <a:rPr lang="sr-Cyrl-RS" sz="2000" b="1" dirty="0">
                <a:solidFill>
                  <a:srgbClr val="FF0000"/>
                </a:solidFill>
                <a:latin typeface="Comic Sans MS" panose="030F0702030302020204" pitchFamily="66" charset="0"/>
              </a:rPr>
              <a:t>САМОПЕРЦЕПЦИЈА:</a:t>
            </a:r>
          </a:p>
          <a:p>
            <a:pPr marL="0" indent="0">
              <a:buNone/>
            </a:pPr>
            <a:r>
              <a:rPr lang="sr-Cyrl-RS" sz="2000" b="1" dirty="0">
                <a:solidFill>
                  <a:schemeClr val="accent2">
                    <a:lumMod val="50000"/>
                  </a:schemeClr>
                </a:solidFill>
                <a:latin typeface="Comic Sans MS" panose="030F0702030302020204" pitchFamily="66" charset="0"/>
              </a:rPr>
              <a:t>Контролори себе виде као добро организоване, </a:t>
            </a:r>
            <a:r>
              <a:rPr lang="sr-Cyrl-RS" sz="2000" b="1" dirty="0" err="1">
                <a:solidFill>
                  <a:schemeClr val="accent2">
                    <a:lumMod val="50000"/>
                  </a:schemeClr>
                </a:solidFill>
                <a:latin typeface="Comic Sans MS" panose="030F0702030302020204" pitchFamily="66" charset="0"/>
              </a:rPr>
              <a:t>вриједне</a:t>
            </a:r>
            <a:r>
              <a:rPr lang="sr-Cyrl-RS" sz="2000" b="1" dirty="0">
                <a:solidFill>
                  <a:schemeClr val="accent2">
                    <a:lumMod val="50000"/>
                  </a:schemeClr>
                </a:solidFill>
                <a:latin typeface="Comic Sans MS" panose="030F0702030302020204" pitchFamily="66" charset="0"/>
              </a:rPr>
              <a:t>, добре планере и самоиницијативне. Често преузимају позицију вође у групи.</a:t>
            </a:r>
          </a:p>
          <a:p>
            <a:pPr marL="0" indent="0">
              <a:buNone/>
            </a:pPr>
            <a:r>
              <a:rPr lang="sr-Cyrl-RS" sz="2000" b="1" dirty="0">
                <a:solidFill>
                  <a:srgbClr val="FF0000"/>
                </a:solidFill>
                <a:latin typeface="Comic Sans MS" panose="030F0702030302020204" pitchFamily="66" charset="0"/>
              </a:rPr>
              <a:t>ОДНОС ПРЕМА ДРУГИМА:</a:t>
            </a:r>
          </a:p>
          <a:p>
            <a:pPr marL="0" indent="0">
              <a:buNone/>
            </a:pPr>
            <a:r>
              <a:rPr lang="sr-Cyrl-RS" sz="2000" b="1" dirty="0">
                <a:solidFill>
                  <a:schemeClr val="accent2">
                    <a:lumMod val="50000"/>
                  </a:schemeClr>
                </a:solidFill>
                <a:latin typeface="Comic Sans MS" panose="030F0702030302020204" pitchFamily="66" charset="0"/>
              </a:rPr>
              <a:t>Контролори воле структуру и планирање. Они желе да знају шта могу да очекују од других и не воле изненађења. Њихова потреба за структуром и планирањем може изгледати другима </a:t>
            </a:r>
            <a:r>
              <a:rPr lang="sr-Cyrl-RS" sz="2000" b="1" dirty="0" err="1">
                <a:solidFill>
                  <a:schemeClr val="accent2">
                    <a:lumMod val="50000"/>
                  </a:schemeClr>
                </a:solidFill>
                <a:latin typeface="Comic Sans MS" panose="030F0702030302020204" pitchFamily="66" charset="0"/>
              </a:rPr>
              <a:t>претјерана</a:t>
            </a:r>
            <a:r>
              <a:rPr lang="sr-Cyrl-RS" sz="2000" b="1" dirty="0">
                <a:solidFill>
                  <a:schemeClr val="accent2">
                    <a:lumMod val="50000"/>
                  </a:schemeClr>
                </a:solidFill>
                <a:latin typeface="Comic Sans MS" panose="030F0702030302020204" pitchFamily="66" charset="0"/>
              </a:rPr>
              <a:t>. Када контролори мисле да знају шта је најбоље (а то је често), трудиће се на разне начине (логиком, шармом, конфронтацијом) да </a:t>
            </a:r>
            <a:r>
              <a:rPr lang="sr-Cyrl-RS" sz="2000" b="1" dirty="0" err="1">
                <a:solidFill>
                  <a:schemeClr val="accent2">
                    <a:lumMod val="50000"/>
                  </a:schemeClr>
                </a:solidFill>
                <a:latin typeface="Comic Sans MS" panose="030F0702030302020204" pitchFamily="66" charset="0"/>
              </a:rPr>
              <a:t>убиједе</a:t>
            </a:r>
            <a:r>
              <a:rPr lang="sr-Cyrl-RS" sz="2000" b="1" dirty="0">
                <a:solidFill>
                  <a:schemeClr val="accent2">
                    <a:lumMod val="50000"/>
                  </a:schemeClr>
                </a:solidFill>
                <a:latin typeface="Comic Sans MS" panose="030F0702030302020204" pitchFamily="66" charset="0"/>
              </a:rPr>
              <a:t> друге да „гледају на ствари њиховим очима“.</a:t>
            </a:r>
          </a:p>
          <a:p>
            <a:pPr marL="0" indent="0">
              <a:buNone/>
            </a:pPr>
            <a:r>
              <a:rPr lang="sr-Cyrl-RS" sz="2000" b="1" dirty="0">
                <a:solidFill>
                  <a:srgbClr val="FF0000"/>
                </a:solidFill>
                <a:latin typeface="Comic Sans MS" panose="030F0702030302020204" pitchFamily="66" charset="0"/>
              </a:rPr>
              <a:t>ОЧЕКИВАЊА ОД ДЈЕЦЕ:</a:t>
            </a:r>
          </a:p>
          <a:p>
            <a:pPr marL="0" indent="0" algn="just">
              <a:buNone/>
            </a:pPr>
            <a:r>
              <a:rPr lang="sr-Cyrl-RS" sz="2000" b="1" dirty="0">
                <a:solidFill>
                  <a:schemeClr val="accent2">
                    <a:lumMod val="50000"/>
                  </a:schemeClr>
                </a:solidFill>
                <a:latin typeface="Comic Sans MS" panose="030F0702030302020204" pitchFamily="66" charset="0"/>
              </a:rPr>
              <a:t>Контролори желе да обезбиједе </a:t>
            </a:r>
            <a:r>
              <a:rPr lang="sr-Cyrl-RS" sz="2000" b="1" dirty="0" err="1">
                <a:solidFill>
                  <a:schemeClr val="accent2">
                    <a:lumMod val="50000"/>
                  </a:schemeClr>
                </a:solidFill>
                <a:latin typeface="Comic Sans MS" panose="030F0702030302020204" pitchFamily="66" charset="0"/>
              </a:rPr>
              <a:t>дјеци</a:t>
            </a:r>
            <a:r>
              <a:rPr lang="sr-Cyrl-RS" sz="2000" b="1" dirty="0">
                <a:solidFill>
                  <a:schemeClr val="accent2">
                    <a:lumMod val="50000"/>
                  </a:schemeClr>
                </a:solidFill>
                <a:latin typeface="Comic Sans MS" panose="030F0702030302020204" pitchFamily="66" charset="0"/>
              </a:rPr>
              <a:t> сигурност и предвидљивост, тако што </a:t>
            </a:r>
            <a:r>
              <a:rPr lang="sr-Cyrl-RS" sz="2000" b="1" dirty="0" err="1">
                <a:solidFill>
                  <a:schemeClr val="accent2">
                    <a:lumMod val="50000"/>
                  </a:schemeClr>
                </a:solidFill>
                <a:latin typeface="Comic Sans MS" panose="030F0702030302020204" pitchFamily="66" charset="0"/>
              </a:rPr>
              <a:t>обезбјеђују</a:t>
            </a:r>
            <a:r>
              <a:rPr lang="sr-Cyrl-RS" sz="2000" b="1" dirty="0">
                <a:solidFill>
                  <a:schemeClr val="accent2">
                    <a:lumMod val="50000"/>
                  </a:schemeClr>
                </a:solidFill>
                <a:latin typeface="Comic Sans MS" panose="030F0702030302020204" pitchFamily="66" charset="0"/>
              </a:rPr>
              <a:t> структуру и </a:t>
            </a:r>
            <a:r>
              <a:rPr lang="sr-Cyrl-RS" sz="2000" b="1" dirty="0" err="1">
                <a:solidFill>
                  <a:schemeClr val="accent2">
                    <a:lumMod val="50000"/>
                  </a:schemeClr>
                </a:solidFill>
                <a:latin typeface="Comic Sans MS" panose="030F0702030302020204" pitchFamily="66" charset="0"/>
              </a:rPr>
              <a:t>досљедност</a:t>
            </a:r>
            <a:r>
              <a:rPr lang="sr-Cyrl-RS" sz="2000" b="1" dirty="0">
                <a:solidFill>
                  <a:schemeClr val="accent2">
                    <a:lumMod val="50000"/>
                  </a:schemeClr>
                </a:solidFill>
                <a:latin typeface="Comic Sans MS" panose="030F0702030302020204" pitchFamily="66" charset="0"/>
              </a:rPr>
              <a:t> у радној соби. Они желе поштовање од </a:t>
            </a:r>
            <a:r>
              <a:rPr lang="sr-Cyrl-RS" sz="2000" b="1" dirty="0" err="1">
                <a:solidFill>
                  <a:schemeClr val="accent2">
                    <a:lumMod val="50000"/>
                  </a:schemeClr>
                </a:solidFill>
                <a:latin typeface="Comic Sans MS" panose="030F0702030302020204" pitchFamily="66" charset="0"/>
              </a:rPr>
              <a:t>дјеце</a:t>
            </a:r>
            <a:r>
              <a:rPr lang="sr-Cyrl-RS" sz="2000" b="1" dirty="0">
                <a:solidFill>
                  <a:schemeClr val="accent2">
                    <a:lumMod val="50000"/>
                  </a:schemeClr>
                </a:solidFill>
                <a:latin typeface="Comic Sans MS" panose="030F0702030302020204" pitchFamily="66" charset="0"/>
              </a:rPr>
              <a:t>. Они сматрају да знају шта је за </a:t>
            </a:r>
            <a:r>
              <a:rPr lang="sr-Cyrl-RS" sz="2000" b="1" dirty="0" err="1">
                <a:solidFill>
                  <a:schemeClr val="accent2">
                    <a:lumMod val="50000"/>
                  </a:schemeClr>
                </a:solidFill>
                <a:latin typeface="Comic Sans MS" panose="030F0702030302020204" pitchFamily="66" charset="0"/>
              </a:rPr>
              <a:t>дјецу</a:t>
            </a:r>
            <a:r>
              <a:rPr lang="sr-Cyrl-RS" sz="2000" b="1" dirty="0">
                <a:solidFill>
                  <a:schemeClr val="accent2">
                    <a:lumMod val="50000"/>
                  </a:schemeClr>
                </a:solidFill>
                <a:latin typeface="Comic Sans MS" panose="030F0702030302020204" pitchFamily="66" charset="0"/>
              </a:rPr>
              <a:t> најбоље и обично не пружају довољно прилика </a:t>
            </a:r>
            <a:r>
              <a:rPr lang="sr-Cyrl-RS" sz="2000" b="1" dirty="0" err="1">
                <a:solidFill>
                  <a:schemeClr val="accent2">
                    <a:lumMod val="50000"/>
                  </a:schemeClr>
                </a:solidFill>
                <a:latin typeface="Comic Sans MS" panose="030F0702030302020204" pitchFamily="66" charset="0"/>
              </a:rPr>
              <a:t>дјеци</a:t>
            </a:r>
            <a:r>
              <a:rPr lang="sr-Cyrl-RS" sz="2000" b="1" dirty="0">
                <a:solidFill>
                  <a:schemeClr val="accent2">
                    <a:lumMod val="50000"/>
                  </a:schemeClr>
                </a:solidFill>
                <a:latin typeface="Comic Sans MS" panose="030F0702030302020204" pitchFamily="66" charset="0"/>
              </a:rPr>
              <a:t> да слободно бирају активности или да их сама воде, и нису </a:t>
            </a:r>
            <a:r>
              <a:rPr lang="sr-Cyrl-RS" sz="2000" b="1" dirty="0" err="1">
                <a:solidFill>
                  <a:schemeClr val="accent2">
                    <a:lumMod val="50000"/>
                  </a:schemeClr>
                </a:solidFill>
                <a:latin typeface="Comic Sans MS" panose="030F0702030302020204" pitchFamily="66" charset="0"/>
              </a:rPr>
              <a:t>увијек</a:t>
            </a:r>
            <a:r>
              <a:rPr lang="sr-Cyrl-RS" sz="2000" b="1" dirty="0">
                <a:solidFill>
                  <a:schemeClr val="accent2">
                    <a:lumMod val="50000"/>
                  </a:schemeClr>
                </a:solidFill>
                <a:latin typeface="Comic Sans MS" panose="030F0702030302020204" pitchFamily="66" charset="0"/>
              </a:rPr>
              <a:t> </a:t>
            </a:r>
            <a:r>
              <a:rPr lang="sr-Cyrl-RS" sz="2000" b="1" dirty="0" err="1">
                <a:solidFill>
                  <a:schemeClr val="accent2">
                    <a:lumMod val="50000"/>
                  </a:schemeClr>
                </a:solidFill>
                <a:latin typeface="Comic Sans MS" panose="030F0702030302020204" pitchFamily="66" charset="0"/>
              </a:rPr>
              <a:t>осјетљиви</a:t>
            </a:r>
            <a:r>
              <a:rPr lang="sr-Cyrl-RS" sz="2000" b="1" dirty="0">
                <a:solidFill>
                  <a:schemeClr val="accent2">
                    <a:lumMod val="50000"/>
                  </a:schemeClr>
                </a:solidFill>
                <a:latin typeface="Comic Sans MS" panose="030F0702030302020204" pitchFamily="66" charset="0"/>
              </a:rPr>
              <a:t> на дјечије потребе и </a:t>
            </a:r>
            <a:r>
              <a:rPr lang="sr-Cyrl-RS" sz="2000" b="1" dirty="0" err="1">
                <a:solidFill>
                  <a:schemeClr val="accent2">
                    <a:lumMod val="50000"/>
                  </a:schemeClr>
                </a:solidFill>
                <a:latin typeface="Comic Sans MS" panose="030F0702030302020204" pitchFamily="66" charset="0"/>
              </a:rPr>
              <a:t>осјећања</a:t>
            </a:r>
            <a:r>
              <a:rPr lang="sr-Cyrl-RS" sz="2000" b="1" dirty="0">
                <a:solidFill>
                  <a:schemeClr val="accent2">
                    <a:lumMod val="50000"/>
                  </a:schemeClr>
                </a:solidFill>
                <a:latin typeface="Comic Sans MS" panose="030F0702030302020204" pitchFamily="66" charset="0"/>
              </a:rPr>
              <a:t>.</a:t>
            </a:r>
            <a:endParaRPr lang="en-US" sz="2000" b="1" dirty="0">
              <a:solidFill>
                <a:schemeClr val="accent2">
                  <a:lumMod val="50000"/>
                </a:schemeClr>
              </a:solidFill>
              <a:latin typeface="Comic Sans MS" panose="030F0702030302020204" pitchFamily="66" charset="0"/>
            </a:endParaRPr>
          </a:p>
        </p:txBody>
      </p:sp>
      <p:sp>
        <p:nvSpPr>
          <p:cNvPr id="5" name="Oval 4">
            <a:extLst>
              <a:ext uri="{FF2B5EF4-FFF2-40B4-BE49-F238E27FC236}">
                <a16:creationId xmlns:a16="http://schemas.microsoft.com/office/drawing/2014/main" xmlns="" id="{C12364F9-72A8-ACB3-C457-8EBA0D1C7064}"/>
              </a:ext>
            </a:extLst>
          </p:cNvPr>
          <p:cNvSpPr/>
          <p:nvPr/>
        </p:nvSpPr>
        <p:spPr>
          <a:xfrm>
            <a:off x="8229600" y="6518564"/>
            <a:ext cx="598714" cy="304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Д</a:t>
            </a:r>
            <a:endParaRPr 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226572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5E776F6-5ADC-BB8C-BA6A-7CC01ABA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B9BEA3D9-18D1-3366-15C0-3AB907039B99}"/>
              </a:ext>
            </a:extLst>
          </p:cNvPr>
          <p:cNvSpPr>
            <a:spLocks noGrp="1"/>
          </p:cNvSpPr>
          <p:nvPr>
            <p:ph type="title"/>
          </p:nvPr>
        </p:nvSpPr>
        <p:spPr>
          <a:xfrm>
            <a:off x="3048000" y="122237"/>
            <a:ext cx="3048000" cy="1066800"/>
          </a:xfrm>
        </p:spPr>
        <p:txBody>
          <a:bodyPr/>
          <a:lstStyle/>
          <a:p>
            <a:pPr algn="ctr"/>
            <a:r>
              <a:rPr lang="sr-Cyrl-RS" sz="2400" b="1" dirty="0">
                <a:solidFill>
                  <a:srgbClr val="FF0000"/>
                </a:solidFill>
                <a:latin typeface="Comic Sans MS" panose="030F0702030302020204" pitchFamily="66" charset="0"/>
              </a:rPr>
              <a:t>УСРЕЋИТЕЉ</a:t>
            </a:r>
            <a:endParaRPr lang="en-US" sz="2400" b="1" dirty="0">
              <a:solidFill>
                <a:srgbClr val="FF000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xmlns="" id="{8FE878BE-352C-A25B-B5D4-43E0050CFE33}"/>
              </a:ext>
            </a:extLst>
          </p:cNvPr>
          <p:cNvSpPr>
            <a:spLocks noGrp="1"/>
          </p:cNvSpPr>
          <p:nvPr>
            <p:ph idx="1"/>
          </p:nvPr>
        </p:nvSpPr>
        <p:spPr>
          <a:xfrm>
            <a:off x="0" y="1295400"/>
            <a:ext cx="9144000" cy="4830763"/>
          </a:xfrm>
        </p:spPr>
        <p:txBody>
          <a:bodyPr/>
          <a:lstStyle/>
          <a:p>
            <a:pPr marL="0" indent="0" algn="just">
              <a:buNone/>
            </a:pPr>
            <a:r>
              <a:rPr lang="sr-Cyrl-RS" sz="2000" b="1" dirty="0">
                <a:solidFill>
                  <a:srgbClr val="FF0000"/>
                </a:solidFill>
                <a:latin typeface="Comic Sans MS" panose="030F0702030302020204" pitchFamily="66" charset="0"/>
              </a:rPr>
              <a:t>САМОПЕРЦЕПЦИЈА:</a:t>
            </a:r>
          </a:p>
          <a:p>
            <a:pPr marL="0" indent="0" algn="just">
              <a:buNone/>
            </a:pPr>
            <a:r>
              <a:rPr lang="sr-Cyrl-RS" sz="2000" b="1" dirty="0" err="1">
                <a:solidFill>
                  <a:schemeClr val="accent2">
                    <a:lumMod val="50000"/>
                  </a:schemeClr>
                </a:solidFill>
                <a:latin typeface="Comic Sans MS" panose="030F0702030302020204" pitchFamily="66" charset="0"/>
              </a:rPr>
              <a:t>Усрећитељи</a:t>
            </a:r>
            <a:r>
              <a:rPr lang="sr-Cyrl-RS" sz="2000" b="1" dirty="0">
                <a:solidFill>
                  <a:schemeClr val="accent2">
                    <a:lumMod val="50000"/>
                  </a:schemeClr>
                </a:solidFill>
                <a:latin typeface="Comic Sans MS" panose="030F0702030302020204" pitchFamily="66" charset="0"/>
              </a:rPr>
              <a:t> себе виде као љубазне, топле, брижне, пажљиве и </a:t>
            </a:r>
            <a:r>
              <a:rPr lang="sr-Cyrl-RS" sz="2000" b="1" dirty="0" err="1">
                <a:solidFill>
                  <a:schemeClr val="accent2">
                    <a:lumMod val="50000"/>
                  </a:schemeClr>
                </a:solidFill>
                <a:latin typeface="Comic Sans MS" panose="030F0702030302020204" pitchFamily="66" charset="0"/>
              </a:rPr>
              <a:t>осјетљиве</a:t>
            </a:r>
            <a:r>
              <a:rPr lang="sr-Cyrl-RS" sz="2000" b="1" dirty="0">
                <a:solidFill>
                  <a:schemeClr val="accent2">
                    <a:lumMod val="50000"/>
                  </a:schemeClr>
                </a:solidFill>
                <a:latin typeface="Comic Sans MS" panose="030F0702030302020204" pitchFamily="66" charset="0"/>
              </a:rPr>
              <a:t>. Они воле да се понашају тако да се могу </a:t>
            </a:r>
            <a:r>
              <a:rPr lang="sr-Cyrl-RS" sz="2000" b="1" dirty="0" err="1">
                <a:solidFill>
                  <a:schemeClr val="accent2">
                    <a:lumMod val="50000"/>
                  </a:schemeClr>
                </a:solidFill>
                <a:latin typeface="Comic Sans MS" panose="030F0702030302020204" pitchFamily="66" charset="0"/>
              </a:rPr>
              <a:t>осјећати</a:t>
            </a:r>
            <a:r>
              <a:rPr lang="sr-Cyrl-RS" sz="2000" b="1" dirty="0">
                <a:solidFill>
                  <a:schemeClr val="accent2">
                    <a:lumMod val="50000"/>
                  </a:schemeClr>
                </a:solidFill>
                <a:latin typeface="Comic Sans MS" panose="030F0702030302020204" pitchFamily="66" charset="0"/>
              </a:rPr>
              <a:t> великодушним, љубазним и </a:t>
            </a:r>
            <a:r>
              <a:rPr lang="sr-Cyrl-RS" sz="2000" b="1" dirty="0" err="1">
                <a:solidFill>
                  <a:schemeClr val="accent2">
                    <a:lumMod val="50000"/>
                  </a:schemeClr>
                </a:solidFill>
                <a:latin typeface="Comic Sans MS" panose="030F0702030302020204" pitchFamily="66" charset="0"/>
              </a:rPr>
              <a:t>осјећајним</a:t>
            </a:r>
            <a:r>
              <a:rPr lang="sr-Cyrl-RS" sz="2000" b="1" dirty="0">
                <a:solidFill>
                  <a:schemeClr val="accent2">
                    <a:lumMod val="50000"/>
                  </a:schemeClr>
                </a:solidFill>
                <a:latin typeface="Comic Sans MS" panose="030F0702030302020204" pitchFamily="66" charset="0"/>
              </a:rPr>
              <a:t>.</a:t>
            </a:r>
          </a:p>
          <a:p>
            <a:pPr marL="0" indent="0" algn="just">
              <a:buNone/>
            </a:pPr>
            <a:r>
              <a:rPr lang="sr-Cyrl-RS" sz="2000" b="1" dirty="0">
                <a:solidFill>
                  <a:srgbClr val="FF0000"/>
                </a:solidFill>
                <a:latin typeface="Comic Sans MS" panose="030F0702030302020204" pitchFamily="66" charset="0"/>
              </a:rPr>
              <a:t>ОДНОСИ СА ДРУГИМА:</a:t>
            </a:r>
          </a:p>
          <a:p>
            <a:pPr marL="0" indent="0" algn="just">
              <a:buNone/>
            </a:pPr>
            <a:r>
              <a:rPr lang="sr-Cyrl-RS" sz="2000" b="1" dirty="0" err="1">
                <a:solidFill>
                  <a:schemeClr val="accent2">
                    <a:lumMod val="50000"/>
                  </a:schemeClr>
                </a:solidFill>
                <a:latin typeface="Comic Sans MS" panose="030F0702030302020204" pitchFamily="66" charset="0"/>
              </a:rPr>
              <a:t>Усрећитељи</a:t>
            </a:r>
            <a:r>
              <a:rPr lang="sr-Cyrl-RS" sz="2000" b="1" dirty="0">
                <a:solidFill>
                  <a:schemeClr val="accent2">
                    <a:lumMod val="50000"/>
                  </a:schemeClr>
                </a:solidFill>
                <a:latin typeface="Comic Sans MS" panose="030F0702030302020204" pitchFamily="66" charset="0"/>
              </a:rPr>
              <a:t> </a:t>
            </a:r>
            <a:r>
              <a:rPr lang="sr-Cyrl-RS" sz="2000" b="1" dirty="0" err="1">
                <a:solidFill>
                  <a:schemeClr val="accent2">
                    <a:lumMod val="50000"/>
                  </a:schemeClr>
                </a:solidFill>
                <a:latin typeface="Comic Sans MS" panose="030F0702030302020204" pitchFamily="66" charset="0"/>
              </a:rPr>
              <a:t>цијене</a:t>
            </a:r>
            <a:r>
              <a:rPr lang="sr-Cyrl-RS" sz="2000" b="1" dirty="0">
                <a:solidFill>
                  <a:schemeClr val="accent2">
                    <a:lumMod val="50000"/>
                  </a:schemeClr>
                </a:solidFill>
                <a:latin typeface="Comic Sans MS" panose="030F0702030302020204" pitchFamily="66" charset="0"/>
              </a:rPr>
              <a:t> пријатељство и желе да други одобравају и </a:t>
            </a:r>
            <a:r>
              <a:rPr lang="sr-Cyrl-RS" sz="2000" b="1" dirty="0" err="1">
                <a:solidFill>
                  <a:schemeClr val="accent2">
                    <a:lumMod val="50000"/>
                  </a:schemeClr>
                </a:solidFill>
                <a:latin typeface="Comic Sans MS" panose="030F0702030302020204" pitchFamily="66" charset="0"/>
              </a:rPr>
              <a:t>цијене</a:t>
            </a:r>
            <a:r>
              <a:rPr lang="sr-Cyrl-RS" sz="2000" b="1" dirty="0">
                <a:solidFill>
                  <a:schemeClr val="accent2">
                    <a:lumMod val="50000"/>
                  </a:schemeClr>
                </a:solidFill>
                <a:latin typeface="Comic Sans MS" panose="030F0702030302020204" pitchFamily="66" charset="0"/>
              </a:rPr>
              <a:t> њихове поступке. Они, ако је могуће, </a:t>
            </a:r>
            <a:r>
              <a:rPr lang="sr-Cyrl-RS" sz="2000" b="1" dirty="0" err="1">
                <a:solidFill>
                  <a:schemeClr val="accent2">
                    <a:lumMod val="50000"/>
                  </a:schemeClr>
                </a:solidFill>
                <a:latin typeface="Comic Sans MS" panose="030F0702030302020204" pitchFamily="66" charset="0"/>
              </a:rPr>
              <a:t>избјегавају</a:t>
            </a:r>
            <a:r>
              <a:rPr lang="sr-Cyrl-RS" sz="2000" b="1" dirty="0">
                <a:solidFill>
                  <a:schemeClr val="accent2">
                    <a:lumMod val="50000"/>
                  </a:schemeClr>
                </a:solidFill>
                <a:latin typeface="Comic Sans MS" panose="030F0702030302020204" pitchFamily="66" charset="0"/>
              </a:rPr>
              <a:t> конфликте и веома су </a:t>
            </a:r>
            <a:r>
              <a:rPr lang="sr-Cyrl-RS" sz="2000" b="1" dirty="0" err="1">
                <a:solidFill>
                  <a:schemeClr val="accent2">
                    <a:lumMod val="50000"/>
                  </a:schemeClr>
                </a:solidFill>
                <a:latin typeface="Comic Sans MS" panose="030F0702030302020204" pitchFamily="66" charset="0"/>
              </a:rPr>
              <a:t>осјетљиви</a:t>
            </a:r>
            <a:r>
              <a:rPr lang="sr-Cyrl-RS" sz="2000" b="1" dirty="0">
                <a:solidFill>
                  <a:schemeClr val="accent2">
                    <a:lumMod val="50000"/>
                  </a:schemeClr>
                </a:solidFill>
                <a:latin typeface="Comic Sans MS" panose="030F0702030302020204" pitchFamily="66" charset="0"/>
              </a:rPr>
              <a:t> на било које понашање других које сигнализира могуће неодобравање или одбијање. Због тога понекад допуштају да их други искоришћавају.</a:t>
            </a:r>
          </a:p>
          <a:p>
            <a:pPr marL="0" indent="0" algn="just">
              <a:buNone/>
            </a:pPr>
            <a:r>
              <a:rPr lang="sr-Cyrl-RS" sz="2000" b="1" dirty="0">
                <a:solidFill>
                  <a:srgbClr val="FF0000"/>
                </a:solidFill>
                <a:latin typeface="Comic Sans MS" panose="030F0702030302020204" pitchFamily="66" charset="0"/>
              </a:rPr>
              <a:t>ОЧЕКИВАЊА ОД ДЈЕЦЕ:</a:t>
            </a:r>
          </a:p>
          <a:p>
            <a:pPr marL="0" indent="0" algn="just">
              <a:buNone/>
            </a:pPr>
            <a:r>
              <a:rPr lang="sr-Cyrl-RS" sz="2000" b="1" dirty="0">
                <a:solidFill>
                  <a:schemeClr val="accent2">
                    <a:lumMod val="50000"/>
                  </a:schemeClr>
                </a:solidFill>
                <a:latin typeface="Comic Sans MS" panose="030F0702030302020204" pitchFamily="66" charset="0"/>
              </a:rPr>
              <a:t>Желе да обезбиједе топлу средину у којој се дијете </a:t>
            </a:r>
            <a:r>
              <a:rPr lang="sr-Cyrl-RS" sz="2000" b="1" dirty="0" err="1">
                <a:solidFill>
                  <a:schemeClr val="accent2">
                    <a:lumMod val="50000"/>
                  </a:schemeClr>
                </a:solidFill>
                <a:latin typeface="Comic Sans MS" panose="030F0702030302020204" pitchFamily="66" charset="0"/>
              </a:rPr>
              <a:t>осјећа</a:t>
            </a:r>
            <a:r>
              <a:rPr lang="sr-Cyrl-RS" sz="2000" b="1" dirty="0">
                <a:solidFill>
                  <a:schemeClr val="accent2">
                    <a:lumMod val="50000"/>
                  </a:schemeClr>
                </a:solidFill>
                <a:latin typeface="Comic Sans MS" panose="030F0702030302020204" pitchFamily="66" charset="0"/>
              </a:rPr>
              <a:t> прихваћеним. </a:t>
            </a:r>
            <a:r>
              <a:rPr lang="sr-Cyrl-RS" sz="2000" b="1" dirty="0" err="1">
                <a:solidFill>
                  <a:schemeClr val="accent2">
                    <a:lumMod val="50000"/>
                  </a:schemeClr>
                </a:solidFill>
                <a:latin typeface="Comic Sans MS" panose="030F0702030302020204" pitchFamily="66" charset="0"/>
              </a:rPr>
              <a:t>Обићно</a:t>
            </a:r>
            <a:r>
              <a:rPr lang="sr-Cyrl-RS" sz="2000" b="1" dirty="0">
                <a:solidFill>
                  <a:schemeClr val="accent2">
                    <a:lumMod val="50000"/>
                  </a:schemeClr>
                </a:solidFill>
                <a:latin typeface="Comic Sans MS" panose="030F0702030302020204" pitchFamily="66" charset="0"/>
              </a:rPr>
              <a:t> су </a:t>
            </a:r>
            <a:r>
              <a:rPr lang="sr-Cyrl-RS" sz="2000" b="1" dirty="0" err="1">
                <a:solidFill>
                  <a:schemeClr val="accent2">
                    <a:lumMod val="50000"/>
                  </a:schemeClr>
                </a:solidFill>
                <a:latin typeface="Comic Sans MS" panose="030F0702030302020204" pitchFamily="66" charset="0"/>
              </a:rPr>
              <a:t>осјетљиви</a:t>
            </a:r>
            <a:r>
              <a:rPr lang="sr-Cyrl-RS" sz="2000" b="1" dirty="0">
                <a:solidFill>
                  <a:schemeClr val="accent2">
                    <a:lumMod val="50000"/>
                  </a:schemeClr>
                </a:solidFill>
                <a:latin typeface="Comic Sans MS" panose="030F0702030302020204" pitchFamily="66" charset="0"/>
              </a:rPr>
              <a:t> на дјечија </a:t>
            </a:r>
            <a:r>
              <a:rPr lang="sr-Cyrl-RS" sz="2000" b="1" dirty="0" err="1">
                <a:solidFill>
                  <a:schemeClr val="accent2">
                    <a:lumMod val="50000"/>
                  </a:schemeClr>
                </a:solidFill>
                <a:latin typeface="Comic Sans MS" panose="030F0702030302020204" pitchFamily="66" charset="0"/>
              </a:rPr>
              <a:t>осјећања</a:t>
            </a:r>
            <a:r>
              <a:rPr lang="sr-Cyrl-RS" sz="2000" b="1" dirty="0">
                <a:solidFill>
                  <a:schemeClr val="accent2">
                    <a:lumMod val="50000"/>
                  </a:schemeClr>
                </a:solidFill>
                <a:latin typeface="Comic Sans MS" panose="030F0702030302020204" pitchFamily="66" charset="0"/>
              </a:rPr>
              <a:t> и потребе. У жељи да их </a:t>
            </a:r>
            <a:r>
              <a:rPr lang="sr-Cyrl-RS" sz="2000" b="1" dirty="0" err="1">
                <a:solidFill>
                  <a:schemeClr val="accent2">
                    <a:lumMod val="50000"/>
                  </a:schemeClr>
                </a:solidFill>
                <a:latin typeface="Comic Sans MS" panose="030F0702030302020204" pitchFamily="66" charset="0"/>
              </a:rPr>
              <a:t>дјеца</a:t>
            </a:r>
            <a:r>
              <a:rPr lang="sr-Cyrl-RS" sz="2000" b="1" dirty="0">
                <a:solidFill>
                  <a:schemeClr val="accent2">
                    <a:lumMod val="50000"/>
                  </a:schemeClr>
                </a:solidFill>
                <a:latin typeface="Comic Sans MS" panose="030F0702030302020204" pitchFamily="66" charset="0"/>
              </a:rPr>
              <a:t> прихвате, могу бити </a:t>
            </a:r>
            <a:r>
              <a:rPr lang="sr-Cyrl-RS" sz="2000" b="1" dirty="0" err="1">
                <a:solidFill>
                  <a:schemeClr val="accent2">
                    <a:lumMod val="50000"/>
                  </a:schemeClr>
                </a:solidFill>
                <a:latin typeface="Comic Sans MS" panose="030F0702030302020204" pitchFamily="66" charset="0"/>
              </a:rPr>
              <a:t>недосљедни</a:t>
            </a:r>
            <a:r>
              <a:rPr lang="sr-Cyrl-RS" sz="2000" b="1" dirty="0">
                <a:solidFill>
                  <a:schemeClr val="accent2">
                    <a:lumMod val="50000"/>
                  </a:schemeClr>
                </a:solidFill>
                <a:latin typeface="Comic Sans MS" panose="030F0702030302020204" pitchFamily="66" charset="0"/>
              </a:rPr>
              <a:t> у погледу дисциплине, чинити превише за </a:t>
            </a:r>
            <a:r>
              <a:rPr lang="sr-Cyrl-RS" sz="2000" b="1" dirty="0" err="1">
                <a:solidFill>
                  <a:schemeClr val="accent2">
                    <a:lumMod val="50000"/>
                  </a:schemeClr>
                </a:solidFill>
                <a:latin typeface="Comic Sans MS" panose="030F0702030302020204" pitchFamily="66" charset="0"/>
              </a:rPr>
              <a:t>дјецу</a:t>
            </a:r>
            <a:r>
              <a:rPr lang="sr-Cyrl-RS" sz="2000" b="1" dirty="0">
                <a:solidFill>
                  <a:schemeClr val="accent2">
                    <a:lumMod val="50000"/>
                  </a:schemeClr>
                </a:solidFill>
                <a:latin typeface="Comic Sans MS" panose="030F0702030302020204" pitchFamily="66" charset="0"/>
              </a:rPr>
              <a:t> и не успостављати јасна и чврста очекивања у вези са адекватним понашањем у групи.</a:t>
            </a:r>
            <a:endParaRPr lang="en-US" sz="2000" b="1" dirty="0">
              <a:solidFill>
                <a:schemeClr val="accent2">
                  <a:lumMod val="50000"/>
                </a:schemeClr>
              </a:solidFill>
              <a:latin typeface="Comic Sans MS" panose="030F0702030302020204" pitchFamily="66" charset="0"/>
            </a:endParaRPr>
          </a:p>
        </p:txBody>
      </p:sp>
      <p:sp>
        <p:nvSpPr>
          <p:cNvPr id="4" name="Oval 3">
            <a:extLst>
              <a:ext uri="{FF2B5EF4-FFF2-40B4-BE49-F238E27FC236}">
                <a16:creationId xmlns:a16="http://schemas.microsoft.com/office/drawing/2014/main" xmlns="" id="{58D94856-ABCB-AA66-48C1-8F0054191198}"/>
              </a:ext>
            </a:extLst>
          </p:cNvPr>
          <p:cNvSpPr/>
          <p:nvPr/>
        </p:nvSpPr>
        <p:spPr>
          <a:xfrm>
            <a:off x="8229600" y="6400800"/>
            <a:ext cx="598714" cy="304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Д</a:t>
            </a:r>
            <a:endParaRPr 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95347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58B6BF3-29EC-1569-C9FE-EABD30E8B6D0}"/>
              </a:ext>
            </a:extLst>
          </p:cNvPr>
          <p:cNvSpPr txBox="1"/>
          <p:nvPr/>
        </p:nvSpPr>
        <p:spPr>
          <a:xfrm>
            <a:off x="990600" y="80784"/>
            <a:ext cx="7848600" cy="1261884"/>
          </a:xfrm>
          <a:prstGeom prst="rect">
            <a:avLst/>
          </a:prstGeom>
          <a:noFill/>
        </p:spPr>
        <p:txBody>
          <a:bodyPr wrap="square">
            <a:spAutoFit/>
          </a:bodyPr>
          <a:lstStyle/>
          <a:p>
            <a:pPr algn="ctr"/>
            <a:r>
              <a:rPr lang="sr-Cyrl-RS" sz="2800" dirty="0">
                <a:solidFill>
                  <a:srgbClr val="FF0000"/>
                </a:solidFill>
                <a:latin typeface="Comic Sans MS" panose="030F0702030302020204" pitchFamily="66" charset="0"/>
              </a:rPr>
              <a:t>„</a:t>
            </a:r>
            <a:r>
              <a:rPr lang="sr-Cyrl-RS" sz="2800" b="1" dirty="0">
                <a:solidFill>
                  <a:srgbClr val="FF0000"/>
                </a:solidFill>
                <a:latin typeface="Comic Sans MS" panose="030F0702030302020204" pitchFamily="66" charset="0"/>
              </a:rPr>
              <a:t>ВИ МОРАТЕ БИТИ ПРОМЈЕНА</a:t>
            </a:r>
          </a:p>
          <a:p>
            <a:pPr algn="ctr"/>
            <a:r>
              <a:rPr lang="sr-Cyrl-RS" sz="2800" b="1" dirty="0">
                <a:solidFill>
                  <a:srgbClr val="FF0000"/>
                </a:solidFill>
                <a:latin typeface="Comic Sans MS" panose="030F0702030302020204" pitchFamily="66" charset="0"/>
              </a:rPr>
              <a:t> КАКВУ ЖЕЛИТЕ ДА ВИДИТЕ ОКО СЕБЕ.“</a:t>
            </a:r>
          </a:p>
          <a:p>
            <a:pPr algn="r"/>
            <a:r>
              <a:rPr lang="sr-Cyrl-RS" sz="2000" b="1" dirty="0">
                <a:solidFill>
                  <a:srgbClr val="FF0000"/>
                </a:solidFill>
                <a:latin typeface="Comic Sans MS" panose="030F0702030302020204" pitchFamily="66" charset="0"/>
              </a:rPr>
              <a:t>Ганди</a:t>
            </a:r>
            <a:endParaRPr lang="en-US" sz="2000" b="1" dirty="0">
              <a:solidFill>
                <a:srgbClr val="FF0000"/>
              </a:solidFill>
              <a:latin typeface="Comic Sans MS" panose="030F0702030302020204" pitchFamily="66" charset="0"/>
            </a:endParaRPr>
          </a:p>
        </p:txBody>
      </p:sp>
      <p:pic>
        <p:nvPicPr>
          <p:cNvPr id="3074" name="Picture 2" descr="ИДЕАЛЬНЫЙ ПЕДАГОГ ГЛАЗАМИ МИНПРОСВЕЩЕНИЯ. СООТВЕСТСВУЕТЕ? | Дневник  провинциального учителя | Дзен">
            <a:extLst>
              <a:ext uri="{FF2B5EF4-FFF2-40B4-BE49-F238E27FC236}">
                <a16:creationId xmlns:a16="http://schemas.microsoft.com/office/drawing/2014/main" xmlns="" id="{59842E8B-CAA8-1C81-8B42-52E665CA0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42668"/>
            <a:ext cx="5181600" cy="51816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xmlns="" id="{9A40EA1E-B5F5-E0A3-52C9-634B846A6F56}"/>
              </a:ext>
            </a:extLst>
          </p:cNvPr>
          <p:cNvSpPr/>
          <p:nvPr/>
        </p:nvSpPr>
        <p:spPr>
          <a:xfrm>
            <a:off x="8177645" y="6172200"/>
            <a:ext cx="609600" cy="457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70000"/>
                </a:solidFill>
                <a:latin typeface="Comic Sans MS" panose="030F0702030302020204" pitchFamily="66" charset="0"/>
              </a:rPr>
              <a:t>Д</a:t>
            </a:r>
            <a:endParaRPr lang="en-US" b="1" dirty="0">
              <a:solidFill>
                <a:srgbClr val="F70000"/>
              </a:solidFill>
              <a:latin typeface="Comic Sans MS" panose="030F0702030302020204" pitchFamily="66" charset="0"/>
            </a:endParaRPr>
          </a:p>
        </p:txBody>
      </p:sp>
    </p:spTree>
    <p:extLst>
      <p:ext uri="{BB962C8B-B14F-4D97-AF65-F5344CB8AC3E}">
        <p14:creationId xmlns:p14="http://schemas.microsoft.com/office/powerpoint/2010/main" val="3831016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1EBB8BE-D434-71E8-1CB7-E8D06FC650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A4258D0B-1222-6D4D-239C-73E5E3709CFD}"/>
              </a:ext>
            </a:extLst>
          </p:cNvPr>
          <p:cNvSpPr>
            <a:spLocks noGrp="1"/>
          </p:cNvSpPr>
          <p:nvPr>
            <p:ph type="title"/>
          </p:nvPr>
        </p:nvSpPr>
        <p:spPr>
          <a:xfrm>
            <a:off x="3429000" y="301336"/>
            <a:ext cx="2590800" cy="1066800"/>
          </a:xfrm>
        </p:spPr>
        <p:txBody>
          <a:bodyPr/>
          <a:lstStyle/>
          <a:p>
            <a:r>
              <a:rPr lang="sr-Cyrl-RS" sz="2400" b="1" dirty="0">
                <a:solidFill>
                  <a:srgbClr val="FF0000"/>
                </a:solidFill>
                <a:latin typeface="Comic Sans MS" panose="030F0702030302020204" pitchFamily="66" charset="0"/>
              </a:rPr>
              <a:t>ИЗБЈЕГАВАЧ</a:t>
            </a:r>
            <a:endParaRPr lang="en-US" sz="2400" b="1" dirty="0">
              <a:solidFill>
                <a:srgbClr val="FF000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xmlns="" id="{13638F2D-ED77-8653-5085-171A4DCC1E87}"/>
              </a:ext>
            </a:extLst>
          </p:cNvPr>
          <p:cNvSpPr>
            <a:spLocks noGrp="1"/>
          </p:cNvSpPr>
          <p:nvPr>
            <p:ph idx="1"/>
          </p:nvPr>
        </p:nvSpPr>
        <p:spPr>
          <a:xfrm>
            <a:off x="24245" y="1375063"/>
            <a:ext cx="8915400" cy="4830763"/>
          </a:xfrm>
        </p:spPr>
        <p:txBody>
          <a:bodyPr/>
          <a:lstStyle/>
          <a:p>
            <a:pPr marL="0" indent="0" algn="just">
              <a:buNone/>
            </a:pPr>
            <a:r>
              <a:rPr lang="sr-Cyrl-RS" sz="2000" b="1" dirty="0">
                <a:solidFill>
                  <a:srgbClr val="FF0000"/>
                </a:solidFill>
                <a:latin typeface="Comic Sans MS" panose="030F0702030302020204" pitchFamily="66" charset="0"/>
              </a:rPr>
              <a:t>САМОПЕРЦЕПЦИЈА:</a:t>
            </a:r>
          </a:p>
          <a:p>
            <a:pPr marL="0" indent="0" algn="just">
              <a:buNone/>
            </a:pPr>
            <a:r>
              <a:rPr lang="sr-Cyrl-RS" sz="2000" b="1" dirty="0">
                <a:solidFill>
                  <a:schemeClr val="accent2">
                    <a:lumMod val="50000"/>
                  </a:schemeClr>
                </a:solidFill>
                <a:latin typeface="Comic Sans MS" panose="030F0702030302020204" pitchFamily="66" charset="0"/>
              </a:rPr>
              <a:t>Види себе као особу која није тешка и </a:t>
            </a:r>
            <a:r>
              <a:rPr lang="sr-Cyrl-RS" sz="2000" b="1" dirty="0" err="1">
                <a:solidFill>
                  <a:schemeClr val="accent2">
                    <a:lumMod val="50000"/>
                  </a:schemeClr>
                </a:solidFill>
                <a:latin typeface="Comic Sans MS" panose="030F0702030302020204" pitchFamily="66" charset="0"/>
              </a:rPr>
              <a:t>захтјевна</a:t>
            </a:r>
            <a:r>
              <a:rPr lang="sr-Cyrl-RS" sz="2000" b="1" dirty="0">
                <a:solidFill>
                  <a:schemeClr val="accent2">
                    <a:lumMod val="50000"/>
                  </a:schemeClr>
                </a:solidFill>
                <a:latin typeface="Comic Sans MS" panose="030F0702030302020204" pitchFamily="66" charset="0"/>
              </a:rPr>
              <a:t>. Они воле приступ „живи и пусти друге да живе“. Они не воле свађу и могу имати тешкоћа да истрају у нечему што је „на дугом штапу“.</a:t>
            </a:r>
          </a:p>
          <a:p>
            <a:pPr marL="0" indent="0" algn="just">
              <a:buNone/>
            </a:pPr>
            <a:r>
              <a:rPr lang="sr-Cyrl-RS" sz="2000" b="1" dirty="0">
                <a:solidFill>
                  <a:srgbClr val="FF0000"/>
                </a:solidFill>
                <a:latin typeface="Comic Sans MS" panose="030F0702030302020204" pitchFamily="66" charset="0"/>
              </a:rPr>
              <a:t>ОДНОС СА ДРУГИМА:</a:t>
            </a:r>
          </a:p>
          <a:p>
            <a:pPr marL="0" indent="0" algn="just">
              <a:buNone/>
            </a:pPr>
            <a:r>
              <a:rPr lang="sr-Cyrl-RS" sz="2000" b="1" dirty="0">
                <a:solidFill>
                  <a:schemeClr val="accent2">
                    <a:lumMod val="50000"/>
                  </a:schemeClr>
                </a:solidFill>
                <a:latin typeface="Comic Sans MS" panose="030F0702030302020204" pitchFamily="66" charset="0"/>
              </a:rPr>
              <a:t>Не воле конфронтације и конфликт. Настоје да остваре што пријатније односе и односе без </a:t>
            </a:r>
            <a:r>
              <a:rPr lang="sr-Cyrl-RS" sz="2000" b="1" dirty="0" err="1">
                <a:solidFill>
                  <a:schemeClr val="accent2">
                    <a:lumMod val="50000"/>
                  </a:schemeClr>
                </a:solidFill>
                <a:latin typeface="Comic Sans MS" panose="030F0702030302020204" pitchFamily="66" charset="0"/>
              </a:rPr>
              <a:t>сукоба.Понекад</a:t>
            </a:r>
            <a:r>
              <a:rPr lang="sr-Cyrl-RS" sz="2000" b="1" dirty="0">
                <a:solidFill>
                  <a:schemeClr val="accent2">
                    <a:lumMod val="50000"/>
                  </a:schemeClr>
                </a:solidFill>
                <a:latin typeface="Comic Sans MS" panose="030F0702030302020204" pitchFamily="66" charset="0"/>
              </a:rPr>
              <a:t> </a:t>
            </a:r>
            <a:r>
              <a:rPr lang="sr-Cyrl-RS" sz="2000" b="1" dirty="0" err="1">
                <a:solidFill>
                  <a:schemeClr val="accent2">
                    <a:lumMod val="50000"/>
                  </a:schemeClr>
                </a:solidFill>
                <a:latin typeface="Comic Sans MS" panose="030F0702030302020204" pitchFamily="66" charset="0"/>
              </a:rPr>
              <a:t>избјегавају</a:t>
            </a:r>
            <a:r>
              <a:rPr lang="sr-Cyrl-RS" sz="2000" b="1" dirty="0">
                <a:solidFill>
                  <a:schemeClr val="accent2">
                    <a:lumMod val="50000"/>
                  </a:schemeClr>
                </a:solidFill>
                <a:latin typeface="Comic Sans MS" panose="030F0702030302020204" pitchFamily="66" charset="0"/>
              </a:rPr>
              <a:t> да се упуштају у разрјешавање проблема.</a:t>
            </a:r>
          </a:p>
          <a:p>
            <a:pPr marL="0" indent="0" algn="just">
              <a:buNone/>
            </a:pPr>
            <a:r>
              <a:rPr lang="sr-Cyrl-RS" sz="2000" b="1" dirty="0">
                <a:solidFill>
                  <a:srgbClr val="FF0000"/>
                </a:solidFill>
                <a:latin typeface="Comic Sans MS" panose="030F0702030302020204" pitchFamily="66" charset="0"/>
              </a:rPr>
              <a:t>ОЧЕКИВАЊА ОД ДЈЕЦЕ:</a:t>
            </a:r>
          </a:p>
          <a:p>
            <a:pPr marL="0" indent="0" algn="just">
              <a:buNone/>
            </a:pPr>
            <a:r>
              <a:rPr lang="sr-Cyrl-RS" sz="2000" b="1" dirty="0">
                <a:solidFill>
                  <a:schemeClr val="accent2">
                    <a:lumMod val="50000"/>
                  </a:schemeClr>
                </a:solidFill>
                <a:latin typeface="Comic Sans MS" panose="030F0702030302020204" pitchFamily="66" charset="0"/>
              </a:rPr>
              <a:t>Желе да обезбиједе </a:t>
            </a:r>
            <a:r>
              <a:rPr lang="sr-Cyrl-RS" sz="2000" b="1" dirty="0" err="1">
                <a:solidFill>
                  <a:schemeClr val="accent2">
                    <a:lumMod val="50000"/>
                  </a:schemeClr>
                </a:solidFill>
                <a:latin typeface="Comic Sans MS" panose="030F0702030302020204" pitchFamily="66" charset="0"/>
              </a:rPr>
              <a:t>дјеци</a:t>
            </a:r>
            <a:r>
              <a:rPr lang="sr-Cyrl-RS" sz="2000" b="1" dirty="0">
                <a:solidFill>
                  <a:schemeClr val="accent2">
                    <a:lumMod val="50000"/>
                  </a:schemeClr>
                </a:solidFill>
                <a:latin typeface="Comic Sans MS" panose="030F0702030302020204" pitchFamily="66" charset="0"/>
              </a:rPr>
              <a:t> средину без стреса и сувишних </a:t>
            </a:r>
            <a:r>
              <a:rPr lang="sr-Cyrl-RS" sz="2000" b="1" dirty="0" err="1">
                <a:solidFill>
                  <a:schemeClr val="accent2">
                    <a:lumMod val="50000"/>
                  </a:schemeClr>
                </a:solidFill>
                <a:latin typeface="Comic Sans MS" panose="030F0702030302020204" pitchFamily="66" charset="0"/>
              </a:rPr>
              <a:t>захтјева</a:t>
            </a:r>
            <a:r>
              <a:rPr lang="sr-Cyrl-RS" sz="2000" b="1" dirty="0">
                <a:solidFill>
                  <a:schemeClr val="accent2">
                    <a:lumMod val="50000"/>
                  </a:schemeClr>
                </a:solidFill>
                <a:latin typeface="Comic Sans MS" panose="030F0702030302020204" pitchFamily="66" charset="0"/>
              </a:rPr>
              <a:t> у којој дијете може да прати властита интересовања на властити начин. Могу бити </a:t>
            </a:r>
            <a:r>
              <a:rPr lang="sr-Cyrl-RS" sz="2000" b="1" dirty="0" err="1">
                <a:solidFill>
                  <a:schemeClr val="accent2">
                    <a:lumMod val="50000"/>
                  </a:schemeClr>
                </a:solidFill>
                <a:latin typeface="Comic Sans MS" panose="030F0702030302020204" pitchFamily="66" charset="0"/>
              </a:rPr>
              <a:t>недосљедни</a:t>
            </a:r>
            <a:r>
              <a:rPr lang="sr-Cyrl-RS" sz="2000" b="1" dirty="0">
                <a:solidFill>
                  <a:schemeClr val="accent2">
                    <a:lumMod val="50000"/>
                  </a:schemeClr>
                </a:solidFill>
                <a:latin typeface="Comic Sans MS" panose="030F0702030302020204" pitchFamily="66" charset="0"/>
              </a:rPr>
              <a:t> у постављању ограничења и очекивати од </a:t>
            </a:r>
            <a:r>
              <a:rPr lang="sr-Cyrl-RS" sz="2000" b="1" dirty="0" err="1">
                <a:solidFill>
                  <a:schemeClr val="accent2">
                    <a:lumMod val="50000"/>
                  </a:schemeClr>
                </a:solidFill>
                <a:latin typeface="Comic Sans MS" panose="030F0702030302020204" pitchFamily="66" charset="0"/>
              </a:rPr>
              <a:t>дјеце</a:t>
            </a:r>
            <a:r>
              <a:rPr lang="sr-Cyrl-RS" sz="2000" b="1" dirty="0">
                <a:solidFill>
                  <a:schemeClr val="accent2">
                    <a:lumMod val="50000"/>
                  </a:schemeClr>
                </a:solidFill>
                <a:latin typeface="Comic Sans MS" panose="030F0702030302020204" pitchFamily="66" charset="0"/>
              </a:rPr>
              <a:t> да сама одговарају за своје понашање. Настоје да препусте </a:t>
            </a:r>
            <a:r>
              <a:rPr lang="sr-Cyrl-RS" sz="2000" b="1" dirty="0" err="1">
                <a:solidFill>
                  <a:schemeClr val="accent2">
                    <a:lumMod val="50000"/>
                  </a:schemeClr>
                </a:solidFill>
                <a:latin typeface="Comic Sans MS" panose="030F0702030302020204" pitchFamily="66" charset="0"/>
              </a:rPr>
              <a:t>дјеци</a:t>
            </a:r>
            <a:r>
              <a:rPr lang="sr-Cyrl-RS" sz="2000" b="1" dirty="0">
                <a:solidFill>
                  <a:schemeClr val="accent2">
                    <a:lumMod val="50000"/>
                  </a:schemeClr>
                </a:solidFill>
                <a:latin typeface="Comic Sans MS" panose="030F0702030302020204" pitchFamily="66" charset="0"/>
              </a:rPr>
              <a:t> да она </a:t>
            </a:r>
            <a:r>
              <a:rPr lang="sr-Cyrl-RS" sz="2000" b="1" dirty="0" err="1">
                <a:solidFill>
                  <a:schemeClr val="accent2">
                    <a:lumMod val="50000"/>
                  </a:schemeClr>
                </a:solidFill>
                <a:latin typeface="Comic Sans MS" panose="030F0702030302020204" pitchFamily="66" charset="0"/>
              </a:rPr>
              <a:t>рјешавају</a:t>
            </a:r>
            <a:r>
              <a:rPr lang="sr-Cyrl-RS" sz="2000" b="1" dirty="0">
                <a:solidFill>
                  <a:schemeClr val="accent2">
                    <a:lumMod val="50000"/>
                  </a:schemeClr>
                </a:solidFill>
                <a:latin typeface="Comic Sans MS" panose="030F0702030302020204" pitchFamily="66" charset="0"/>
              </a:rPr>
              <a:t> своје проблеме и пропуштају да виде када је </a:t>
            </a:r>
            <a:r>
              <a:rPr lang="sr-Cyrl-RS" sz="2000" b="1" dirty="0" err="1">
                <a:solidFill>
                  <a:schemeClr val="accent2">
                    <a:lumMod val="50000"/>
                  </a:schemeClr>
                </a:solidFill>
                <a:latin typeface="Comic Sans MS" panose="030F0702030302020204" pitchFamily="66" charset="0"/>
              </a:rPr>
              <a:t>дјетету</a:t>
            </a:r>
            <a:r>
              <a:rPr lang="sr-Cyrl-RS" sz="2000" b="1" dirty="0">
                <a:solidFill>
                  <a:schemeClr val="accent2">
                    <a:lumMod val="50000"/>
                  </a:schemeClr>
                </a:solidFill>
                <a:latin typeface="Comic Sans MS" panose="030F0702030302020204" pitchFamily="66" charset="0"/>
              </a:rPr>
              <a:t> потребна структура и вођство одраслог.</a:t>
            </a:r>
            <a:endParaRPr lang="en-US" sz="2000" b="1" dirty="0">
              <a:solidFill>
                <a:schemeClr val="accent2">
                  <a:lumMod val="50000"/>
                </a:schemeClr>
              </a:solidFill>
              <a:latin typeface="Comic Sans MS" panose="030F0702030302020204" pitchFamily="66" charset="0"/>
            </a:endParaRPr>
          </a:p>
        </p:txBody>
      </p:sp>
      <p:sp>
        <p:nvSpPr>
          <p:cNvPr id="4" name="Oval 3">
            <a:extLst>
              <a:ext uri="{FF2B5EF4-FFF2-40B4-BE49-F238E27FC236}">
                <a16:creationId xmlns:a16="http://schemas.microsoft.com/office/drawing/2014/main" xmlns="" id="{1A723048-AEED-1BF3-D6FB-037CB2A73445}"/>
              </a:ext>
            </a:extLst>
          </p:cNvPr>
          <p:cNvSpPr/>
          <p:nvPr/>
        </p:nvSpPr>
        <p:spPr>
          <a:xfrm>
            <a:off x="8229600" y="6324600"/>
            <a:ext cx="598714" cy="4072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Д</a:t>
            </a:r>
            <a:endParaRPr 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090031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A77ABF-6DC3-E9B9-2B5C-2E3ECA6DC53D}"/>
              </a:ext>
            </a:extLst>
          </p:cNvPr>
          <p:cNvSpPr>
            <a:spLocks noGrp="1"/>
          </p:cNvSpPr>
          <p:nvPr>
            <p:ph type="title"/>
          </p:nvPr>
        </p:nvSpPr>
        <p:spPr>
          <a:xfrm>
            <a:off x="1295400" y="209716"/>
            <a:ext cx="4724400" cy="1066800"/>
          </a:xfrm>
        </p:spPr>
        <p:txBody>
          <a:bodyPr/>
          <a:lstStyle/>
          <a:p>
            <a:pPr algn="ctr"/>
            <a:r>
              <a:rPr lang="sr-Cyrl-RS" sz="2400" b="1" dirty="0">
                <a:solidFill>
                  <a:srgbClr val="FF0000"/>
                </a:solidFill>
                <a:latin typeface="Comic Sans MS" panose="030F0702030302020204" pitchFamily="66" charset="0"/>
              </a:rPr>
              <a:t>МОЈЕ СНАГЕ</a:t>
            </a:r>
            <a:endParaRPr lang="en-US" sz="2400" b="1" dirty="0">
              <a:solidFill>
                <a:srgbClr val="FF0000"/>
              </a:solidFill>
              <a:latin typeface="Comic Sans MS" panose="030F0702030302020204" pitchFamily="66" charset="0"/>
            </a:endParaRPr>
          </a:p>
        </p:txBody>
      </p:sp>
      <p:sp>
        <p:nvSpPr>
          <p:cNvPr id="3" name="Oval 2">
            <a:extLst>
              <a:ext uri="{FF2B5EF4-FFF2-40B4-BE49-F238E27FC236}">
                <a16:creationId xmlns:a16="http://schemas.microsoft.com/office/drawing/2014/main" xmlns="" id="{908BE909-D1C0-23F7-F858-10366D120BDD}"/>
              </a:ext>
            </a:extLst>
          </p:cNvPr>
          <p:cNvSpPr/>
          <p:nvPr/>
        </p:nvSpPr>
        <p:spPr>
          <a:xfrm>
            <a:off x="6629400" y="101599"/>
            <a:ext cx="2133600" cy="8850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1600" b="1" dirty="0">
                <a:solidFill>
                  <a:schemeClr val="accent2">
                    <a:lumMod val="50000"/>
                  </a:schemeClr>
                </a:solidFill>
                <a:latin typeface="Comic Sans MS" panose="030F0702030302020204" pitchFamily="66" charset="0"/>
              </a:rPr>
              <a:t>7. активност</a:t>
            </a:r>
            <a:endParaRPr lang="en-US" sz="1600" b="1" dirty="0">
              <a:solidFill>
                <a:schemeClr val="accent2">
                  <a:lumMod val="50000"/>
                </a:schemeClr>
              </a:solidFill>
              <a:latin typeface="Comic Sans MS" panose="030F0702030302020204" pitchFamily="66" charset="0"/>
            </a:endParaRPr>
          </a:p>
        </p:txBody>
      </p:sp>
      <p:sp>
        <p:nvSpPr>
          <p:cNvPr id="5" name="AutoShape 4">
            <a:extLst>
              <a:ext uri="{FF2B5EF4-FFF2-40B4-BE49-F238E27FC236}">
                <a16:creationId xmlns:a16="http://schemas.microsoft.com/office/drawing/2014/main" xmlns="" id="{FC4D030B-A66E-BE46-75DF-BABE0D24224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a:extLst>
              <a:ext uri="{FF2B5EF4-FFF2-40B4-BE49-F238E27FC236}">
                <a16:creationId xmlns:a16="http://schemas.microsoft.com/office/drawing/2014/main" xmlns="" id="{2B00674C-1CA0-9E29-815F-F34FA80AF9E3}"/>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a:extLst>
              <a:ext uri="{FF2B5EF4-FFF2-40B4-BE49-F238E27FC236}">
                <a16:creationId xmlns:a16="http://schemas.microsoft.com/office/drawing/2014/main" xmlns="" id="{642587F0-1815-49F6-161B-443FC4BE8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2064" y="1178854"/>
            <a:ext cx="4724400" cy="5048084"/>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xmlns="" id="{4074AABC-5838-5480-D35D-92BF0E9FBE63}"/>
              </a:ext>
            </a:extLst>
          </p:cNvPr>
          <p:cNvSpPr/>
          <p:nvPr/>
        </p:nvSpPr>
        <p:spPr>
          <a:xfrm>
            <a:off x="152400" y="5962926"/>
            <a:ext cx="1981200" cy="5518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1600" b="1" dirty="0">
                <a:solidFill>
                  <a:schemeClr val="accent2">
                    <a:lumMod val="50000"/>
                  </a:schemeClr>
                </a:solidFill>
                <a:latin typeface="Comic Sans MS" panose="030F0702030302020204" pitchFamily="66" charset="0"/>
              </a:rPr>
              <a:t>5 минута</a:t>
            </a:r>
            <a:endParaRPr lang="en-US" sz="1600" b="1" dirty="0">
              <a:solidFill>
                <a:schemeClr val="accent2">
                  <a:lumMod val="50000"/>
                </a:schemeClr>
              </a:solidFill>
              <a:latin typeface="Comic Sans MS" panose="030F0702030302020204" pitchFamily="66" charset="0"/>
            </a:endParaRPr>
          </a:p>
        </p:txBody>
      </p:sp>
      <p:sp>
        <p:nvSpPr>
          <p:cNvPr id="4" name="Oval 3">
            <a:extLst>
              <a:ext uri="{FF2B5EF4-FFF2-40B4-BE49-F238E27FC236}">
                <a16:creationId xmlns:a16="http://schemas.microsoft.com/office/drawing/2014/main" xmlns="" id="{40CAF236-B99C-B7BC-84CC-E26428D4DCC2}"/>
              </a:ext>
            </a:extLst>
          </p:cNvPr>
          <p:cNvSpPr/>
          <p:nvPr/>
        </p:nvSpPr>
        <p:spPr>
          <a:xfrm>
            <a:off x="8153400" y="6233865"/>
            <a:ext cx="674914" cy="4979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Д</a:t>
            </a:r>
            <a:endParaRPr lang="en-US" b="1" dirty="0">
              <a:solidFill>
                <a:srgbClr val="FF0000"/>
              </a:solidFill>
              <a:latin typeface="Comic Sans MS" panose="030F0702030302020204" pitchFamily="66" charset="0"/>
            </a:endParaRPr>
          </a:p>
        </p:txBody>
      </p:sp>
      <p:sp>
        <p:nvSpPr>
          <p:cNvPr id="6" name="Explosion: 14 Points 5">
            <a:extLst>
              <a:ext uri="{FF2B5EF4-FFF2-40B4-BE49-F238E27FC236}">
                <a16:creationId xmlns:a16="http://schemas.microsoft.com/office/drawing/2014/main" xmlns="" id="{7642DD79-2C46-4A6A-857A-B71F8628DBE3}"/>
              </a:ext>
            </a:extLst>
          </p:cNvPr>
          <p:cNvSpPr/>
          <p:nvPr/>
        </p:nvSpPr>
        <p:spPr>
          <a:xfrm>
            <a:off x="138545" y="1472238"/>
            <a:ext cx="4191000" cy="3789122"/>
          </a:xfrm>
          <a:prstGeom prst="irregularSeal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АКО ЖЕЛИШ БИТИ ДОБАР ПАРТНЕР – ОСНАЖИ СЕ!</a:t>
            </a:r>
            <a:endParaRPr lang="en-US" b="1" dirty="0">
              <a:solidFill>
                <a:schemeClr val="accent2">
                  <a:lumMod val="50000"/>
                </a:schemeClr>
              </a:solidFill>
              <a:latin typeface="Comic Sans MS" panose="030F0702030302020204" pitchFamily="66" charset="0"/>
            </a:endParaRPr>
          </a:p>
        </p:txBody>
      </p:sp>
    </p:spTree>
    <p:extLst>
      <p:ext uri="{BB962C8B-B14F-4D97-AF65-F5344CB8AC3E}">
        <p14:creationId xmlns:p14="http://schemas.microsoft.com/office/powerpoint/2010/main" val="1342657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1A377E-0A95-C5EC-AEA4-48400AB65BC0}"/>
              </a:ext>
            </a:extLst>
          </p:cNvPr>
          <p:cNvSpPr>
            <a:spLocks noGrp="1"/>
          </p:cNvSpPr>
          <p:nvPr>
            <p:ph type="title"/>
          </p:nvPr>
        </p:nvSpPr>
        <p:spPr>
          <a:xfrm>
            <a:off x="1115785" y="72293"/>
            <a:ext cx="6781800" cy="765907"/>
          </a:xfrm>
        </p:spPr>
        <p:txBody>
          <a:bodyPr/>
          <a:lstStyle/>
          <a:p>
            <a:pPr algn="ctr"/>
            <a:r>
              <a:rPr lang="sr-Cyrl-RS" sz="2400" b="1" dirty="0">
                <a:solidFill>
                  <a:srgbClr val="FF0000"/>
                </a:solidFill>
                <a:latin typeface="Comic Sans MS" panose="030F0702030302020204" pitchFamily="66" charset="0"/>
              </a:rPr>
              <a:t>САДИМО БАШТУ</a:t>
            </a:r>
            <a:endParaRPr lang="en-US" sz="2400" b="1" dirty="0">
              <a:solidFill>
                <a:srgbClr val="FF000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xmlns="" id="{A4BA5ED3-3C6F-E8B0-7951-FA3AE6D91D4B}"/>
              </a:ext>
            </a:extLst>
          </p:cNvPr>
          <p:cNvSpPr>
            <a:spLocks noGrp="1"/>
          </p:cNvSpPr>
          <p:nvPr>
            <p:ph idx="1"/>
          </p:nvPr>
        </p:nvSpPr>
        <p:spPr>
          <a:xfrm>
            <a:off x="315685" y="986693"/>
            <a:ext cx="8512629" cy="4830763"/>
          </a:xfrm>
        </p:spPr>
        <p:txBody>
          <a:bodyPr/>
          <a:lstStyle/>
          <a:p>
            <a:pPr marL="0" indent="0" algn="just">
              <a:spcAft>
                <a:spcPts val="800"/>
              </a:spcAft>
              <a:buNone/>
            </a:pP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Устаните</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и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станите</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sr-Cyrl-R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једни иза других</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тако</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да</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су</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испред</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вас</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нечија</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леђа</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која</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ће</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вам</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у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овој</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игри</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послужити</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као</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башта</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b="1" kern="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800"/>
              </a:spcAft>
              <a:buNone/>
            </a:pP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Прво</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ћемо</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прекопати</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башту</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преко</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цијелих</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леђа</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прелазимо</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чврсто</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притишћући</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прстима</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обје</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руке</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b="1" kern="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800"/>
              </a:spcAft>
              <a:buNone/>
            </a:pP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Затим</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ћемо</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уситнити</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земљу</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лагано</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штипкамо</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b="1" kern="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800"/>
              </a:spcAft>
              <a:buNone/>
            </a:pP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Направићемо</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гредице</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повлачимо</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кажипрстом</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усправне</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и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водоравне</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црте</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по</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леђима</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b="1" kern="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800"/>
              </a:spcAft>
              <a:buNone/>
            </a:pP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У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сваку</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кућицу</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ћемо</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посадити</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мркву</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першун</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грашак</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купус</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обавезно</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убадамо</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прстима</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у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сваку</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гредицу</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b="1" kern="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800"/>
              </a:spcAft>
              <a:buNone/>
            </a:pP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Сад</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ћемо</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затрпати</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сваку</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биљчицу</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лагано</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трљамо</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врховима</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прстију</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b="1" kern="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800"/>
              </a:spcAft>
              <a:buNone/>
            </a:pP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Потребна</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нам</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је</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киша</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лагано</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боцкамо</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свим</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прстима</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b="1" kern="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800"/>
              </a:spcAft>
              <a:buNone/>
            </a:pP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Треба</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нам</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Сунце</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које</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ће</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помоћи</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да</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наше</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биљке</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израсту</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длановима</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обје</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руке</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гладимо</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цијела</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kern="100" dirty="0" err="1">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леђа</a:t>
            </a:r>
            <a:r>
              <a:rPr lang="en-US" sz="1800" b="1" kern="1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b="1" kern="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spcBef>
                <a:spcPts val="480"/>
              </a:spcBef>
              <a:buNone/>
            </a:pPr>
            <a:r>
              <a:rPr lang="en-US" sz="1800" b="1" dirty="0" err="1">
                <a:solidFill>
                  <a:srgbClr val="FF0000"/>
                </a:solidFill>
                <a:effectLst/>
                <a:latin typeface="Comic Sans MS" panose="030F0702030302020204" pitchFamily="66" charset="0"/>
                <a:ea typeface="Times New Roman" panose="02020603050405020304" pitchFamily="18" charset="0"/>
              </a:rPr>
              <a:t>Све</a:t>
            </a:r>
            <a:r>
              <a:rPr lang="en-US" sz="1800" b="1" dirty="0">
                <a:solidFill>
                  <a:srgbClr val="FF0000"/>
                </a:solidFill>
                <a:effectLst/>
                <a:latin typeface="Comic Sans MS" panose="030F0702030302020204" pitchFamily="66" charset="0"/>
                <a:ea typeface="Times New Roman" panose="02020603050405020304" pitchFamily="18" charset="0"/>
              </a:rPr>
              <a:t> </a:t>
            </a:r>
            <a:r>
              <a:rPr lang="en-US" sz="1800" b="1" dirty="0" err="1">
                <a:solidFill>
                  <a:srgbClr val="FF0000"/>
                </a:solidFill>
                <a:effectLst/>
                <a:latin typeface="Comic Sans MS" panose="030F0702030302020204" pitchFamily="66" charset="0"/>
                <a:ea typeface="Times New Roman" panose="02020603050405020304" pitchFamily="18" charset="0"/>
              </a:rPr>
              <a:t>што</a:t>
            </a:r>
            <a:r>
              <a:rPr lang="en-US" sz="1800" b="1" dirty="0">
                <a:solidFill>
                  <a:srgbClr val="FF0000"/>
                </a:solidFill>
                <a:effectLst/>
                <a:latin typeface="Comic Sans MS" panose="030F0702030302020204" pitchFamily="66" charset="0"/>
                <a:ea typeface="Times New Roman" panose="02020603050405020304" pitchFamily="18" charset="0"/>
              </a:rPr>
              <a:t> </a:t>
            </a:r>
            <a:r>
              <a:rPr lang="en-US" sz="1800" b="1" dirty="0" err="1">
                <a:solidFill>
                  <a:srgbClr val="FF0000"/>
                </a:solidFill>
                <a:effectLst/>
                <a:latin typeface="Comic Sans MS" panose="030F0702030302020204" pitchFamily="66" charset="0"/>
                <a:ea typeface="Times New Roman" panose="02020603050405020304" pitchFamily="18" charset="0"/>
              </a:rPr>
              <a:t>посадимо</a:t>
            </a:r>
            <a:r>
              <a:rPr lang="en-US" sz="1800" b="1" dirty="0">
                <a:solidFill>
                  <a:srgbClr val="FF0000"/>
                </a:solidFill>
                <a:effectLst/>
                <a:latin typeface="Comic Sans MS" panose="030F0702030302020204" pitchFamily="66" charset="0"/>
                <a:ea typeface="Times New Roman" panose="02020603050405020304" pitchFamily="18" charset="0"/>
              </a:rPr>
              <a:t> </a:t>
            </a:r>
            <a:r>
              <a:rPr lang="sr-Cyrl-RS" sz="1800" b="1" dirty="0">
                <a:solidFill>
                  <a:srgbClr val="FF0000"/>
                </a:solidFill>
                <a:effectLst/>
                <a:latin typeface="Comic Sans MS" panose="030F0702030302020204" pitchFamily="66" charset="0"/>
                <a:ea typeface="Times New Roman" panose="02020603050405020304" pitchFamily="18" charset="0"/>
              </a:rPr>
              <a:t>и </a:t>
            </a:r>
            <a:r>
              <a:rPr lang="sr-Cyrl-RS" sz="1800" b="1" dirty="0" err="1">
                <a:solidFill>
                  <a:srgbClr val="FF0000"/>
                </a:solidFill>
                <a:effectLst/>
                <a:latin typeface="Comic Sans MS" panose="030F0702030302020204" pitchFamily="66" charset="0"/>
                <a:ea typeface="Times New Roman" panose="02020603050405020304" pitchFamily="18" charset="0"/>
              </a:rPr>
              <a:t>његујемо</a:t>
            </a:r>
            <a:r>
              <a:rPr lang="sr-Cyrl-RS" sz="1800" b="1" dirty="0">
                <a:solidFill>
                  <a:srgbClr val="FF0000"/>
                </a:solidFill>
                <a:effectLst/>
                <a:latin typeface="Comic Sans MS" panose="030F0702030302020204" pitchFamily="66" charset="0"/>
                <a:ea typeface="Times New Roman" panose="02020603050405020304" pitchFamily="18" charset="0"/>
              </a:rPr>
              <a:t> </a:t>
            </a:r>
            <a:r>
              <a:rPr lang="en-US" sz="1800" b="1" dirty="0" err="1">
                <a:solidFill>
                  <a:srgbClr val="FF0000"/>
                </a:solidFill>
                <a:effectLst/>
                <a:latin typeface="Comic Sans MS" panose="030F0702030302020204" pitchFamily="66" charset="0"/>
                <a:ea typeface="Times New Roman" panose="02020603050405020304" pitchFamily="18" charset="0"/>
              </a:rPr>
              <a:t>проклија</a:t>
            </a:r>
            <a:r>
              <a:rPr lang="en-US" sz="1800" b="1" dirty="0">
                <a:solidFill>
                  <a:srgbClr val="FF0000"/>
                </a:solidFill>
                <a:effectLst/>
                <a:latin typeface="Comic Sans MS" panose="030F0702030302020204" pitchFamily="66" charset="0"/>
                <a:ea typeface="Times New Roman" panose="02020603050405020304" pitchFamily="18" charset="0"/>
              </a:rPr>
              <a:t> </a:t>
            </a:r>
            <a:r>
              <a:rPr lang="sr-Cyrl-RS" sz="1800" b="1" dirty="0">
                <a:solidFill>
                  <a:srgbClr val="FF0000"/>
                </a:solidFill>
                <a:effectLst/>
                <a:latin typeface="Comic Sans MS" panose="030F0702030302020204" pitchFamily="66" charset="0"/>
                <a:ea typeface="Times New Roman" panose="02020603050405020304" pitchFamily="18" charset="0"/>
              </a:rPr>
              <a:t>и порасте </a:t>
            </a:r>
            <a:r>
              <a:rPr lang="en-US" sz="1800" b="1" dirty="0">
                <a:solidFill>
                  <a:srgbClr val="FF0000"/>
                </a:solidFill>
                <a:effectLst/>
                <a:latin typeface="Comic Sans MS" panose="030F0702030302020204" pitchFamily="66" charset="0"/>
                <a:ea typeface="Times New Roman" panose="02020603050405020304" pitchFamily="18" charset="0"/>
              </a:rPr>
              <a:t>– </a:t>
            </a:r>
            <a:r>
              <a:rPr lang="en-US" sz="1800" b="1" dirty="0" err="1">
                <a:solidFill>
                  <a:srgbClr val="FF0000"/>
                </a:solidFill>
                <a:effectLst/>
                <a:latin typeface="Comic Sans MS" panose="030F0702030302020204" pitchFamily="66" charset="0"/>
                <a:ea typeface="Times New Roman" panose="02020603050405020304" pitchFamily="18" charset="0"/>
              </a:rPr>
              <a:t>то</a:t>
            </a:r>
            <a:r>
              <a:rPr lang="en-US" sz="1800" b="1" dirty="0">
                <a:solidFill>
                  <a:srgbClr val="FF0000"/>
                </a:solidFill>
                <a:effectLst/>
                <a:latin typeface="Comic Sans MS" panose="030F0702030302020204" pitchFamily="66" charset="0"/>
                <a:ea typeface="Times New Roman" panose="02020603050405020304" pitchFamily="18" charset="0"/>
              </a:rPr>
              <a:t> </a:t>
            </a:r>
            <a:r>
              <a:rPr lang="en-US" sz="1800" b="1" dirty="0" err="1">
                <a:solidFill>
                  <a:srgbClr val="FF0000"/>
                </a:solidFill>
                <a:effectLst/>
                <a:latin typeface="Comic Sans MS" panose="030F0702030302020204" pitchFamily="66" charset="0"/>
                <a:ea typeface="Times New Roman" panose="02020603050405020304" pitchFamily="18" charset="0"/>
              </a:rPr>
              <a:t>вриједи</a:t>
            </a:r>
            <a:r>
              <a:rPr lang="en-US" sz="1800" b="1" dirty="0">
                <a:solidFill>
                  <a:srgbClr val="FF0000"/>
                </a:solidFill>
                <a:effectLst/>
                <a:latin typeface="Comic Sans MS" panose="030F0702030302020204" pitchFamily="66" charset="0"/>
                <a:ea typeface="Times New Roman" panose="02020603050405020304" pitchFamily="18" charset="0"/>
              </a:rPr>
              <a:t> и </a:t>
            </a:r>
            <a:r>
              <a:rPr lang="en-US" sz="1800" b="1" dirty="0" err="1">
                <a:solidFill>
                  <a:srgbClr val="FF0000"/>
                </a:solidFill>
                <a:effectLst/>
                <a:latin typeface="Comic Sans MS" panose="030F0702030302020204" pitchFamily="66" charset="0"/>
                <a:ea typeface="Times New Roman" panose="02020603050405020304" pitchFamily="18" charset="0"/>
              </a:rPr>
              <a:t>за</a:t>
            </a:r>
            <a:r>
              <a:rPr lang="en-US" sz="1800" b="1" dirty="0">
                <a:solidFill>
                  <a:srgbClr val="FF0000"/>
                </a:solidFill>
                <a:effectLst/>
                <a:latin typeface="Comic Sans MS" panose="030F0702030302020204" pitchFamily="66" charset="0"/>
                <a:ea typeface="Times New Roman" panose="02020603050405020304" pitchFamily="18" charset="0"/>
              </a:rPr>
              <a:t> </a:t>
            </a:r>
            <a:r>
              <a:rPr lang="en-US" sz="1800" b="1" dirty="0" err="1">
                <a:solidFill>
                  <a:srgbClr val="FF0000"/>
                </a:solidFill>
                <a:effectLst/>
                <a:latin typeface="Comic Sans MS" panose="030F0702030302020204" pitchFamily="66" charset="0"/>
                <a:ea typeface="Times New Roman" panose="02020603050405020304" pitchFamily="18" charset="0"/>
              </a:rPr>
              <a:t>дјецу</a:t>
            </a:r>
            <a:r>
              <a:rPr lang="sr-Cyrl-RS" sz="1800" b="1" dirty="0">
                <a:solidFill>
                  <a:srgbClr val="FF0000"/>
                </a:solidFill>
                <a:effectLst/>
                <a:latin typeface="Comic Sans MS" panose="030F0702030302020204" pitchFamily="66" charset="0"/>
                <a:ea typeface="Times New Roman" panose="02020603050405020304" pitchFamily="18" charset="0"/>
              </a:rPr>
              <a:t>, али и за нас одрасле!</a:t>
            </a:r>
            <a:endParaRPr lang="en-US" sz="1800" b="1" dirty="0">
              <a:solidFill>
                <a:srgbClr val="FF0000"/>
              </a:solidFill>
              <a:effectLst/>
              <a:latin typeface="Times New Roman" panose="02020603050405020304" pitchFamily="18" charset="0"/>
              <a:ea typeface="Times New Roman" panose="02020603050405020304" pitchFamily="18" charset="0"/>
            </a:endParaRPr>
          </a:p>
          <a:p>
            <a:pPr marL="0" indent="0">
              <a:buNone/>
            </a:pPr>
            <a:endParaRPr lang="en-US" dirty="0"/>
          </a:p>
        </p:txBody>
      </p:sp>
      <p:sp>
        <p:nvSpPr>
          <p:cNvPr id="4" name="Oval 3">
            <a:extLst>
              <a:ext uri="{FF2B5EF4-FFF2-40B4-BE49-F238E27FC236}">
                <a16:creationId xmlns:a16="http://schemas.microsoft.com/office/drawing/2014/main" xmlns="" id="{68027064-EB8B-59F9-76BE-013A9294AC9B}"/>
              </a:ext>
            </a:extLst>
          </p:cNvPr>
          <p:cNvSpPr/>
          <p:nvPr/>
        </p:nvSpPr>
        <p:spPr>
          <a:xfrm>
            <a:off x="6400800" y="72293"/>
            <a:ext cx="23622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1600" b="1" dirty="0">
                <a:solidFill>
                  <a:schemeClr val="accent2">
                    <a:lumMod val="50000"/>
                  </a:schemeClr>
                </a:solidFill>
                <a:latin typeface="Comic Sans MS" panose="030F0702030302020204" pitchFamily="66" charset="0"/>
              </a:rPr>
              <a:t>8. активност</a:t>
            </a:r>
            <a:endParaRPr lang="en-US" sz="1600" b="1" dirty="0">
              <a:solidFill>
                <a:schemeClr val="accent2">
                  <a:lumMod val="50000"/>
                </a:schemeClr>
              </a:solidFill>
              <a:latin typeface="Comic Sans MS" panose="030F0702030302020204" pitchFamily="66" charset="0"/>
            </a:endParaRPr>
          </a:p>
        </p:txBody>
      </p:sp>
      <p:sp>
        <p:nvSpPr>
          <p:cNvPr id="5" name="Oval 4">
            <a:extLst>
              <a:ext uri="{FF2B5EF4-FFF2-40B4-BE49-F238E27FC236}">
                <a16:creationId xmlns:a16="http://schemas.microsoft.com/office/drawing/2014/main" xmlns="" id="{B1016ADB-CEED-2DEC-2806-B7AA3E6A7B03}"/>
              </a:ext>
            </a:extLst>
          </p:cNvPr>
          <p:cNvSpPr/>
          <p:nvPr/>
        </p:nvSpPr>
        <p:spPr>
          <a:xfrm>
            <a:off x="3886200" y="6180014"/>
            <a:ext cx="1981200" cy="5518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1600" b="1" dirty="0">
                <a:solidFill>
                  <a:schemeClr val="accent2">
                    <a:lumMod val="50000"/>
                  </a:schemeClr>
                </a:solidFill>
                <a:latin typeface="Comic Sans MS" panose="030F0702030302020204" pitchFamily="66" charset="0"/>
              </a:rPr>
              <a:t>5 минута</a:t>
            </a:r>
            <a:endParaRPr lang="en-US" sz="1600" b="1" dirty="0">
              <a:solidFill>
                <a:schemeClr val="accent2">
                  <a:lumMod val="50000"/>
                </a:schemeClr>
              </a:solidFill>
              <a:latin typeface="Comic Sans MS" panose="030F0702030302020204" pitchFamily="66" charset="0"/>
            </a:endParaRPr>
          </a:p>
        </p:txBody>
      </p:sp>
      <p:sp>
        <p:nvSpPr>
          <p:cNvPr id="6" name="Oval 5">
            <a:extLst>
              <a:ext uri="{FF2B5EF4-FFF2-40B4-BE49-F238E27FC236}">
                <a16:creationId xmlns:a16="http://schemas.microsoft.com/office/drawing/2014/main" xmlns="" id="{210C1CD2-DD4B-3201-1169-253AA8698686}"/>
              </a:ext>
            </a:extLst>
          </p:cNvPr>
          <p:cNvSpPr/>
          <p:nvPr/>
        </p:nvSpPr>
        <p:spPr>
          <a:xfrm>
            <a:off x="8153400" y="6233865"/>
            <a:ext cx="674914" cy="4979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Д</a:t>
            </a:r>
            <a:endParaRPr 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255167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sr-Cyrl-RS" sz="3200" b="1" dirty="0">
              <a:solidFill>
                <a:srgbClr val="FF0000"/>
              </a:solidFill>
              <a:latin typeface="Comic Sans MS" panose="030F0702030302020204" pitchFamily="66" charset="0"/>
            </a:endParaRPr>
          </a:p>
          <a:p>
            <a:pPr marL="0" indent="0" algn="ctr">
              <a:buNone/>
            </a:pPr>
            <a:endParaRPr lang="sr-Cyrl-RS" sz="4000" b="1" dirty="0">
              <a:solidFill>
                <a:srgbClr val="FF0000"/>
              </a:solidFill>
              <a:latin typeface="Comic Sans MS" panose="030F0702030302020204" pitchFamily="66" charset="0"/>
            </a:endParaRPr>
          </a:p>
          <a:p>
            <a:pPr marL="0" indent="0" algn="ctr">
              <a:buNone/>
            </a:pPr>
            <a:r>
              <a:rPr lang="sr-Cyrl-RS" sz="4000" b="1" dirty="0">
                <a:solidFill>
                  <a:srgbClr val="FF0000"/>
                </a:solidFill>
                <a:latin typeface="Comic Sans MS" panose="030F0702030302020204" pitchFamily="66" charset="0"/>
              </a:rPr>
              <a:t>И ДА ЗНАШ-ТВОЈЕ ЈЕ САМО ОНО ШТО ДРУГОМЕ ДАШ!</a:t>
            </a:r>
            <a:endParaRPr lang="en-US" sz="40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239658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4476"/>
            <a:ext cx="7620000" cy="1066800"/>
          </a:xfrm>
        </p:spPr>
        <p:txBody>
          <a:bodyPr/>
          <a:lstStyle/>
          <a:p>
            <a:pPr algn="ctr"/>
            <a:r>
              <a:rPr lang="sr-Cyrl-RS" sz="4400" b="1" dirty="0">
                <a:solidFill>
                  <a:srgbClr val="FF0000"/>
                </a:solidFill>
                <a:latin typeface="Comic Sans MS" panose="030F0702030302020204" pitchFamily="66" charset="0"/>
              </a:rPr>
              <a:t/>
            </a:r>
            <a:br>
              <a:rPr lang="sr-Cyrl-RS" sz="4400" b="1" dirty="0">
                <a:solidFill>
                  <a:srgbClr val="FF0000"/>
                </a:solidFill>
                <a:latin typeface="Comic Sans MS" panose="030F0702030302020204" pitchFamily="66" charset="0"/>
              </a:rPr>
            </a:br>
            <a:r>
              <a:rPr lang="sr-Cyrl-RS" sz="4400" b="1" dirty="0">
                <a:solidFill>
                  <a:srgbClr val="FF0000"/>
                </a:solidFill>
                <a:latin typeface="Comic Sans MS" panose="030F0702030302020204" pitchFamily="66" charset="0"/>
              </a:rPr>
              <a:t>ХВАЛА ЗА ПАЖЊУ!</a:t>
            </a:r>
            <a:br>
              <a:rPr lang="sr-Cyrl-RS" sz="4400" b="1" dirty="0">
                <a:solidFill>
                  <a:srgbClr val="FF0000"/>
                </a:solidFill>
                <a:latin typeface="Comic Sans MS" panose="030F0702030302020204" pitchFamily="66" charset="0"/>
              </a:rPr>
            </a:br>
            <a:endParaRPr lang="en-US" sz="4400" dirty="0"/>
          </a:p>
        </p:txBody>
      </p:sp>
      <p:sp>
        <p:nvSpPr>
          <p:cNvPr id="3" name="Content Placeholder 2"/>
          <p:cNvSpPr>
            <a:spLocks noGrp="1"/>
          </p:cNvSpPr>
          <p:nvPr>
            <p:ph idx="1"/>
          </p:nvPr>
        </p:nvSpPr>
        <p:spPr>
          <a:xfrm>
            <a:off x="228600" y="1371601"/>
            <a:ext cx="8686800" cy="2362200"/>
          </a:xfrm>
        </p:spPr>
        <p:txBody>
          <a:bodyPr/>
          <a:lstStyle/>
          <a:p>
            <a:pPr marL="0" indent="0" algn="ctr">
              <a:buNone/>
            </a:pPr>
            <a:endParaRPr lang="sr-Latn-RS" sz="3200" b="1" dirty="0">
              <a:solidFill>
                <a:srgbClr val="FF0000"/>
              </a:solidFill>
              <a:latin typeface="Comic Sans MS" panose="030F0702030302020204" pitchFamily="66" charset="0"/>
            </a:endParaRPr>
          </a:p>
          <a:p>
            <a:pPr marL="0" indent="0" algn="ctr">
              <a:buNone/>
            </a:pPr>
            <a:endParaRPr lang="sr-Latn-RS" sz="3200" b="1" dirty="0">
              <a:solidFill>
                <a:srgbClr val="FF0000"/>
              </a:solidFill>
              <a:latin typeface="Comic Sans MS" panose="030F0702030302020204" pitchFamily="66" charset="0"/>
            </a:endParaRPr>
          </a:p>
          <a:p>
            <a:pPr marL="0" indent="0" algn="ctr">
              <a:buNone/>
            </a:pPr>
            <a:endParaRPr lang="sr-Latn-RS" sz="3200" b="1" dirty="0">
              <a:solidFill>
                <a:srgbClr val="FF0000"/>
              </a:solidFill>
              <a:latin typeface="Comic Sans MS" panose="030F0702030302020204" pitchFamily="66" charset="0"/>
            </a:endParaRPr>
          </a:p>
          <a:p>
            <a:pPr marL="0" indent="0" algn="ctr">
              <a:buNone/>
            </a:pPr>
            <a:endParaRPr lang="sr-Latn-RS" sz="3200" b="1" dirty="0">
              <a:solidFill>
                <a:srgbClr val="FF0000"/>
              </a:solidFill>
              <a:latin typeface="Comic Sans MS" panose="030F0702030302020204" pitchFamily="66" charset="0"/>
            </a:endParaRPr>
          </a:p>
          <a:p>
            <a:pPr marL="0" indent="0" algn="ctr">
              <a:buNone/>
            </a:pPr>
            <a:endParaRPr lang="sr-Latn-RS" sz="3200" b="1" dirty="0">
              <a:solidFill>
                <a:srgbClr val="FF0000"/>
              </a:solidFill>
              <a:latin typeface="Comic Sans MS" panose="030F0702030302020204" pitchFamily="66" charset="0"/>
            </a:endParaRPr>
          </a:p>
          <a:p>
            <a:pPr marL="0" indent="0" algn="ctr">
              <a:buNone/>
            </a:pPr>
            <a:endParaRPr lang="en-US" sz="3200" b="1" dirty="0">
              <a:solidFill>
                <a:srgbClr val="FF0000"/>
              </a:solidFill>
              <a:latin typeface="Comic Sans MS" panose="030F0702030302020204" pitchFamily="66" charset="0"/>
            </a:endParaRPr>
          </a:p>
          <a:p>
            <a:pPr marL="0" indent="0" algn="ctr">
              <a:buNone/>
            </a:pPr>
            <a:endParaRPr lang="en-US" sz="3200" b="1" dirty="0">
              <a:solidFill>
                <a:srgbClr val="FF0000"/>
              </a:solidFill>
              <a:latin typeface="Comic Sans MS" panose="030F0702030302020204" pitchFamily="66" charset="0"/>
              <a:hlinkClick r:id="rId3"/>
            </a:endParaRPr>
          </a:p>
          <a:p>
            <a:pPr marL="0" indent="0" algn="ctr">
              <a:buNone/>
            </a:pPr>
            <a:r>
              <a:rPr lang="en-US" sz="3200" b="1" dirty="0">
                <a:solidFill>
                  <a:srgbClr val="FF0000"/>
                </a:solidFill>
                <a:latin typeface="Comic Sans MS" panose="030F0702030302020204" pitchFamily="66" charset="0"/>
                <a:hlinkClick r:id="rId3"/>
              </a:rPr>
              <a:t>s.vidakovic@rpz/rs.org</a:t>
            </a:r>
            <a:endParaRPr lang="en-US" sz="3200" b="1" dirty="0">
              <a:solidFill>
                <a:srgbClr val="FF0000"/>
              </a:solidFill>
              <a:latin typeface="Comic Sans MS" panose="030F0702030302020204" pitchFamily="66" charset="0"/>
            </a:endParaRPr>
          </a:p>
          <a:p>
            <a:pPr marL="0" indent="0" algn="ctr">
              <a:buNone/>
            </a:pPr>
            <a:r>
              <a:rPr lang="en-US" sz="3200" b="1" dirty="0" err="1">
                <a:solidFill>
                  <a:srgbClr val="FF0000"/>
                </a:solidFill>
                <a:latin typeface="Comic Sans MS" panose="030F0702030302020204" pitchFamily="66" charset="0"/>
                <a:hlinkClick r:id="rId4"/>
              </a:rPr>
              <a:t>danica.mojic@rpz</a:t>
            </a:r>
            <a:r>
              <a:rPr lang="sr-Latn-RS" sz="3200" b="1" dirty="0">
                <a:solidFill>
                  <a:srgbClr val="FF0000"/>
                </a:solidFill>
                <a:latin typeface="Comic Sans MS" panose="030F0702030302020204" pitchFamily="66" charset="0"/>
                <a:hlinkClick r:id="rId4"/>
              </a:rPr>
              <a:t>-rs.org</a:t>
            </a:r>
            <a:endParaRPr lang="sr-Latn-RS" sz="3200" b="1" dirty="0">
              <a:solidFill>
                <a:srgbClr val="FF0000"/>
              </a:solidFill>
              <a:latin typeface="Comic Sans MS" panose="030F0702030302020204" pitchFamily="66" charset="0"/>
            </a:endParaRPr>
          </a:p>
          <a:p>
            <a:pPr marL="0" indent="0">
              <a:buNone/>
            </a:pPr>
            <a:endParaRPr lang="sr-Cyrl-RS" dirty="0"/>
          </a:p>
          <a:p>
            <a:pPr marL="0" indent="0">
              <a:buNone/>
            </a:pPr>
            <a:endParaRPr lang="sr-Cyrl-RS" dirty="0"/>
          </a:p>
        </p:txBody>
      </p:sp>
      <p:pic>
        <p:nvPicPr>
          <p:cNvPr id="1028" name="Picture 4" descr="OBAVIJEST O PRIJAVI ZA UPIS U DJEČJI VRTIĆ „PAŠKI MALIŠANI“ PAG ZA  PEDAGOŠKU GODINU 2020./2021. - Grad Pag">
            <a:extLst>
              <a:ext uri="{FF2B5EF4-FFF2-40B4-BE49-F238E27FC236}">
                <a16:creationId xmlns:a16="http://schemas.microsoft.com/office/drawing/2014/main" xmlns="" id="{4397B86E-62EA-6875-491D-D18D5D428E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340428"/>
            <a:ext cx="5419725" cy="3980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05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49384B8-85C8-A2AB-E51A-083FC2573016}"/>
              </a:ext>
            </a:extLst>
          </p:cNvPr>
          <p:cNvSpPr txBox="1"/>
          <p:nvPr/>
        </p:nvSpPr>
        <p:spPr>
          <a:xfrm>
            <a:off x="1143000" y="381000"/>
            <a:ext cx="7551964" cy="1323439"/>
          </a:xfrm>
          <a:prstGeom prst="rect">
            <a:avLst/>
          </a:prstGeom>
          <a:noFill/>
        </p:spPr>
        <p:txBody>
          <a:bodyPr wrap="square">
            <a:spAutoFit/>
          </a:bodyPr>
          <a:lstStyle/>
          <a:p>
            <a:pPr algn="ctr"/>
            <a:r>
              <a:rPr lang="sr-Cyrl-RS" sz="2000" b="1" dirty="0">
                <a:solidFill>
                  <a:srgbClr val="FF0000"/>
                </a:solidFill>
                <a:latin typeface="Comic Sans MS" panose="030F0702030302020204" pitchFamily="66" charset="0"/>
              </a:rPr>
              <a:t>„Уколико је животна трка већ до пола завршена прије поласка у школу, онда је јасно да треба да преиспитамо шта се дешава у најранијем узрасту.“ </a:t>
            </a:r>
            <a:br>
              <a:rPr lang="sr-Cyrl-RS" sz="2000" b="1" dirty="0">
                <a:solidFill>
                  <a:srgbClr val="FF0000"/>
                </a:solidFill>
                <a:latin typeface="Comic Sans MS" panose="030F0702030302020204" pitchFamily="66" charset="0"/>
              </a:rPr>
            </a:br>
            <a:r>
              <a:rPr lang="sr-Cyrl-RS" sz="2000" b="1" dirty="0">
                <a:solidFill>
                  <a:srgbClr val="FF0000"/>
                </a:solidFill>
                <a:latin typeface="Comic Sans MS" panose="030F0702030302020204" pitchFamily="66" charset="0"/>
              </a:rPr>
              <a:t>				      </a:t>
            </a:r>
            <a:r>
              <a:rPr lang="en-US" b="1" i="0" dirty="0">
                <a:solidFill>
                  <a:schemeClr val="accent2">
                    <a:lumMod val="50000"/>
                  </a:schemeClr>
                </a:solidFill>
                <a:effectLst/>
                <a:latin typeface="Comic Sans MS" panose="030F0702030302020204" pitchFamily="66" charset="0"/>
              </a:rPr>
              <a:t>(</a:t>
            </a:r>
            <a:r>
              <a:rPr lang="sr-Cyrl-RS" b="1" i="0" dirty="0" err="1">
                <a:solidFill>
                  <a:schemeClr val="accent2">
                    <a:lumMod val="50000"/>
                  </a:schemeClr>
                </a:solidFill>
                <a:effectLst/>
                <a:latin typeface="Comic Sans MS" panose="030F0702030302020204" pitchFamily="66" charset="0"/>
              </a:rPr>
              <a:t>Еспинг</a:t>
            </a:r>
            <a:r>
              <a:rPr lang="en-US" b="1" i="0" dirty="0">
                <a:solidFill>
                  <a:schemeClr val="accent2">
                    <a:lumMod val="50000"/>
                  </a:schemeClr>
                </a:solidFill>
                <a:effectLst/>
                <a:latin typeface="Comic Sans MS" panose="030F0702030302020204" pitchFamily="66" charset="0"/>
              </a:rPr>
              <a:t>-</a:t>
            </a:r>
            <a:r>
              <a:rPr lang="sr-Cyrl-RS" b="1" i="0" dirty="0">
                <a:solidFill>
                  <a:schemeClr val="accent2">
                    <a:lumMod val="50000"/>
                  </a:schemeClr>
                </a:solidFill>
                <a:effectLst/>
                <a:latin typeface="Comic Sans MS" panose="030F0702030302020204" pitchFamily="66" charset="0"/>
              </a:rPr>
              <a:t>Андерсен</a:t>
            </a:r>
            <a:r>
              <a:rPr lang="en-US" b="1" i="0" dirty="0">
                <a:solidFill>
                  <a:schemeClr val="accent2">
                    <a:lumMod val="50000"/>
                  </a:schemeClr>
                </a:solidFill>
                <a:effectLst/>
                <a:latin typeface="Comic Sans MS" panose="030F0702030302020204" pitchFamily="66" charset="0"/>
              </a:rPr>
              <a:t>, 2005.)</a:t>
            </a:r>
            <a:endParaRPr lang="en-US" dirty="0">
              <a:solidFill>
                <a:schemeClr val="accent2">
                  <a:lumMod val="50000"/>
                </a:schemeClr>
              </a:solidFill>
            </a:endParaRPr>
          </a:p>
        </p:txBody>
      </p:sp>
      <p:pic>
        <p:nvPicPr>
          <p:cNvPr id="2054" name="Picture 6" descr="Kad se male ruke slože - Školegijum">
            <a:extLst>
              <a:ext uri="{FF2B5EF4-FFF2-40B4-BE49-F238E27FC236}">
                <a16:creationId xmlns:a16="http://schemas.microsoft.com/office/drawing/2014/main" xmlns="" id="{F638510E-1C22-061A-E41B-78DB6C0D7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452789" y="2963956"/>
            <a:ext cx="4698231" cy="2631010"/>
          </a:xfrm>
          <a:prstGeom prst="rect">
            <a:avLst/>
          </a:prstGeom>
          <a:noFill/>
          <a:extLst>
            <a:ext uri="{909E8E84-426E-40DD-AFC4-6F175D3DCCD1}">
              <a14:hiddenFill xmlns:a14="http://schemas.microsoft.com/office/drawing/2010/main">
                <a:solidFill>
                  <a:srgbClr val="FFFFFF"/>
                </a:solidFill>
              </a14:hiddenFill>
            </a:ext>
          </a:extLst>
        </p:spPr>
      </p:pic>
      <p:sp>
        <p:nvSpPr>
          <p:cNvPr id="6" name="Heart 5">
            <a:extLst>
              <a:ext uri="{FF2B5EF4-FFF2-40B4-BE49-F238E27FC236}">
                <a16:creationId xmlns:a16="http://schemas.microsoft.com/office/drawing/2014/main" xmlns="" id="{D1184740-1B42-01FF-5C3B-85E74BBCFCE1}"/>
              </a:ext>
            </a:extLst>
          </p:cNvPr>
          <p:cNvSpPr/>
          <p:nvPr/>
        </p:nvSpPr>
        <p:spPr>
          <a:xfrm>
            <a:off x="152400" y="2057400"/>
            <a:ext cx="5098999" cy="4162961"/>
          </a:xfrm>
          <a:prstGeom prst="hear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ПОТРЕБНО ЈЕ ЦИЈЕЛО СЕЛО ДА БИ СЕ ВАСПИТАЛО ЈЕДНО ДИЈЕТЕ!</a:t>
            </a:r>
          </a:p>
          <a:p>
            <a:pPr algn="ctr"/>
            <a:endParaRPr lang="sr-Cyrl-RS" b="1" dirty="0">
              <a:solidFill>
                <a:schemeClr val="accent2">
                  <a:lumMod val="50000"/>
                </a:schemeClr>
              </a:solidFill>
              <a:latin typeface="Comic Sans MS" panose="030F0702030302020204" pitchFamily="66" charset="0"/>
            </a:endParaRPr>
          </a:p>
          <a:p>
            <a:pPr algn="ctr"/>
            <a:r>
              <a:rPr lang="sr-Cyrl-RS" b="1" dirty="0">
                <a:solidFill>
                  <a:schemeClr val="accent2">
                    <a:lumMod val="50000"/>
                  </a:schemeClr>
                </a:solidFill>
                <a:latin typeface="Comic Sans MS" panose="030F0702030302020204" pitchFamily="66" charset="0"/>
              </a:rPr>
              <a:t> (афричка пословица)</a:t>
            </a:r>
            <a:endParaRPr lang="en-US" b="1" dirty="0">
              <a:solidFill>
                <a:schemeClr val="accent2">
                  <a:lumMod val="50000"/>
                </a:schemeClr>
              </a:solidFill>
              <a:latin typeface="Comic Sans MS" panose="030F0702030302020204" pitchFamily="66" charset="0"/>
            </a:endParaRPr>
          </a:p>
        </p:txBody>
      </p:sp>
      <p:sp>
        <p:nvSpPr>
          <p:cNvPr id="7" name="Oval 6">
            <a:extLst>
              <a:ext uri="{FF2B5EF4-FFF2-40B4-BE49-F238E27FC236}">
                <a16:creationId xmlns:a16="http://schemas.microsoft.com/office/drawing/2014/main" xmlns="" id="{ECE47D51-FF40-9E06-2F0D-D06C9E890E91}"/>
              </a:ext>
            </a:extLst>
          </p:cNvPr>
          <p:cNvSpPr/>
          <p:nvPr/>
        </p:nvSpPr>
        <p:spPr>
          <a:xfrm>
            <a:off x="8229600" y="6171377"/>
            <a:ext cx="609600" cy="457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70000"/>
                </a:solidFill>
                <a:latin typeface="Comic Sans MS" panose="030F0702030302020204" pitchFamily="66" charset="0"/>
              </a:rPr>
              <a:t>Д</a:t>
            </a:r>
            <a:endParaRPr lang="en-US" b="1" dirty="0">
              <a:solidFill>
                <a:srgbClr val="F70000"/>
              </a:solidFill>
              <a:latin typeface="Comic Sans MS" panose="030F0702030302020204" pitchFamily="66" charset="0"/>
            </a:endParaRPr>
          </a:p>
        </p:txBody>
      </p:sp>
    </p:spTree>
    <p:extLst>
      <p:ext uri="{BB962C8B-B14F-4D97-AF65-F5344CB8AC3E}">
        <p14:creationId xmlns:p14="http://schemas.microsoft.com/office/powerpoint/2010/main" val="3599525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xmlns="" id="{23D0C6ED-F36D-70C4-C1A9-CA61BA230865}"/>
              </a:ext>
            </a:extLst>
          </p:cNvPr>
          <p:cNvSpPr/>
          <p:nvPr/>
        </p:nvSpPr>
        <p:spPr>
          <a:xfrm>
            <a:off x="1046591" y="687274"/>
            <a:ext cx="3732154" cy="1297354"/>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СЛИЧАН СЕ СЛИЧНОМ РАДУЈЕ!</a:t>
            </a:r>
            <a:endParaRPr lang="en-US" b="1" dirty="0">
              <a:solidFill>
                <a:schemeClr val="accent2">
                  <a:lumMod val="50000"/>
                </a:schemeClr>
              </a:solidFill>
              <a:latin typeface="Comic Sans MS" panose="030F0702030302020204" pitchFamily="66" charset="0"/>
            </a:endParaRPr>
          </a:p>
        </p:txBody>
      </p:sp>
      <p:sp>
        <p:nvSpPr>
          <p:cNvPr id="4" name="Cloud 3">
            <a:extLst>
              <a:ext uri="{FF2B5EF4-FFF2-40B4-BE49-F238E27FC236}">
                <a16:creationId xmlns:a16="http://schemas.microsoft.com/office/drawing/2014/main" xmlns="" id="{B871F7CC-FCCB-F3DC-5DFB-EA58956D107C}"/>
              </a:ext>
            </a:extLst>
          </p:cNvPr>
          <p:cNvSpPr/>
          <p:nvPr/>
        </p:nvSpPr>
        <p:spPr>
          <a:xfrm>
            <a:off x="291784" y="1828800"/>
            <a:ext cx="3901214" cy="160020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КАРАКТЕРИСТИКЕ ПАРТНЕРСКОГ ОДНОСА</a:t>
            </a:r>
            <a:endParaRPr lang="en-US" b="1" dirty="0">
              <a:solidFill>
                <a:schemeClr val="accent2">
                  <a:lumMod val="50000"/>
                </a:schemeClr>
              </a:solidFill>
              <a:latin typeface="Comic Sans MS" panose="030F0702030302020204" pitchFamily="66" charset="0"/>
            </a:endParaRPr>
          </a:p>
        </p:txBody>
      </p:sp>
      <p:sp>
        <p:nvSpPr>
          <p:cNvPr id="5" name="Cloud 4">
            <a:extLst>
              <a:ext uri="{FF2B5EF4-FFF2-40B4-BE49-F238E27FC236}">
                <a16:creationId xmlns:a16="http://schemas.microsoft.com/office/drawing/2014/main" xmlns="" id="{616A3EE7-062E-6739-4FB8-9FA179A7A393}"/>
              </a:ext>
            </a:extLst>
          </p:cNvPr>
          <p:cNvSpPr/>
          <p:nvPr/>
        </p:nvSpPr>
        <p:spPr>
          <a:xfrm>
            <a:off x="3926624" y="2158038"/>
            <a:ext cx="4760175" cy="1565031"/>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ИДЕАЛАН ПАРТНЕР И НЕ ДАЈ БОЖЕ ПАРТНЕР</a:t>
            </a:r>
            <a:endParaRPr lang="en-US" b="1" dirty="0">
              <a:solidFill>
                <a:schemeClr val="accent2">
                  <a:lumMod val="50000"/>
                </a:schemeClr>
              </a:solidFill>
              <a:latin typeface="Comic Sans MS" panose="030F0702030302020204" pitchFamily="66" charset="0"/>
            </a:endParaRPr>
          </a:p>
        </p:txBody>
      </p:sp>
      <p:sp>
        <p:nvSpPr>
          <p:cNvPr id="6" name="Cloud 5">
            <a:extLst>
              <a:ext uri="{FF2B5EF4-FFF2-40B4-BE49-F238E27FC236}">
                <a16:creationId xmlns:a16="http://schemas.microsoft.com/office/drawing/2014/main" xmlns="" id="{9EA44CC4-170E-7567-8FB5-F276A1FA3DEC}"/>
              </a:ext>
            </a:extLst>
          </p:cNvPr>
          <p:cNvSpPr/>
          <p:nvPr/>
        </p:nvSpPr>
        <p:spPr>
          <a:xfrm>
            <a:off x="3842145" y="5423614"/>
            <a:ext cx="4191000" cy="1372436"/>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САДИМО БАШТУ</a:t>
            </a:r>
            <a:endParaRPr lang="en-US" b="1" dirty="0">
              <a:solidFill>
                <a:schemeClr val="accent2">
                  <a:lumMod val="50000"/>
                </a:schemeClr>
              </a:solidFill>
              <a:latin typeface="Comic Sans MS" panose="030F0702030302020204" pitchFamily="66" charset="0"/>
            </a:endParaRPr>
          </a:p>
        </p:txBody>
      </p:sp>
      <p:sp>
        <p:nvSpPr>
          <p:cNvPr id="7" name="Cloud 6">
            <a:extLst>
              <a:ext uri="{FF2B5EF4-FFF2-40B4-BE49-F238E27FC236}">
                <a16:creationId xmlns:a16="http://schemas.microsoft.com/office/drawing/2014/main" xmlns="" id="{ECB6A049-15EE-3620-EEE0-D6CEFECF0A9E}"/>
              </a:ext>
            </a:extLst>
          </p:cNvPr>
          <p:cNvSpPr/>
          <p:nvPr/>
        </p:nvSpPr>
        <p:spPr>
          <a:xfrm>
            <a:off x="2536957" y="4492599"/>
            <a:ext cx="3347918" cy="137243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МОЈЕ СНАГЕ</a:t>
            </a:r>
            <a:endParaRPr lang="en-US" b="1" dirty="0">
              <a:solidFill>
                <a:schemeClr val="accent2">
                  <a:lumMod val="50000"/>
                </a:schemeClr>
              </a:solidFill>
              <a:latin typeface="Comic Sans MS" panose="030F0702030302020204" pitchFamily="66" charset="0"/>
            </a:endParaRPr>
          </a:p>
        </p:txBody>
      </p:sp>
      <p:sp>
        <p:nvSpPr>
          <p:cNvPr id="9" name="Cloud 8">
            <a:extLst>
              <a:ext uri="{FF2B5EF4-FFF2-40B4-BE49-F238E27FC236}">
                <a16:creationId xmlns:a16="http://schemas.microsoft.com/office/drawing/2014/main" xmlns="" id="{D47AF575-6C0A-2D2D-3E57-DCA6A9C6EBF9}"/>
              </a:ext>
            </a:extLst>
          </p:cNvPr>
          <p:cNvSpPr/>
          <p:nvPr/>
        </p:nvSpPr>
        <p:spPr>
          <a:xfrm>
            <a:off x="4425182" y="840224"/>
            <a:ext cx="3985771" cy="1565031"/>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СЈЕЋАЊЕ НА ДЈЕТИЊСТВО</a:t>
            </a:r>
            <a:endParaRPr lang="en-US" b="1" dirty="0">
              <a:solidFill>
                <a:schemeClr val="accent2">
                  <a:lumMod val="50000"/>
                </a:schemeClr>
              </a:solidFill>
              <a:latin typeface="Comic Sans MS" panose="030F0702030302020204" pitchFamily="66" charset="0"/>
            </a:endParaRPr>
          </a:p>
        </p:txBody>
      </p:sp>
      <p:sp>
        <p:nvSpPr>
          <p:cNvPr id="10" name="TextBox 9">
            <a:extLst>
              <a:ext uri="{FF2B5EF4-FFF2-40B4-BE49-F238E27FC236}">
                <a16:creationId xmlns:a16="http://schemas.microsoft.com/office/drawing/2014/main" xmlns="" id="{C79EA556-521E-A6ED-883F-B647B494E207}"/>
              </a:ext>
            </a:extLst>
          </p:cNvPr>
          <p:cNvSpPr txBox="1"/>
          <p:nvPr/>
        </p:nvSpPr>
        <p:spPr>
          <a:xfrm>
            <a:off x="3333750" y="114009"/>
            <a:ext cx="2476500" cy="461665"/>
          </a:xfrm>
          <a:prstGeom prst="rect">
            <a:avLst/>
          </a:prstGeom>
          <a:noFill/>
        </p:spPr>
        <p:txBody>
          <a:bodyPr wrap="square" rtlCol="0">
            <a:spAutoFit/>
          </a:bodyPr>
          <a:lstStyle/>
          <a:p>
            <a:pPr algn="ctr"/>
            <a:r>
              <a:rPr lang="sr-Cyrl-RS" sz="2400" b="1" dirty="0">
                <a:solidFill>
                  <a:srgbClr val="FF0000"/>
                </a:solidFill>
                <a:latin typeface="Comic Sans MS" panose="030F0702030302020204" pitchFamily="66" charset="0"/>
              </a:rPr>
              <a:t>АКТИВНОСТИ</a:t>
            </a:r>
            <a:endParaRPr lang="en-US" sz="2400" b="1" dirty="0">
              <a:solidFill>
                <a:srgbClr val="FF0000"/>
              </a:solidFill>
              <a:latin typeface="Comic Sans MS" panose="030F0702030302020204" pitchFamily="66" charset="0"/>
            </a:endParaRPr>
          </a:p>
        </p:txBody>
      </p:sp>
      <p:sp>
        <p:nvSpPr>
          <p:cNvPr id="8" name="Oval 7">
            <a:extLst>
              <a:ext uri="{FF2B5EF4-FFF2-40B4-BE49-F238E27FC236}">
                <a16:creationId xmlns:a16="http://schemas.microsoft.com/office/drawing/2014/main" xmlns="" id="{07B4C10E-DC1D-9514-FE18-388B3EC4EDA9}"/>
              </a:ext>
            </a:extLst>
          </p:cNvPr>
          <p:cNvSpPr/>
          <p:nvPr/>
        </p:nvSpPr>
        <p:spPr>
          <a:xfrm>
            <a:off x="8305800" y="6248400"/>
            <a:ext cx="609600" cy="457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70000"/>
                </a:solidFill>
                <a:latin typeface="Comic Sans MS" panose="030F0702030302020204" pitchFamily="66" charset="0"/>
              </a:rPr>
              <a:t>Д</a:t>
            </a:r>
            <a:endParaRPr lang="en-US" b="1" dirty="0">
              <a:solidFill>
                <a:srgbClr val="F70000"/>
              </a:solidFill>
              <a:latin typeface="Comic Sans MS" panose="030F0702030302020204" pitchFamily="66" charset="0"/>
            </a:endParaRPr>
          </a:p>
        </p:txBody>
      </p:sp>
      <p:sp>
        <p:nvSpPr>
          <p:cNvPr id="11" name="Oval 10">
            <a:extLst>
              <a:ext uri="{FF2B5EF4-FFF2-40B4-BE49-F238E27FC236}">
                <a16:creationId xmlns:a16="http://schemas.microsoft.com/office/drawing/2014/main" xmlns="" id="{F7C60AC4-42BB-3CFB-B051-603812A71D3C}"/>
              </a:ext>
            </a:extLst>
          </p:cNvPr>
          <p:cNvSpPr/>
          <p:nvPr/>
        </p:nvSpPr>
        <p:spPr>
          <a:xfrm>
            <a:off x="108791" y="6200779"/>
            <a:ext cx="2133600" cy="5524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105 минута</a:t>
            </a:r>
            <a:endParaRPr lang="en-US" b="1" dirty="0">
              <a:solidFill>
                <a:schemeClr val="accent2">
                  <a:lumMod val="50000"/>
                </a:schemeClr>
              </a:solidFill>
              <a:latin typeface="Comic Sans MS" panose="030F0702030302020204" pitchFamily="66" charset="0"/>
            </a:endParaRPr>
          </a:p>
        </p:txBody>
      </p:sp>
      <p:sp>
        <p:nvSpPr>
          <p:cNvPr id="12" name="Cloud 11">
            <a:extLst>
              <a:ext uri="{FF2B5EF4-FFF2-40B4-BE49-F238E27FC236}">
                <a16:creationId xmlns:a16="http://schemas.microsoft.com/office/drawing/2014/main" xmlns="" id="{0A6056D1-D08E-FA3A-2BEE-DCD8CA939756}"/>
              </a:ext>
            </a:extLst>
          </p:cNvPr>
          <p:cNvSpPr/>
          <p:nvPr/>
        </p:nvSpPr>
        <p:spPr>
          <a:xfrm>
            <a:off x="886500" y="3174785"/>
            <a:ext cx="3985770" cy="1565031"/>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У ВРТИЋУ СМО СВИ ПАРТНЕРИ</a:t>
            </a:r>
            <a:endParaRPr lang="en-US" b="1" dirty="0">
              <a:solidFill>
                <a:schemeClr val="accent2">
                  <a:lumMod val="50000"/>
                </a:schemeClr>
              </a:solidFill>
              <a:latin typeface="Comic Sans MS" panose="030F0702030302020204" pitchFamily="66" charset="0"/>
            </a:endParaRPr>
          </a:p>
        </p:txBody>
      </p:sp>
      <p:sp>
        <p:nvSpPr>
          <p:cNvPr id="14" name="Cloud 13">
            <a:extLst>
              <a:ext uri="{FF2B5EF4-FFF2-40B4-BE49-F238E27FC236}">
                <a16:creationId xmlns:a16="http://schemas.microsoft.com/office/drawing/2014/main" xmlns="" id="{7FD55CB2-45E4-2653-F954-1A0B33685301}"/>
              </a:ext>
            </a:extLst>
          </p:cNvPr>
          <p:cNvSpPr/>
          <p:nvPr/>
        </p:nvSpPr>
        <p:spPr>
          <a:xfrm>
            <a:off x="4518513" y="3540791"/>
            <a:ext cx="4092087" cy="137243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КО САМ ЈА?</a:t>
            </a:r>
            <a:endParaRPr lang="en-US" b="1" dirty="0">
              <a:solidFill>
                <a:schemeClr val="accent2">
                  <a:lumMod val="50000"/>
                </a:schemeClr>
              </a:solidFill>
              <a:latin typeface="Comic Sans MS" panose="030F0702030302020204" pitchFamily="66" charset="0"/>
            </a:endParaRPr>
          </a:p>
        </p:txBody>
      </p:sp>
    </p:spTree>
    <p:extLst>
      <p:ext uri="{BB962C8B-B14F-4D97-AF65-F5344CB8AC3E}">
        <p14:creationId xmlns:p14="http://schemas.microsoft.com/office/powerpoint/2010/main" val="1176649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EAB87F-00B1-C796-4570-D943E377DA17}"/>
              </a:ext>
            </a:extLst>
          </p:cNvPr>
          <p:cNvSpPr>
            <a:spLocks noGrp="1"/>
          </p:cNvSpPr>
          <p:nvPr>
            <p:ph type="title"/>
          </p:nvPr>
        </p:nvSpPr>
        <p:spPr>
          <a:xfrm>
            <a:off x="557645" y="154157"/>
            <a:ext cx="6248400" cy="1066800"/>
          </a:xfrm>
        </p:spPr>
        <p:txBody>
          <a:bodyPr/>
          <a:lstStyle/>
          <a:p>
            <a:pPr algn="ctr"/>
            <a:r>
              <a:rPr lang="sr-Cyrl-RS" sz="2400" b="1" dirty="0">
                <a:solidFill>
                  <a:srgbClr val="FF0000"/>
                </a:solidFill>
                <a:latin typeface="Comic Sans MS" panose="030F0702030302020204" pitchFamily="66" charset="0"/>
              </a:rPr>
              <a:t>СЛИЧАН СЕ СЛИЧНОМ РАДУЈЕ</a:t>
            </a:r>
            <a:endParaRPr lang="en-US" sz="2400" b="1" dirty="0">
              <a:solidFill>
                <a:srgbClr val="FF0000"/>
              </a:solidFill>
              <a:latin typeface="Comic Sans MS" panose="030F0702030302020204" pitchFamily="66" charset="0"/>
            </a:endParaRPr>
          </a:p>
        </p:txBody>
      </p:sp>
      <p:sp>
        <p:nvSpPr>
          <p:cNvPr id="4" name="Oval 3">
            <a:extLst>
              <a:ext uri="{FF2B5EF4-FFF2-40B4-BE49-F238E27FC236}">
                <a16:creationId xmlns:a16="http://schemas.microsoft.com/office/drawing/2014/main" xmlns="" id="{895408B4-18CA-4DB1-1C16-C13F4E28279B}"/>
              </a:ext>
            </a:extLst>
          </p:cNvPr>
          <p:cNvSpPr/>
          <p:nvPr/>
        </p:nvSpPr>
        <p:spPr>
          <a:xfrm>
            <a:off x="152400" y="6179457"/>
            <a:ext cx="1981200" cy="533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5 минута</a:t>
            </a:r>
            <a:endParaRPr lang="en-US" b="1" dirty="0">
              <a:solidFill>
                <a:schemeClr val="accent2">
                  <a:lumMod val="50000"/>
                </a:schemeClr>
              </a:solidFill>
              <a:latin typeface="Comic Sans MS" panose="030F0702030302020204" pitchFamily="66" charset="0"/>
            </a:endParaRPr>
          </a:p>
        </p:txBody>
      </p:sp>
      <p:sp>
        <p:nvSpPr>
          <p:cNvPr id="5" name="Oval 4">
            <a:extLst>
              <a:ext uri="{FF2B5EF4-FFF2-40B4-BE49-F238E27FC236}">
                <a16:creationId xmlns:a16="http://schemas.microsoft.com/office/drawing/2014/main" xmlns="" id="{78A28A8D-444E-9860-0716-78DB4668D7EC}"/>
              </a:ext>
            </a:extLst>
          </p:cNvPr>
          <p:cNvSpPr/>
          <p:nvPr/>
        </p:nvSpPr>
        <p:spPr>
          <a:xfrm>
            <a:off x="6553200" y="72293"/>
            <a:ext cx="2209800" cy="84210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1600" b="1" dirty="0">
                <a:solidFill>
                  <a:schemeClr val="accent2">
                    <a:lumMod val="50000"/>
                  </a:schemeClr>
                </a:solidFill>
                <a:latin typeface="Comic Sans MS" panose="030F0702030302020204" pitchFamily="66" charset="0"/>
              </a:rPr>
              <a:t>1. активност</a:t>
            </a:r>
            <a:endParaRPr lang="en-US" sz="1600" b="1" dirty="0">
              <a:solidFill>
                <a:schemeClr val="accent2">
                  <a:lumMod val="50000"/>
                </a:schemeClr>
              </a:solidFill>
              <a:latin typeface="Comic Sans MS" panose="030F0702030302020204" pitchFamily="66" charset="0"/>
            </a:endParaRPr>
          </a:p>
        </p:txBody>
      </p:sp>
      <p:pic>
        <p:nvPicPr>
          <p:cNvPr id="1026" name="Picture 2" descr="Kako zapamtiti ime osobe koju ste tek upoznali">
            <a:extLst>
              <a:ext uri="{FF2B5EF4-FFF2-40B4-BE49-F238E27FC236}">
                <a16:creationId xmlns:a16="http://schemas.microsoft.com/office/drawing/2014/main" xmlns="" id="{C765FC02-620E-DD18-C2E2-576EEB44E3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7200" y="3103312"/>
            <a:ext cx="3142725" cy="28402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13E367E6-1FB2-094D-4077-52BA889E9137}"/>
              </a:ext>
            </a:extLst>
          </p:cNvPr>
          <p:cNvSpPr txBox="1"/>
          <p:nvPr/>
        </p:nvSpPr>
        <p:spPr>
          <a:xfrm>
            <a:off x="5173661" y="1220957"/>
            <a:ext cx="3733800" cy="646331"/>
          </a:xfrm>
          <a:prstGeom prst="rect">
            <a:avLst/>
          </a:prstGeom>
          <a:noFill/>
        </p:spPr>
        <p:txBody>
          <a:bodyPr wrap="square" rtlCol="0">
            <a:spAutoFit/>
          </a:bodyPr>
          <a:lstStyle/>
          <a:p>
            <a:pPr algn="ctr"/>
            <a:r>
              <a:rPr lang="sr-Cyrl-RS" b="1" dirty="0">
                <a:solidFill>
                  <a:srgbClr val="FF0000"/>
                </a:solidFill>
                <a:latin typeface="Comic Sans MS" panose="030F0702030302020204" pitchFamily="66" charset="0"/>
              </a:rPr>
              <a:t>Циљ игре је да се забавимо и мало боље упознамо.</a:t>
            </a:r>
            <a:endParaRPr lang="en-US" b="1" dirty="0">
              <a:solidFill>
                <a:srgbClr val="FF0000"/>
              </a:solidFill>
              <a:latin typeface="Comic Sans MS" panose="030F0702030302020204" pitchFamily="66" charset="0"/>
            </a:endParaRPr>
          </a:p>
        </p:txBody>
      </p:sp>
      <p:sp>
        <p:nvSpPr>
          <p:cNvPr id="8" name="TextBox 7">
            <a:extLst>
              <a:ext uri="{FF2B5EF4-FFF2-40B4-BE49-F238E27FC236}">
                <a16:creationId xmlns:a16="http://schemas.microsoft.com/office/drawing/2014/main" xmlns="" id="{16AD0BF1-E011-4DDB-297E-043329609E68}"/>
              </a:ext>
            </a:extLst>
          </p:cNvPr>
          <p:cNvSpPr txBox="1"/>
          <p:nvPr/>
        </p:nvSpPr>
        <p:spPr>
          <a:xfrm>
            <a:off x="533400" y="2125050"/>
            <a:ext cx="4419600" cy="3139321"/>
          </a:xfrm>
          <a:prstGeom prst="rect">
            <a:avLst/>
          </a:prstGeom>
          <a:noFill/>
        </p:spPr>
        <p:txBody>
          <a:bodyPr wrap="square">
            <a:spAutoFit/>
          </a:bodyPr>
          <a:lstStyle/>
          <a:p>
            <a:pPr algn="just"/>
            <a:r>
              <a:rPr lang="sr-Cyrl-RS" sz="2000" b="1" dirty="0">
                <a:latin typeface="Comic Sans MS" panose="030F0702030302020204" pitchFamily="66" charset="0"/>
              </a:rPr>
              <a:t>Ја ћу износити различите тврдње о себи, а ви ћете показивати уколико се слажете са тим. На </a:t>
            </a:r>
            <a:r>
              <a:rPr lang="sr-Cyrl-RS" sz="2000" b="1" dirty="0" err="1">
                <a:latin typeface="Comic Sans MS" panose="030F0702030302020204" pitchFamily="66" charset="0"/>
              </a:rPr>
              <a:t>примјер</a:t>
            </a:r>
            <a:r>
              <a:rPr lang="sr-Cyrl-RS" sz="2000" b="1" dirty="0">
                <a:latin typeface="Comic Sans MS" panose="030F0702030302020204" pitchFamily="66" charset="0"/>
              </a:rPr>
              <a:t>, ако кажем „Волим кафу више него чај“, и ви се слажете са тим, </a:t>
            </a:r>
            <a:r>
              <a:rPr lang="sr-Cyrl-RS" sz="2000" b="1" dirty="0">
                <a:solidFill>
                  <a:srgbClr val="FF0000"/>
                </a:solidFill>
                <a:latin typeface="Comic Sans MS" panose="030F0702030302020204" pitchFamily="66" charset="0"/>
              </a:rPr>
              <a:t>подигните руку и махните. </a:t>
            </a:r>
            <a:r>
              <a:rPr lang="sr-Cyrl-RS" sz="2000" b="1" dirty="0">
                <a:latin typeface="Comic Sans MS" panose="030F0702030302020204" pitchFamily="66" charset="0"/>
              </a:rPr>
              <a:t>Ако се не слажете, онда ништа не радите – само останите мирни. </a:t>
            </a:r>
          </a:p>
          <a:p>
            <a:endParaRPr lang="sr-Cyrl-RS" dirty="0"/>
          </a:p>
        </p:txBody>
      </p:sp>
    </p:spTree>
    <p:extLst>
      <p:ext uri="{BB962C8B-B14F-4D97-AF65-F5344CB8AC3E}">
        <p14:creationId xmlns:p14="http://schemas.microsoft.com/office/powerpoint/2010/main" val="1527361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905121-028C-6BA8-4326-A493F29DA84B}"/>
              </a:ext>
            </a:extLst>
          </p:cNvPr>
          <p:cNvSpPr>
            <a:spLocks noGrp="1"/>
          </p:cNvSpPr>
          <p:nvPr>
            <p:ph idx="1"/>
          </p:nvPr>
        </p:nvSpPr>
        <p:spPr>
          <a:xfrm>
            <a:off x="1066801" y="1489819"/>
            <a:ext cx="6781798" cy="2590800"/>
          </a:xfrm>
        </p:spPr>
        <p:txBody>
          <a:bodyPr/>
          <a:lstStyle/>
          <a:p>
            <a:pPr marL="0" indent="0" algn="ctr">
              <a:lnSpc>
                <a:spcPct val="115000"/>
              </a:lnSpc>
              <a:spcAft>
                <a:spcPts val="1000"/>
              </a:spcAft>
              <a:buNone/>
            </a:pPr>
            <a:r>
              <a:rPr lang="sr-Cyrl-R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Сјетите</a:t>
            </a:r>
            <a:r>
              <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се</a:t>
            </a: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 неке</a:t>
            </a:r>
            <a:r>
              <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особе из свог </a:t>
            </a:r>
            <a:r>
              <a:rPr lang="sr-Cyrl-R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дјетињства</a:t>
            </a:r>
            <a:r>
              <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са којом сте </a:t>
            </a:r>
            <a:r>
              <a:rPr lang="sr-Cyrl-R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вољели</a:t>
            </a:r>
            <a:r>
              <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нешто радити заједно (игра, креативне активности, помагање у неким пословима и </a:t>
            </a:r>
            <a:r>
              <a:rPr lang="sr-Cyrl-RS" sz="2000" b="1" dirty="0" err="1">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сл</a:t>
            </a:r>
            <a:r>
              <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a:t>
            </a: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 Напишите на папиру ко је та особа била, шта сте </a:t>
            </a:r>
            <a:r>
              <a:rPr lang="sr-Cyrl-RS" sz="2000" b="1" dirty="0" err="1">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вољели</a:t>
            </a: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 радити заједно, те </a:t>
            </a:r>
            <a:r>
              <a:rPr lang="sr-Cyrl-RS" sz="2000" b="1" dirty="0" err="1">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двије</a:t>
            </a: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 карактеристике тог односа. Ако желите, можете нацртати нешто повезано са тим </a:t>
            </a:r>
            <a:r>
              <a:rPr lang="sr-Cyrl-RS" sz="2000" b="1" dirty="0" err="1">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сјећањем</a:t>
            </a:r>
            <a:r>
              <a:rPr lang="sr-Cyrl-RS" sz="2000"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a:t>
            </a:r>
            <a:r>
              <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sr-Latn-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0" indent="0" algn="ctr">
              <a:lnSpc>
                <a:spcPct val="115000"/>
              </a:lnSpc>
              <a:spcAft>
                <a:spcPts val="1000"/>
              </a:spcAft>
              <a:buNone/>
            </a:pPr>
            <a:endPar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xmlns="" id="{EA5DC439-44E5-3F52-07EA-3A4AF4CC74C6}"/>
              </a:ext>
            </a:extLst>
          </p:cNvPr>
          <p:cNvSpPr/>
          <p:nvPr/>
        </p:nvSpPr>
        <p:spPr>
          <a:xfrm>
            <a:off x="114300" y="6324600"/>
            <a:ext cx="2209800" cy="37908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chemeClr val="accent2">
                    <a:lumMod val="50000"/>
                  </a:schemeClr>
                </a:solidFill>
                <a:latin typeface="Comic Sans MS" panose="030F0702030302020204" pitchFamily="66" charset="0"/>
              </a:rPr>
              <a:t>20 минута</a:t>
            </a:r>
            <a:endParaRPr lang="en-US" b="1" dirty="0">
              <a:solidFill>
                <a:schemeClr val="accent2">
                  <a:lumMod val="50000"/>
                </a:schemeClr>
              </a:solidFill>
              <a:latin typeface="Comic Sans MS" panose="030F0702030302020204" pitchFamily="66" charset="0"/>
            </a:endParaRPr>
          </a:p>
        </p:txBody>
      </p:sp>
      <p:sp>
        <p:nvSpPr>
          <p:cNvPr id="5" name="Oval 4">
            <a:extLst>
              <a:ext uri="{FF2B5EF4-FFF2-40B4-BE49-F238E27FC236}">
                <a16:creationId xmlns:a16="http://schemas.microsoft.com/office/drawing/2014/main" xmlns="" id="{24DD19D2-7C68-F55F-96FD-785051743D7C}"/>
              </a:ext>
            </a:extLst>
          </p:cNvPr>
          <p:cNvSpPr/>
          <p:nvPr/>
        </p:nvSpPr>
        <p:spPr>
          <a:xfrm>
            <a:off x="8229600" y="6019800"/>
            <a:ext cx="609600"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Д</a:t>
            </a:r>
            <a:endParaRPr lang="en-US" b="1" dirty="0">
              <a:solidFill>
                <a:srgbClr val="FF0000"/>
              </a:solidFill>
              <a:latin typeface="Comic Sans MS" panose="030F0702030302020204" pitchFamily="66" charset="0"/>
            </a:endParaRPr>
          </a:p>
        </p:txBody>
      </p:sp>
      <p:sp>
        <p:nvSpPr>
          <p:cNvPr id="8" name="Oval 7">
            <a:extLst>
              <a:ext uri="{FF2B5EF4-FFF2-40B4-BE49-F238E27FC236}">
                <a16:creationId xmlns:a16="http://schemas.microsoft.com/office/drawing/2014/main" xmlns="" id="{6AFB7834-B610-CE3F-79C0-70A6F8CE1BC3}"/>
              </a:ext>
            </a:extLst>
          </p:cNvPr>
          <p:cNvSpPr/>
          <p:nvPr/>
        </p:nvSpPr>
        <p:spPr>
          <a:xfrm>
            <a:off x="6553200" y="72293"/>
            <a:ext cx="2209800" cy="84210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Latn-RS" sz="1600" b="1" dirty="0">
                <a:solidFill>
                  <a:schemeClr val="accent2">
                    <a:lumMod val="50000"/>
                  </a:schemeClr>
                </a:solidFill>
                <a:latin typeface="Comic Sans MS" panose="030F0702030302020204" pitchFamily="66" charset="0"/>
              </a:rPr>
              <a:t>2</a:t>
            </a:r>
            <a:r>
              <a:rPr lang="sr-Cyrl-RS" sz="1600" b="1" dirty="0">
                <a:solidFill>
                  <a:schemeClr val="accent2">
                    <a:lumMod val="50000"/>
                  </a:schemeClr>
                </a:solidFill>
                <a:latin typeface="Comic Sans MS" panose="030F0702030302020204" pitchFamily="66" charset="0"/>
              </a:rPr>
              <a:t>. активност</a:t>
            </a:r>
            <a:endParaRPr lang="en-US" sz="1600" b="1" dirty="0">
              <a:solidFill>
                <a:schemeClr val="accent2">
                  <a:lumMod val="50000"/>
                </a:schemeClr>
              </a:solidFill>
              <a:latin typeface="Comic Sans MS" panose="030F0702030302020204" pitchFamily="66" charset="0"/>
            </a:endParaRPr>
          </a:p>
        </p:txBody>
      </p:sp>
      <p:sp>
        <p:nvSpPr>
          <p:cNvPr id="16" name="TextBox 15">
            <a:extLst>
              <a:ext uri="{FF2B5EF4-FFF2-40B4-BE49-F238E27FC236}">
                <a16:creationId xmlns:a16="http://schemas.microsoft.com/office/drawing/2014/main" xmlns="" id="{7962EE76-A86C-D118-C24A-764A8682462B}"/>
              </a:ext>
            </a:extLst>
          </p:cNvPr>
          <p:cNvSpPr txBox="1"/>
          <p:nvPr/>
        </p:nvSpPr>
        <p:spPr>
          <a:xfrm>
            <a:off x="1219200" y="381000"/>
            <a:ext cx="4876800" cy="461665"/>
          </a:xfrm>
          <a:prstGeom prst="rect">
            <a:avLst/>
          </a:prstGeom>
          <a:noFill/>
        </p:spPr>
        <p:txBody>
          <a:bodyPr wrap="square" rtlCol="0">
            <a:spAutoFit/>
          </a:bodyPr>
          <a:lstStyle/>
          <a:p>
            <a:pPr algn="ctr"/>
            <a:r>
              <a:rPr lang="sr-Cyrl-RS" sz="2400" b="1" dirty="0">
                <a:solidFill>
                  <a:srgbClr val="FF0000"/>
                </a:solidFill>
                <a:latin typeface="Comic Sans MS" panose="030F0702030302020204" pitchFamily="66" charset="0"/>
              </a:rPr>
              <a:t>СЈЕЋАЊЕ НА ДЈЕТИЊСТВО</a:t>
            </a:r>
            <a:endParaRPr lang="en-US" sz="2400" b="1" dirty="0">
              <a:solidFill>
                <a:srgbClr val="FF0000"/>
              </a:solidFill>
              <a:latin typeface="Comic Sans MS" panose="030F0702030302020204" pitchFamily="66" charset="0"/>
            </a:endParaRPr>
          </a:p>
        </p:txBody>
      </p:sp>
      <p:sp>
        <p:nvSpPr>
          <p:cNvPr id="17" name="Rectangle: Rounded Corners 16">
            <a:extLst>
              <a:ext uri="{FF2B5EF4-FFF2-40B4-BE49-F238E27FC236}">
                <a16:creationId xmlns:a16="http://schemas.microsoft.com/office/drawing/2014/main" xmlns="" id="{D1940FF0-D62F-A815-FF32-AE9FBC744B7D}"/>
              </a:ext>
            </a:extLst>
          </p:cNvPr>
          <p:cNvSpPr/>
          <p:nvPr/>
        </p:nvSpPr>
        <p:spPr>
          <a:xfrm>
            <a:off x="152400" y="4460618"/>
            <a:ext cx="8610600" cy="14839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70000"/>
                </a:solidFill>
                <a:latin typeface="Comic Sans MS" panose="030F0702030302020204" pitchFamily="66" charset="0"/>
              </a:rPr>
              <a:t>Кратко прокоментаришите у групи оно што сте написали, а затим издвојите три кључне </a:t>
            </a:r>
            <a:r>
              <a:rPr lang="sr-Cyrl-RS" b="1" dirty="0" err="1">
                <a:solidFill>
                  <a:srgbClr val="F70000"/>
                </a:solidFill>
                <a:latin typeface="Comic Sans MS" panose="030F0702030302020204" pitchFamily="66" charset="0"/>
              </a:rPr>
              <a:t>ријечи</a:t>
            </a:r>
            <a:r>
              <a:rPr lang="sr-Cyrl-RS" b="1" dirty="0">
                <a:solidFill>
                  <a:srgbClr val="F70000"/>
                </a:solidFill>
                <a:latin typeface="Comic Sans MS" panose="030F0702030302020204" pitchFamily="66" charset="0"/>
              </a:rPr>
              <a:t> (карактеристике односа) које су се најчешће понављале у ономе што сте написали.</a:t>
            </a:r>
          </a:p>
          <a:p>
            <a:pPr algn="ctr"/>
            <a:r>
              <a:rPr lang="sr-Cyrl-RS" b="1" dirty="0">
                <a:solidFill>
                  <a:srgbClr val="F70000"/>
                </a:solidFill>
                <a:latin typeface="Comic Sans MS" panose="030F0702030302020204" pitchFamily="66" charset="0"/>
              </a:rPr>
              <a:t>Представник групе ће нам рећи које су то </a:t>
            </a:r>
            <a:r>
              <a:rPr lang="sr-Cyrl-RS" b="1" dirty="0" err="1">
                <a:solidFill>
                  <a:srgbClr val="F70000"/>
                </a:solidFill>
                <a:latin typeface="Comic Sans MS" panose="030F0702030302020204" pitchFamily="66" charset="0"/>
              </a:rPr>
              <a:t>ријечи</a:t>
            </a:r>
            <a:r>
              <a:rPr lang="sr-Cyrl-RS" b="1" dirty="0">
                <a:solidFill>
                  <a:srgbClr val="F70000"/>
                </a:solidFill>
                <a:latin typeface="Comic Sans MS" panose="030F0702030302020204" pitchFamily="66" charset="0"/>
              </a:rPr>
              <a:t>.</a:t>
            </a:r>
            <a:endParaRPr lang="en-US" b="1" dirty="0">
              <a:solidFill>
                <a:srgbClr val="F70000"/>
              </a:solidFill>
              <a:latin typeface="Comic Sans MS" panose="030F0702030302020204" pitchFamily="66" charset="0"/>
            </a:endParaRPr>
          </a:p>
        </p:txBody>
      </p:sp>
    </p:spTree>
    <p:extLst>
      <p:ext uri="{BB962C8B-B14F-4D97-AF65-F5344CB8AC3E}">
        <p14:creationId xmlns:p14="http://schemas.microsoft.com/office/powerpoint/2010/main" val="4116411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453980E-841E-EB9B-304A-F3D7E6BC7A6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675188D-AB0E-0C24-84F1-C3A927C47F37}"/>
              </a:ext>
            </a:extLst>
          </p:cNvPr>
          <p:cNvSpPr>
            <a:spLocks noGrp="1"/>
          </p:cNvSpPr>
          <p:nvPr>
            <p:ph idx="1"/>
          </p:nvPr>
        </p:nvSpPr>
        <p:spPr>
          <a:xfrm>
            <a:off x="762000" y="533400"/>
            <a:ext cx="8180033" cy="4830763"/>
          </a:xfrm>
        </p:spPr>
        <p:txBody>
          <a:bodyPr/>
          <a:lstStyle/>
          <a:p>
            <a:pPr marL="0" indent="0" algn="ctr">
              <a:lnSpc>
                <a:spcPct val="115000"/>
              </a:lnSpc>
              <a:spcAft>
                <a:spcPts val="1000"/>
              </a:spcAft>
              <a:buNone/>
            </a:pPr>
            <a:r>
              <a:rPr lang="sr-Cyrl-RS" b="1" dirty="0">
                <a:solidFill>
                  <a:schemeClr val="accent2">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ДВА ОСНОВНА ПРЕДУСЛОВА ПАРТНЕРСКОГ ОДНОСА</a:t>
            </a:r>
          </a:p>
          <a:p>
            <a:pPr marL="0" indent="0" algn="ctr">
              <a:lnSpc>
                <a:spcPct val="115000"/>
              </a:lnSpc>
              <a:spcAft>
                <a:spcPts val="1000"/>
              </a:spcAft>
              <a:buNone/>
            </a:pPr>
            <a:endParaRPr lang="sr-Cyrl-R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0" indent="0" algn="ctr">
              <a:lnSpc>
                <a:spcPct val="115000"/>
              </a:lnSpc>
              <a:spcAft>
                <a:spcPts val="1000"/>
              </a:spcAft>
              <a:buNone/>
            </a:pPr>
            <a:endParaRPr lang="en-US" sz="2000" b="1" dirty="0">
              <a:solidFill>
                <a:schemeClr val="accent2">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xmlns="" id="{7F7B9D61-0DC6-B997-1AF4-5CE4C29F322A}"/>
              </a:ext>
            </a:extLst>
          </p:cNvPr>
          <p:cNvGraphicFramePr>
            <a:graphicFrameLocks noGrp="1"/>
          </p:cNvGraphicFramePr>
          <p:nvPr>
            <p:extLst>
              <p:ext uri="{D42A27DB-BD31-4B8C-83A1-F6EECF244321}">
                <p14:modId xmlns:p14="http://schemas.microsoft.com/office/powerpoint/2010/main" val="1749498981"/>
              </p:ext>
            </p:extLst>
          </p:nvPr>
        </p:nvGraphicFramePr>
        <p:xfrm>
          <a:off x="304800" y="1371600"/>
          <a:ext cx="8382000" cy="518160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xmlns="" val="1549473152"/>
                    </a:ext>
                  </a:extLst>
                </a:gridCol>
                <a:gridCol w="4191000">
                  <a:extLst>
                    <a:ext uri="{9D8B030D-6E8A-4147-A177-3AD203B41FA5}">
                      <a16:colId xmlns:a16="http://schemas.microsoft.com/office/drawing/2014/main" xmlns="" val="2937818947"/>
                    </a:ext>
                  </a:extLst>
                </a:gridCol>
              </a:tblGrid>
              <a:tr h="5181600">
                <a:tc>
                  <a:txBody>
                    <a:bodyPr/>
                    <a:lstStyle/>
                    <a:p>
                      <a:pPr algn="just"/>
                      <a:endParaRPr lang="sr-Cyrl-RS" dirty="0">
                        <a:solidFill>
                          <a:srgbClr val="F70000"/>
                        </a:solidFill>
                        <a:latin typeface="Comic Sans MS" panose="030F0702030302020204" pitchFamily="66" charset="0"/>
                      </a:endParaRPr>
                    </a:p>
                    <a:p>
                      <a:pPr algn="just"/>
                      <a:r>
                        <a:rPr lang="sr-Cyrl-RS" dirty="0">
                          <a:solidFill>
                            <a:srgbClr val="F70000"/>
                          </a:solidFill>
                          <a:latin typeface="Comic Sans MS" panose="030F0702030302020204" pitchFamily="66" charset="0"/>
                        </a:rPr>
                        <a:t>Да би неко био партнер, он мора имати заједничку потребу, интерес, интересовање, бити на заједничком послу, у заједничкој активности.</a:t>
                      </a:r>
                    </a:p>
                    <a:p>
                      <a:pPr algn="just"/>
                      <a:endParaRPr lang="sr-Cyrl-RS" dirty="0">
                        <a:solidFill>
                          <a:srgbClr val="F70000"/>
                        </a:solidFill>
                        <a:latin typeface="Comic Sans MS" panose="030F0702030302020204" pitchFamily="66" charset="0"/>
                      </a:endParaRPr>
                    </a:p>
                    <a:p>
                      <a:pPr algn="just"/>
                      <a:r>
                        <a:rPr lang="sr-Cyrl-RS" b="0" dirty="0">
                          <a:solidFill>
                            <a:schemeClr val="accent2">
                              <a:lumMod val="50000"/>
                            </a:schemeClr>
                          </a:solidFill>
                          <a:latin typeface="Comic Sans MS" panose="030F0702030302020204" pitchFamily="66" charset="0"/>
                        </a:rPr>
                        <a:t>Нпр. Уколико васпитач само даје задатке </a:t>
                      </a:r>
                      <a:r>
                        <a:rPr lang="sr-Cyrl-RS" b="0" dirty="0" err="1">
                          <a:solidFill>
                            <a:schemeClr val="accent2">
                              <a:lumMod val="50000"/>
                            </a:schemeClr>
                          </a:solidFill>
                          <a:latin typeface="Comic Sans MS" panose="030F0702030302020204" pitchFamily="66" charset="0"/>
                        </a:rPr>
                        <a:t>дјеци</a:t>
                      </a:r>
                      <a:r>
                        <a:rPr lang="sr-Cyrl-RS" b="0" dirty="0">
                          <a:solidFill>
                            <a:schemeClr val="accent2">
                              <a:lumMod val="50000"/>
                            </a:schemeClr>
                          </a:solidFill>
                          <a:latin typeface="Comic Sans MS" panose="030F0702030302020204" pitchFamily="66" charset="0"/>
                        </a:rPr>
                        <a:t>, надгледа их и стоји по страни док </a:t>
                      </a:r>
                      <a:r>
                        <a:rPr lang="sr-Cyrl-RS" b="0" dirty="0" err="1">
                          <a:solidFill>
                            <a:schemeClr val="accent2">
                              <a:lumMod val="50000"/>
                            </a:schemeClr>
                          </a:solidFill>
                          <a:latin typeface="Comic Sans MS" panose="030F0702030302020204" pitchFamily="66" charset="0"/>
                        </a:rPr>
                        <a:t>дјеца</a:t>
                      </a:r>
                      <a:r>
                        <a:rPr lang="sr-Cyrl-RS" b="0" dirty="0">
                          <a:solidFill>
                            <a:schemeClr val="accent2">
                              <a:lumMod val="50000"/>
                            </a:schemeClr>
                          </a:solidFill>
                          <a:latin typeface="Comic Sans MS" panose="030F0702030302020204" pitchFamily="66" charset="0"/>
                        </a:rPr>
                        <a:t> раде, тешко да су у партнерском односу.</a:t>
                      </a:r>
                    </a:p>
                    <a:p>
                      <a:pPr algn="ctr"/>
                      <a:endParaRPr lang="sr-Cyrl-RS" b="0" dirty="0">
                        <a:solidFill>
                          <a:schemeClr val="accent2">
                            <a:lumMod val="50000"/>
                          </a:schemeClr>
                        </a:solidFill>
                        <a:latin typeface="Comic Sans MS" panose="030F0702030302020204" pitchFamily="66" charset="0"/>
                      </a:endParaRPr>
                    </a:p>
                    <a:p>
                      <a:pPr algn="ctr"/>
                      <a:endParaRPr lang="sr-Cyrl-RS" b="0" dirty="0">
                        <a:solidFill>
                          <a:schemeClr val="accent2">
                            <a:lumMod val="50000"/>
                          </a:schemeClr>
                        </a:solidFill>
                        <a:latin typeface="Comic Sans MS" panose="030F0702030302020204" pitchFamily="66" charset="0"/>
                      </a:endParaRPr>
                    </a:p>
                    <a:p>
                      <a:pPr algn="ctr"/>
                      <a:r>
                        <a:rPr lang="sr-Cyrl-RS" b="0" dirty="0">
                          <a:solidFill>
                            <a:srgbClr val="F70000"/>
                          </a:solidFill>
                          <a:latin typeface="Comic Sans MS" panose="030F0702030302020204" pitchFamily="66" charset="0"/>
                        </a:rPr>
                        <a:t>ДА БИ БИО ПАРТНЕР, ВАСПИТАЧ МОРА УЧЕСТВОВАТИ У АКТИВНОСТИМА СА ДЈЕЦОМ!</a:t>
                      </a:r>
                      <a:endParaRPr lang="en-US" b="0" dirty="0">
                        <a:solidFill>
                          <a:srgbClr val="F70000"/>
                        </a:solidFill>
                        <a:latin typeface="Comic Sans MS" panose="030F0702030302020204" pitchFamily="66" charset="0"/>
                      </a:endParaRPr>
                    </a:p>
                  </a:txBody>
                  <a:tcPr/>
                </a:tc>
                <a:tc>
                  <a:txBody>
                    <a:bodyPr/>
                    <a:lstStyle/>
                    <a:p>
                      <a:pPr algn="just"/>
                      <a:endParaRPr lang="sr-Cyrl-RS" dirty="0">
                        <a:solidFill>
                          <a:srgbClr val="F70000"/>
                        </a:solidFill>
                        <a:latin typeface="Comic Sans MS" panose="030F0702030302020204" pitchFamily="66" charset="0"/>
                      </a:endParaRPr>
                    </a:p>
                    <a:p>
                      <a:pPr algn="just"/>
                      <a:r>
                        <a:rPr lang="sr-Cyrl-RS" dirty="0">
                          <a:solidFill>
                            <a:srgbClr val="F70000"/>
                          </a:solidFill>
                          <a:latin typeface="Comic Sans MS" panose="030F0702030302020204" pitchFamily="66" charset="0"/>
                        </a:rPr>
                        <a:t>Да би били партнери, учесници морају имати неки заједнички или бар </a:t>
                      </a:r>
                      <a:r>
                        <a:rPr lang="sr-Cyrl-RS" dirty="0" err="1">
                          <a:solidFill>
                            <a:srgbClr val="F70000"/>
                          </a:solidFill>
                          <a:latin typeface="Comic Sans MS" panose="030F0702030302020204" pitchFamily="66" charset="0"/>
                        </a:rPr>
                        <a:t>дјелимично</a:t>
                      </a:r>
                      <a:r>
                        <a:rPr lang="sr-Cyrl-RS" dirty="0">
                          <a:solidFill>
                            <a:srgbClr val="F70000"/>
                          </a:solidFill>
                          <a:latin typeface="Comic Sans MS" panose="030F0702030302020204" pitchFamily="66" charset="0"/>
                        </a:rPr>
                        <a:t> заједнички циљ.</a:t>
                      </a:r>
                    </a:p>
                    <a:p>
                      <a:pPr algn="just"/>
                      <a:endParaRPr lang="sr-Cyrl-RS" dirty="0">
                        <a:solidFill>
                          <a:srgbClr val="F70000"/>
                        </a:solidFill>
                        <a:latin typeface="Comic Sans MS" panose="030F0702030302020204" pitchFamily="66" charset="0"/>
                      </a:endParaRPr>
                    </a:p>
                    <a:p>
                      <a:pPr algn="just"/>
                      <a:r>
                        <a:rPr lang="sr-Cyrl-RS" b="0" dirty="0">
                          <a:solidFill>
                            <a:schemeClr val="accent2">
                              <a:lumMod val="50000"/>
                            </a:schemeClr>
                          </a:solidFill>
                          <a:latin typeface="Comic Sans MS" panose="030F0702030302020204" pitchFamily="66" charset="0"/>
                        </a:rPr>
                        <a:t>Нпр. Дијете жели да се игра, а васпитач има за циљ да га научи неку </a:t>
                      </a:r>
                      <a:r>
                        <a:rPr lang="sr-Cyrl-RS" b="0" dirty="0" err="1">
                          <a:solidFill>
                            <a:schemeClr val="accent2">
                              <a:lumMod val="50000"/>
                            </a:schemeClr>
                          </a:solidFill>
                          <a:latin typeface="Comic Sans MS" panose="030F0702030302020204" pitchFamily="66" charset="0"/>
                        </a:rPr>
                        <a:t>пјесмицу</a:t>
                      </a:r>
                      <a:r>
                        <a:rPr lang="sr-Cyrl-RS" b="0" dirty="0">
                          <a:solidFill>
                            <a:schemeClr val="accent2">
                              <a:lumMod val="50000"/>
                            </a:schemeClr>
                          </a:solidFill>
                          <a:latin typeface="Comic Sans MS" panose="030F0702030302020204" pitchFamily="66" charset="0"/>
                        </a:rPr>
                        <a:t>. Уколико учење није организовано кроз игру, васпитач ће од </a:t>
                      </a:r>
                      <a:r>
                        <a:rPr lang="sr-Cyrl-RS" b="0" dirty="0" err="1">
                          <a:solidFill>
                            <a:schemeClr val="accent2">
                              <a:lumMod val="50000"/>
                            </a:schemeClr>
                          </a:solidFill>
                          <a:latin typeface="Comic Sans MS" panose="030F0702030302020204" pitchFamily="66" charset="0"/>
                        </a:rPr>
                        <a:t>дјетета</a:t>
                      </a:r>
                      <a:r>
                        <a:rPr lang="sr-Cyrl-RS" b="0" dirty="0">
                          <a:solidFill>
                            <a:schemeClr val="accent2">
                              <a:lumMod val="50000"/>
                            </a:schemeClr>
                          </a:solidFill>
                          <a:latin typeface="Comic Sans MS" panose="030F0702030302020204" pitchFamily="66" charset="0"/>
                        </a:rPr>
                        <a:t> тражити да учествује и стално ће га опомињати, тако да ту нема партнерског односа.</a:t>
                      </a:r>
                    </a:p>
                    <a:p>
                      <a:pPr algn="just"/>
                      <a:endParaRPr lang="sr-Cyrl-RS" b="0" dirty="0">
                        <a:solidFill>
                          <a:schemeClr val="accent2">
                            <a:lumMod val="50000"/>
                          </a:schemeClr>
                        </a:solidFill>
                        <a:latin typeface="Comic Sans MS" panose="030F0702030302020204" pitchFamily="66" charset="0"/>
                      </a:endParaRPr>
                    </a:p>
                    <a:p>
                      <a:pPr algn="ctr"/>
                      <a:r>
                        <a:rPr lang="sr-Cyrl-RS" b="0" dirty="0">
                          <a:solidFill>
                            <a:srgbClr val="F70000"/>
                          </a:solidFill>
                          <a:latin typeface="Comic Sans MS" panose="030F0702030302020204" pitchFamily="66" charset="0"/>
                        </a:rPr>
                        <a:t>ДА БИ БИО ПАРТНЕР, ВАСПИТАЧ МОРА УВАЖАВАТИ ЦИЉЕВЕ, ПОТРЕБЕ И ИНТЕРЕСОВАЊА ДЈЕЦЕ!</a:t>
                      </a:r>
                    </a:p>
                  </a:txBody>
                  <a:tcPr/>
                </a:tc>
                <a:extLst>
                  <a:ext uri="{0D108BD9-81ED-4DB2-BD59-A6C34878D82A}">
                    <a16:rowId xmlns:a16="http://schemas.microsoft.com/office/drawing/2014/main" xmlns="" val="1062050868"/>
                  </a:ext>
                </a:extLst>
              </a:tr>
            </a:tbl>
          </a:graphicData>
        </a:graphic>
      </p:graphicFrame>
      <p:sp>
        <p:nvSpPr>
          <p:cNvPr id="2" name="Oval 1">
            <a:extLst>
              <a:ext uri="{FF2B5EF4-FFF2-40B4-BE49-F238E27FC236}">
                <a16:creationId xmlns:a16="http://schemas.microsoft.com/office/drawing/2014/main" xmlns="" id="{5870DC0C-A994-12F2-700C-091EC4D4D16F}"/>
              </a:ext>
            </a:extLst>
          </p:cNvPr>
          <p:cNvSpPr/>
          <p:nvPr/>
        </p:nvSpPr>
        <p:spPr>
          <a:xfrm>
            <a:off x="8229600" y="6019800"/>
            <a:ext cx="609600" cy="609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anose="030F0702030302020204" pitchFamily="66" charset="0"/>
              </a:rPr>
              <a:t>Д</a:t>
            </a:r>
            <a:endParaRPr 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19324833"/>
      </p:ext>
    </p:extLst>
  </p:cSld>
  <p:clrMapOvr>
    <a:masterClrMapping/>
  </p:clrMapOvr>
</p:sld>
</file>

<file path=ppt/theme/theme1.xml><?xml version="1.0" encoding="utf-8"?>
<a:theme xmlns:a="http://schemas.openxmlformats.org/drawingml/2006/main" name="kid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08DA1AC-25E6-4B26-8A3D-23AC8839F8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kids</Template>
  <TotalTime>3482</TotalTime>
  <Words>4036</Words>
  <Application>Microsoft Office PowerPoint</Application>
  <PresentationFormat>On-screen Show (4:3)</PresentationFormat>
  <Paragraphs>444</Paragraphs>
  <Slides>44</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Comic Sans MS</vt:lpstr>
      <vt:lpstr>Garamond</vt:lpstr>
      <vt:lpstr>Times New Roman</vt:lpstr>
      <vt:lpstr>Wingdings</vt:lpstr>
      <vt:lpstr>kids</vt:lpstr>
      <vt:lpstr>PowerPoint Presentation</vt:lpstr>
      <vt:lpstr>АГЕНДА</vt:lpstr>
      <vt:lpstr>         </vt:lpstr>
      <vt:lpstr>PowerPoint Presentation</vt:lpstr>
      <vt:lpstr>PowerPoint Presentation</vt:lpstr>
      <vt:lpstr>PowerPoint Presentation</vt:lpstr>
      <vt:lpstr>СЛИЧАН СЕ СЛИЧНОМ РАДУЈЕ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У ВРТИЋУ СМО СВИ ПАРТНЕРИ</vt:lpstr>
      <vt:lpstr>PowerPoint Presentation</vt:lpstr>
      <vt:lpstr> КОМУНИКАЦИЈА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КАРАКТЕРИСТИКЕ ОДНОСА  ВАСПИТАЧ - ВАСПИТАЧ</vt:lpstr>
      <vt:lpstr>PowerPoint Presentation</vt:lpstr>
      <vt:lpstr>КАРАКТЕРИСТИКЕ ОДНОСА  ВАСПИТАЧ – ПЕДАГОГ </vt:lpstr>
      <vt:lpstr>КАРАКТЕРИСТИКЕ ОДНОСА ПЕДАГОГ– ДИРЕКТОР </vt:lpstr>
      <vt:lpstr>КАРАКТЕРИСТИКЕ ОДНОСА  ВАСПИТАЧ – ДИРЕКТОР </vt:lpstr>
      <vt:lpstr>КО САМ ЈА? </vt:lpstr>
      <vt:lpstr>ПЕРФЕКЦИОНИСТА</vt:lpstr>
      <vt:lpstr>КОНТРОЛОР</vt:lpstr>
      <vt:lpstr>УСРЕЋИТЕЉ</vt:lpstr>
      <vt:lpstr>ИЗБЈЕГАВАЧ</vt:lpstr>
      <vt:lpstr>МОЈЕ СНАГЕ</vt:lpstr>
      <vt:lpstr>САДИМО БАШТУ</vt:lpstr>
      <vt:lpstr>PowerPoint Presentation</vt:lpstr>
      <vt:lpstr> ХВАЛА ЗА ПАЖЊУ! </vt:lpstr>
    </vt:vector>
  </TitlesOfParts>
  <Company>Deftones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dc:creator>
  <cp:lastModifiedBy>38. Slavica Vidakovic</cp:lastModifiedBy>
  <cp:revision>507</cp:revision>
  <cp:lastPrinted>2021-08-17T10:39:21Z</cp:lastPrinted>
  <dcterms:created xsi:type="dcterms:W3CDTF">2019-11-26T10:42:08Z</dcterms:created>
  <dcterms:modified xsi:type="dcterms:W3CDTF">2025-05-12T09:50:55Z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TC019169599991</vt:lpwstr>
  </property>
</Properties>
</file>