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13"/>
  </p:notesMasterIdLst>
  <p:handoutMasterIdLst>
    <p:handoutMasterId r:id="rId14"/>
  </p:handoutMasterIdLst>
  <p:sldIdLst>
    <p:sldId id="257" r:id="rId2"/>
    <p:sldId id="267" r:id="rId3"/>
    <p:sldId id="268" r:id="rId4"/>
    <p:sldId id="270" r:id="rId5"/>
    <p:sldId id="278" r:id="rId6"/>
    <p:sldId id="269" r:id="rId7"/>
    <p:sldId id="279" r:id="rId8"/>
    <p:sldId id="275" r:id="rId9"/>
    <p:sldId id="276" r:id="rId10"/>
    <p:sldId id="274" r:id="rId11"/>
    <p:sldId id="277" r:id="rId1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6182" autoAdjust="0"/>
  </p:normalViewPr>
  <p:slideViewPr>
    <p:cSldViewPr showGuides="1">
      <p:cViewPr varScale="1">
        <p:scale>
          <a:sx n="82" d="100"/>
          <a:sy n="82" d="100"/>
        </p:scale>
        <p:origin x="490" y="67"/>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pPr/>
              <a:t>3/28/2024</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p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3/28/2024</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5706A09E-12D5-4B1D-B8BB-C300B1DDD423}" type="datetime1">
              <a:rPr lang="en-US" smtClean="0"/>
              <a:pPr/>
              <a:t>3/28/2024</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91CA53D-4C84-40AA-983E-A1E818A7FEFC}" type="datetime1">
              <a:rPr lang="en-US" smtClean="0"/>
              <a:pPr/>
              <a:t>3/28/2024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pPr/>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8E2FCEE-AE66-4EAB-9C04-97F8A56A6354}" type="datetime1">
              <a:rPr lang="en-US" smtClean="0"/>
              <a:pPr/>
              <a:t>3/28/2024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pPr/>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pPr/>
              <a:t>3/28/2024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pPr/>
              <a:t>‹#›</a:t>
            </a:fld>
            <a:endParaRPr lang="en-US"/>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B07CEF46-0123-4A75-9835-49DC49D53DE2}" type="datetime1">
              <a:rPr lang="en-US" smtClean="0"/>
              <a:pPr/>
              <a:t>3/28/2024</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2A6378D-18AE-47D1-B10A-42F623B40082}" type="datetime1">
              <a:rPr lang="en-US" smtClean="0"/>
              <a:pPr/>
              <a:t>3/28/2024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pPr/>
              <a:t>3/28/2024</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pPr/>
              <a:t>3/28/2024</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pPr/>
              <a:t>3/28/2024</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pPr/>
              <a:t>3/28/2024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pPr/>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pPr/>
              <a:t>3/28/2024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pPr/>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3/28/2024</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9346" y="152401"/>
            <a:ext cx="7008574" cy="4645026"/>
          </a:xfrm>
        </p:spPr>
        <p:txBody>
          <a:bodyPr/>
          <a:lstStyle/>
          <a:p>
            <a:r>
              <a:rPr lang="sr-Cyrl-BA" sz="3600" b="1" kern="100" dirty="0">
                <a:effectLst/>
                <a:latin typeface="Calibri" panose="020F0502020204030204" pitchFamily="34" charset="0"/>
                <a:ea typeface="Calibri" panose="020F0502020204030204" pitchFamily="34" charset="0"/>
                <a:cs typeface="Calibri" panose="020F0502020204030204" pitchFamily="34" charset="0"/>
              </a:rPr>
              <a:t>Протокол</a:t>
            </a:r>
            <a:r>
              <a:rPr lang="sr-Cyrl-BA" sz="3600" b="1" kern="100" dirty="0">
                <a:effectLst/>
                <a:latin typeface="Calibri" panose="020F0502020204030204" pitchFamily="34" charset="0"/>
                <a:ea typeface="Calibri" panose="020F0502020204030204" pitchFamily="34" charset="0"/>
                <a:cs typeface="Times New Roman" panose="02020603050405020304" pitchFamily="18" charset="0"/>
              </a:rPr>
              <a:t> за заштиту дјеце од насиља, занемаривања и злостављања (приједлог)</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Subtitle 4"/>
          <p:cNvSpPr>
            <a:spLocks noGrp="1"/>
          </p:cNvSpPr>
          <p:nvPr>
            <p:ph type="subTitle" idx="1"/>
          </p:nvPr>
        </p:nvSpPr>
        <p:spPr/>
        <p:txBody>
          <a:bodyPr/>
          <a:lstStyle/>
          <a:p>
            <a:r>
              <a:rPr lang="sr-Cyrl-RS" dirty="0">
                <a:solidFill>
                  <a:schemeClr val="tx1"/>
                </a:solidFill>
                <a:latin typeface="Calibri" panose="020F0502020204030204" pitchFamily="34" charset="0"/>
                <a:cs typeface="Calibri" panose="020F0502020204030204" pitchFamily="34" charset="0"/>
              </a:rPr>
              <a:t>15. школа директора и педагога</a:t>
            </a:r>
          </a:p>
          <a:p>
            <a:r>
              <a:rPr lang="sr-Cyrl-RS" dirty="0">
                <a:solidFill>
                  <a:schemeClr val="tx1"/>
                </a:solidFill>
                <a:latin typeface="Calibri" panose="020F0502020204030204" pitchFamily="34" charset="0"/>
                <a:cs typeface="Calibri" panose="020F0502020204030204" pitchFamily="34" charset="0"/>
              </a:rPr>
              <a:t>Теслић, март 2024. године</a:t>
            </a:r>
          </a:p>
          <a:p>
            <a:endParaRPr lang="en-US" dirty="0"/>
          </a:p>
        </p:txBody>
      </p:sp>
      <p:pic>
        <p:nvPicPr>
          <p:cNvPr id="3" name="Picture 2">
            <a:extLst>
              <a:ext uri="{FF2B5EF4-FFF2-40B4-BE49-F238E27FC236}">
                <a16:creationId xmlns:a16="http://schemas.microsoft.com/office/drawing/2014/main" id="{70EF835E-50C7-E0C3-5B0E-962C951B64AE}"/>
              </a:ext>
            </a:extLst>
          </p:cNvPr>
          <p:cNvPicPr>
            <a:picLocks noChangeAspect="1"/>
          </p:cNvPicPr>
          <p:nvPr/>
        </p:nvPicPr>
        <p:blipFill>
          <a:blip r:embed="rId3" cstate="print">
            <a:extLst>
              <a:ext uri="{28A0092B-C50C-407E-A947-70E740481C1C}">
                <a14:useLocalDpi xmlns:a14="http://schemas.microsoft.com/office/drawing/2010/main" val="0"/>
              </a:ext>
            </a:extLst>
          </a:blip>
          <a:srcRect l="21404" t="24190" r="22455" b="25632"/>
          <a:stretch>
            <a:fillRect/>
          </a:stretch>
        </p:blipFill>
        <p:spPr bwMode="auto">
          <a:xfrm>
            <a:off x="7466012" y="533400"/>
            <a:ext cx="21336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F01E2-6D64-81F0-1441-61D97BEAEB09}"/>
              </a:ext>
            </a:extLst>
          </p:cNvPr>
          <p:cNvSpPr>
            <a:spLocks noGrp="1"/>
          </p:cNvSpPr>
          <p:nvPr>
            <p:ph type="title"/>
          </p:nvPr>
        </p:nvSpPr>
        <p:spPr/>
        <p:txBody>
          <a:bodyPr>
            <a:normAutofit/>
          </a:bodyPr>
          <a:lstStyle/>
          <a:p>
            <a:r>
              <a:rPr lang="sr-Cyrl-RS" sz="3200" b="1" dirty="0">
                <a:latin typeface="Calibri" panose="020F0502020204030204" pitchFamily="34" charset="0"/>
                <a:cs typeface="Calibri" panose="020F0502020204030204" pitchFamily="34" charset="0"/>
              </a:rPr>
              <a:t>Обавезе надлежних институција </a:t>
            </a:r>
            <a:endParaRPr lang="en-US" sz="3200" b="1"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F74FC091-1677-6541-F047-72CDBAA28365}"/>
              </a:ext>
            </a:extLst>
          </p:cNvPr>
          <p:cNvSpPr>
            <a:spLocks noGrp="1"/>
          </p:cNvSpPr>
          <p:nvPr>
            <p:ph idx="1"/>
          </p:nvPr>
        </p:nvSpPr>
        <p:spPr/>
        <p:txBody>
          <a:bodyPr/>
          <a:lstStyle/>
          <a:p>
            <a:pPr marL="0" indent="0">
              <a:buNone/>
            </a:pPr>
            <a:r>
              <a:rPr lang="sr-Cyrl-RS" b="1" dirty="0">
                <a:latin typeface="Calibri" panose="020F0502020204030204" pitchFamily="34" charset="0"/>
                <a:cs typeface="Calibri" panose="020F0502020204030204" pitchFamily="34" charset="0"/>
              </a:rPr>
              <a:t>ОБАВЕЗЕ ВАСПИТНО-ОБРАЗОВНИХ УСТАНОВА И УСТАНОВА УЧЕНИЧКОГ СТАНДАРДА </a:t>
            </a:r>
          </a:p>
          <a:p>
            <a:pPr marL="0" indent="0">
              <a:buNone/>
            </a:pPr>
            <a:r>
              <a:rPr lang="sr-Cyrl-RS" dirty="0">
                <a:latin typeface="Calibri" panose="020F0502020204030204" pitchFamily="34" charset="0"/>
                <a:cs typeface="Calibri" panose="020F0502020204030204" pitchFamily="34" charset="0"/>
              </a:rPr>
              <a:t>-прописани поступци и процедуре запослених</a:t>
            </a:r>
          </a:p>
          <a:p>
            <a:pPr marL="0" indent="0">
              <a:buNone/>
            </a:pPr>
            <a:r>
              <a:rPr lang="sr-Cyrl-RS" b="1" dirty="0">
                <a:latin typeface="Calibri" panose="020F0502020204030204" pitchFamily="34" charset="0"/>
                <a:cs typeface="Calibri" panose="020F0502020204030204" pitchFamily="34" charset="0"/>
              </a:rPr>
              <a:t>ПОСТУПАЊЕ ПРИЛИКОМ ОБАВЈЕШТАВАЊА МЕДИЈА И ЈАВНОСТИ У СЛУЧАЈУ ПОЈАВЕ НАСИЉА, ЗАНЕМАРИВАЊА И ЗЛОСТАВЉАЊА</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090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8E499-73EA-6D4B-E392-B5A9E895BB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E28841-35BA-B895-4C15-A5EE0F269EC2}"/>
              </a:ext>
            </a:extLst>
          </p:cNvPr>
          <p:cNvSpPr>
            <a:spLocks noGrp="1"/>
          </p:cNvSpPr>
          <p:nvPr>
            <p:ph idx="1"/>
          </p:nvPr>
        </p:nvSpPr>
        <p:spPr/>
        <p:txBody>
          <a:bodyPr/>
          <a:lstStyle/>
          <a:p>
            <a:endParaRPr lang="sr-Cyrl-RS" dirty="0"/>
          </a:p>
          <a:p>
            <a:endParaRPr lang="sr-Cyrl-RS" dirty="0"/>
          </a:p>
          <a:p>
            <a:endParaRPr lang="sr-Cyrl-RS" dirty="0"/>
          </a:p>
          <a:p>
            <a:pPr marL="0" indent="0" algn="ctr">
              <a:buNone/>
            </a:pPr>
            <a:r>
              <a:rPr lang="sr-Cyrl-RS" sz="4000" b="1" dirty="0">
                <a:latin typeface="Calibri" panose="020F0502020204030204" pitchFamily="34" charset="0"/>
                <a:cs typeface="Calibri" panose="020F0502020204030204" pitchFamily="34" charset="0"/>
              </a:rPr>
              <a:t>ХВАЛА!</a:t>
            </a:r>
            <a:endParaRPr lang="en-U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323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CF4E2-31C9-FD63-A372-06BCBC716D9D}"/>
              </a:ext>
            </a:extLst>
          </p:cNvPr>
          <p:cNvSpPr>
            <a:spLocks noGrp="1"/>
          </p:cNvSpPr>
          <p:nvPr>
            <p:ph type="title"/>
          </p:nvPr>
        </p:nvSpPr>
        <p:spPr/>
        <p:txBody>
          <a:bodyPr>
            <a:normAutofit/>
          </a:bodyPr>
          <a:lstStyle/>
          <a:p>
            <a:r>
              <a:rPr lang="sr-Cyrl-BA" sz="3200" b="1" dirty="0">
                <a:latin typeface="Calibri" panose="020F0502020204030204" pitchFamily="34" charset="0"/>
                <a:cs typeface="Calibri" panose="020F0502020204030204" pitchFamily="34" charset="0"/>
              </a:rPr>
              <a:t>Основ за израду новог протокола</a:t>
            </a:r>
            <a:endParaRPr lang="en-US" sz="32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3240082-1336-8AAD-B95F-B1EC4EC5585E}"/>
              </a:ext>
            </a:extLst>
          </p:cNvPr>
          <p:cNvSpPr>
            <a:spLocks noGrp="1"/>
          </p:cNvSpPr>
          <p:nvPr>
            <p:ph idx="1"/>
          </p:nvPr>
        </p:nvSpPr>
        <p:spPr>
          <a:xfrm>
            <a:off x="1117309" y="1701800"/>
            <a:ext cx="10157354" cy="5156200"/>
          </a:xfrm>
        </p:spPr>
        <p:txBody>
          <a:bodyPr>
            <a:normAutofit lnSpcReduction="10000"/>
          </a:bodyPr>
          <a:lstStyle/>
          <a:p>
            <a:pPr algn="just">
              <a:buFont typeface="Wingdings" panose="05000000000000000000" pitchFamily="2" charset="2"/>
              <a:buChar char="Ø"/>
            </a:pPr>
            <a:r>
              <a:rPr lang="sr-Cyrl-BA" sz="2400" kern="100" dirty="0">
                <a:effectLst/>
                <a:latin typeface="Calibri" panose="020F0502020204030204" pitchFamily="34" charset="0"/>
                <a:ea typeface="Calibri" panose="020F0502020204030204" pitchFamily="34" charset="0"/>
                <a:cs typeface="Calibri" panose="020F0502020204030204" pitchFamily="34" charset="0"/>
              </a:rPr>
              <a:t>Д</a:t>
            </a:r>
            <a:r>
              <a:rPr lang="sr-Latn-BA" sz="2400" kern="100" dirty="0">
                <a:effectLst/>
                <a:latin typeface="Calibri" panose="020F0502020204030204" pitchFamily="34" charset="0"/>
                <a:ea typeface="Calibri" panose="020F0502020204030204" pitchFamily="34" charset="0"/>
                <a:cs typeface="Calibri" panose="020F0502020204030204" pitchFamily="34" charset="0"/>
              </a:rPr>
              <a:t>инамик</a:t>
            </a:r>
            <a:r>
              <a:rPr lang="sr-Cyrl-BA" sz="2400" kern="100" dirty="0">
                <a:effectLst/>
                <a:latin typeface="Calibri" panose="020F0502020204030204" pitchFamily="34" charset="0"/>
                <a:ea typeface="Calibri" panose="020F0502020204030204" pitchFamily="34" charset="0"/>
                <a:cs typeface="Calibri" panose="020F0502020204030204" pitchFamily="34" charset="0"/>
              </a:rPr>
              <a:t>а</a:t>
            </a:r>
            <a:r>
              <a:rPr lang="sr-Latn-BA" sz="2400" kern="100" dirty="0">
                <a:effectLst/>
                <a:latin typeface="Calibri" panose="020F0502020204030204" pitchFamily="34" charset="0"/>
                <a:ea typeface="Calibri" panose="020F0502020204030204" pitchFamily="34" charset="0"/>
                <a:cs typeface="Calibri" panose="020F0502020204030204" pitchFamily="34" charset="0"/>
              </a:rPr>
              <a:t> и феноменологиј</a:t>
            </a:r>
            <a:r>
              <a:rPr lang="sr-Cyrl-BA" sz="2400" kern="100" dirty="0">
                <a:effectLst/>
                <a:latin typeface="Calibri" panose="020F0502020204030204" pitchFamily="34" charset="0"/>
                <a:ea typeface="Calibri" panose="020F0502020204030204" pitchFamily="34" charset="0"/>
                <a:cs typeface="Calibri" panose="020F0502020204030204" pitchFamily="34" charset="0"/>
              </a:rPr>
              <a:t>а</a:t>
            </a:r>
            <a:r>
              <a:rPr lang="sr-Latn-BA" sz="2400" kern="100" dirty="0">
                <a:effectLst/>
                <a:latin typeface="Calibri" panose="020F0502020204030204" pitchFamily="34" charset="0"/>
                <a:ea typeface="Calibri" panose="020F0502020204030204" pitchFamily="34" charset="0"/>
                <a:cs typeface="Calibri" panose="020F0502020204030204" pitchFamily="34" charset="0"/>
              </a:rPr>
              <a:t> појаве насиља, занемаривања и злостављања у савременом друштву</a:t>
            </a:r>
            <a:r>
              <a:rPr lang="sr-Cyrl-RS" kern="100" dirty="0">
                <a:latin typeface="Calibri" panose="020F0502020204030204" pitchFamily="34" charset="0"/>
                <a:ea typeface="Calibri" panose="020F0502020204030204" pitchFamily="34" charset="0"/>
                <a:cs typeface="Calibri" panose="020F0502020204030204" pitchFamily="34" charset="0"/>
              </a:rPr>
              <a:t>,</a:t>
            </a:r>
          </a:p>
          <a:p>
            <a:pPr algn="just">
              <a:buFont typeface="Wingdings" panose="05000000000000000000" pitchFamily="2" charset="2"/>
              <a:buChar char="Ø"/>
            </a:pPr>
            <a:r>
              <a:rPr lang="sr-Cyrl-BA" sz="2400" kern="100" dirty="0">
                <a:effectLst/>
                <a:latin typeface="Calibri" panose="020F0502020204030204" pitchFamily="34" charset="0"/>
                <a:ea typeface="Calibri" panose="020F0502020204030204" pitchFamily="34" charset="0"/>
                <a:cs typeface="Calibri" panose="020F0502020204030204" pitchFamily="34" charset="0"/>
              </a:rPr>
              <a:t>Нагли, брз</a:t>
            </a:r>
            <a:r>
              <a:rPr lang="sr-Latn-BA" sz="2400" kern="100" dirty="0">
                <a:effectLst/>
                <a:latin typeface="Calibri" panose="020F0502020204030204" pitchFamily="34" charset="0"/>
                <a:ea typeface="Calibri" panose="020F0502020204030204" pitchFamily="34" charset="0"/>
                <a:cs typeface="Calibri" panose="020F0502020204030204" pitchFamily="34" charset="0"/>
              </a:rPr>
              <a:t> развој и </a:t>
            </a:r>
            <a:r>
              <a:rPr lang="sr-Cyrl-BA" sz="2400" kern="100" dirty="0">
                <a:latin typeface="Calibri" panose="020F0502020204030204" pitchFamily="34" charset="0"/>
                <a:ea typeface="Calibri" panose="020F0502020204030204" pitchFamily="34" charset="0"/>
                <a:cs typeface="Calibri" panose="020F0502020204030204" pitchFamily="34" charset="0"/>
              </a:rPr>
              <a:t>напредак с</a:t>
            </a:r>
            <a:r>
              <a:rPr lang="sr-Latn-BA" sz="2400" kern="100" dirty="0">
                <a:effectLst/>
                <a:latin typeface="Calibri" panose="020F0502020204030204" pitchFamily="34" charset="0"/>
                <a:ea typeface="Calibri" panose="020F0502020204030204" pitchFamily="34" charset="0"/>
                <a:cs typeface="Calibri" panose="020F0502020204030204" pitchFamily="34" charset="0"/>
              </a:rPr>
              <a:t>авремених технологија, </a:t>
            </a:r>
            <a:endParaRPr lang="sr-Cyrl-RS" kern="100" dirty="0">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Ø"/>
            </a:pPr>
            <a:r>
              <a:rPr lang="sr-Cyrl-BA" sz="2400" kern="100" dirty="0">
                <a:latin typeface="Calibri" panose="020F0502020204030204" pitchFamily="34" charset="0"/>
                <a:ea typeface="Calibri" panose="020F0502020204030204" pitchFamily="34" charset="0"/>
                <a:cs typeface="Calibri" panose="020F0502020204030204" pitchFamily="34" charset="0"/>
              </a:rPr>
              <a:t>И</a:t>
            </a:r>
            <a:r>
              <a:rPr lang="sr-Latn-BA" sz="2400" kern="100" dirty="0">
                <a:effectLst/>
                <a:latin typeface="Calibri" panose="020F0502020204030204" pitchFamily="34" charset="0"/>
                <a:ea typeface="Calibri" panose="020F0502020204030204" pitchFamily="34" charset="0"/>
                <a:cs typeface="Calibri" panose="020F0502020204030204" pitchFamily="34" charset="0"/>
              </a:rPr>
              <a:t>сказан</a:t>
            </a:r>
            <a:r>
              <a:rPr lang="sr-Cyrl-BA" sz="2400" kern="100" dirty="0">
                <a:effectLst/>
                <a:latin typeface="Calibri" panose="020F0502020204030204" pitchFamily="34" charset="0"/>
                <a:ea typeface="Calibri" panose="020F0502020204030204" pitchFamily="34" charset="0"/>
                <a:cs typeface="Calibri" panose="020F0502020204030204" pitchFamily="34" charset="0"/>
              </a:rPr>
              <a:t>а</a:t>
            </a:r>
            <a:r>
              <a:rPr lang="sr-Latn-BA" sz="2400" kern="100" dirty="0">
                <a:effectLst/>
                <a:latin typeface="Calibri" panose="020F0502020204030204" pitchFamily="34" charset="0"/>
                <a:ea typeface="Calibri" panose="020F0502020204030204" pitchFamily="34" charset="0"/>
                <a:cs typeface="Calibri" panose="020F0502020204030204" pitchFamily="34" charset="0"/>
              </a:rPr>
              <a:t> потреб</a:t>
            </a:r>
            <a:r>
              <a:rPr lang="sr-Cyrl-BA" sz="2400" kern="100" dirty="0">
                <a:effectLst/>
                <a:latin typeface="Calibri" panose="020F0502020204030204" pitchFamily="34" charset="0"/>
                <a:ea typeface="Calibri" panose="020F0502020204030204" pitchFamily="34" charset="0"/>
                <a:cs typeface="Calibri" panose="020F0502020204030204" pitchFamily="34" charset="0"/>
              </a:rPr>
              <a:t>а</a:t>
            </a:r>
            <a:r>
              <a:rPr lang="sr-Latn-BA" sz="2400" kern="100" dirty="0">
                <a:effectLst/>
                <a:latin typeface="Calibri" panose="020F0502020204030204" pitchFamily="34" charset="0"/>
                <a:ea typeface="Calibri" panose="020F0502020204030204" pitchFamily="34" charset="0"/>
                <a:cs typeface="Calibri" panose="020F0502020204030204" pitchFamily="34" charset="0"/>
              </a:rPr>
              <a:t> за јачом и ефективнијом међусекторском сарадњом и подршком, </a:t>
            </a:r>
            <a:endParaRPr lang="sr-Cyrl-RS" kern="100" dirty="0">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Ø"/>
            </a:pPr>
            <a:r>
              <a:rPr lang="sr-Cyrl-BA" sz="2400" kern="100" dirty="0">
                <a:latin typeface="Calibri" panose="020F0502020204030204" pitchFamily="34" charset="0"/>
                <a:ea typeface="Calibri" panose="020F0502020204030204" pitchFamily="34" charset="0"/>
                <a:cs typeface="Calibri" panose="020F0502020204030204" pitchFamily="34" charset="0"/>
              </a:rPr>
              <a:t>О</a:t>
            </a:r>
            <a:r>
              <a:rPr lang="sr-Latn-BA" sz="2400" kern="100" dirty="0">
                <a:effectLst/>
                <a:latin typeface="Calibri" panose="020F0502020204030204" pitchFamily="34" charset="0"/>
                <a:ea typeface="Calibri" panose="020F0502020204030204" pitchFamily="34" charset="0"/>
                <a:cs typeface="Calibri" panose="020F0502020204030204" pitchFamily="34" charset="0"/>
              </a:rPr>
              <a:t>предјељеност за провођење одговорних </a:t>
            </a:r>
            <a:r>
              <a:rPr lang="sr-Cyrl-BA" sz="2400" kern="100" dirty="0">
                <a:effectLst/>
                <a:latin typeface="Calibri" panose="020F0502020204030204" pitchFamily="34" charset="0"/>
                <a:ea typeface="Calibri" panose="020F0502020204030204" pitchFamily="34" charset="0"/>
                <a:cs typeface="Calibri" panose="020F0502020204030204" pitchFamily="34" charset="0"/>
              </a:rPr>
              <a:t>и дјелотворних </a:t>
            </a:r>
            <a:r>
              <a:rPr lang="sr-Latn-BA" sz="2400" kern="100" dirty="0">
                <a:effectLst/>
                <a:latin typeface="Calibri" panose="020F0502020204030204" pitchFamily="34" charset="0"/>
                <a:ea typeface="Calibri" panose="020F0502020204030204" pitchFamily="34" charset="0"/>
                <a:cs typeface="Calibri" panose="020F0502020204030204" pitchFamily="34" charset="0"/>
              </a:rPr>
              <a:t>политика </a:t>
            </a:r>
            <a:r>
              <a:rPr lang="sr-Cyrl-BA" sz="2400" kern="100" dirty="0">
                <a:effectLst/>
                <a:latin typeface="Calibri" panose="020F0502020204030204" pitchFamily="34" charset="0"/>
                <a:ea typeface="Calibri" panose="020F0502020204030204" pitchFamily="34" charset="0"/>
                <a:cs typeface="Calibri" panose="020F0502020204030204" pitchFamily="34" charset="0"/>
              </a:rPr>
              <a:t>заштите и </a:t>
            </a:r>
            <a:r>
              <a:rPr lang="sr-Latn-BA" sz="2400" kern="100" dirty="0">
                <a:effectLst/>
                <a:latin typeface="Calibri" panose="020F0502020204030204" pitchFamily="34" charset="0"/>
                <a:ea typeface="Calibri" panose="020F0502020204030204" pitchFamily="34" charset="0"/>
                <a:cs typeface="Calibri" panose="020F0502020204030204" pitchFamily="34" charset="0"/>
              </a:rPr>
              <a:t>бриге о дјеци</a:t>
            </a:r>
            <a:r>
              <a:rPr lang="sr-Cyrl-RS" sz="2400" kern="100" dirty="0">
                <a:effectLst/>
                <a:latin typeface="Calibri" panose="020F0502020204030204" pitchFamily="34" charset="0"/>
                <a:ea typeface="Calibri" panose="020F0502020204030204" pitchFamily="34" charset="0"/>
                <a:cs typeface="Calibri" panose="020F0502020204030204" pitchFamily="34" charset="0"/>
              </a:rPr>
              <a:t>,</a:t>
            </a:r>
          </a:p>
          <a:p>
            <a:pPr algn="just">
              <a:buFont typeface="Wingdings" panose="05000000000000000000" pitchFamily="2" charset="2"/>
              <a:buChar char="Ø"/>
            </a:pPr>
            <a:r>
              <a:rPr lang="sr-Cyrl-RS" kern="100" dirty="0">
                <a:latin typeface="Calibri" panose="020F0502020204030204" pitchFamily="34" charset="0"/>
                <a:ea typeface="Calibri" panose="020F0502020204030204" pitchFamily="34" charset="0"/>
                <a:cs typeface="Calibri" panose="020F0502020204030204" pitchFamily="34" charset="0"/>
              </a:rPr>
              <a:t>Програм </a:t>
            </a:r>
            <a:r>
              <a:rPr lang="sr-Cyrl-RS" kern="100" dirty="0" err="1">
                <a:latin typeface="Calibri" panose="020F0502020204030204" pitchFamily="34" charset="0"/>
                <a:ea typeface="Calibri" panose="020F0502020204030204" pitchFamily="34" charset="0"/>
                <a:cs typeface="Calibri" panose="020F0502020204030204" pitchFamily="34" charset="0"/>
              </a:rPr>
              <a:t>мјера</a:t>
            </a:r>
            <a:r>
              <a:rPr lang="sr-Cyrl-RS" kern="100" dirty="0">
                <a:latin typeface="Calibri" panose="020F0502020204030204" pitchFamily="34" charset="0"/>
                <a:ea typeface="Calibri" panose="020F0502020204030204" pitchFamily="34" charset="0"/>
                <a:cs typeface="Calibri" panose="020F0502020204030204" pitchFamily="34" charset="0"/>
              </a:rPr>
              <a:t> за јачање </a:t>
            </a:r>
            <a:r>
              <a:rPr lang="sr-Cyrl-RS" kern="100" dirty="0" err="1">
                <a:latin typeface="Calibri" panose="020F0502020204030204" pitchFamily="34" charset="0"/>
                <a:ea typeface="Calibri" panose="020F0502020204030204" pitchFamily="34" charset="0"/>
                <a:cs typeface="Calibri" panose="020F0502020204030204" pitchFamily="34" charset="0"/>
              </a:rPr>
              <a:t>безбједности</a:t>
            </a:r>
            <a:r>
              <a:rPr lang="sr-Cyrl-RS" kern="100" dirty="0">
                <a:latin typeface="Calibri" panose="020F0502020204030204" pitchFamily="34" charset="0"/>
                <a:ea typeface="Calibri" panose="020F0502020204030204" pitchFamily="34" charset="0"/>
                <a:cs typeface="Calibri" panose="020F0502020204030204" pitchFamily="34" charset="0"/>
              </a:rPr>
              <a:t> и спречавање насиља у основним и средњим школама и ђачким домовима Републике Српске (</a:t>
            </a:r>
            <a:r>
              <a:rPr lang="sr-Cyrl-RS" kern="100" dirty="0" err="1">
                <a:latin typeface="Calibri" panose="020F0502020204030204" pitchFamily="34" charset="0"/>
                <a:ea typeface="Calibri" panose="020F0502020204030204" pitchFamily="34" charset="0"/>
                <a:cs typeface="Calibri" panose="020F0502020204030204" pitchFamily="34" charset="0"/>
              </a:rPr>
              <a:t>мјера</a:t>
            </a:r>
            <a:r>
              <a:rPr lang="sr-Cyrl-RS" kern="100" dirty="0">
                <a:latin typeface="Calibri" panose="020F0502020204030204" pitchFamily="34" charset="0"/>
                <a:ea typeface="Calibri" panose="020F0502020204030204" pitchFamily="34" charset="0"/>
                <a:cs typeface="Calibri" panose="020F0502020204030204" pitchFamily="34" charset="0"/>
              </a:rPr>
              <a:t> 1.3. активност: </a:t>
            </a:r>
            <a:r>
              <a:rPr lang="sr-Cyrl-RS" kern="100" dirty="0" err="1">
                <a:latin typeface="Calibri" panose="020F0502020204030204" pitchFamily="34" charset="0"/>
                <a:ea typeface="Calibri" panose="020F0502020204030204" pitchFamily="34" charset="0"/>
                <a:cs typeface="Calibri" panose="020F0502020204030204" pitchFamily="34" charset="0"/>
              </a:rPr>
              <a:t>донијети</a:t>
            </a:r>
            <a:r>
              <a:rPr lang="sr-Cyrl-RS" kern="100" dirty="0">
                <a:latin typeface="Calibri" panose="020F0502020204030204" pitchFamily="34" charset="0"/>
                <a:ea typeface="Calibri" panose="020F0502020204030204" pitchFamily="34" charset="0"/>
                <a:cs typeface="Calibri" panose="020F0502020204030204" pitchFamily="34" charset="0"/>
              </a:rPr>
              <a:t> обједињен протокол о поступању у случају насиља, злостављања или занемаривања </a:t>
            </a:r>
            <a:r>
              <a:rPr lang="sr-Cyrl-RS" kern="100" dirty="0" err="1">
                <a:latin typeface="Calibri" panose="020F0502020204030204" pitchFamily="34" charset="0"/>
                <a:ea typeface="Calibri" panose="020F0502020204030204" pitchFamily="34" charset="0"/>
                <a:cs typeface="Calibri" panose="020F0502020204030204" pitchFamily="34" charset="0"/>
              </a:rPr>
              <a:t>дјеце</a:t>
            </a:r>
            <a:r>
              <a:rPr lang="sr-Cyrl-RS" kern="100" dirty="0">
                <a:latin typeface="Calibri" panose="020F0502020204030204" pitchFamily="34" charset="0"/>
                <a:ea typeface="Calibri" panose="020F0502020204030204" pitchFamily="34" charset="0"/>
                <a:cs typeface="Calibri" panose="020F0502020204030204" pitchFamily="34" charset="0"/>
              </a:rPr>
              <a:t> и протокол о поступању у случају </a:t>
            </a:r>
            <a:r>
              <a:rPr lang="sr-Cyrl-RS" kern="100" dirty="0" err="1">
                <a:latin typeface="Calibri" panose="020F0502020204030204" pitchFamily="34" charset="0"/>
                <a:ea typeface="Calibri" panose="020F0502020204030204" pitchFamily="34" charset="0"/>
                <a:cs typeface="Calibri" panose="020F0502020204030204" pitchFamily="34" charset="0"/>
              </a:rPr>
              <a:t>вршњачког</a:t>
            </a:r>
            <a:r>
              <a:rPr lang="sr-Cyrl-RS" kern="100" dirty="0">
                <a:latin typeface="Calibri" panose="020F0502020204030204" pitchFamily="34" charset="0"/>
                <a:ea typeface="Calibri" panose="020F0502020204030204" pitchFamily="34" charset="0"/>
                <a:cs typeface="Calibri" panose="020F0502020204030204" pitchFamily="34" charset="0"/>
              </a:rPr>
              <a:t> насиља).</a:t>
            </a:r>
            <a:endParaRPr lang="en-US" dirty="0"/>
          </a:p>
        </p:txBody>
      </p:sp>
    </p:spTree>
    <p:extLst>
      <p:ext uri="{BB962C8B-B14F-4D97-AF65-F5344CB8AC3E}">
        <p14:creationId xmlns:p14="http://schemas.microsoft.com/office/powerpoint/2010/main" val="152482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36EDD-A0FA-3ED6-4905-3E3D11960F16}"/>
              </a:ext>
            </a:extLst>
          </p:cNvPr>
          <p:cNvSpPr>
            <a:spLocks noGrp="1"/>
          </p:cNvSpPr>
          <p:nvPr>
            <p:ph type="title"/>
          </p:nvPr>
        </p:nvSpPr>
        <p:spPr>
          <a:xfrm>
            <a:off x="1117309" y="76200"/>
            <a:ext cx="10157354" cy="1143000"/>
          </a:xfrm>
        </p:spPr>
        <p:txBody>
          <a:bodyPr>
            <a:normAutofit/>
          </a:bodyPr>
          <a:lstStyle/>
          <a:p>
            <a:r>
              <a:rPr lang="sr-Cyrl-BA" sz="3200" b="1" dirty="0">
                <a:latin typeface="Calibri" panose="020F0502020204030204" pitchFamily="34" charset="0"/>
                <a:cs typeface="Calibri" panose="020F0502020204030204" pitchFamily="34" charset="0"/>
              </a:rPr>
              <a:t>Основна намјера израде протокола</a:t>
            </a:r>
            <a:endParaRPr lang="en-US" sz="32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96594BF-DCFE-8ADE-FFC7-A13F8A442677}"/>
              </a:ext>
            </a:extLst>
          </p:cNvPr>
          <p:cNvSpPr>
            <a:spLocks noGrp="1"/>
          </p:cNvSpPr>
          <p:nvPr>
            <p:ph idx="1"/>
          </p:nvPr>
        </p:nvSpPr>
        <p:spPr/>
        <p:txBody>
          <a:bodyPr/>
          <a:lstStyle/>
          <a:p>
            <a:pPr marL="0" indent="0" algn="just">
              <a:lnSpc>
                <a:spcPct val="107000"/>
              </a:lnSpc>
              <a:spcAft>
                <a:spcPts val="800"/>
              </a:spcAft>
              <a:buNone/>
            </a:pPr>
            <a:r>
              <a:rPr lang="sr-Latn-BA" sz="2400" kern="100" dirty="0">
                <a:effectLst/>
                <a:latin typeface="Calibri" panose="020F0502020204030204" pitchFamily="34" charset="0"/>
                <a:ea typeface="Calibri" panose="020F0502020204030204" pitchFamily="34" charset="0"/>
                <a:cs typeface="Times New Roman" panose="02020603050405020304" pitchFamily="18" charset="0"/>
              </a:rPr>
              <a:t>1) заштита најбољих интереса и права дјетета с циљем очувања дјететовог физичког и психичког здравља, опште добробити дјететовог сазријевања на путу стицања зрелости, спријечавања неповољних услова социјализације који могу штетити интегритету и развоју дјететове личности; и </a:t>
            </a:r>
          </a:p>
          <a:p>
            <a:pPr marL="0" indent="0" algn="just">
              <a:lnSpc>
                <a:spcPct val="107000"/>
              </a:lnSpc>
              <a:spcAft>
                <a:spcPts val="800"/>
              </a:spcAft>
              <a:buNone/>
            </a:pPr>
            <a:r>
              <a:rPr lang="sr-Latn-BA" sz="2400" kern="100" dirty="0">
                <a:effectLst/>
                <a:latin typeface="Calibri" panose="020F0502020204030204" pitchFamily="34" charset="0"/>
                <a:ea typeface="Calibri" panose="020F0502020204030204" pitchFamily="34" charset="0"/>
                <a:cs typeface="Times New Roman" panose="02020603050405020304" pitchFamily="18" charset="0"/>
              </a:rPr>
              <a:t>2) унапређење </a:t>
            </a:r>
            <a:r>
              <a:rPr lang="sr-Cyrl-BA" sz="2400" kern="100" dirty="0">
                <a:effectLst/>
                <a:latin typeface="Calibri" panose="020F0502020204030204" pitchFamily="34" charset="0"/>
                <a:ea typeface="Calibri" panose="020F0502020204030204" pitchFamily="34" charset="0"/>
                <a:cs typeface="Times New Roman" panose="02020603050405020304" pitchFamily="18" charset="0"/>
              </a:rPr>
              <a:t>међу</a:t>
            </a:r>
            <a:r>
              <a:rPr lang="sr-Latn-BA" sz="2400" kern="100" dirty="0">
                <a:effectLst/>
                <a:latin typeface="Calibri" panose="020F0502020204030204" pitchFamily="34" charset="0"/>
                <a:ea typeface="Calibri" panose="020F0502020204030204" pitchFamily="34" charset="0"/>
                <a:cs typeface="Times New Roman" panose="02020603050405020304" pitchFamily="18" charset="0"/>
              </a:rPr>
              <a:t>секторске </a:t>
            </a:r>
            <a:r>
              <a:rPr lang="sr-Cyrl-BA" sz="2400" kern="100" dirty="0">
                <a:effectLst/>
                <a:latin typeface="Calibri" panose="020F0502020204030204" pitchFamily="34" charset="0"/>
                <a:ea typeface="Calibri" panose="020F0502020204030204" pitchFamily="34" charset="0"/>
                <a:cs typeface="Times New Roman" panose="02020603050405020304" pitchFamily="18" charset="0"/>
              </a:rPr>
              <a:t>(и </a:t>
            </a:r>
            <a:r>
              <a:rPr lang="sr-Cyrl-BA" sz="2400" kern="100" dirty="0" err="1">
                <a:effectLst/>
                <a:latin typeface="Calibri" panose="020F0502020204030204" pitchFamily="34" charset="0"/>
                <a:ea typeface="Calibri" panose="020F0502020204030204" pitchFamily="34" charset="0"/>
                <a:cs typeface="Times New Roman" panose="02020603050405020304" pitchFamily="18" charset="0"/>
              </a:rPr>
              <a:t>међуинституционалне</a:t>
            </a:r>
            <a:r>
              <a:rPr lang="sr-Cyrl-BA"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sr-Latn-BA" sz="2400" kern="100" dirty="0">
                <a:effectLst/>
                <a:latin typeface="Calibri" panose="020F0502020204030204" pitchFamily="34" charset="0"/>
                <a:ea typeface="Calibri" panose="020F0502020204030204" pitchFamily="34" charset="0"/>
                <a:cs typeface="Times New Roman" panose="02020603050405020304" pitchFamily="18" charset="0"/>
              </a:rPr>
              <a:t>сарадње с циљем преузимања одговорне социјалне контроле државних институција и установа, те правовремене и </a:t>
            </a:r>
            <a:r>
              <a:rPr lang="sr-Cyrl-RS" sz="2400" kern="100" dirty="0" err="1">
                <a:effectLst/>
                <a:latin typeface="Calibri" panose="020F0502020204030204" pitchFamily="34" charset="0"/>
                <a:ea typeface="Calibri" panose="020F0502020204030204" pitchFamily="34" charset="0"/>
                <a:cs typeface="Times New Roman" panose="02020603050405020304" pitchFamily="18" charset="0"/>
              </a:rPr>
              <a:t>дјелотворне</a:t>
            </a:r>
            <a:r>
              <a:rPr lang="sr-Cyrl-R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sr-Latn-BA" sz="2400" kern="100" dirty="0">
                <a:effectLst/>
                <a:latin typeface="Calibri" panose="020F0502020204030204" pitchFamily="34" charset="0"/>
                <a:ea typeface="Calibri" panose="020F0502020204030204" pitchFamily="34" charset="0"/>
                <a:cs typeface="Times New Roman" panose="02020603050405020304" pitchFamily="18" charset="0"/>
              </a:rPr>
              <a:t>заштите дјечијих права и интереса усљед изложености дјеце насиљу, занемаривању и злостављању. </a:t>
            </a:r>
          </a:p>
          <a:p>
            <a:endParaRPr lang="en-US" dirty="0"/>
          </a:p>
        </p:txBody>
      </p:sp>
    </p:spTree>
    <p:extLst>
      <p:ext uri="{BB962C8B-B14F-4D97-AF65-F5344CB8AC3E}">
        <p14:creationId xmlns:p14="http://schemas.microsoft.com/office/powerpoint/2010/main" val="49465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8EBC0-35C9-3E9A-5AD8-D050E0799609}"/>
              </a:ext>
            </a:extLst>
          </p:cNvPr>
          <p:cNvSpPr>
            <a:spLocks noGrp="1"/>
          </p:cNvSpPr>
          <p:nvPr>
            <p:ph type="title"/>
          </p:nvPr>
        </p:nvSpPr>
        <p:spPr/>
        <p:txBody>
          <a:bodyPr>
            <a:normAutofit/>
          </a:bodyPr>
          <a:lstStyle/>
          <a:p>
            <a:r>
              <a:rPr lang="sr-Cyrl-RS" sz="3200" b="1" dirty="0">
                <a:latin typeface="Calibri" panose="020F0502020204030204" pitchFamily="34" charset="0"/>
                <a:cs typeface="Calibri" panose="020F0502020204030204" pitchFamily="34" charset="0"/>
              </a:rPr>
              <a:t>Принципи на којима се заснива Протокол </a:t>
            </a:r>
            <a:endParaRPr lang="en-US" sz="32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76219C8-3A9A-B9E8-747A-F127B59EA5AC}"/>
              </a:ext>
            </a:extLst>
          </p:cNvPr>
          <p:cNvSpPr>
            <a:spLocks noGrp="1"/>
          </p:cNvSpPr>
          <p:nvPr>
            <p:ph idx="1"/>
          </p:nvPr>
        </p:nvSpPr>
        <p:spPr/>
        <p:txBody>
          <a:bodyPr/>
          <a:lstStyle/>
          <a:p>
            <a:pPr>
              <a:buFont typeface="Wingdings" panose="05000000000000000000" pitchFamily="2" charset="2"/>
              <a:buChar char="v"/>
            </a:pPr>
            <a:endParaRPr lang="sr-Cyrl-RS" sz="1800" b="1"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r>
              <a:rPr lang="sr-Latn-BA" b="1" dirty="0">
                <a:effectLst/>
                <a:latin typeface="Calibri" panose="020F0502020204030204" pitchFamily="34" charset="0"/>
                <a:ea typeface="Calibri" panose="020F0502020204030204" pitchFamily="34" charset="0"/>
                <a:cs typeface="Times New Roman" panose="02020603050405020304" pitchFamily="18" charset="0"/>
              </a:rPr>
              <a:t>Право дјетета на живот, опстанак и развој</a:t>
            </a:r>
            <a:endParaRPr lang="sr-Cyrl-RS" b="1"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r>
              <a:rPr lang="sr-Cyrl-BA" b="1" dirty="0">
                <a:effectLst/>
                <a:latin typeface="Calibri" panose="020F0502020204030204" pitchFamily="34" charset="0"/>
                <a:ea typeface="Calibri" panose="020F0502020204030204" pitchFamily="34" charset="0"/>
                <a:cs typeface="Times New Roman" panose="02020603050405020304" pitchFamily="18" charset="0"/>
              </a:rPr>
              <a:t>Принцип најбољег интереса </a:t>
            </a:r>
            <a:r>
              <a:rPr lang="sr-Cyrl-BA" b="1" dirty="0" err="1">
                <a:effectLst/>
                <a:latin typeface="Calibri" panose="020F0502020204030204" pitchFamily="34" charset="0"/>
                <a:ea typeface="Calibri" panose="020F0502020204030204" pitchFamily="34" charset="0"/>
                <a:cs typeface="Times New Roman" panose="02020603050405020304" pitchFamily="18" charset="0"/>
              </a:rPr>
              <a:t>дјетета</a:t>
            </a:r>
            <a:endParaRPr lang="sr-Cyrl-BA" b="1"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r>
              <a:rPr lang="sr-Cyrl-BA" b="1" dirty="0">
                <a:effectLst/>
                <a:latin typeface="Calibri" panose="020F0502020204030204" pitchFamily="34" charset="0"/>
                <a:ea typeface="Calibri" panose="020F0502020204030204" pitchFamily="34" charset="0"/>
                <a:cs typeface="Times New Roman" panose="02020603050405020304" pitchFamily="18" charset="0"/>
              </a:rPr>
              <a:t>Принцип недискриминације</a:t>
            </a:r>
          </a:p>
          <a:p>
            <a:pPr>
              <a:buFont typeface="Wingdings" panose="05000000000000000000" pitchFamily="2" charset="2"/>
              <a:buChar char="v"/>
            </a:pPr>
            <a:r>
              <a:rPr lang="sr-Cyrl-BA" b="1" dirty="0">
                <a:effectLst/>
                <a:latin typeface="Calibri" panose="020F0502020204030204" pitchFamily="34" charset="0"/>
                <a:ea typeface="Calibri" panose="020F0502020204030204" pitchFamily="34" charset="0"/>
                <a:cs typeface="Times New Roman" panose="02020603050405020304" pitchFamily="18" charset="0"/>
              </a:rPr>
              <a:t>Право </a:t>
            </a:r>
            <a:r>
              <a:rPr lang="sr-Cyrl-BA" b="1" dirty="0" err="1">
                <a:effectLst/>
                <a:latin typeface="Calibri" panose="020F0502020204030204" pitchFamily="34" charset="0"/>
                <a:ea typeface="Calibri" panose="020F0502020204030204" pitchFamily="34" charset="0"/>
                <a:cs typeface="Times New Roman" panose="02020603050405020304" pitchFamily="18" charset="0"/>
              </a:rPr>
              <a:t>дјетета</a:t>
            </a:r>
            <a:r>
              <a:rPr lang="sr-Cyrl-BA" b="1" dirty="0">
                <a:effectLst/>
                <a:latin typeface="Calibri" panose="020F0502020204030204" pitchFamily="34" charset="0"/>
                <a:ea typeface="Calibri" panose="020F0502020204030204" pitchFamily="34" charset="0"/>
                <a:cs typeface="Times New Roman" panose="02020603050405020304" pitchFamily="18" charset="0"/>
              </a:rPr>
              <a:t> на учешће – партиципацију</a:t>
            </a:r>
          </a:p>
          <a:p>
            <a:pPr>
              <a:buFont typeface="Wingdings" panose="05000000000000000000" pitchFamily="2" charset="2"/>
              <a:buChar char="v"/>
            </a:pPr>
            <a:r>
              <a:rPr lang="sr-Cyrl-BA" b="1" dirty="0">
                <a:effectLst/>
                <a:latin typeface="Calibri" panose="020F0502020204030204" pitchFamily="34" charset="0"/>
                <a:ea typeface="Calibri" panose="020F0502020204030204" pitchFamily="34" charset="0"/>
                <a:cs typeface="Times New Roman" panose="02020603050405020304" pitchFamily="18" charset="0"/>
              </a:rPr>
              <a:t>Право </a:t>
            </a:r>
            <a:r>
              <a:rPr lang="sr-Cyrl-BA" b="1" dirty="0" err="1">
                <a:effectLst/>
                <a:latin typeface="Calibri" panose="020F0502020204030204" pitchFamily="34" charset="0"/>
                <a:ea typeface="Calibri" panose="020F0502020204030204" pitchFamily="34" charset="0"/>
                <a:cs typeface="Times New Roman" panose="02020603050405020304" pitchFamily="18" charset="0"/>
              </a:rPr>
              <a:t>дјетета</a:t>
            </a:r>
            <a:r>
              <a:rPr lang="sr-Cyrl-BA" b="1" dirty="0">
                <a:effectLst/>
                <a:latin typeface="Calibri" panose="020F0502020204030204" pitchFamily="34" charset="0"/>
                <a:ea typeface="Calibri" panose="020F0502020204030204" pitchFamily="34" charset="0"/>
                <a:cs typeface="Times New Roman" panose="02020603050405020304" pitchFamily="18" charset="0"/>
              </a:rPr>
              <a:t> на приватност</a:t>
            </a:r>
            <a:endParaRPr lang="en-US" dirty="0"/>
          </a:p>
        </p:txBody>
      </p:sp>
    </p:spTree>
    <p:extLst>
      <p:ext uri="{BB962C8B-B14F-4D97-AF65-F5344CB8AC3E}">
        <p14:creationId xmlns:p14="http://schemas.microsoft.com/office/powerpoint/2010/main" val="91100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9F0D7-DE73-B026-C996-6217743E2BD1}"/>
              </a:ext>
            </a:extLst>
          </p:cNvPr>
          <p:cNvSpPr>
            <a:spLocks noGrp="1"/>
          </p:cNvSpPr>
          <p:nvPr>
            <p:ph type="title"/>
          </p:nvPr>
        </p:nvSpPr>
        <p:spPr/>
        <p:txBody>
          <a:bodyPr>
            <a:normAutofit/>
          </a:bodyPr>
          <a:lstStyle/>
          <a:p>
            <a:r>
              <a:rPr lang="sr-Cyrl-RS" sz="3200" b="1" dirty="0">
                <a:latin typeface="Calibri" panose="020F0502020204030204" pitchFamily="34" charset="0"/>
                <a:cs typeface="Calibri" panose="020F0502020204030204" pitchFamily="34" charset="0"/>
              </a:rPr>
              <a:t>Појмовно одређење</a:t>
            </a:r>
            <a:endParaRPr lang="en-US" sz="32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3F316CD-F6DE-C0F6-9BEE-46F14ECE8A09}"/>
              </a:ext>
            </a:extLst>
          </p:cNvPr>
          <p:cNvSpPr>
            <a:spLocks noGrp="1"/>
          </p:cNvSpPr>
          <p:nvPr>
            <p:ph idx="1"/>
          </p:nvPr>
        </p:nvSpPr>
        <p:spPr/>
        <p:txBody>
          <a:bodyPr>
            <a:normAutofit fontScale="85000" lnSpcReduction="20000"/>
          </a:bodyPr>
          <a:lstStyle/>
          <a:p>
            <a:pPr marL="0" indent="0" algn="just">
              <a:buNone/>
            </a:pPr>
            <a:r>
              <a:rPr lang="sr-Cyrl-RS" dirty="0">
                <a:latin typeface="Calibri" panose="020F0502020204030204" pitchFamily="34" charset="0"/>
                <a:cs typeface="Calibri" panose="020F0502020204030204" pitchFamily="34" charset="0"/>
              </a:rPr>
              <a:t>НАСИЉЕ</a:t>
            </a:r>
          </a:p>
          <a:p>
            <a:pPr marL="0" indent="0" algn="just">
              <a:buNone/>
            </a:pPr>
            <a:r>
              <a:rPr lang="sr-Latn-BA" dirty="0">
                <a:effectLst/>
                <a:latin typeface="Calibri" panose="020F0502020204030204" pitchFamily="34" charset="0"/>
                <a:ea typeface="Calibri" panose="020F0502020204030204" pitchFamily="34" charset="0"/>
                <a:cs typeface="Times New Roman" panose="02020603050405020304" pitchFamily="18" charset="0"/>
              </a:rPr>
              <a:t>Термин насиље обухвата све облике наношења повреде и штете дјетету</a:t>
            </a:r>
            <a:r>
              <a:rPr lang="sr-Cyrl-RS" dirty="0">
                <a:effectLst/>
                <a:latin typeface="Calibri" panose="020F0502020204030204" pitchFamily="34" charset="0"/>
                <a:ea typeface="Calibri" panose="020F0502020204030204" pitchFamily="34" charset="0"/>
                <a:cs typeface="Times New Roman" panose="02020603050405020304" pitchFamily="18" charset="0"/>
              </a:rPr>
              <a:t>. </a:t>
            </a:r>
            <a:r>
              <a:rPr lang="sr-Latn-BA" dirty="0">
                <a:effectLst/>
                <a:latin typeface="Calibri" panose="020F0502020204030204" pitchFamily="34" charset="0"/>
                <a:ea typeface="Calibri" panose="020F0502020204030204" pitchFamily="34" charset="0"/>
                <a:cs typeface="Times New Roman" panose="02020603050405020304" pitchFamily="18" charset="0"/>
              </a:rPr>
              <a:t>Дјеца могу истовремено бити изложена различитим облицима насиља (физичком, психичком, сексуалном и другом) на различитим мјестима (породица, школа, друштвене мреже), од различитих </a:t>
            </a:r>
            <a:r>
              <a:rPr lang="sr-Cyrl-BA" dirty="0">
                <a:effectLst/>
                <a:latin typeface="Calibri" panose="020F0502020204030204" pitchFamily="34" charset="0"/>
                <a:ea typeface="Calibri" panose="020F0502020204030204" pitchFamily="34" charset="0"/>
                <a:cs typeface="Times New Roman" panose="02020603050405020304" pitchFamily="18" charset="0"/>
              </a:rPr>
              <a:t>лица</a:t>
            </a:r>
            <a:r>
              <a:rPr lang="sr-Latn-BA" dirty="0">
                <a:effectLst/>
                <a:latin typeface="Calibri" panose="020F0502020204030204" pitchFamily="34" charset="0"/>
                <a:ea typeface="Calibri" panose="020F0502020204030204" pitchFamily="34" charset="0"/>
                <a:cs typeface="Times New Roman" panose="02020603050405020304" pitchFamily="18" charset="0"/>
              </a:rPr>
              <a:t> (одраслих и дјеце, појединаца или група). </a:t>
            </a:r>
            <a:endParaRPr lang="sr-Cyrl-RS"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sr-Cyrl-RS" dirty="0">
                <a:latin typeface="Calibri" panose="020F0502020204030204" pitchFamily="34" charset="0"/>
                <a:cs typeface="Calibri" panose="020F0502020204030204" pitchFamily="34" charset="0"/>
              </a:rPr>
              <a:t>ЗАНЕМАРИВАЊЕ</a:t>
            </a:r>
          </a:p>
          <a:p>
            <a:pPr marL="0" indent="0" algn="just">
              <a:buNone/>
            </a:pPr>
            <a:r>
              <a:rPr lang="sr-Cyrl-BA" kern="100" dirty="0">
                <a:latin typeface="Calibri" panose="020F0502020204030204" pitchFamily="34" charset="0"/>
                <a:ea typeface="Calibri" panose="020F0502020204030204" pitchFamily="34" charset="0"/>
                <a:cs typeface="Calibri" panose="020F0502020204030204" pitchFamily="34" charset="0"/>
              </a:rPr>
              <a:t>Занемаривање подразумијева недостатак одговарајуће бриге и </a:t>
            </a:r>
            <a:r>
              <a:rPr lang="sr-Cyrl-BA" kern="100" dirty="0" err="1">
                <a:latin typeface="Calibri" panose="020F0502020204030204" pitchFamily="34" charset="0"/>
                <a:ea typeface="Calibri" panose="020F0502020204030204" pitchFamily="34" charset="0"/>
                <a:cs typeface="Calibri" panose="020F0502020204030204" pitchFamily="34" charset="0"/>
              </a:rPr>
              <a:t>његе</a:t>
            </a:r>
            <a:r>
              <a:rPr lang="sr-Cyrl-BA" kern="100" dirty="0">
                <a:latin typeface="Calibri" panose="020F0502020204030204" pitchFamily="34" charset="0"/>
                <a:ea typeface="Calibri" panose="020F0502020204030204" pitchFamily="34" charset="0"/>
                <a:cs typeface="Calibri" panose="020F0502020204030204" pitchFamily="34" charset="0"/>
              </a:rPr>
              <a:t> </a:t>
            </a:r>
            <a:r>
              <a:rPr lang="sr-Cyrl-BA" kern="100" dirty="0" err="1">
                <a:latin typeface="Calibri" panose="020F0502020204030204" pitchFamily="34" charset="0"/>
                <a:ea typeface="Calibri" panose="020F0502020204030204" pitchFamily="34" charset="0"/>
                <a:cs typeface="Calibri" panose="020F0502020204030204" pitchFamily="34" charset="0"/>
              </a:rPr>
              <a:t>дјетета</a:t>
            </a:r>
            <a:r>
              <a:rPr lang="sr-Cyrl-BA" kern="100" dirty="0">
                <a:latin typeface="Calibri" panose="020F0502020204030204" pitchFamily="34" charset="0"/>
                <a:ea typeface="Calibri" panose="020F0502020204030204" pitchFamily="34" charset="0"/>
                <a:cs typeface="Calibri" panose="020F0502020204030204" pitchFamily="34" charset="0"/>
              </a:rPr>
              <a:t>, односно пропуштање задовољења дјечијих потреба које могу битно утицати на дјететов физички и психички развој.</a:t>
            </a:r>
          </a:p>
          <a:p>
            <a:pPr marL="0" indent="0" algn="just">
              <a:buNone/>
            </a:pPr>
            <a:r>
              <a:rPr lang="sr-Cyrl-RS" dirty="0">
                <a:latin typeface="Calibri" panose="020F0502020204030204" pitchFamily="34" charset="0"/>
                <a:cs typeface="Calibri" panose="020F0502020204030204" pitchFamily="34" charset="0"/>
              </a:rPr>
              <a:t>ЗЛОСТАВЉАЊЕ </a:t>
            </a:r>
          </a:p>
          <a:p>
            <a:pPr marL="0" indent="0" algn="just">
              <a:buNone/>
            </a:pPr>
            <a:r>
              <a:rPr lang="sr-Latn-BA" dirty="0">
                <a:latin typeface="Calibri" panose="020F0502020204030204" pitchFamily="34" charset="0"/>
                <a:ea typeface="Calibri" panose="020F0502020204030204" pitchFamily="34" charset="0"/>
                <a:cs typeface="Times New Roman" panose="02020603050405020304" pitchFamily="18" charset="0"/>
              </a:rPr>
              <a:t>Термин злостављање има уже појмовно значање од термина насиља. Уз овај појам се обично везују облици насиља који се понављају, односно који имају континуитет или који имају тенденцију да се понове. </a:t>
            </a:r>
            <a:endParaRPr lang="en-US" dirty="0">
              <a:latin typeface="Calibri" panose="020F0502020204030204" pitchFamily="34" charset="0"/>
              <a:cs typeface="Calibri" panose="020F0502020204030204" pitchFamily="34" charset="0"/>
            </a:endParaRPr>
          </a:p>
          <a:p>
            <a:pPr marL="0" indent="0" algn="just">
              <a:buNone/>
            </a:pPr>
            <a:endParaRPr lang="sr-Cyrl-RS" sz="2800" dirty="0">
              <a:latin typeface="Calibri" panose="020F0502020204030204" pitchFamily="34" charset="0"/>
              <a:cs typeface="Calibri" panose="020F0502020204030204" pitchFamily="34" charset="0"/>
            </a:endParaRPr>
          </a:p>
          <a:p>
            <a:pPr marL="0" indent="0" algn="just">
              <a:buNone/>
            </a:pPr>
            <a:endParaRPr lang="sr-Cyrl-RS" dirty="0">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415061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6435-6C21-019A-498D-EB7DF70D1B94}"/>
              </a:ext>
            </a:extLst>
          </p:cNvPr>
          <p:cNvSpPr>
            <a:spLocks noGrp="1"/>
          </p:cNvSpPr>
          <p:nvPr>
            <p:ph type="title"/>
          </p:nvPr>
        </p:nvSpPr>
        <p:spPr/>
        <p:txBody>
          <a:bodyPr>
            <a:normAutofit/>
          </a:bodyPr>
          <a:lstStyle/>
          <a:p>
            <a:r>
              <a:rPr lang="sr-Cyrl-RS" sz="3200" dirty="0">
                <a:solidFill>
                  <a:schemeClr val="tx1"/>
                </a:solidFill>
                <a:latin typeface="Calibri" panose="020F0502020204030204" pitchFamily="34" charset="0"/>
                <a:cs typeface="Calibri" panose="020F0502020204030204" pitchFamily="34" charset="0"/>
              </a:rPr>
              <a:t>Протокол садржи сљедеће:</a:t>
            </a:r>
            <a:endParaRPr lang="en-US" sz="3200"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A4FE988-FACA-C830-E9AA-A383EB6DB173}"/>
              </a:ext>
            </a:extLst>
          </p:cNvPr>
          <p:cNvSpPr>
            <a:spLocks noGrp="1"/>
          </p:cNvSpPr>
          <p:nvPr>
            <p:ph idx="1"/>
          </p:nvPr>
        </p:nvSpPr>
        <p:spPr>
          <a:xfrm>
            <a:off x="1117309" y="1701800"/>
            <a:ext cx="10157354" cy="5156200"/>
          </a:xfrm>
        </p:spPr>
        <p:txBody>
          <a:bodyPr>
            <a:normAutofit fontScale="92500" lnSpcReduction="20000"/>
          </a:bodyPr>
          <a:lstStyle/>
          <a:p>
            <a:pPr marL="342900" lvl="0" indent="-342900" algn="just">
              <a:lnSpc>
                <a:spcPct val="107000"/>
              </a:lnSpc>
              <a:buAutoNum type="arabicPeriod"/>
            </a:pPr>
            <a:r>
              <a:rPr lang="sr-Cyrl-BA" sz="2100" kern="100" dirty="0">
                <a:effectLst/>
                <a:latin typeface="Calibri" panose="020F0502020204030204" pitchFamily="34" charset="0"/>
                <a:ea typeface="Calibri" panose="020F0502020204030204" pitchFamily="34" charset="0"/>
                <a:cs typeface="Times New Roman" panose="02020603050405020304" pitchFamily="18" charset="0"/>
              </a:rPr>
              <a:t>у првом, уводном дијелу одређена је основна намјена постојања Протокола, те је указано на сложеност и различитост појавних облика насиља,</a:t>
            </a:r>
          </a:p>
          <a:p>
            <a:pPr marL="342900" lvl="0" indent="-342900" algn="just">
              <a:lnSpc>
                <a:spcPct val="107000"/>
              </a:lnSpc>
              <a:buAutoNum type="arabicPeriod"/>
            </a:pPr>
            <a:r>
              <a:rPr lang="sr-Cyrl-BA" sz="2100" kern="100" dirty="0">
                <a:effectLst/>
                <a:latin typeface="Calibri" panose="020F0502020204030204" pitchFamily="34" charset="0"/>
                <a:ea typeface="Calibri" panose="020F0502020204030204" pitchFamily="34" charset="0"/>
                <a:cs typeface="Times New Roman" panose="02020603050405020304" pitchFamily="18" charset="0"/>
              </a:rPr>
              <a:t>у</a:t>
            </a:r>
            <a:r>
              <a:rPr lang="sr-Latn-BA" sz="2100" kern="100" dirty="0">
                <a:effectLst/>
                <a:latin typeface="Calibri" panose="020F0502020204030204" pitchFamily="34" charset="0"/>
                <a:ea typeface="Calibri" panose="020F0502020204030204" pitchFamily="34" charset="0"/>
                <a:cs typeface="Times New Roman" panose="02020603050405020304" pitchFamily="18" charset="0"/>
              </a:rPr>
              <a:t> другом дијелу Протокола дефинисани су основни принципи на којима се заснива Протокол, а који се односе на права дјетета која се штите овим Протоколом</a:t>
            </a:r>
            <a:r>
              <a:rPr lang="sr-Cyrl-BA" sz="21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buAutoNum type="arabicPeriod"/>
            </a:pPr>
            <a:r>
              <a:rPr lang="sr-Cyrl-BA" sz="2100" kern="100" dirty="0">
                <a:effectLst/>
                <a:latin typeface="Calibri" panose="020F0502020204030204" pitchFamily="34" charset="0"/>
                <a:ea typeface="Calibri" panose="020F0502020204030204" pitchFamily="34" charset="0"/>
                <a:cs typeface="Times New Roman" panose="02020603050405020304" pitchFamily="18" charset="0"/>
              </a:rPr>
              <a:t>т</a:t>
            </a:r>
            <a:r>
              <a:rPr lang="sr-Latn-BA" sz="2100" kern="100" dirty="0">
                <a:effectLst/>
                <a:latin typeface="Calibri" panose="020F0502020204030204" pitchFamily="34" charset="0"/>
                <a:ea typeface="Calibri" panose="020F0502020204030204" pitchFamily="34" charset="0"/>
                <a:cs typeface="Times New Roman" panose="02020603050405020304" pitchFamily="18" charset="0"/>
              </a:rPr>
              <a:t>рећи</a:t>
            </a:r>
            <a:r>
              <a:rPr lang="sr-Cyrl-BA" sz="2100" kern="100" dirty="0">
                <a:effectLst/>
                <a:latin typeface="Calibri" panose="020F0502020204030204" pitchFamily="34" charset="0"/>
                <a:ea typeface="Calibri" panose="020F0502020204030204" pitchFamily="34" charset="0"/>
                <a:cs typeface="Times New Roman" panose="02020603050405020304" pitchFamily="18" charset="0"/>
              </a:rPr>
              <a:t> дио </a:t>
            </a:r>
            <a:r>
              <a:rPr lang="sr-Latn-BA" sz="2100" kern="100" dirty="0">
                <a:effectLst/>
                <a:latin typeface="Calibri" panose="020F0502020204030204" pitchFamily="34" charset="0"/>
                <a:ea typeface="Calibri" panose="020F0502020204030204" pitchFamily="34" charset="0"/>
                <a:cs typeface="Times New Roman" panose="02020603050405020304" pitchFamily="18" charset="0"/>
              </a:rPr>
              <a:t>Протокола нуди одређења појаве насиља, његове врсте и специфичне типове с циљем разумијевања свеобухватности појаве насиља, занемаривања и злостављања дјеце</a:t>
            </a:r>
            <a:r>
              <a:rPr lang="sr-Cyrl-BA" sz="21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buAutoNum type="arabicPeriod"/>
            </a:pPr>
            <a:r>
              <a:rPr lang="sr-Cyrl-BA" sz="2100" kern="100" dirty="0">
                <a:effectLst/>
                <a:latin typeface="Calibri" panose="020F0502020204030204" pitchFamily="34" charset="0"/>
                <a:ea typeface="Calibri" panose="020F0502020204030204" pitchFamily="34" charset="0"/>
                <a:cs typeface="Times New Roman" panose="02020603050405020304" pitchFamily="18" charset="0"/>
              </a:rPr>
              <a:t>ч</a:t>
            </a:r>
            <a:r>
              <a:rPr lang="sr-Latn-BA" sz="2100" kern="100" dirty="0">
                <a:effectLst/>
                <a:latin typeface="Calibri" panose="020F0502020204030204" pitchFamily="34" charset="0"/>
                <a:ea typeface="Calibri" panose="020F0502020204030204" pitchFamily="34" charset="0"/>
                <a:cs typeface="Times New Roman" panose="02020603050405020304" pitchFamily="18" charset="0"/>
              </a:rPr>
              <a:t>етврти дио Протокола представља обавезе надлежних институција у </a:t>
            </a:r>
            <a:r>
              <a:rPr lang="sr-Cyrl-BA" sz="2100" kern="100" dirty="0">
                <a:effectLst/>
                <a:latin typeface="Calibri" panose="020F0502020204030204" pitchFamily="34" charset="0"/>
                <a:ea typeface="Calibri" panose="020F0502020204030204" pitchFamily="34" charset="0"/>
                <a:cs typeface="Times New Roman" panose="02020603050405020304" pitchFamily="18" charset="0"/>
              </a:rPr>
              <a:t>заштити дјеце од насиља, </a:t>
            </a:r>
            <a:r>
              <a:rPr lang="sr-Latn-BA" sz="2100" kern="100" dirty="0">
                <a:effectLst/>
                <a:latin typeface="Calibri" panose="020F0502020204030204" pitchFamily="34" charset="0"/>
                <a:ea typeface="Calibri" panose="020F0502020204030204" pitchFamily="34" charset="0"/>
                <a:cs typeface="Times New Roman" panose="02020603050405020304" pitchFamily="18" charset="0"/>
              </a:rPr>
              <a:t>а у складу са њиховим </a:t>
            </a:r>
            <a:r>
              <a:rPr lang="sr-Cyrl-BA" sz="2100" kern="100" dirty="0">
                <a:effectLst/>
                <a:latin typeface="Calibri" panose="020F0502020204030204" pitchFamily="34" charset="0"/>
                <a:ea typeface="Calibri" panose="020F0502020204030204" pitchFamily="34" charset="0"/>
                <a:cs typeface="Times New Roman" panose="02020603050405020304" pitchFamily="18" charset="0"/>
              </a:rPr>
              <a:t>прописаним</a:t>
            </a:r>
            <a:r>
              <a:rPr lang="sr-Latn-BA" sz="2100" kern="100" dirty="0">
                <a:effectLst/>
                <a:latin typeface="Calibri" panose="020F0502020204030204" pitchFamily="34" charset="0"/>
                <a:ea typeface="Calibri" panose="020F0502020204030204" pitchFamily="34" charset="0"/>
                <a:cs typeface="Times New Roman" panose="02020603050405020304" pitchFamily="18" charset="0"/>
              </a:rPr>
              <a:t> надлежностима</a:t>
            </a:r>
            <a:r>
              <a:rPr lang="sr-Cyrl-BA" sz="21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buAutoNum type="arabicPeriod"/>
            </a:pPr>
            <a:r>
              <a:rPr lang="sr-Cyrl-BA" sz="2100" kern="100" dirty="0">
                <a:effectLst/>
                <a:latin typeface="Calibri" panose="020F0502020204030204" pitchFamily="34" charset="0"/>
                <a:ea typeface="Calibri" panose="020F0502020204030204" pitchFamily="34" charset="0"/>
                <a:cs typeface="Times New Roman" panose="02020603050405020304" pitchFamily="18" charset="0"/>
              </a:rPr>
              <a:t>пети ди</a:t>
            </a:r>
            <a:r>
              <a:rPr lang="sr-Latn-BA" sz="2100" kern="100" dirty="0">
                <a:effectLst/>
                <a:latin typeface="Calibri" panose="020F0502020204030204" pitchFamily="34" charset="0"/>
                <a:ea typeface="Calibri" panose="020F0502020204030204" pitchFamily="34" charset="0"/>
                <a:cs typeface="Times New Roman" panose="02020603050405020304" pitchFamily="18" charset="0"/>
              </a:rPr>
              <a:t>о односи се на међусекторску сарадњу и праћење примјене Протокола</a:t>
            </a:r>
            <a:r>
              <a:rPr lang="sr-Cyrl-BA" sz="21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buAutoNum type="arabicPeriod"/>
            </a:pPr>
            <a:r>
              <a:rPr lang="sr-Cyrl-BA" sz="2100" kern="100" dirty="0">
                <a:effectLst/>
                <a:latin typeface="Calibri" panose="020F0502020204030204" pitchFamily="34" charset="0"/>
                <a:ea typeface="Calibri" panose="020F0502020204030204" pitchFamily="34" charset="0"/>
                <a:cs typeface="Times New Roman" panose="02020603050405020304" pitchFamily="18" charset="0"/>
              </a:rPr>
              <a:t>ш</a:t>
            </a:r>
            <a:r>
              <a:rPr lang="sr-Latn-BA" sz="2100" kern="100" dirty="0">
                <a:effectLst/>
                <a:latin typeface="Calibri" panose="020F0502020204030204" pitchFamily="34" charset="0"/>
                <a:ea typeface="Calibri" panose="020F0502020204030204" pitchFamily="34" charset="0"/>
                <a:cs typeface="Times New Roman" panose="02020603050405020304" pitchFamily="18" charset="0"/>
              </a:rPr>
              <a:t>ести дио Протокола односи се на потребу праћења појавних облика насиља, занемаривања и злостављања дјеце ради одговорног приступа и потребе креирања будућих политика заштите дјеце у Републици и</a:t>
            </a:r>
            <a:endParaRPr lang="sr-Cyrl-R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AutoNum type="arabicPeriod"/>
            </a:pPr>
            <a:r>
              <a:rPr lang="sr-Cyrl-BA" sz="2100" kern="100" dirty="0">
                <a:effectLst/>
                <a:latin typeface="Calibri" panose="020F0502020204030204" pitchFamily="34" charset="0"/>
                <a:ea typeface="Calibri" panose="020F0502020204030204" pitchFamily="34" charset="0"/>
                <a:cs typeface="Times New Roman" panose="02020603050405020304" pitchFamily="18" charset="0"/>
              </a:rPr>
              <a:t>с</a:t>
            </a:r>
            <a:r>
              <a:rPr lang="sr-Latn-BA" sz="2100" kern="100" dirty="0">
                <a:effectLst/>
                <a:latin typeface="Calibri" panose="020F0502020204030204" pitchFamily="34" charset="0"/>
                <a:ea typeface="Calibri" panose="020F0502020204030204" pitchFamily="34" charset="0"/>
                <a:cs typeface="Times New Roman" panose="02020603050405020304" pitchFamily="18" charset="0"/>
              </a:rPr>
              <a:t>едми дио уређује прелазне и завршне одредбе неопходне за примјену Протокола.</a:t>
            </a: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0933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8716F-8F10-E5BC-2C3A-E198A0556385}"/>
              </a:ext>
            </a:extLst>
          </p:cNvPr>
          <p:cNvSpPr>
            <a:spLocks noGrp="1"/>
          </p:cNvSpPr>
          <p:nvPr>
            <p:ph type="title"/>
          </p:nvPr>
        </p:nvSpPr>
        <p:spPr/>
        <p:txBody>
          <a:bodyPr>
            <a:normAutofit/>
          </a:bodyPr>
          <a:lstStyle/>
          <a:p>
            <a:r>
              <a:rPr lang="sr-Cyrl-RS" sz="3200" b="1" dirty="0">
                <a:latin typeface="Calibri" panose="020F0502020204030204" pitchFamily="34" charset="0"/>
                <a:cs typeface="Calibri" panose="020F0502020204030204" pitchFamily="34" charset="0"/>
              </a:rPr>
              <a:t>Врсте насиља</a:t>
            </a:r>
            <a:endParaRPr lang="en-US" sz="32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FDE7C-9A86-A7B5-C1BB-88F80520D003}"/>
              </a:ext>
            </a:extLst>
          </p:cNvPr>
          <p:cNvSpPr>
            <a:spLocks noGrp="1"/>
          </p:cNvSpPr>
          <p:nvPr>
            <p:ph idx="1"/>
          </p:nvPr>
        </p:nvSpPr>
        <p:spPr>
          <a:xfrm>
            <a:off x="379412" y="1701800"/>
            <a:ext cx="11506200" cy="4470400"/>
          </a:xfrm>
        </p:spPr>
        <p:txBody>
          <a:bodyPr/>
          <a:lstStyle/>
          <a:p>
            <a:endParaRPr lang="en-US" dirty="0">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FD712104-42FE-BF6A-7F43-18CC2C936AFB}"/>
              </a:ext>
            </a:extLst>
          </p:cNvPr>
          <p:cNvSpPr/>
          <p:nvPr/>
        </p:nvSpPr>
        <p:spPr>
          <a:xfrm>
            <a:off x="760412" y="1752600"/>
            <a:ext cx="2667000" cy="9144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a:latin typeface="Calibri" panose="020F0502020204030204" pitchFamily="34" charset="0"/>
                <a:cs typeface="Calibri" panose="020F0502020204030204" pitchFamily="34" charset="0"/>
              </a:rPr>
              <a:t>ФИЗИЧКО НАСИЉЕ</a:t>
            </a:r>
            <a:endParaRPr lang="en-US" dirty="0">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98153A99-D74D-758F-B6E3-5E5B0B60674D}"/>
              </a:ext>
            </a:extLst>
          </p:cNvPr>
          <p:cNvSpPr/>
          <p:nvPr/>
        </p:nvSpPr>
        <p:spPr>
          <a:xfrm>
            <a:off x="6856412" y="1701800"/>
            <a:ext cx="2362200" cy="9144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a:latin typeface="Calibri" panose="020F0502020204030204" pitchFamily="34" charset="0"/>
                <a:cs typeface="Calibri" panose="020F0502020204030204" pitchFamily="34" charset="0"/>
              </a:rPr>
              <a:t>СЕКСУАЛНО НАСИЉЕ </a:t>
            </a:r>
            <a:endParaRPr lang="en-US" dirty="0">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84F7883E-A1ED-7E90-3730-5EC155E7343E}"/>
              </a:ext>
            </a:extLst>
          </p:cNvPr>
          <p:cNvSpPr/>
          <p:nvPr/>
        </p:nvSpPr>
        <p:spPr>
          <a:xfrm>
            <a:off x="3732212" y="1752600"/>
            <a:ext cx="2971800" cy="9144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a:latin typeface="Calibri" panose="020F0502020204030204" pitchFamily="34" charset="0"/>
                <a:cs typeface="Calibri" panose="020F0502020204030204" pitchFamily="34" charset="0"/>
              </a:rPr>
              <a:t>ПСИХИЧКО НАСИЉЕ </a:t>
            </a:r>
            <a:endParaRPr lang="en-US" dirty="0">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0BD4AE9A-7C15-13DD-16F6-6202E3FBF8A4}"/>
              </a:ext>
            </a:extLst>
          </p:cNvPr>
          <p:cNvSpPr/>
          <p:nvPr/>
        </p:nvSpPr>
        <p:spPr>
          <a:xfrm>
            <a:off x="9371012" y="1701800"/>
            <a:ext cx="2514600" cy="9144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a:latin typeface="Calibri" panose="020F0502020204030204" pitchFamily="34" charset="0"/>
                <a:cs typeface="Calibri" panose="020F0502020204030204" pitchFamily="34" charset="0"/>
              </a:rPr>
              <a:t>ЗАНЕМАРИВАЊЕ </a:t>
            </a:r>
            <a:endParaRPr lang="en-US" dirty="0">
              <a:latin typeface="Calibri" panose="020F0502020204030204" pitchFamily="34" charset="0"/>
              <a:cs typeface="Calibri" panose="020F0502020204030204" pitchFamily="34" charset="0"/>
            </a:endParaRPr>
          </a:p>
        </p:txBody>
      </p:sp>
      <p:sp>
        <p:nvSpPr>
          <p:cNvPr id="11" name="Arrow: Down 10">
            <a:extLst>
              <a:ext uri="{FF2B5EF4-FFF2-40B4-BE49-F238E27FC236}">
                <a16:creationId xmlns:a16="http://schemas.microsoft.com/office/drawing/2014/main" id="{85608F46-8CB5-16EF-165A-366406D70F14}"/>
              </a:ext>
            </a:extLst>
          </p:cNvPr>
          <p:cNvSpPr/>
          <p:nvPr/>
        </p:nvSpPr>
        <p:spPr>
          <a:xfrm>
            <a:off x="4975796" y="2667000"/>
            <a:ext cx="484632" cy="236220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5D49A5B4-EBF6-0936-2100-537C98165B8C}"/>
              </a:ext>
            </a:extLst>
          </p:cNvPr>
          <p:cNvSpPr/>
          <p:nvPr/>
        </p:nvSpPr>
        <p:spPr>
          <a:xfrm rot="1431945">
            <a:off x="4033964" y="2667000"/>
            <a:ext cx="484632" cy="106680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0E49D5BF-D93C-3635-AA5D-969ECA2FB8CA}"/>
              </a:ext>
            </a:extLst>
          </p:cNvPr>
          <p:cNvSpPr/>
          <p:nvPr/>
        </p:nvSpPr>
        <p:spPr>
          <a:xfrm rot="20201164">
            <a:off x="5953670" y="2667000"/>
            <a:ext cx="484632" cy="978408"/>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2C2A2E2-92B1-7E24-E2EC-38E2CC97BB7E}"/>
              </a:ext>
            </a:extLst>
          </p:cNvPr>
          <p:cNvSpPr/>
          <p:nvPr/>
        </p:nvSpPr>
        <p:spPr>
          <a:xfrm>
            <a:off x="2360612" y="3701366"/>
            <a:ext cx="2523301" cy="946834"/>
          </a:xfrm>
          <a:prstGeom prst="ellipse">
            <a:avLst/>
          </a:prstGeom>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dirty="0">
                <a:latin typeface="Calibri" panose="020F0502020204030204" pitchFamily="34" charset="0"/>
                <a:cs typeface="Calibri" panose="020F0502020204030204" pitchFamily="34" charset="0"/>
              </a:rPr>
              <a:t>Емоционално злостављање</a:t>
            </a:r>
            <a:endParaRPr lang="en-US" sz="2000" dirty="0">
              <a:latin typeface="Calibri" panose="020F0502020204030204" pitchFamily="34" charset="0"/>
              <a:cs typeface="Calibri" panose="020F0502020204030204" pitchFamily="34" charset="0"/>
            </a:endParaRPr>
          </a:p>
        </p:txBody>
      </p:sp>
      <p:sp>
        <p:nvSpPr>
          <p:cNvPr id="15" name="Oval 14">
            <a:extLst>
              <a:ext uri="{FF2B5EF4-FFF2-40B4-BE49-F238E27FC236}">
                <a16:creationId xmlns:a16="http://schemas.microsoft.com/office/drawing/2014/main" id="{884F29E8-5177-1AF0-9DEA-0962A4F1653C}"/>
              </a:ext>
            </a:extLst>
          </p:cNvPr>
          <p:cNvSpPr/>
          <p:nvPr/>
        </p:nvSpPr>
        <p:spPr>
          <a:xfrm>
            <a:off x="3838872" y="5059524"/>
            <a:ext cx="2865140" cy="914400"/>
          </a:xfrm>
          <a:prstGeom prst="ellipse">
            <a:avLst/>
          </a:prstGeom>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dirty="0">
                <a:latin typeface="Calibri" panose="020F0502020204030204" pitchFamily="34" charset="0"/>
                <a:cs typeface="Calibri" panose="020F0502020204030204" pitchFamily="34" charset="0"/>
              </a:rPr>
              <a:t>Социјално злостављање</a:t>
            </a:r>
            <a:endParaRPr lang="en-US" sz="2000" dirty="0">
              <a:latin typeface="Calibri" panose="020F0502020204030204" pitchFamily="34" charset="0"/>
              <a:cs typeface="Calibri" panose="020F0502020204030204" pitchFamily="34" charset="0"/>
            </a:endParaRPr>
          </a:p>
        </p:txBody>
      </p:sp>
      <p:sp>
        <p:nvSpPr>
          <p:cNvPr id="16" name="Oval 15">
            <a:extLst>
              <a:ext uri="{FF2B5EF4-FFF2-40B4-BE49-F238E27FC236}">
                <a16:creationId xmlns:a16="http://schemas.microsoft.com/office/drawing/2014/main" id="{C13A6EFD-A5EA-7C10-B913-03867DB69670}"/>
              </a:ext>
            </a:extLst>
          </p:cNvPr>
          <p:cNvSpPr/>
          <p:nvPr/>
        </p:nvSpPr>
        <p:spPr>
          <a:xfrm>
            <a:off x="5552310" y="3629499"/>
            <a:ext cx="2362199" cy="1090568"/>
          </a:xfrm>
          <a:prstGeom prst="ellipse">
            <a:avLst/>
          </a:prstGeom>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dirty="0">
                <a:latin typeface="Calibri" panose="020F0502020204030204" pitchFamily="34" charset="0"/>
                <a:cs typeface="Calibri" panose="020F0502020204030204" pitchFamily="34" charset="0"/>
              </a:rPr>
              <a:t>Економско злостављање</a:t>
            </a:r>
            <a:endParaRPr lang="en-US" sz="2000" dirty="0">
              <a:latin typeface="Calibri" panose="020F0502020204030204" pitchFamily="34" charset="0"/>
              <a:cs typeface="Calibri" panose="020F0502020204030204" pitchFamily="34" charset="0"/>
            </a:endParaRPr>
          </a:p>
        </p:txBody>
      </p:sp>
      <p:sp>
        <p:nvSpPr>
          <p:cNvPr id="18" name="Arrow: Down 17">
            <a:extLst>
              <a:ext uri="{FF2B5EF4-FFF2-40B4-BE49-F238E27FC236}">
                <a16:creationId xmlns:a16="http://schemas.microsoft.com/office/drawing/2014/main" id="{AD73476C-C892-BAAB-8058-E0DCDDCDBA82}"/>
              </a:ext>
            </a:extLst>
          </p:cNvPr>
          <p:cNvSpPr/>
          <p:nvPr/>
        </p:nvSpPr>
        <p:spPr>
          <a:xfrm>
            <a:off x="9772709" y="2667239"/>
            <a:ext cx="484632" cy="978408"/>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4ABB6A9B-6F39-C492-4C16-8E919105C6A2}"/>
              </a:ext>
            </a:extLst>
          </p:cNvPr>
          <p:cNvSpPr/>
          <p:nvPr/>
        </p:nvSpPr>
        <p:spPr>
          <a:xfrm rot="21429970">
            <a:off x="11079143" y="2661387"/>
            <a:ext cx="484632" cy="1830482"/>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16A655A-1217-423D-3162-80BB824BAE7E}"/>
              </a:ext>
            </a:extLst>
          </p:cNvPr>
          <p:cNvSpPr/>
          <p:nvPr/>
        </p:nvSpPr>
        <p:spPr>
          <a:xfrm>
            <a:off x="9048036" y="3686025"/>
            <a:ext cx="1744182" cy="914400"/>
          </a:xfrm>
          <a:prstGeom prst="ellipse">
            <a:avLst/>
          </a:prstGeom>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dirty="0">
                <a:latin typeface="Calibri" panose="020F0502020204030204" pitchFamily="34" charset="0"/>
                <a:cs typeface="Calibri" panose="020F0502020204030204" pitchFamily="34" charset="0"/>
              </a:rPr>
              <a:t>физичко</a:t>
            </a:r>
            <a:endParaRPr lang="en-US" sz="2000" dirty="0">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E6FFEB25-2655-6A7F-45C6-8A4D553BD044}"/>
              </a:ext>
            </a:extLst>
          </p:cNvPr>
          <p:cNvSpPr/>
          <p:nvPr/>
        </p:nvSpPr>
        <p:spPr>
          <a:xfrm>
            <a:off x="10455496" y="4720067"/>
            <a:ext cx="1744182" cy="914400"/>
          </a:xfrm>
          <a:prstGeom prst="ellipse">
            <a:avLst/>
          </a:prstGeom>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dirty="0">
                <a:latin typeface="Calibri" panose="020F0502020204030204" pitchFamily="34" charset="0"/>
                <a:cs typeface="Calibri" panose="020F0502020204030204" pitchFamily="34" charset="0"/>
              </a:rPr>
              <a:t>емоционално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366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A6E44-87E9-26CC-E548-44801BB50D7F}"/>
              </a:ext>
            </a:extLst>
          </p:cNvPr>
          <p:cNvSpPr>
            <a:spLocks noGrp="1"/>
          </p:cNvSpPr>
          <p:nvPr>
            <p:ph type="title"/>
          </p:nvPr>
        </p:nvSpPr>
        <p:spPr/>
        <p:txBody>
          <a:bodyPr>
            <a:normAutofit/>
          </a:bodyPr>
          <a:lstStyle/>
          <a:p>
            <a:r>
              <a:rPr lang="sr-Cyrl-RS" sz="3200" b="1" dirty="0">
                <a:latin typeface="Calibri" panose="020F0502020204030204" pitchFamily="34" charset="0"/>
                <a:cs typeface="Calibri" panose="020F0502020204030204" pitchFamily="34" charset="0"/>
              </a:rPr>
              <a:t>Специфичне врсте насиља</a:t>
            </a:r>
            <a:endParaRPr lang="en-US" sz="3200" dirty="0"/>
          </a:p>
        </p:txBody>
      </p:sp>
      <p:pic>
        <p:nvPicPr>
          <p:cNvPr id="2050" name="Picture 2" descr="Predavanje o vršnjačkom nasilju – JU SŠC „NIKOLA TESLA” BROD">
            <a:extLst>
              <a:ext uri="{FF2B5EF4-FFF2-40B4-BE49-F238E27FC236}">
                <a16:creationId xmlns:a16="http://schemas.microsoft.com/office/drawing/2014/main" id="{7C751257-4D0D-5B6C-3DD5-9E6168D670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37612" y="1981201"/>
            <a:ext cx="2437051" cy="1981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DE24D61-EE7B-6202-083E-F0C92C26A151}"/>
              </a:ext>
            </a:extLst>
          </p:cNvPr>
          <p:cNvSpPr txBox="1"/>
          <p:nvPr/>
        </p:nvSpPr>
        <p:spPr>
          <a:xfrm>
            <a:off x="1117309" y="1720840"/>
            <a:ext cx="7720303" cy="4524315"/>
          </a:xfrm>
          <a:prstGeom prst="rect">
            <a:avLst/>
          </a:prstGeom>
          <a:noFill/>
        </p:spPr>
        <p:txBody>
          <a:bodyPr wrap="square">
            <a:spAutoFit/>
          </a:bodyPr>
          <a:lstStyle/>
          <a:p>
            <a:pPr marL="0" indent="0">
              <a:buNone/>
            </a:pPr>
            <a:r>
              <a:rPr lang="sr-Cyrl-RS" b="1" dirty="0">
                <a:latin typeface="Calibri" panose="020F0502020204030204" pitchFamily="34" charset="0"/>
                <a:cs typeface="Calibri" panose="020F0502020204030204" pitchFamily="34" charset="0"/>
              </a:rPr>
              <a:t>ВРШЊАЧКО НАСИЉЕ И НАСИЉЕ У ШКОЛИ </a:t>
            </a:r>
          </a:p>
          <a:p>
            <a:pPr marL="0" indent="0">
              <a:buNone/>
            </a:pPr>
            <a:endParaRPr lang="sr-Cyrl-RS" dirty="0">
              <a:latin typeface="Calibri" panose="020F0502020204030204" pitchFamily="34" charset="0"/>
              <a:cs typeface="Calibri" panose="020F0502020204030204" pitchFamily="34" charset="0"/>
            </a:endParaRPr>
          </a:p>
          <a:p>
            <a:pPr marL="0" indent="0" algn="just">
              <a:buNone/>
            </a:pPr>
            <a:r>
              <a:rPr lang="sr-Latn-RS" sz="2400" dirty="0">
                <a:latin typeface="Calibri" panose="020F0502020204030204" pitchFamily="34" charset="0"/>
                <a:cs typeface="Calibri" panose="020F0502020204030204" pitchFamily="34" charset="0"/>
              </a:rPr>
              <a:t>-</a:t>
            </a:r>
            <a:r>
              <a:rPr lang="sr-Cyrl-RS" sz="2400" dirty="0">
                <a:latin typeface="Calibri" panose="020F0502020204030204" pitchFamily="34" charset="0"/>
                <a:cs typeface="Calibri" panose="020F0502020204030204" pitchFamily="34" charset="0"/>
              </a:rPr>
              <a:t>насиље које се дешава међу </a:t>
            </a:r>
            <a:r>
              <a:rPr lang="sr-Cyrl-RS" sz="2400" dirty="0" err="1">
                <a:latin typeface="Calibri" panose="020F0502020204030204" pitchFamily="34" charset="0"/>
                <a:cs typeface="Calibri" panose="020F0502020204030204" pitchFamily="34" charset="0"/>
              </a:rPr>
              <a:t>дјецом</a:t>
            </a:r>
            <a:r>
              <a:rPr lang="sr-Cyrl-RS" sz="2400" dirty="0">
                <a:latin typeface="Calibri" panose="020F0502020204030204" pitchFamily="34" charset="0"/>
                <a:cs typeface="Calibri" panose="020F0502020204030204" pitchFamily="34" charset="0"/>
              </a:rPr>
              <a:t> истог или приближног календарског узраста.</a:t>
            </a:r>
          </a:p>
          <a:p>
            <a:pPr marL="0" indent="0" algn="just">
              <a:buNone/>
            </a:pPr>
            <a:endParaRPr lang="sr-Cyrl-RS" sz="2400" dirty="0">
              <a:latin typeface="Calibri" panose="020F0502020204030204" pitchFamily="34" charset="0"/>
              <a:cs typeface="Calibri" panose="020F0502020204030204" pitchFamily="34" charset="0"/>
            </a:endParaRPr>
          </a:p>
          <a:p>
            <a:pPr marL="0" indent="0" algn="just">
              <a:buNone/>
            </a:pPr>
            <a:r>
              <a:rPr lang="sr-Cyrl-RS" sz="2400" dirty="0">
                <a:latin typeface="Calibri" panose="020F0502020204030204" pitchFamily="34" charset="0"/>
                <a:cs typeface="Calibri" panose="020F0502020204030204" pitchFamily="34" charset="0"/>
              </a:rPr>
              <a:t>Може бити: физичко, психичко, сексуално, директно и индиректно, а према учесталости континуирано или повремено.</a:t>
            </a:r>
          </a:p>
          <a:p>
            <a:pPr marL="0" indent="0">
              <a:buNone/>
            </a:pPr>
            <a:endParaRPr lang="sr-Cyrl-RS" sz="2400" dirty="0">
              <a:latin typeface="Calibri" panose="020F0502020204030204" pitchFamily="34" charset="0"/>
              <a:cs typeface="Calibri" panose="020F0502020204030204" pitchFamily="34" charset="0"/>
            </a:endParaRPr>
          </a:p>
          <a:p>
            <a:pPr marL="0" indent="0">
              <a:buNone/>
            </a:pPr>
            <a:r>
              <a:rPr lang="sr-Cyrl-RS" dirty="0">
                <a:latin typeface="Calibri" panose="020F0502020204030204" pitchFamily="34" charset="0"/>
                <a:cs typeface="Calibri" panose="020F0502020204030204" pitchFamily="34" charset="0"/>
              </a:rPr>
              <a:t>Посебна врста насиља која се често доводи у везу са </a:t>
            </a:r>
            <a:r>
              <a:rPr lang="sr-Cyrl-RS" dirty="0" err="1">
                <a:latin typeface="Calibri" panose="020F0502020204030204" pitchFamily="34" charset="0"/>
                <a:cs typeface="Calibri" panose="020F0502020204030204" pitchFamily="34" charset="0"/>
              </a:rPr>
              <a:t>вршњачким</a:t>
            </a:r>
            <a:r>
              <a:rPr lang="sr-Cyrl-RS" dirty="0">
                <a:latin typeface="Calibri" panose="020F0502020204030204" pitchFamily="34" charset="0"/>
                <a:cs typeface="Calibri" panose="020F0502020204030204" pitchFamily="34" charset="0"/>
              </a:rPr>
              <a:t> насиљем у школи: силеџијство, малтретирање, угњетавање и кињење.</a:t>
            </a:r>
            <a:endParaRPr lang="sr-Cyrl-R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828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1FF08-C898-85BC-9A73-A795B69191D0}"/>
              </a:ext>
            </a:extLst>
          </p:cNvPr>
          <p:cNvSpPr>
            <a:spLocks noGrp="1"/>
          </p:cNvSpPr>
          <p:nvPr>
            <p:ph type="title"/>
          </p:nvPr>
        </p:nvSpPr>
        <p:spPr/>
        <p:txBody>
          <a:bodyPr>
            <a:normAutofit/>
          </a:bodyPr>
          <a:lstStyle/>
          <a:p>
            <a:r>
              <a:rPr lang="sr-Cyrl-RS" sz="3200" b="1" dirty="0">
                <a:latin typeface="Calibri" panose="020F0502020204030204" pitchFamily="34" charset="0"/>
                <a:cs typeface="Calibri" panose="020F0502020204030204" pitchFamily="34" charset="0"/>
              </a:rPr>
              <a:t>Специфичне врсте насиља</a:t>
            </a:r>
            <a:endParaRPr lang="en-US" sz="32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722A778-D34B-D92E-7159-839E7F2C541B}"/>
              </a:ext>
            </a:extLst>
          </p:cNvPr>
          <p:cNvSpPr>
            <a:spLocks noGrp="1"/>
          </p:cNvSpPr>
          <p:nvPr>
            <p:ph idx="1"/>
          </p:nvPr>
        </p:nvSpPr>
        <p:spPr>
          <a:xfrm>
            <a:off x="1117309" y="1473200"/>
            <a:ext cx="10458180" cy="5232400"/>
          </a:xfrm>
        </p:spPr>
        <p:txBody>
          <a:bodyPr/>
          <a:lstStyle/>
          <a:p>
            <a:pPr marL="0" indent="0">
              <a:buNone/>
            </a:pPr>
            <a:r>
              <a:rPr lang="sr-Cyrl-RS" b="1" dirty="0">
                <a:latin typeface="Calibri" panose="020F0502020204030204" pitchFamily="34" charset="0"/>
                <a:cs typeface="Calibri" panose="020F0502020204030204" pitchFamily="34" charset="0"/>
              </a:rPr>
              <a:t>НАСИЉЕ НАД ДЈЕЦОМ У ДИГИТАЛНОМ ОКРУЖЕЊУ</a:t>
            </a:r>
          </a:p>
          <a:p>
            <a:pPr marL="0" indent="0">
              <a:lnSpc>
                <a:spcPct val="100000"/>
              </a:lnSpc>
              <a:spcBef>
                <a:spcPts val="0"/>
              </a:spcBef>
              <a:buNone/>
            </a:pPr>
            <a:r>
              <a:rPr lang="sr-Cyrl-RS" dirty="0">
                <a:latin typeface="Calibri" panose="020F0502020204030204" pitchFamily="34" charset="0"/>
                <a:cs typeface="Calibri" panose="020F0502020204030204" pitchFamily="34" charset="0"/>
              </a:rPr>
              <a:t>Обухвата неке облике насиља уз употребу дигиталне технологије. </a:t>
            </a:r>
            <a:endParaRPr lang="sr-Latn-RS" dirty="0">
              <a:latin typeface="Calibri" panose="020F0502020204030204" pitchFamily="34" charset="0"/>
              <a:cs typeface="Calibri" panose="020F0502020204030204" pitchFamily="34" charset="0"/>
            </a:endParaRPr>
          </a:p>
          <a:p>
            <a:pPr marL="0" indent="0">
              <a:lnSpc>
                <a:spcPct val="100000"/>
              </a:lnSpc>
              <a:spcBef>
                <a:spcPts val="0"/>
              </a:spcBef>
              <a:buNone/>
            </a:pPr>
            <a:r>
              <a:rPr lang="sr-Cyrl-RS" dirty="0">
                <a:latin typeface="Calibri" panose="020F0502020204030204" pitchFamily="34" charset="0"/>
                <a:cs typeface="Calibri" panose="020F0502020204030204" pitchFamily="34" charset="0"/>
              </a:rPr>
              <a:t>Насиље путем интернета –</a:t>
            </a:r>
            <a:r>
              <a:rPr lang="sr-Cyrl-RS" b="1" dirty="0">
                <a:latin typeface="Calibri" panose="020F0502020204030204" pitchFamily="34" charset="0"/>
                <a:cs typeface="Calibri" panose="020F0502020204030204" pitchFamily="34" charset="0"/>
              </a:rPr>
              <a:t> </a:t>
            </a:r>
            <a:r>
              <a:rPr lang="sr-Cyrl-RS" b="1" dirty="0" err="1">
                <a:latin typeface="Calibri" panose="020F0502020204030204" pitchFamily="34" charset="0"/>
                <a:cs typeface="Calibri" panose="020F0502020204030204" pitchFamily="34" charset="0"/>
              </a:rPr>
              <a:t>сајбербулинг</a:t>
            </a:r>
            <a:r>
              <a:rPr lang="sr-Cyrl-RS" b="1" dirty="0">
                <a:latin typeface="Calibri" panose="020F0502020204030204" pitchFamily="34" charset="0"/>
                <a:cs typeface="Calibri" panose="020F0502020204030204" pitchFamily="34" charset="0"/>
              </a:rPr>
              <a:t> </a:t>
            </a:r>
            <a:r>
              <a:rPr lang="sr-Cyrl-RS" dirty="0">
                <a:latin typeface="Calibri" panose="020F0502020204030204" pitchFamily="34" charset="0"/>
                <a:cs typeface="Calibri" panose="020F0502020204030204" pitchFamily="34" charset="0"/>
              </a:rPr>
              <a:t>(</a:t>
            </a:r>
            <a:r>
              <a:rPr lang="sr-Latn-RS" dirty="0">
                <a:latin typeface="Calibri" panose="020F0502020204030204" pitchFamily="34" charset="0"/>
                <a:cs typeface="Calibri" panose="020F0502020204030204" pitchFamily="34" charset="0"/>
              </a:rPr>
              <a:t>cyberbullying).</a:t>
            </a:r>
            <a:endParaRPr lang="sr-Cyrl-RS" dirty="0">
              <a:latin typeface="Calibri" panose="020F0502020204030204" pitchFamily="34" charset="0"/>
              <a:cs typeface="Calibri" panose="020F0502020204030204" pitchFamily="34" charset="0"/>
            </a:endParaRPr>
          </a:p>
          <a:p>
            <a:pPr marL="0" indent="0">
              <a:lnSpc>
                <a:spcPct val="100000"/>
              </a:lnSpc>
              <a:spcBef>
                <a:spcPts val="0"/>
              </a:spcBef>
              <a:buNone/>
            </a:pPr>
            <a:r>
              <a:rPr lang="sr-Cyrl-RS" dirty="0">
                <a:latin typeface="Calibri" panose="020F0502020204030204" pitchFamily="34" charset="0"/>
                <a:cs typeface="Calibri" panose="020F0502020204030204" pitchFamily="34" charset="0"/>
              </a:rPr>
              <a:t>Насиље путем интернета сексуалне природе </a:t>
            </a:r>
            <a:r>
              <a:rPr lang="sr-Cyrl-RS" b="1" dirty="0" err="1">
                <a:latin typeface="Calibri" panose="020F0502020204030204" pitchFamily="34" charset="0"/>
                <a:cs typeface="Calibri" panose="020F0502020204030204" pitchFamily="34" charset="0"/>
              </a:rPr>
              <a:t>груминг</a:t>
            </a:r>
            <a:r>
              <a:rPr lang="sr-Cyrl-RS" b="1" dirty="0">
                <a:latin typeface="Calibri" panose="020F0502020204030204" pitchFamily="34" charset="0"/>
                <a:cs typeface="Calibri" panose="020F0502020204030204" pitchFamily="34" charset="0"/>
              </a:rPr>
              <a:t> </a:t>
            </a:r>
          </a:p>
          <a:p>
            <a:pPr marL="0" indent="0">
              <a:lnSpc>
                <a:spcPct val="100000"/>
              </a:lnSpc>
              <a:spcBef>
                <a:spcPts val="0"/>
              </a:spcBef>
              <a:buNone/>
            </a:pPr>
            <a:r>
              <a:rPr lang="sr-Cyrl-RS" dirty="0">
                <a:latin typeface="Calibri" panose="020F0502020204030204" pitchFamily="34" charset="0"/>
                <a:cs typeface="Calibri" panose="020F0502020204030204" pitchFamily="34" charset="0"/>
              </a:rPr>
              <a:t>(</a:t>
            </a:r>
            <a:r>
              <a:rPr lang="sr-Latn-RS" dirty="0">
                <a:latin typeface="Calibri" panose="020F0502020204030204" pitchFamily="34" charset="0"/>
                <a:cs typeface="Calibri" panose="020F0502020204030204" pitchFamily="34" charset="0"/>
              </a:rPr>
              <a:t>grooming).</a:t>
            </a:r>
          </a:p>
          <a:p>
            <a:pPr marL="0" indent="0">
              <a:lnSpc>
                <a:spcPct val="100000"/>
              </a:lnSpc>
              <a:spcBef>
                <a:spcPts val="0"/>
              </a:spcBef>
              <a:buNone/>
            </a:pPr>
            <a:r>
              <a:rPr lang="sr-Cyrl-RS" dirty="0">
                <a:latin typeface="Calibri" panose="020F0502020204030204" pitchFamily="34" charset="0"/>
                <a:cs typeface="Calibri" panose="020F0502020204030204" pitchFamily="34" charset="0"/>
              </a:rPr>
              <a:t>Изложеност </a:t>
            </a:r>
            <a:r>
              <a:rPr lang="sr-Cyrl-RS" dirty="0" err="1">
                <a:latin typeface="Calibri" panose="020F0502020204030204" pitchFamily="34" charset="0"/>
                <a:cs typeface="Calibri" panose="020F0502020204030204" pitchFamily="34" charset="0"/>
              </a:rPr>
              <a:t>дјеце</a:t>
            </a:r>
            <a:r>
              <a:rPr lang="sr-Cyrl-RS" dirty="0">
                <a:latin typeface="Calibri" panose="020F0502020204030204" pitchFamily="34" charset="0"/>
                <a:cs typeface="Calibri" panose="020F0502020204030204" pitchFamily="34" charset="0"/>
              </a:rPr>
              <a:t> сексуалним садржајима - </a:t>
            </a:r>
            <a:r>
              <a:rPr lang="sr-Cyrl-RS" b="1" dirty="0" err="1">
                <a:latin typeface="Calibri" panose="020F0502020204030204" pitchFamily="34" charset="0"/>
                <a:cs typeface="Calibri" panose="020F0502020204030204" pitchFamily="34" charset="0"/>
              </a:rPr>
              <a:t>секстинг</a:t>
            </a:r>
            <a:r>
              <a:rPr lang="sr-Cyrl-RS" dirty="0">
                <a:latin typeface="Calibri" panose="020F0502020204030204" pitchFamily="34" charset="0"/>
                <a:cs typeface="Calibri" panose="020F0502020204030204" pitchFamily="34" charset="0"/>
              </a:rPr>
              <a:t> </a:t>
            </a:r>
          </a:p>
          <a:p>
            <a:pPr marL="0" indent="0">
              <a:lnSpc>
                <a:spcPct val="100000"/>
              </a:lnSpc>
              <a:spcBef>
                <a:spcPts val="0"/>
              </a:spcBef>
              <a:buNone/>
            </a:pPr>
            <a:r>
              <a:rPr lang="sr-Latn-RS" dirty="0">
                <a:latin typeface="Calibri" panose="020F0502020204030204" pitchFamily="34" charset="0"/>
                <a:cs typeface="Calibri" panose="020F0502020204030204" pitchFamily="34" charset="0"/>
              </a:rPr>
              <a:t>(sexsting).</a:t>
            </a:r>
          </a:p>
          <a:p>
            <a:pPr marL="0" indent="0">
              <a:lnSpc>
                <a:spcPct val="100000"/>
              </a:lnSpc>
              <a:spcBef>
                <a:spcPts val="0"/>
              </a:spcBef>
              <a:buNone/>
            </a:pPr>
            <a:r>
              <a:rPr lang="sr-Cyrl-RS" dirty="0">
                <a:latin typeface="Calibri" panose="020F0502020204030204" pitchFamily="34" charset="0"/>
                <a:cs typeface="Calibri" panose="020F0502020204030204" pitchFamily="34" charset="0"/>
              </a:rPr>
              <a:t>Изнуђивање сексуалних услуга – </a:t>
            </a:r>
            <a:r>
              <a:rPr lang="sr-Cyrl-RS" b="1" dirty="0" err="1">
                <a:latin typeface="Calibri" panose="020F0502020204030204" pitchFamily="34" charset="0"/>
                <a:cs typeface="Calibri" panose="020F0502020204030204" pitchFamily="34" charset="0"/>
              </a:rPr>
              <a:t>сексторшн</a:t>
            </a:r>
            <a:r>
              <a:rPr lang="sr-Cyrl-RS" dirty="0">
                <a:latin typeface="Calibri" panose="020F0502020204030204" pitchFamily="34" charset="0"/>
                <a:cs typeface="Calibri" panose="020F0502020204030204" pitchFamily="34" charset="0"/>
              </a:rPr>
              <a:t> </a:t>
            </a:r>
            <a:r>
              <a:rPr lang="sr-Latn-RS" dirty="0">
                <a:latin typeface="Calibri" panose="020F0502020204030204" pitchFamily="34" charset="0"/>
                <a:cs typeface="Calibri" panose="020F0502020204030204" pitchFamily="34" charset="0"/>
              </a:rPr>
              <a:t>(sextortion).</a:t>
            </a:r>
          </a:p>
          <a:p>
            <a:pPr marL="0" indent="0">
              <a:lnSpc>
                <a:spcPct val="100000"/>
              </a:lnSpc>
              <a:spcBef>
                <a:spcPts val="0"/>
              </a:spcBef>
              <a:buNone/>
            </a:pPr>
            <a:r>
              <a:rPr lang="sr-Cyrl-RS" dirty="0">
                <a:latin typeface="Calibri" panose="020F0502020204030204" pitchFamily="34" charset="0"/>
                <a:cs typeface="Calibri" panose="020F0502020204030204" pitchFamily="34" charset="0"/>
              </a:rPr>
              <a:t>Пренос уживо материјала сексуалног злостављања </a:t>
            </a:r>
            <a:r>
              <a:rPr lang="sr-Cyrl-RS" dirty="0" err="1">
                <a:latin typeface="Calibri" panose="020F0502020204030204" pitchFamily="34" charset="0"/>
                <a:cs typeface="Calibri" panose="020F0502020204030204" pitchFamily="34" charset="0"/>
              </a:rPr>
              <a:t>дјеце</a:t>
            </a:r>
            <a:r>
              <a:rPr lang="sr-Cyrl-RS" dirty="0">
                <a:latin typeface="Calibri" panose="020F0502020204030204" pitchFamily="34" charset="0"/>
                <a:cs typeface="Calibri" panose="020F0502020204030204" pitchFamily="34" charset="0"/>
              </a:rPr>
              <a:t> на интернету – </a:t>
            </a:r>
            <a:r>
              <a:rPr lang="sr-Cyrl-RS" b="1" dirty="0" err="1">
                <a:latin typeface="Calibri" panose="020F0502020204030204" pitchFamily="34" charset="0"/>
                <a:cs typeface="Calibri" panose="020F0502020204030204" pitchFamily="34" charset="0"/>
              </a:rPr>
              <a:t>лајвстрим</a:t>
            </a:r>
            <a:r>
              <a:rPr lang="sr-Cyrl-RS" dirty="0">
                <a:latin typeface="Calibri" panose="020F0502020204030204" pitchFamily="34" charset="0"/>
                <a:cs typeface="Calibri" panose="020F0502020204030204" pitchFamily="34" charset="0"/>
              </a:rPr>
              <a:t> (</a:t>
            </a:r>
            <a:r>
              <a:rPr lang="sr-Latn-RS" dirty="0">
                <a:latin typeface="Calibri" panose="020F0502020204030204" pitchFamily="34" charset="0"/>
                <a:cs typeface="Calibri" panose="020F0502020204030204" pitchFamily="34" charset="0"/>
              </a:rPr>
              <a:t>live stream).</a:t>
            </a:r>
            <a:r>
              <a:rPr lang="sr-Cyrl-RS" dirty="0">
                <a:latin typeface="Calibri" panose="020F0502020204030204" pitchFamily="34" charset="0"/>
                <a:cs typeface="Calibri" panose="020F0502020204030204" pitchFamily="34" charset="0"/>
              </a:rPr>
              <a:t> </a:t>
            </a:r>
          </a:p>
          <a:p>
            <a:pPr marL="0" indent="0">
              <a:lnSpc>
                <a:spcPct val="100000"/>
              </a:lnSpc>
              <a:spcBef>
                <a:spcPts val="0"/>
              </a:spcBef>
              <a:buNone/>
            </a:pPr>
            <a:endParaRPr lang="sr-Cyrl-RS" dirty="0">
              <a:latin typeface="Calibri" panose="020F0502020204030204" pitchFamily="34" charset="0"/>
              <a:cs typeface="Calibri" panose="020F0502020204030204" pitchFamily="34" charset="0"/>
            </a:endParaRPr>
          </a:p>
          <a:p>
            <a:pPr marL="0" indent="0">
              <a:lnSpc>
                <a:spcPct val="100000"/>
              </a:lnSpc>
              <a:spcBef>
                <a:spcPts val="0"/>
              </a:spcBef>
              <a:buNone/>
            </a:pPr>
            <a:r>
              <a:rPr lang="sr-Cyrl-RS" dirty="0">
                <a:latin typeface="Calibri" panose="020F0502020204030204" pitchFamily="34" charset="0"/>
                <a:cs typeface="Calibri" panose="020F0502020204030204" pitchFamily="34" charset="0"/>
              </a:rPr>
              <a:t>Едукација родитеља за препознавање раних знакова насиља </a:t>
            </a:r>
            <a:r>
              <a:rPr lang="sr-Cyrl-RS" dirty="0" err="1">
                <a:latin typeface="Calibri" panose="020F0502020204030204" pitchFamily="34" charset="0"/>
                <a:cs typeface="Calibri" panose="020F0502020204030204" pitchFamily="34" charset="0"/>
              </a:rPr>
              <a:t>дјетета</a:t>
            </a:r>
            <a:r>
              <a:rPr lang="sr-Cyrl-RS" dirty="0">
                <a:latin typeface="Calibri" panose="020F0502020204030204" pitchFamily="34" charset="0"/>
                <a:cs typeface="Calibri" panose="020F0502020204030204" pitchFamily="34" charset="0"/>
              </a:rPr>
              <a:t> у дигиталном окружењу. </a:t>
            </a:r>
            <a:endParaRPr lang="en-US" dirty="0">
              <a:latin typeface="Calibri" panose="020F0502020204030204" pitchFamily="34" charset="0"/>
              <a:cs typeface="Calibri" panose="020F0502020204030204" pitchFamily="34" charset="0"/>
            </a:endParaRPr>
          </a:p>
        </p:txBody>
      </p:sp>
      <p:pic>
        <p:nvPicPr>
          <p:cNvPr id="4098" name="Picture 2" descr="Дигитално насиље">
            <a:extLst>
              <a:ext uri="{FF2B5EF4-FFF2-40B4-BE49-F238E27FC236}">
                <a16:creationId xmlns:a16="http://schemas.microsoft.com/office/drawing/2014/main" id="{B4C8A678-B1A3-F00C-E48C-B230FA5F0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011" y="2595563"/>
            <a:ext cx="2966477" cy="2433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32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fade">
                                      <p:cBhvr>
                                        <p:cTn id="64" dur="1000"/>
                                        <p:tgtEl>
                                          <p:spTgt spid="3">
                                            <p:txEl>
                                              <p:pRg st="10" end="10"/>
                                            </p:txEl>
                                          </p:spTgt>
                                        </p:tgtEl>
                                      </p:cBhvr>
                                    </p:animEffect>
                                    <p:anim calcmode="lin" valueType="num">
                                      <p:cBhvr>
                                        <p:cTn id="6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F0346050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TF03460507</Template>
  <TotalTime>209</TotalTime>
  <Words>710</Words>
  <Application>Microsoft Office PowerPoint</Application>
  <PresentationFormat>Custom</PresentationFormat>
  <Paragraphs>74</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vt:lpstr>
      <vt:lpstr>TF03460507</vt:lpstr>
      <vt:lpstr>Протокол за заштиту дјеце од насиља, занемаривања и злостављања (приједлог) </vt:lpstr>
      <vt:lpstr>Основ за израду новог протокола</vt:lpstr>
      <vt:lpstr>Основна намјера израде протокола</vt:lpstr>
      <vt:lpstr>Принципи на којима се заснива Протокол </vt:lpstr>
      <vt:lpstr>Појмовно одређење</vt:lpstr>
      <vt:lpstr>Протокол садржи сљедеће:</vt:lpstr>
      <vt:lpstr>Врсте насиља</vt:lpstr>
      <vt:lpstr>Специфичне врсте насиља</vt:lpstr>
      <vt:lpstr>Специфичне врсте насиља</vt:lpstr>
      <vt:lpstr>Обавезе надлежних институција </vt:lpstr>
      <vt:lpstr>PowerPoint Presentation</vt:lpstr>
    </vt:vector>
  </TitlesOfParts>
  <Company>Republicki pedagoski zavod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dc:title>
  <dc:creator>Milija Marjanovic</dc:creator>
  <cp:lastModifiedBy>Milija Marjanović</cp:lastModifiedBy>
  <cp:revision>6</cp:revision>
  <dcterms:created xsi:type="dcterms:W3CDTF">2019-08-02T12:49:04Z</dcterms:created>
  <dcterms:modified xsi:type="dcterms:W3CDTF">2024-03-28T09:30:59Z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