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26" r:id="rId6"/>
    <p:sldId id="315" r:id="rId7"/>
    <p:sldId id="329" r:id="rId8"/>
    <p:sldId id="328" r:id="rId9"/>
    <p:sldId id="330" r:id="rId10"/>
    <p:sldId id="331" r:id="rId11"/>
    <p:sldId id="332" r:id="rId12"/>
    <p:sldId id="333" r:id="rId13"/>
    <p:sldId id="334" r:id="rId14"/>
    <p:sldId id="335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34" autoAdjust="0"/>
    <p:restoredTop sz="96327" autoAdjust="0"/>
  </p:normalViewPr>
  <p:slideViewPr>
    <p:cSldViewPr snapToGrid="0">
      <p:cViewPr varScale="1">
        <p:scale>
          <a:sx n="86" d="100"/>
          <a:sy n="86" d="100"/>
        </p:scale>
        <p:origin x="907" y="-96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5/16/2025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901952"/>
            <a:ext cx="4078224" cy="2054388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6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995928"/>
            <a:ext cx="4078224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6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840A27-9145-55C3-EC0D-067E580C7B2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156699" y="4220465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1D271407-2A7C-722A-0103-FD07F037E5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6699" y="4707873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29F36B0-6E5A-7750-4DF5-9BEC42E18D4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73225" y="4220465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12D4754-2232-0EF9-BC7B-55413FA8AE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73225" y="4707873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1EECEF9-D98F-A3BC-93AA-44D2853ABA6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156699" y="2491873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AD5EFBBC-536B-8A32-8171-F38F937A67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6699" y="2979281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59258B1-6352-FB7C-BB2D-C35AB6EF332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573225" y="2491873"/>
            <a:ext cx="2185792" cy="45720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713DD997-1130-A778-0049-2767A4FFA9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3225" y="2979281"/>
            <a:ext cx="2185792" cy="10071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ooter Placeholder 7">
            <a:extLst>
              <a:ext uri="{FF2B5EF4-FFF2-40B4-BE49-F238E27FC236}">
                <a16:creationId xmlns:a16="http://schemas.microsoft.com/office/drawing/2014/main" id="{BAF25DF6-9D20-554E-9847-0B63376D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286B9520-5DDF-23A3-3471-FF2E646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E19F58C-2700-2E0B-257C-F038C29BC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5635532" cy="5715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39A64F-0E82-3B0B-A002-9E28DF1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3" y="1062164"/>
            <a:ext cx="4352862" cy="1062386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7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23615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3429000"/>
            <a:ext cx="4953000" cy="22860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71EE8F4-CD75-FB20-B986-44B31703EF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" y="1062164"/>
            <a:ext cx="5356211" cy="4652836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B90EE8-69B7-0A01-B397-78E785B1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6988" y="2787650"/>
            <a:ext cx="4953000" cy="4572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1B7EA28-61E1-38E4-2650-A97BC8BB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E445CF1-3881-5B04-A9A4-282225CA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CBFD7F-3FEB-C562-E94B-A5F0FE4489E6}"/>
              </a:ext>
            </a:extLst>
          </p:cNvPr>
          <p:cNvSpPr txBox="1"/>
          <p:nvPr userDrawn="1"/>
        </p:nvSpPr>
        <p:spPr>
          <a:xfrm>
            <a:off x="7189940" y="66012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B8E178B-B813-0C29-61CD-48C07347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B16787D-82A9-4F46-6F4B-8A56E65C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0AC999E-9405-FC59-56E3-5E3B9F28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4" y="1062164"/>
            <a:ext cx="10112564" cy="749538"/>
          </a:xfrm>
        </p:spPr>
        <p:txBody>
          <a:bodyPr anchor="t"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32ED2CAA-D61C-0D90-423B-1682C789EF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99566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B584320-848A-F64B-B615-EC046F70F9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1156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550281F4-2F8B-07D5-132C-423E5364B4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6500" y="1819657"/>
            <a:ext cx="4445500" cy="4288473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6B5E911A-9199-8DBE-007F-795E11FFB4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2633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DF521BEE-72B4-6D50-84EC-4DC55B8D0C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4223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239E5F18-6B32-3217-7951-A5BE7D507B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99566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EEA848A3-478E-51CC-CD84-6ED80DFCE9C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156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3525A008-9785-1D0E-BAAC-F447EF1A8E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2633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3A7DA01A-DAC8-D5BA-54C4-59788BC6F6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4223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941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F68C6A-FCB6-3345-EE10-E21D3C9F0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614"/>
            <a:ext cx="10515600" cy="1044074"/>
          </a:xfrm>
        </p:spPr>
        <p:txBody>
          <a:bodyPr anchor="t"/>
          <a:lstStyle>
            <a:lvl1pPr algn="ctr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718402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4058" y="1718798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4057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4057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09916" y="1718402"/>
            <a:ext cx="3443883" cy="35661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9915" y="5394960"/>
            <a:ext cx="3443883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9915" y="5779008"/>
            <a:ext cx="3443883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02853C4A-0AC0-3EC4-2BC5-AEE3C8A4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3629D386-F559-A276-4443-C29678BA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164"/>
            <a:ext cx="2911867" cy="1725486"/>
          </a:xfrm>
        </p:spPr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CEAE8A-9ADA-0B65-76CD-F0CC632DFB8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200" y="3989514"/>
            <a:ext cx="10515600" cy="2118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CD0365C8-B6BF-A864-123B-A6F2EEC179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8600" y="1"/>
            <a:ext cx="7315200" cy="3698696"/>
          </a:xfrm>
          <a:noFill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844692A4-EDC3-2E38-2AFD-41C6C923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C9B20B20-1FD1-EBDE-FA1C-D4AF930C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7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1939E1B-F286-9912-6D4E-158007A092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3344" y="457200"/>
            <a:ext cx="8599932" cy="59436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24" y="2141919"/>
            <a:ext cx="3167636" cy="2054388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024" y="4507992"/>
            <a:ext cx="2560320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Fundraising event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0" r:id="rId3"/>
    <p:sldLayoutId id="2147483696" r:id="rId4"/>
    <p:sldLayoutId id="2147483654" r:id="rId5"/>
    <p:sldLayoutId id="2147483693" r:id="rId6"/>
    <p:sldLayoutId id="214748369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okc.rs/individualni-razgovori-kao-oblik-saradnje-nastavnika-s-roditeljima-ucenika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okc.rs/individualni-razgovori-kao-oblik-saradnje-nastavnika-s-roditeljima-ucenika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rs.maarifschools.org/blogs/pravila-za-uspesnu-saradnju-nastavnika-i-roditelj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omeninadria.com/odnos-nastavnik-roditelj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Young girl standing at lockers">
            <a:extLst>
              <a:ext uri="{FF2B5EF4-FFF2-40B4-BE49-F238E27FC236}">
                <a16:creationId xmlns:a16="http://schemas.microsoft.com/office/drawing/2014/main" id="{A08789A8-CBF2-24AC-F8A0-59E1DFF96F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>
          <a:xfrm>
            <a:off x="359572" y="457200"/>
            <a:ext cx="1127455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Ауторитет наставника и 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 наставника и родитеља ученика</a:t>
            </a: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Републички педагошки завод, </a:t>
            </a:r>
          </a:p>
          <a:p>
            <a:r>
              <a:rPr lang="sr-Cyrl-RS" dirty="0"/>
              <a:t>август 2024. године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891551"/>
          </a:xfrm>
        </p:spPr>
        <p:txBody>
          <a:bodyPr>
            <a:normAutofit/>
          </a:bodyPr>
          <a:lstStyle/>
          <a:p>
            <a:r>
              <a:rPr lang="sr-Cyrl-RS" sz="2000" dirty="0"/>
              <a:t>Однос наставника и родитеља ученика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4929" y="1533653"/>
            <a:ext cx="4953000" cy="6229811"/>
          </a:xfrm>
        </p:spPr>
        <p:txBody>
          <a:bodyPr>
            <a:normAutofit/>
          </a:bodyPr>
          <a:lstStyle/>
          <a:p>
            <a:r>
              <a:rPr lang="sr-Cyrl-RS" sz="1200" dirty="0"/>
              <a:t>Наставник и родитељ нису на зараћеним странама/супротним странама већ представљају тим који иде ка истом циљу а то је изградња здраве и стабилне личности.</a:t>
            </a:r>
          </a:p>
          <a:p>
            <a:endParaRPr lang="sr-Cyrl-RS" sz="1200" dirty="0"/>
          </a:p>
          <a:p>
            <a:endParaRPr lang="sr-Cyrl-RS" sz="1200" dirty="0"/>
          </a:p>
          <a:p>
            <a:r>
              <a:rPr lang="en-GB" sz="900" dirty="0">
                <a:hlinkClick r:id="rId2"/>
              </a:rPr>
              <a:t>https://okc.rs/individualni-razgovori-kao-oblik-saradnje-nastavnika-s-roditeljima-ucenika/</a:t>
            </a:r>
            <a:endParaRPr lang="sr-Cyrl-RS" sz="900" dirty="0"/>
          </a:p>
          <a:p>
            <a:endParaRPr lang="sr-Cyrl-RS" sz="900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1012971"/>
            <a:ext cx="6114362" cy="470202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36186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891551"/>
          </a:xfrm>
        </p:spPr>
        <p:txBody>
          <a:bodyPr>
            <a:normAutofit/>
          </a:bodyPr>
          <a:lstStyle/>
          <a:p>
            <a:r>
              <a:rPr lang="sr-Cyrl-RS" sz="2000" dirty="0"/>
              <a:t>Задаци за групни рад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4928" y="1533653"/>
            <a:ext cx="6151081" cy="6229811"/>
          </a:xfrm>
        </p:spPr>
        <p:txBody>
          <a:bodyPr>
            <a:normAutofit/>
          </a:bodyPr>
          <a:lstStyle/>
          <a:p>
            <a:r>
              <a:rPr lang="sr-Cyrl-RS" dirty="0"/>
              <a:t>Прочитајте задатак и на основу досадашњег знања али користећи и препоруке/информације које сте данас чули предложите рјешење ситуације.</a:t>
            </a:r>
          </a:p>
          <a:p>
            <a:r>
              <a:rPr lang="sr-Cyrl-RS" dirty="0"/>
              <a:t>За рад имате 15 минута. </a:t>
            </a:r>
          </a:p>
          <a:p>
            <a:r>
              <a:rPr lang="sr-Cyrl-RS" dirty="0"/>
              <a:t>Након завршетка групног рада  предвиђено је вријеме за дискудију од  20 минута.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en-GB" sz="800" dirty="0" err="1">
                <a:hlinkClick r:id="rId2"/>
              </a:rPr>
              <a:t>Individualni</a:t>
            </a:r>
            <a:r>
              <a:rPr lang="en-GB" sz="800" dirty="0">
                <a:hlinkClick r:id="rId2"/>
              </a:rPr>
              <a:t> </a:t>
            </a:r>
            <a:r>
              <a:rPr lang="en-GB" sz="800" dirty="0" err="1">
                <a:hlinkClick r:id="rId2"/>
              </a:rPr>
              <a:t>razgovori</a:t>
            </a:r>
            <a:r>
              <a:rPr lang="en-GB" sz="800" dirty="0">
                <a:hlinkClick r:id="rId2"/>
              </a:rPr>
              <a:t> </a:t>
            </a:r>
            <a:r>
              <a:rPr lang="en-GB" sz="800" dirty="0" err="1">
                <a:hlinkClick r:id="rId2"/>
              </a:rPr>
              <a:t>kao</a:t>
            </a:r>
            <a:r>
              <a:rPr lang="en-GB" sz="800" dirty="0">
                <a:hlinkClick r:id="rId2"/>
              </a:rPr>
              <a:t> </a:t>
            </a:r>
            <a:r>
              <a:rPr lang="en-GB" sz="800" dirty="0" err="1">
                <a:hlinkClick r:id="rId2"/>
              </a:rPr>
              <a:t>oblik</a:t>
            </a:r>
            <a:r>
              <a:rPr lang="en-GB" sz="800" dirty="0">
                <a:hlinkClick r:id="rId2"/>
              </a:rPr>
              <a:t> </a:t>
            </a:r>
            <a:r>
              <a:rPr lang="en-GB" sz="800" dirty="0" err="1">
                <a:hlinkClick r:id="rId2"/>
              </a:rPr>
              <a:t>saradnje</a:t>
            </a:r>
            <a:r>
              <a:rPr lang="en-GB" sz="800" dirty="0">
                <a:hlinkClick r:id="rId2"/>
              </a:rPr>
              <a:t> </a:t>
            </a:r>
            <a:r>
              <a:rPr lang="en-GB" sz="800" dirty="0" err="1">
                <a:hlinkClick r:id="rId2"/>
              </a:rPr>
              <a:t>nastavnika</a:t>
            </a:r>
            <a:r>
              <a:rPr lang="en-GB" sz="800" dirty="0">
                <a:hlinkClick r:id="rId2"/>
              </a:rPr>
              <a:t> s </a:t>
            </a:r>
            <a:r>
              <a:rPr lang="en-GB" sz="800" dirty="0" err="1">
                <a:hlinkClick r:id="rId2"/>
              </a:rPr>
              <a:t>roditeljima</a:t>
            </a:r>
            <a:r>
              <a:rPr lang="en-GB" sz="800" dirty="0">
                <a:hlinkClick r:id="rId2"/>
              </a:rPr>
              <a:t> </a:t>
            </a:r>
            <a:r>
              <a:rPr lang="en-GB" sz="800" dirty="0" err="1">
                <a:hlinkClick r:id="rId2"/>
              </a:rPr>
              <a:t>učenika</a:t>
            </a:r>
            <a:r>
              <a:rPr lang="en-GB" sz="800" dirty="0">
                <a:hlinkClick r:id="rId2"/>
              </a:rPr>
              <a:t> – </a:t>
            </a:r>
            <a:r>
              <a:rPr lang="en-GB" sz="800" dirty="0" err="1">
                <a:hlinkClick r:id="rId2"/>
              </a:rPr>
              <a:t>Obrazovno</a:t>
            </a:r>
            <a:r>
              <a:rPr lang="en-GB" sz="800" dirty="0">
                <a:hlinkClick r:id="rId2"/>
              </a:rPr>
              <a:t> </a:t>
            </a:r>
            <a:r>
              <a:rPr lang="en-GB" sz="800" dirty="0" err="1">
                <a:hlinkClick r:id="rId2"/>
              </a:rPr>
              <a:t>kreativni</a:t>
            </a:r>
            <a:r>
              <a:rPr lang="en-GB" sz="800" dirty="0">
                <a:hlinkClick r:id="rId2"/>
              </a:rPr>
              <a:t> centar (okc.rs)</a:t>
            </a:r>
            <a:endParaRPr lang="sr-Cyrl-RS" sz="800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1012971"/>
            <a:ext cx="6114362" cy="470202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76517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kids holding books at the park">
            <a:extLst>
              <a:ext uri="{FF2B5EF4-FFF2-40B4-BE49-F238E27FC236}">
                <a16:creationId xmlns:a16="http://schemas.microsoft.com/office/drawing/2014/main" id="{3EACF64B-64CB-FA1C-97D0-9A83238E8F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34" r="1734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C5AA14-CFD9-D75F-D673-137F98D8B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026FA8-E03C-C3D0-B5F4-332394D0B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0983"/>
            <a:ext cx="4352862" cy="1163244"/>
          </a:xfrm>
        </p:spPr>
        <p:txBody>
          <a:bodyPr/>
          <a:lstStyle/>
          <a:p>
            <a:r>
              <a:rPr lang="sr-Cyrl-RS" dirty="0"/>
              <a:t>Зашто ова тема?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C73C62-46C7-15CA-9ED4-46BD6D34EC36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sr-Cyrl-RS" dirty="0"/>
              <a:t>Актуелно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76D770-E438-233D-1CCE-CFFAB738CC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sr-Cyrl-RS" dirty="0"/>
              <a:t>Сви говоре или пишу о овоме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039D0E-3FF4-6977-7376-B9DAD937BD4E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sr-Cyrl-RS" dirty="0"/>
              <a:t>Корисно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BD8266-BE5E-D217-604F-8898C4EE79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r-Cyrl-RS" dirty="0"/>
              <a:t>Рјешава неспоразуме између наставника и родитеља</a:t>
            </a:r>
            <a:r>
              <a:rPr lang="en-GB" dirty="0"/>
              <a:t>/</a:t>
            </a:r>
            <a:r>
              <a:rPr lang="sr-Cyrl-RS" dirty="0"/>
              <a:t>ученика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1358C3-871E-6683-9043-96AC728C0573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r>
              <a:rPr lang="sr-Cyrl-RS" dirty="0"/>
              <a:t>Потребно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3A350C-31E7-0C51-AF2C-32B2D65BA4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Родитељима, ученицима и наставницима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926241-AECE-E388-19FE-68B71E9C1B5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>
            <a:normAutofit fontScale="92500"/>
          </a:bodyPr>
          <a:lstStyle/>
          <a:p>
            <a:r>
              <a:rPr lang="sr-Cyrl-RS" dirty="0"/>
              <a:t>Квалитетна/базна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7AE98D-0330-F98F-0443-A7E032C6DC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r-Cyrl-RS" dirty="0"/>
              <a:t>Доводи до подизања квалитета наставе</a:t>
            </a:r>
            <a:endParaRPr lang="en-US" dirty="0"/>
          </a:p>
        </p:txBody>
      </p:sp>
      <p:pic>
        <p:nvPicPr>
          <p:cNvPr id="15" name="Picture Placeholder 14" descr="Young girl in a wheelchair">
            <a:extLst>
              <a:ext uri="{FF2B5EF4-FFF2-40B4-BE49-F238E27FC236}">
                <a16:creationId xmlns:a16="http://schemas.microsoft.com/office/drawing/2014/main" id="{FC86871E-B3DC-5DB3-DB04-B9B538C399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6279" b="16279"/>
          <a:stretch/>
        </p:blipFill>
        <p:spPr/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0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Ауторитет наставника</a:t>
            </a:r>
            <a:endParaRPr lang="en-US" dirty="0"/>
          </a:p>
        </p:txBody>
      </p:sp>
      <p:pic>
        <p:nvPicPr>
          <p:cNvPr id="10" name="Picture Placeholder 9" descr="A teacher posing in a classroom">
            <a:extLst>
              <a:ext uri="{FF2B5EF4-FFF2-40B4-BE49-F238E27FC236}">
                <a16:creationId xmlns:a16="http://schemas.microsoft.com/office/drawing/2014/main" id="{B01D4FF5-AD6E-5EDB-AD8F-A73B04C422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1629" r="11629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Да ли је ово наставник са ауторитетом?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Latn-RS" dirty="0"/>
              <a:t>Ougere- </a:t>
            </a:r>
            <a:r>
              <a:rPr lang="sr-Cyrl-RS" dirty="0"/>
              <a:t>повећати, увећати, развити, обогатити.</a:t>
            </a:r>
          </a:p>
          <a:p>
            <a:r>
              <a:rPr lang="sr-Cyrl-RS" dirty="0"/>
              <a:t>Стручњак са ставом чије мишљење је релевантно,</a:t>
            </a:r>
          </a:p>
          <a:p>
            <a:r>
              <a:rPr lang="sr-Cyrl-RS" dirty="0"/>
              <a:t>Надређени који захваљујући позицији има ауторитет</a:t>
            </a:r>
          </a:p>
          <a:p>
            <a:r>
              <a:rPr lang="sr-Cyrl-RS" dirty="0"/>
              <a:t>  МОЋ = Ауторитет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494" y="4892675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7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Врсте ауторитета</a:t>
            </a:r>
            <a:br>
              <a:rPr lang="sr-Cyrl-RS" dirty="0"/>
            </a:br>
            <a:r>
              <a:rPr lang="sr-Cyrl-RS" dirty="0"/>
              <a:t>наставника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dirty="0"/>
              <a:t>Ауторитет постоји или ауторитет не постоји?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3521075"/>
            <a:ext cx="4953000" cy="2286000"/>
          </a:xfrm>
        </p:spPr>
        <p:txBody>
          <a:bodyPr/>
          <a:lstStyle/>
          <a:p>
            <a:r>
              <a:rPr lang="sr-Cyrl-RS" dirty="0"/>
              <a:t>Стручност – он је ауторитет</a:t>
            </a:r>
          </a:p>
          <a:p>
            <a:r>
              <a:rPr lang="sr-Cyrl-RS" dirty="0"/>
              <a:t>Функција/ радно мјесто- он има ауторитет</a:t>
            </a:r>
          </a:p>
          <a:p>
            <a:endParaRPr lang="sr-Cyrl-RS" dirty="0"/>
          </a:p>
          <a:p>
            <a:r>
              <a:rPr lang="sr-Cyrl-RS"/>
              <a:t>Рационални и ирационални ауторитет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953715"/>
            <a:ext cx="1219200" cy="138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1012971"/>
            <a:ext cx="6114362" cy="470202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80626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D875A-8263-4FFA-3017-69FC2B9C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Врсте ауторитета наставника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7C2E5E-56D9-2608-E4E6-2D48622C3CD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sr-Cyrl-RS" dirty="0"/>
              <a:t>Разумски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7B58DD-17B1-655D-DD86-2293CE393EE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1200" dirty="0"/>
              <a:t>Има право да захтијева на основу положаја, радног мјеста</a:t>
            </a:r>
          </a:p>
          <a:p>
            <a:pPr algn="just"/>
            <a:r>
              <a:rPr lang="sr-Cyrl-RS" sz="1200" dirty="0"/>
              <a:t>Право учитеља да употријеби  награду или казну</a:t>
            </a:r>
            <a:endParaRPr lang="en-US" sz="1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1E1679-B7C7-902A-5093-A51CDE5C5F4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sr-Cyrl-RS" dirty="0"/>
              <a:t>Харизматични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741E1D-EA70-8FFB-31A0-FC3EA205A66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1200" dirty="0"/>
              <a:t>Приврженост одређеним особама</a:t>
            </a:r>
          </a:p>
          <a:p>
            <a:pPr algn="just"/>
            <a:r>
              <a:rPr lang="sr-Cyrl-RS" sz="1200" dirty="0"/>
              <a:t>Односе у одјељењу граде кроз емоционално повезивање саа ученицима</a:t>
            </a:r>
            <a:endParaRPr lang="en-US" sz="12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9451D9-F440-5EEE-1CB3-C00812A373B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sr-Cyrl-RS" dirty="0"/>
              <a:t>Традицијски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BB7AF-1383-A9B2-C2FB-8FB296CE92E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1200" dirty="0"/>
              <a:t>Поштовање традиције, строго личног става, традиционалних норми</a:t>
            </a:r>
          </a:p>
          <a:p>
            <a:pPr algn="just"/>
            <a:r>
              <a:rPr lang="sr-Cyrl-RS" sz="1200" dirty="0"/>
              <a:t>Послушност само зато што је наставник</a:t>
            </a:r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10ECC-8EA0-A175-00D3-6FB26F157C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sr-Cyrl-RS" dirty="0"/>
              <a:t>Стручно-професионални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96202A-3C65-624D-DD98-DEDF51A1E5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1200" dirty="0"/>
              <a:t>Стручност која подразумијева постизање циља</a:t>
            </a:r>
          </a:p>
          <a:p>
            <a:pPr algn="just"/>
            <a:r>
              <a:rPr lang="sr-Cyrl-RS" sz="1200" dirty="0"/>
              <a:t>Заснива се на предметном знању и педагошком умијећу</a:t>
            </a:r>
            <a:endParaRPr lang="en-US" sz="1200" dirty="0"/>
          </a:p>
        </p:txBody>
      </p:sp>
      <p:pic>
        <p:nvPicPr>
          <p:cNvPr id="15" name="Picture Placeholder 14" descr="A group of kids heads in a circle ">
            <a:extLst>
              <a:ext uri="{FF2B5EF4-FFF2-40B4-BE49-F238E27FC236}">
                <a16:creationId xmlns:a16="http://schemas.microsoft.com/office/drawing/2014/main" id="{0D21B0F5-97C3-9DE2-203D-777265D3A8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" b="20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33BA49-8791-73C4-BF3C-CCAD2B2C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Fundraising event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75A7F7-4FB9-9C74-91C3-F5976E51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2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891551"/>
          </a:xfrm>
        </p:spPr>
        <p:txBody>
          <a:bodyPr>
            <a:normAutofit/>
          </a:bodyPr>
          <a:lstStyle/>
          <a:p>
            <a:r>
              <a:rPr lang="sr-Cyrl-RS" sz="2000" dirty="0"/>
              <a:t>Шта је ауторитет наставника?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4929" y="1533653"/>
            <a:ext cx="4953000" cy="6229811"/>
          </a:xfrm>
        </p:spPr>
        <p:txBody>
          <a:bodyPr/>
          <a:lstStyle/>
          <a:p>
            <a:r>
              <a:rPr lang="sr-Cyrl-RS" dirty="0"/>
              <a:t>Није само особина или знање особе или</a:t>
            </a:r>
            <a:r>
              <a:rPr lang="sr-Cyrl-RS" i="1" dirty="0"/>
              <a:t> </a:t>
            </a:r>
            <a:r>
              <a:rPr lang="sr-Cyrl-RS" dirty="0"/>
              <a:t> позиција/положај!</a:t>
            </a:r>
          </a:p>
          <a:p>
            <a:r>
              <a:rPr lang="sr-Cyrl-RS" dirty="0"/>
              <a:t>Друштвена конструкција, педагошки однос који се ствара у интеракцији са ученицима и исказује се кроз знања, вјештине и компетенције које је наставник усвојио и развио да би помогао дјеци и младима у процесу учења.</a:t>
            </a:r>
          </a:p>
          <a:p>
            <a:r>
              <a:rPr lang="sr-Cyrl-RS" dirty="0"/>
              <a:t>Овај однос карактерише повјерење, сигурност, поштовање, добровољни пристанак, љубав, брига....</a:t>
            </a:r>
          </a:p>
          <a:p>
            <a:r>
              <a:rPr lang="sr-Cyrl-RS" dirty="0"/>
              <a:t>Трансформација педагошког односа од узора преко ауторитета до сарадње и партнертства наставника и ученика.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47" y="144253"/>
            <a:ext cx="1219200" cy="138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1012971"/>
            <a:ext cx="6114362" cy="470202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3839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45719"/>
          </a:xfrm>
        </p:spPr>
        <p:txBody>
          <a:bodyPr>
            <a:normAutofit fontScale="90000"/>
          </a:bodyPr>
          <a:lstStyle/>
          <a:p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8334" y="2697088"/>
            <a:ext cx="49530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1012971"/>
            <a:ext cx="6114362" cy="470202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Rectangle 5"/>
          <p:cNvSpPr/>
          <p:nvPr/>
        </p:nvSpPr>
        <p:spPr>
          <a:xfrm>
            <a:off x="6555035" y="2126255"/>
            <a:ext cx="1454227" cy="1302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Особине личности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333822" y="2126255"/>
            <a:ext cx="1542361" cy="1302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>
                <a:solidFill>
                  <a:schemeClr val="tx1"/>
                </a:solidFill>
              </a:rPr>
              <a:t>Однос са ученицима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44428" y="876223"/>
            <a:ext cx="1454227" cy="1302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Предметно знање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24952" y="3753845"/>
            <a:ext cx="2108870" cy="1676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Педагошки ауторитет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012152" y="3470261"/>
            <a:ext cx="341888" cy="509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9125822" y="2787650"/>
            <a:ext cx="45719" cy="6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67225" y="2163315"/>
            <a:ext cx="8634" cy="67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025349" y="3446008"/>
            <a:ext cx="307078" cy="38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73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891551"/>
          </a:xfrm>
        </p:spPr>
        <p:txBody>
          <a:bodyPr>
            <a:normAutofit/>
          </a:bodyPr>
          <a:lstStyle/>
          <a:p>
            <a:r>
              <a:rPr lang="sr-Cyrl-RS" sz="2000" dirty="0"/>
              <a:t>Однос наставника и родитеља ученика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4929" y="1533653"/>
            <a:ext cx="4953000" cy="6229811"/>
          </a:xfrm>
        </p:spPr>
        <p:txBody>
          <a:bodyPr/>
          <a:lstStyle/>
          <a:p>
            <a:r>
              <a:rPr lang="sr-Cyrl-RS" dirty="0"/>
              <a:t> Родитељ има потребу и право да прати напредак дјетета у школи.</a:t>
            </a:r>
          </a:p>
          <a:p>
            <a:endParaRPr lang="sr-Cyrl-RS" sz="1400" dirty="0"/>
          </a:p>
          <a:p>
            <a:r>
              <a:rPr lang="sr-Cyrl-RS" sz="1400" dirty="0"/>
              <a:t>Како то остарује?</a:t>
            </a:r>
          </a:p>
          <a:p>
            <a:r>
              <a:rPr lang="sr-Cyrl-RS" sz="1400" dirty="0"/>
              <a:t>Електронски дневник, разговори са дјететом, родитељски састанци, дан отворених врата- разговори са предметним наставницима...</a:t>
            </a:r>
          </a:p>
          <a:p>
            <a:r>
              <a:rPr lang="sr-Cyrl-RS" sz="1400" dirty="0"/>
              <a:t>Теме које занимају родитеље?</a:t>
            </a:r>
          </a:p>
          <a:p>
            <a:r>
              <a:rPr lang="sr-Cyrl-RS" sz="1400" dirty="0"/>
              <a:t>Успјех ученика, безбједност, здравље, актуелна дешавања и међусобни договори родитеља и наставника.</a:t>
            </a:r>
          </a:p>
          <a:p>
            <a:r>
              <a:rPr lang="sr-Cyrl-RS" sz="1400" dirty="0"/>
              <a:t>Зашто је важна сарадња?</a:t>
            </a:r>
          </a:p>
          <a:p>
            <a:r>
              <a:rPr lang="sr-Cyrl-RS" sz="1400" dirty="0"/>
              <a:t>Доводи до квалитетнијег образовања ученика/дјетета и квалитетнијег дјеловања свих актера у процесу васпитања и образовања ученика/дјетета.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1012971"/>
            <a:ext cx="6114362" cy="470202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75125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891551"/>
          </a:xfrm>
        </p:spPr>
        <p:txBody>
          <a:bodyPr>
            <a:normAutofit/>
          </a:bodyPr>
          <a:lstStyle/>
          <a:p>
            <a:r>
              <a:rPr lang="sr-Cyrl-RS" sz="2000" dirty="0"/>
              <a:t>Однос наставника и родитеља ученика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4929" y="1533653"/>
            <a:ext cx="4953000" cy="6229811"/>
          </a:xfrm>
        </p:spPr>
        <p:txBody>
          <a:bodyPr>
            <a:normAutofit/>
          </a:bodyPr>
          <a:lstStyle/>
          <a:p>
            <a:endParaRPr lang="sr-Latn-RS" sz="1000" dirty="0">
              <a:hlinkClick r:id="rId2"/>
            </a:endParaRPr>
          </a:p>
          <a:p>
            <a:r>
              <a:rPr lang="en-GB" sz="1000" dirty="0">
                <a:hlinkClick r:id="rId2"/>
              </a:rPr>
              <a:t>https://rs.maarifschools.org/blogs/pravila-za-uspesnu-saradnju-nastavnika-i-roditelja</a:t>
            </a:r>
            <a:endParaRPr lang="sr-Cyrl-RS" sz="1000" dirty="0"/>
          </a:p>
          <a:p>
            <a:r>
              <a:rPr lang="sr-Cyrl-RS" sz="1200" dirty="0"/>
              <a:t>Принципи сарадње:</a:t>
            </a:r>
          </a:p>
          <a:p>
            <a:pPr marL="171450" indent="-171450">
              <a:buFontTx/>
              <a:buChar char="-"/>
            </a:pPr>
            <a:r>
              <a:rPr lang="sr-Cyrl-RS" sz="1200" dirty="0"/>
              <a:t>Партнерски однос – равноправност</a:t>
            </a:r>
          </a:p>
          <a:p>
            <a:pPr marL="171450" indent="-171450">
              <a:buFontTx/>
              <a:buChar char="-"/>
            </a:pPr>
            <a:r>
              <a:rPr lang="sr-Cyrl-RS" sz="1200" dirty="0"/>
              <a:t>Комплементарност</a:t>
            </a:r>
          </a:p>
          <a:p>
            <a:pPr marL="171450" indent="-171450">
              <a:buFontTx/>
              <a:buChar char="-"/>
            </a:pPr>
            <a:r>
              <a:rPr lang="sr-Cyrl-RS" sz="1200" dirty="0"/>
              <a:t>Компетентност</a:t>
            </a:r>
          </a:p>
          <a:p>
            <a:pPr marL="171450" indent="-171450">
              <a:buFontTx/>
              <a:buChar char="-"/>
            </a:pPr>
            <a:r>
              <a:rPr lang="sr-Cyrl-RS" sz="1200" dirty="0"/>
              <a:t>Аутентичност </a:t>
            </a:r>
          </a:p>
          <a:p>
            <a:pPr marL="171450" indent="-171450">
              <a:buFontTx/>
              <a:buChar char="-"/>
            </a:pPr>
            <a:r>
              <a:rPr lang="sr-Cyrl-RS" sz="1200"/>
              <a:t>Демократичност</a:t>
            </a:r>
            <a:endParaRPr lang="sr-Cyrl-RS" sz="1200" dirty="0"/>
          </a:p>
          <a:p>
            <a:pPr marL="171450" indent="-171450">
              <a:buFontTx/>
              <a:buChar char="-"/>
            </a:pPr>
            <a:endParaRPr lang="sr-Cyrl-RS" sz="1200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1012971"/>
            <a:ext cx="6114362" cy="4702029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Rectangle 3"/>
          <p:cNvSpPr/>
          <p:nvPr/>
        </p:nvSpPr>
        <p:spPr>
          <a:xfrm>
            <a:off x="6376988" y="4880549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4"/>
              </a:rPr>
              <a:t>https://www.womeninadria.com/odnos-nastavnik-roditelj</a:t>
            </a:r>
            <a:r>
              <a:rPr lang="en-GB" dirty="0">
                <a:hlinkClick r:id="rId4"/>
              </a:rPr>
              <a:t>/</a:t>
            </a:r>
            <a:r>
              <a:rPr lang="sr-Latn-R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62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undraising-Planning_WIn32_EF_v8" id="{3C75CA2E-58EF-49B8-8E40-87DB707BC79C}" vid="{74A00044-2BDD-4FEC-B47F-E450AAB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965EC71-50B6-44F0-BEA8-1E31E4C2A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351571-3421-455D-BD61-D851C8FDD7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E574E-4FA9-4ED5-854D-F9C662C39FD6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230e9df3-be65-4c73-a93b-d1236ebd677e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508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Bodoni MT</vt:lpstr>
      <vt:lpstr>Calibri</vt:lpstr>
      <vt:lpstr>Source Sans Pro Light</vt:lpstr>
      <vt:lpstr>Source Sans Pro SemiBold</vt:lpstr>
      <vt:lpstr>Times New Roman</vt:lpstr>
      <vt:lpstr>Office Theme</vt:lpstr>
      <vt:lpstr>Ауторитет наставника и  однос наставника и родитеља ученика  </vt:lpstr>
      <vt:lpstr>Зашто ова тема?</vt:lpstr>
      <vt:lpstr>Ауторитет наставника</vt:lpstr>
      <vt:lpstr>Врсте ауторитета наставника</vt:lpstr>
      <vt:lpstr>Врсте ауторитета наставника</vt:lpstr>
      <vt:lpstr>Шта је ауторитет наставника?</vt:lpstr>
      <vt:lpstr>PowerPoint Presentation</vt:lpstr>
      <vt:lpstr>Однос наставника и родитеља ученика</vt:lpstr>
      <vt:lpstr>Однос наставника и родитеља ученика</vt:lpstr>
      <vt:lpstr>Однос наставника и родитеља ученика</vt:lpstr>
      <vt:lpstr>Задаци за групни рад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Milija Marjanović</cp:lastModifiedBy>
  <cp:revision>2</cp:revision>
  <dcterms:created xsi:type="dcterms:W3CDTF">2023-03-30T15:13:17Z</dcterms:created>
  <dcterms:modified xsi:type="dcterms:W3CDTF">2025-05-16T10:38:45Z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