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75" autoAdjust="0"/>
    <p:restoredTop sz="94660"/>
  </p:normalViewPr>
  <p:slideViewPr>
    <p:cSldViewPr snapToGrid="0">
      <p:cViewPr varScale="1">
        <p:scale>
          <a:sx n="88" d="100"/>
          <a:sy n="88" d="100"/>
        </p:scale>
        <p:origin x="38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BA" dirty="0" smtClean="0">
                <a:latin typeface="Arial" panose="020B0604020202020204" pitchFamily="34" charset="0"/>
                <a:cs typeface="Arial" panose="020B0604020202020204" pitchFamily="34" charset="0"/>
              </a:rPr>
              <a:t>ИСТОРИЈА    9.разред</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sr-Cyrl-BA" sz="2800" dirty="0" smtClean="0"/>
              <a:t>РАТ  У ЈУГОСЛАВИЈИ ОД 1943. до 1945. године</a:t>
            </a:r>
          </a:p>
          <a:p>
            <a:r>
              <a:rPr lang="sr-Cyrl-BA" sz="2800" dirty="0" smtClean="0"/>
              <a:t>Карактер и посљедице рата  </a:t>
            </a:r>
            <a:endParaRPr lang="en-US" sz="2800" dirty="0"/>
          </a:p>
        </p:txBody>
      </p:sp>
      <p:sp>
        <p:nvSpPr>
          <p:cNvPr id="4" name="TextBox 3"/>
          <p:cNvSpPr txBox="1"/>
          <p:nvPr/>
        </p:nvSpPr>
        <p:spPr>
          <a:xfrm>
            <a:off x="269966" y="6252754"/>
            <a:ext cx="6861174" cy="400110"/>
          </a:xfrm>
          <a:prstGeom prst="rect">
            <a:avLst/>
          </a:prstGeom>
          <a:noFill/>
        </p:spPr>
        <p:txBody>
          <a:bodyPr wrap="none" rtlCol="0">
            <a:spAutoFit/>
          </a:bodyPr>
          <a:lstStyle/>
          <a:p>
            <a:r>
              <a:rPr lang="sr-Cyrl-BA" sz="2000" dirty="0" smtClean="0"/>
              <a:t>Миран Пељић, ЈУ основна школа „Вук Караџић“ Теслић</a:t>
            </a:r>
            <a:endParaRPr lang="en-US" sz="2000" dirty="0"/>
          </a:p>
        </p:txBody>
      </p:sp>
    </p:spTree>
    <p:extLst>
      <p:ext uri="{BB962C8B-B14F-4D97-AF65-F5344CB8AC3E}">
        <p14:creationId xmlns:p14="http://schemas.microsoft.com/office/powerpoint/2010/main" val="2618115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t>               ПИТАЊА И ЗАДАЦИ</a:t>
            </a:r>
            <a:endParaRPr lang="en-US" dirty="0"/>
          </a:p>
        </p:txBody>
      </p:sp>
      <p:sp>
        <p:nvSpPr>
          <p:cNvPr id="3" name="Content Placeholder 2"/>
          <p:cNvSpPr>
            <a:spLocks noGrp="1"/>
          </p:cNvSpPr>
          <p:nvPr>
            <p:ph idx="1"/>
          </p:nvPr>
        </p:nvSpPr>
        <p:spPr>
          <a:xfrm>
            <a:off x="941578" y="2406542"/>
            <a:ext cx="9613861" cy="3599316"/>
          </a:xfrm>
        </p:spPr>
        <p:txBody>
          <a:bodyPr/>
          <a:lstStyle/>
          <a:p>
            <a:pPr marL="457200" indent="-457200">
              <a:buFont typeface="+mj-lt"/>
              <a:buAutoNum type="arabicPeriod"/>
            </a:pPr>
            <a:r>
              <a:rPr lang="sr-Cyrl-BA" dirty="0" smtClean="0"/>
              <a:t>Које су највеће битке рата у Југославији 1943.године?</a:t>
            </a:r>
          </a:p>
          <a:p>
            <a:pPr marL="457200" indent="-457200">
              <a:buFont typeface="+mj-lt"/>
              <a:buAutoNum type="arabicPeriod"/>
            </a:pPr>
            <a:r>
              <a:rPr lang="sr-Cyrl-BA" dirty="0" smtClean="0"/>
              <a:t>Како се капитулација Италије одразила на партизански покрет?</a:t>
            </a:r>
          </a:p>
          <a:p>
            <a:pPr marL="457200" indent="-457200">
              <a:buFont typeface="+mj-lt"/>
              <a:buAutoNum type="arabicPeriod"/>
            </a:pPr>
            <a:r>
              <a:rPr lang="sr-Cyrl-BA" dirty="0" smtClean="0"/>
              <a:t>Упореди одлуке Другог засједања АВНОЈ-а са одлукама Светосавског конгреса?</a:t>
            </a:r>
          </a:p>
          <a:p>
            <a:pPr marL="457200" indent="-457200">
              <a:buFont typeface="+mj-lt"/>
              <a:buAutoNum type="arabicPeriod"/>
            </a:pPr>
            <a:r>
              <a:rPr lang="sr-Cyrl-BA" dirty="0" smtClean="0"/>
              <a:t>Какав карактер је имао рат у Југославији? </a:t>
            </a:r>
          </a:p>
          <a:p>
            <a:pPr marL="457200" indent="-457200">
              <a:buFont typeface="+mj-lt"/>
              <a:buAutoNum type="arabicPeriod"/>
            </a:pPr>
            <a:r>
              <a:rPr lang="sr-Cyrl-BA" dirty="0" smtClean="0"/>
              <a:t>Зашто су срби били далеко најбројнији међу жртвама ?</a:t>
            </a:r>
            <a:endParaRPr lang="en-US" dirty="0"/>
          </a:p>
        </p:txBody>
      </p:sp>
    </p:spTree>
    <p:extLst>
      <p:ext uri="{BB962C8B-B14F-4D97-AF65-F5344CB8AC3E}">
        <p14:creationId xmlns:p14="http://schemas.microsoft.com/office/powerpoint/2010/main" val="2649353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7669" y="2685216"/>
            <a:ext cx="9613861" cy="3599316"/>
          </a:xfrm>
        </p:spPr>
        <p:txBody>
          <a:bodyPr/>
          <a:lstStyle/>
          <a:p>
            <a:pPr marL="0" indent="0" algn="ctr">
              <a:buNone/>
            </a:pPr>
            <a:r>
              <a:rPr lang="sr-Cyrl-BA" sz="8000" dirty="0" smtClean="0"/>
              <a:t>ХВАЛА НА ПАЖЊИ</a:t>
            </a:r>
          </a:p>
          <a:p>
            <a:endParaRPr lang="en-US" dirty="0"/>
          </a:p>
        </p:txBody>
      </p:sp>
    </p:spTree>
    <p:extLst>
      <p:ext uri="{BB962C8B-B14F-4D97-AF65-F5344CB8AC3E}">
        <p14:creationId xmlns:p14="http://schemas.microsoft.com/office/powerpoint/2010/main" val="3570426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dirty="0" smtClean="0"/>
              <a:t>Битке на Неретви и Сутјесци</a:t>
            </a:r>
            <a:endParaRPr lang="en-US" dirty="0"/>
          </a:p>
        </p:txBody>
      </p:sp>
      <p:sp>
        <p:nvSpPr>
          <p:cNvPr id="3" name="Content Placeholder 2"/>
          <p:cNvSpPr>
            <a:spLocks noGrp="1"/>
          </p:cNvSpPr>
          <p:nvPr>
            <p:ph idx="1"/>
          </p:nvPr>
        </p:nvSpPr>
        <p:spPr>
          <a:xfrm>
            <a:off x="845784" y="2336873"/>
            <a:ext cx="9613861" cy="3599316"/>
          </a:xfrm>
        </p:spPr>
        <p:txBody>
          <a:bodyPr>
            <a:normAutofit fontScale="92500"/>
          </a:bodyPr>
          <a:lstStyle/>
          <a:p>
            <a:pPr marL="0" indent="0" algn="just">
              <a:buNone/>
            </a:pPr>
            <a:r>
              <a:rPr lang="sr-Cyrl-BA" dirty="0" smtClean="0"/>
              <a:t>  Битке на Неретви и Сутјесци у првој половини 1943.године биле су највеће операције од избијања устанка.Нијемци су јануара 1943. године покренули операцију кодног имена „Вајс“ (циљ уништење партизанских снага у Крајини) али су се партизани успјели пробити све до ријеке Неретве гдје је у марту 1943. године дошло до битке са окупаторима и њиховим савезницима. Иако се уз партизане налазио велики број рањених успјели су прећи Неретву и домоћи се слободне територије . Два мјесеца касније, у мају 1943. године покренута је нова офанзива „Шварц“(циљ уништење главнине партизанских снага) долази до битке на Сутјесци, гдје су се партизани уз велике губитке извукли из обруча и наставили продор ка планинама Црне Горе.</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0368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0" y="5130675"/>
            <a:ext cx="10953960" cy="1080938"/>
          </a:xfrm>
        </p:spPr>
        <p:txBody>
          <a:bodyPr/>
          <a:lstStyle/>
          <a:p>
            <a:r>
              <a:rPr lang="sr-Cyrl-BA" sz="1800" dirty="0" smtClean="0"/>
              <a:t>  Битка на Неретви                                                              Инсерт из филма „Битка на Неретви“</a:t>
            </a:r>
            <a:endParaRPr lang="en-US"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253" y="371813"/>
            <a:ext cx="5058998" cy="437528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0876" y="371812"/>
            <a:ext cx="5593404" cy="4375285"/>
          </a:xfrm>
          <a:prstGeom prst="rect">
            <a:avLst/>
          </a:prstGeom>
        </p:spPr>
      </p:pic>
    </p:spTree>
    <p:extLst>
      <p:ext uri="{BB962C8B-B14F-4D97-AF65-F5344CB8AC3E}">
        <p14:creationId xmlns:p14="http://schemas.microsoft.com/office/powerpoint/2010/main" val="2858212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96" y="5390809"/>
            <a:ext cx="11011709" cy="1012278"/>
          </a:xfrm>
        </p:spPr>
        <p:txBody>
          <a:bodyPr/>
          <a:lstStyle/>
          <a:p>
            <a:r>
              <a:rPr lang="sr-Cyrl-BA" sz="2400" dirty="0" smtClean="0"/>
              <a:t>Битка на Сутјесци</a:t>
            </a:r>
            <a:r>
              <a:rPr lang="sr-Cyrl-BA" dirty="0" smtClean="0"/>
              <a:t>                     </a:t>
            </a:r>
            <a:r>
              <a:rPr lang="sr-Cyrl-BA" sz="2400" dirty="0" smtClean="0"/>
              <a:t>Инсерт из филма „Битка на Сутјесци“</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370" y="607313"/>
            <a:ext cx="5476057" cy="4659549"/>
          </a:xfrm>
        </p:spPr>
      </p:pic>
      <p:pic>
        <p:nvPicPr>
          <p:cNvPr id="5" name="Picture 4"/>
          <p:cNvPicPr>
            <a:picLocks noChangeAspect="1"/>
          </p:cNvPicPr>
          <p:nvPr/>
        </p:nvPicPr>
        <p:blipFill>
          <a:blip r:embed="rId3"/>
          <a:stretch>
            <a:fillRect/>
          </a:stretch>
        </p:blipFill>
        <p:spPr>
          <a:xfrm>
            <a:off x="7188740" y="2889457"/>
            <a:ext cx="3714372" cy="1079086"/>
          </a:xfrm>
          <a:prstGeom prst="rect">
            <a:avLst/>
          </a:prstGeom>
        </p:spPr>
      </p:pic>
      <p:pic>
        <p:nvPicPr>
          <p:cNvPr id="11" name="Picture 10"/>
          <p:cNvPicPr>
            <a:picLocks noChangeAspect="1"/>
          </p:cNvPicPr>
          <p:nvPr/>
        </p:nvPicPr>
        <p:blipFill>
          <a:blip r:embed="rId3"/>
          <a:stretch>
            <a:fillRect/>
          </a:stretch>
        </p:blipFill>
        <p:spPr>
          <a:xfrm>
            <a:off x="1288887" y="2889457"/>
            <a:ext cx="9614225" cy="1079086"/>
          </a:xfrm>
          <a:prstGeom prst="rect">
            <a:avLst/>
          </a:prstGeom>
        </p:spPr>
      </p:pic>
      <p:pic>
        <p:nvPicPr>
          <p:cNvPr id="12" name="Picture 11"/>
          <p:cNvPicPr>
            <a:picLocks noChangeAspect="1"/>
          </p:cNvPicPr>
          <p:nvPr/>
        </p:nvPicPr>
        <p:blipFill>
          <a:blip r:embed="rId3"/>
          <a:stretch>
            <a:fillRect/>
          </a:stretch>
        </p:blipFill>
        <p:spPr>
          <a:xfrm>
            <a:off x="1441287" y="3041857"/>
            <a:ext cx="9614225" cy="1079086"/>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8975" y="607313"/>
            <a:ext cx="6175051" cy="4674806"/>
          </a:xfrm>
          <a:prstGeom prst="rect">
            <a:avLst/>
          </a:prstGeom>
        </p:spPr>
      </p:pic>
    </p:spTree>
    <p:extLst>
      <p:ext uri="{BB962C8B-B14F-4D97-AF65-F5344CB8AC3E}">
        <p14:creationId xmlns:p14="http://schemas.microsoft.com/office/powerpoint/2010/main" val="2530894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sz="2800" dirty="0" smtClean="0"/>
              <a:t>ДРУГО ЗАСЈЕДАЊЕ </a:t>
            </a:r>
            <a:r>
              <a:rPr lang="sr-Cyrl-BA" sz="2800" dirty="0" smtClean="0"/>
              <a:t>АВНОЈ-а И СВЕТОСАВСКИ КОНГРЕС</a:t>
            </a:r>
            <a:endParaRPr lang="en-US" sz="2800" dirty="0"/>
          </a:p>
        </p:txBody>
      </p:sp>
      <p:sp>
        <p:nvSpPr>
          <p:cNvPr id="3" name="Content Placeholder 2"/>
          <p:cNvSpPr>
            <a:spLocks noGrp="1"/>
          </p:cNvSpPr>
          <p:nvPr>
            <p:ph idx="1"/>
          </p:nvPr>
        </p:nvSpPr>
        <p:spPr/>
        <p:txBody>
          <a:bodyPr>
            <a:normAutofit lnSpcReduction="10000"/>
          </a:bodyPr>
          <a:lstStyle/>
          <a:p>
            <a:pPr algn="just"/>
            <a:r>
              <a:rPr lang="sr-Cyrl-BA" dirty="0" smtClean="0"/>
              <a:t>Након капитулације Италије, оснажени партизански покрет је крајем 1943. године на свом Другом засједању АВНОЈ-а одржаном у слободном Јајцу 29. и 30. новембра 1943. године проглашен за врховно законодавно тијело. Одлучено је да будућа држава буде федерација, што ће се и обистинити након завршетка рата и побједе партизанског покрета.</a:t>
            </a:r>
          </a:p>
          <a:p>
            <a:pPr algn="just"/>
            <a:r>
              <a:rPr lang="sr-Cyrl-BA" dirty="0" smtClean="0"/>
              <a:t>Четнички покрет је с друге стране организовао „Светосавски конгрес“ у централној Србији крајем јанура 1944. године, гдје су представили своју визију будућег уређења по којем би држава била уставна, парламентарна, монархија федералног карактера.</a:t>
            </a:r>
            <a:endParaRPr lang="en-US" dirty="0"/>
          </a:p>
        </p:txBody>
      </p:sp>
    </p:spTree>
    <p:extLst>
      <p:ext uri="{BB962C8B-B14F-4D97-AF65-F5344CB8AC3E}">
        <p14:creationId xmlns:p14="http://schemas.microsoft.com/office/powerpoint/2010/main" val="4047840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886449"/>
            <a:ext cx="9379782" cy="714375"/>
          </a:xfrm>
        </p:spPr>
        <p:txBody>
          <a:bodyPr>
            <a:normAutofit/>
          </a:bodyPr>
          <a:lstStyle/>
          <a:p>
            <a:r>
              <a:rPr lang="sr-Cyrl-BA" sz="2400" dirty="0" smtClean="0"/>
              <a:t>                 	 Друго засједање АВНОЈ-а у Јајцу</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2079" y="600075"/>
            <a:ext cx="6004425" cy="5038725"/>
          </a:xfrm>
        </p:spPr>
      </p:pic>
    </p:spTree>
    <p:extLst>
      <p:ext uri="{BB962C8B-B14F-4D97-AF65-F5344CB8AC3E}">
        <p14:creationId xmlns:p14="http://schemas.microsoft.com/office/powerpoint/2010/main" val="2151137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sz="2400" dirty="0" smtClean="0"/>
              <a:t>Међународно признање Титове Југославије </a:t>
            </a:r>
            <a:endParaRPr lang="en-US" sz="2400" dirty="0"/>
          </a:p>
        </p:txBody>
      </p:sp>
      <p:sp>
        <p:nvSpPr>
          <p:cNvPr id="3" name="Content Placeholder 2"/>
          <p:cNvSpPr>
            <a:spLocks noGrp="1"/>
          </p:cNvSpPr>
          <p:nvPr>
            <p:ph idx="1"/>
          </p:nvPr>
        </p:nvSpPr>
        <p:spPr/>
        <p:txBody>
          <a:bodyPr>
            <a:normAutofit fontScale="92500"/>
          </a:bodyPr>
          <a:lstStyle/>
          <a:p>
            <a:pPr algn="just"/>
            <a:r>
              <a:rPr lang="sr-Cyrl-BA" dirty="0" smtClean="0"/>
              <a:t>Због великог притиска СССР-а на Британију и британског премијера Черчила на избјегличку владу у Лондону и на краља Петра, млади краљ је морао одбацити Михаиловића и четнички покрет.За новог предсједника владе у избјеглиштву именован је Иван Шубашић (бивши бан Хрватске бановине) који одлази на слободно острво Вис гдје се налазио вођа комуниста и партизана у Југославији, Јосип Броз Тито. Споразумом „Тито-Шубашић“ из јуна 1944. године, краљ и избјегличка влада у Лондону подржали су партизански покрет и формирана је заједничка влада тзв. Демократске Федеративне Југославије којом су доминирали комунисти, а коју су признале савезничке државе.</a:t>
            </a:r>
            <a:endParaRPr lang="en-US" dirty="0"/>
          </a:p>
        </p:txBody>
      </p:sp>
    </p:spTree>
    <p:extLst>
      <p:ext uri="{BB962C8B-B14F-4D97-AF65-F5344CB8AC3E}">
        <p14:creationId xmlns:p14="http://schemas.microsoft.com/office/powerpoint/2010/main" val="2560435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sz="2400" dirty="0" smtClean="0"/>
              <a:t>Партизански продор у Србију и улазак Црвене армије у Југославију</a:t>
            </a:r>
            <a:endParaRPr lang="en-US" sz="2400" dirty="0"/>
          </a:p>
        </p:txBody>
      </p:sp>
      <p:sp>
        <p:nvSpPr>
          <p:cNvPr id="3" name="Content Placeholder 2"/>
          <p:cNvSpPr>
            <a:spLocks noGrp="1"/>
          </p:cNvSpPr>
          <p:nvPr>
            <p:ph idx="1"/>
          </p:nvPr>
        </p:nvSpPr>
        <p:spPr/>
        <p:txBody>
          <a:bodyPr/>
          <a:lstStyle/>
          <a:p>
            <a:pPr algn="just"/>
            <a:r>
              <a:rPr lang="sr-Cyrl-BA" dirty="0" smtClean="0"/>
              <a:t>Главнина партизанских снага је у љето 1944. године из БиХ и Црна Гора продрла у Србију, док је из Румуније у Југославију ушла Црвена армија. Заједно су 20.октобра 1944. године ослободили Београд.Нијемци су са усташама крајем 1944. године утврдили Сремски фронт, гдје су дуго пружали  отпор, тако да је рат на тлу Југославије потрајао све до средине маја 1945. године, када су се предале посљедње јединице, које су пружале отпор.</a:t>
            </a:r>
            <a:endParaRPr lang="en-US" dirty="0"/>
          </a:p>
        </p:txBody>
      </p:sp>
    </p:spTree>
    <p:extLst>
      <p:ext uri="{BB962C8B-B14F-4D97-AF65-F5344CB8AC3E}">
        <p14:creationId xmlns:p14="http://schemas.microsoft.com/office/powerpoint/2010/main" val="2357665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dirty="0" smtClean="0"/>
              <a:t>Карактер и посљедице рата у Југославији</a:t>
            </a:r>
            <a:endParaRPr lang="en-US" dirty="0"/>
          </a:p>
        </p:txBody>
      </p:sp>
      <p:sp>
        <p:nvSpPr>
          <p:cNvPr id="3" name="Content Placeholder 2"/>
          <p:cNvSpPr>
            <a:spLocks noGrp="1"/>
          </p:cNvSpPr>
          <p:nvPr>
            <p:ph idx="1"/>
          </p:nvPr>
        </p:nvSpPr>
        <p:spPr>
          <a:xfrm>
            <a:off x="828366" y="2223660"/>
            <a:ext cx="9613861" cy="4521127"/>
          </a:xfrm>
        </p:spPr>
        <p:txBody>
          <a:bodyPr>
            <a:normAutofit lnSpcReduction="10000"/>
          </a:bodyPr>
          <a:lstStyle/>
          <a:p>
            <a:pPr algn="just"/>
            <a:r>
              <a:rPr lang="sr-Cyrl-BA" dirty="0" smtClean="0"/>
              <a:t>Допринос Југославије ратној побједи над фашизмом превазилази њену величину и број становника. Борба коју су водила два покрета отпора партизански и четнички, био је по карактеру антифашистички и ослободилачки, али је рат у Југославији имао и грађански и братоубилачки карактер.</a:t>
            </a:r>
          </a:p>
          <a:p>
            <a:r>
              <a:rPr lang="sr-Cyrl-BA" dirty="0" smtClean="0"/>
              <a:t>Ратни губици становништва Југославије превазилазе милион погинулих, претежно цивила. Већину ових жртава и страдња чинили су Срби као носиоци антифашистичке борбе и отпора окупатору, поготово на територији НДХ, гдје се над Србима спроводио геноцид у свом најгорем облику.</a:t>
            </a:r>
          </a:p>
          <a:p>
            <a:r>
              <a:rPr lang="sr-Cyrl-BA" dirty="0" smtClean="0"/>
              <a:t>Збјегови народа у шуме и планине, различите војске, које су од народа одузимале храну, глад и оскудица свега, били су ратна свакодневница рата у Југославији у периоду 1941 – 1945. године.</a:t>
            </a:r>
          </a:p>
          <a:p>
            <a:endParaRPr lang="en-US" dirty="0"/>
          </a:p>
        </p:txBody>
      </p:sp>
    </p:spTree>
    <p:extLst>
      <p:ext uri="{BB962C8B-B14F-4D97-AF65-F5344CB8AC3E}">
        <p14:creationId xmlns:p14="http://schemas.microsoft.com/office/powerpoint/2010/main" val="202213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3090</TotalTime>
  <Words>669</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ИСТОРИЈА    9.разред</vt:lpstr>
      <vt:lpstr>Битке на Неретви и Сутјесци</vt:lpstr>
      <vt:lpstr>  Битка на Неретви                                                              Инсерт из филма „Битка на Неретви“</vt:lpstr>
      <vt:lpstr>Битка на Сутјесци                     Инсерт из филма „Битка на Сутјесци“</vt:lpstr>
      <vt:lpstr>ДРУГО ЗАСЈЕДАЊЕ АВНОЈ-а И СВЕТОСАВСКИ КОНГРЕС</vt:lpstr>
      <vt:lpstr>                   Друго засједање АВНОЈ-а у Јајцу</vt:lpstr>
      <vt:lpstr>Међународно признање Титове Југославије </vt:lpstr>
      <vt:lpstr>Партизански продор у Србију и улазак Црвене армије у Југославију</vt:lpstr>
      <vt:lpstr>Карактер и посљедице рата у Југославији</vt:lpstr>
      <vt:lpstr>               ПИТАЊА И ЗАДАЦИ</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9</dc:title>
  <dc:creator>Nastavnik</dc:creator>
  <cp:lastModifiedBy>Nastavnik</cp:lastModifiedBy>
  <cp:revision>28</cp:revision>
  <dcterms:created xsi:type="dcterms:W3CDTF">2021-02-24T07:48:24Z</dcterms:created>
  <dcterms:modified xsi:type="dcterms:W3CDTF">2021-03-02T11:36:13Z</dcterms:modified>
</cp:coreProperties>
</file>